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Lst>
  <p:notesMasterIdLst>
    <p:notesMasterId r:id="rId141"/>
  </p:notesMasterIdLst>
  <p:handoutMasterIdLst>
    <p:handoutMasterId r:id="rId142"/>
  </p:handoutMasterIdLst>
  <p:sldIdLst>
    <p:sldId id="1454" r:id="rId3"/>
    <p:sldId id="1446" r:id="rId4"/>
    <p:sldId id="1606" r:id="rId5"/>
    <p:sldId id="1455" r:id="rId6"/>
    <p:sldId id="1456" r:id="rId7"/>
    <p:sldId id="1457" r:id="rId8"/>
    <p:sldId id="1458" r:id="rId9"/>
    <p:sldId id="1459" r:id="rId10"/>
    <p:sldId id="1460" r:id="rId11"/>
    <p:sldId id="1461" r:id="rId12"/>
    <p:sldId id="1462" r:id="rId13"/>
    <p:sldId id="1463" r:id="rId14"/>
    <p:sldId id="1464" r:id="rId15"/>
    <p:sldId id="1465" r:id="rId16"/>
    <p:sldId id="1466" r:id="rId17"/>
    <p:sldId id="1467" r:id="rId18"/>
    <p:sldId id="1468" r:id="rId19"/>
    <p:sldId id="1469" r:id="rId20"/>
    <p:sldId id="1470" r:id="rId21"/>
    <p:sldId id="1471" r:id="rId22"/>
    <p:sldId id="1472" r:id="rId23"/>
    <p:sldId id="1473" r:id="rId24"/>
    <p:sldId id="1474" r:id="rId25"/>
    <p:sldId id="1475" r:id="rId26"/>
    <p:sldId id="1476" r:id="rId27"/>
    <p:sldId id="1477" r:id="rId28"/>
    <p:sldId id="1478" r:id="rId29"/>
    <p:sldId id="1479" r:id="rId30"/>
    <p:sldId id="1480" r:id="rId31"/>
    <p:sldId id="1481" r:id="rId32"/>
    <p:sldId id="1482" r:id="rId33"/>
    <p:sldId id="1483" r:id="rId34"/>
    <p:sldId id="1484" r:id="rId35"/>
    <p:sldId id="1485" r:id="rId36"/>
    <p:sldId id="1486" r:id="rId37"/>
    <p:sldId id="1487" r:id="rId38"/>
    <p:sldId id="1488" r:id="rId39"/>
    <p:sldId id="1489" r:id="rId40"/>
    <p:sldId id="1490" r:id="rId41"/>
    <p:sldId id="1491" r:id="rId42"/>
    <p:sldId id="1492" r:id="rId43"/>
    <p:sldId id="1493" r:id="rId44"/>
    <p:sldId id="1494" r:id="rId45"/>
    <p:sldId id="1495" r:id="rId46"/>
    <p:sldId id="1496" r:id="rId47"/>
    <p:sldId id="1497" r:id="rId48"/>
    <p:sldId id="1498" r:id="rId49"/>
    <p:sldId id="1499" r:id="rId50"/>
    <p:sldId id="1500" r:id="rId51"/>
    <p:sldId id="1501" r:id="rId52"/>
    <p:sldId id="1502" r:id="rId53"/>
    <p:sldId id="1503" r:id="rId54"/>
    <p:sldId id="1504" r:id="rId55"/>
    <p:sldId id="1505" r:id="rId56"/>
    <p:sldId id="1506" r:id="rId57"/>
    <p:sldId id="1507" r:id="rId58"/>
    <p:sldId id="1508" r:id="rId59"/>
    <p:sldId id="1509" r:id="rId60"/>
    <p:sldId id="1510" r:id="rId61"/>
    <p:sldId id="1511" r:id="rId62"/>
    <p:sldId id="1512" r:id="rId63"/>
    <p:sldId id="1513" r:id="rId64"/>
    <p:sldId id="1514" r:id="rId65"/>
    <p:sldId id="1515" r:id="rId66"/>
    <p:sldId id="1516" r:id="rId67"/>
    <p:sldId id="1517" r:id="rId68"/>
    <p:sldId id="1518" r:id="rId69"/>
    <p:sldId id="1519" r:id="rId70"/>
    <p:sldId id="1520" r:id="rId71"/>
    <p:sldId id="1521" r:id="rId72"/>
    <p:sldId id="1522" r:id="rId73"/>
    <p:sldId id="1523" r:id="rId74"/>
    <p:sldId id="1524" r:id="rId75"/>
    <p:sldId id="1525" r:id="rId76"/>
    <p:sldId id="1526" r:id="rId77"/>
    <p:sldId id="1527" r:id="rId78"/>
    <p:sldId id="1528" r:id="rId79"/>
    <p:sldId id="1529" r:id="rId80"/>
    <p:sldId id="1530" r:id="rId81"/>
    <p:sldId id="1531" r:id="rId82"/>
    <p:sldId id="1532" r:id="rId83"/>
    <p:sldId id="1533" r:id="rId84"/>
    <p:sldId id="1534" r:id="rId85"/>
    <p:sldId id="1535" r:id="rId86"/>
    <p:sldId id="1536" r:id="rId87"/>
    <p:sldId id="1537" r:id="rId88"/>
    <p:sldId id="1538" r:id="rId89"/>
    <p:sldId id="1539" r:id="rId90"/>
    <p:sldId id="1540" r:id="rId91"/>
    <p:sldId id="1541" r:id="rId92"/>
    <p:sldId id="1542" r:id="rId93"/>
    <p:sldId id="1543" r:id="rId94"/>
    <p:sldId id="1544" r:id="rId95"/>
    <p:sldId id="1545" r:id="rId96"/>
    <p:sldId id="1546" r:id="rId97"/>
    <p:sldId id="1547" r:id="rId98"/>
    <p:sldId id="1548" r:id="rId99"/>
    <p:sldId id="1549" r:id="rId100"/>
    <p:sldId id="1550" r:id="rId101"/>
    <p:sldId id="1551" r:id="rId102"/>
    <p:sldId id="1552" r:id="rId103"/>
    <p:sldId id="1553" r:id="rId104"/>
    <p:sldId id="1554" r:id="rId105"/>
    <p:sldId id="1555" r:id="rId106"/>
    <p:sldId id="1572" r:id="rId107"/>
    <p:sldId id="1573" r:id="rId108"/>
    <p:sldId id="1574" r:id="rId109"/>
    <p:sldId id="1575" r:id="rId110"/>
    <p:sldId id="1576" r:id="rId111"/>
    <p:sldId id="1577" r:id="rId112"/>
    <p:sldId id="1578" r:id="rId113"/>
    <p:sldId id="1579" r:id="rId114"/>
    <p:sldId id="1580" r:id="rId115"/>
    <p:sldId id="1581" r:id="rId116"/>
    <p:sldId id="1582" r:id="rId117"/>
    <p:sldId id="1583" r:id="rId118"/>
    <p:sldId id="1584" r:id="rId119"/>
    <p:sldId id="1585" r:id="rId120"/>
    <p:sldId id="1586" r:id="rId121"/>
    <p:sldId id="1587" r:id="rId122"/>
    <p:sldId id="1588" r:id="rId123"/>
    <p:sldId id="1589" r:id="rId124"/>
    <p:sldId id="1590" r:id="rId125"/>
    <p:sldId id="1591" r:id="rId126"/>
    <p:sldId id="1592" r:id="rId127"/>
    <p:sldId id="1593" r:id="rId128"/>
    <p:sldId id="1594" r:id="rId129"/>
    <p:sldId id="1595" r:id="rId130"/>
    <p:sldId id="1596" r:id="rId131"/>
    <p:sldId id="1597" r:id="rId132"/>
    <p:sldId id="1598" r:id="rId133"/>
    <p:sldId id="1556" r:id="rId134"/>
    <p:sldId id="1566" r:id="rId135"/>
    <p:sldId id="1567" r:id="rId136"/>
    <p:sldId id="1568" r:id="rId137"/>
    <p:sldId id="1569" r:id="rId138"/>
    <p:sldId id="1570" r:id="rId139"/>
    <p:sldId id="1571" r:id="rId140"/>
  </p:sldIdLst>
  <p:sldSz cx="12192000" cy="6858000"/>
  <p:notesSz cx="6858000" cy="9144000"/>
  <p:custDataLst>
    <p:tags r:id="rId147"/>
  </p:custDataLst>
  <p:defaultTextStyle>
    <a:defPPr rtl="0">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99" userDrawn="1">
          <p15:clr>
            <a:srgbClr val="A4A3A4"/>
          </p15:clr>
        </p15:guide>
        <p15:guide id="2" pos="277"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作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90" autoAdjust="0"/>
    <p:restoredTop sz="96182" autoAdjust="0"/>
  </p:normalViewPr>
  <p:slideViewPr>
    <p:cSldViewPr snapToGrid="0" showGuides="1">
      <p:cViewPr varScale="1">
        <p:scale>
          <a:sx n="106" d="100"/>
          <a:sy n="106" d="100"/>
        </p:scale>
        <p:origin x="312" y="114"/>
      </p:cViewPr>
      <p:guideLst>
        <p:guide orient="horz" pos="4099"/>
        <p:guide pos="277"/>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3" d="100"/>
          <a:sy n="83" d="100"/>
        </p:scale>
        <p:origin x="3930" y="90"/>
      </p:cViewPr>
      <p:guideLst/>
    </p:cSldViewPr>
  </p:notes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7.xml"/><Relationship Id="rId98" Type="http://schemas.openxmlformats.org/officeDocument/2006/relationships/slide" Target="slides/slide96.xml"/><Relationship Id="rId97" Type="http://schemas.openxmlformats.org/officeDocument/2006/relationships/slide" Target="slides/slide95.xml"/><Relationship Id="rId96" Type="http://schemas.openxmlformats.org/officeDocument/2006/relationships/slide" Target="slides/slide94.xml"/><Relationship Id="rId95" Type="http://schemas.openxmlformats.org/officeDocument/2006/relationships/slide" Target="slides/slide93.xml"/><Relationship Id="rId94" Type="http://schemas.openxmlformats.org/officeDocument/2006/relationships/slide" Target="slides/slide92.xml"/><Relationship Id="rId93" Type="http://schemas.openxmlformats.org/officeDocument/2006/relationships/slide" Target="slides/slide91.xml"/><Relationship Id="rId92" Type="http://schemas.openxmlformats.org/officeDocument/2006/relationships/slide" Target="slides/slide90.xml"/><Relationship Id="rId91" Type="http://schemas.openxmlformats.org/officeDocument/2006/relationships/slide" Target="slides/slide89.xml"/><Relationship Id="rId90" Type="http://schemas.openxmlformats.org/officeDocument/2006/relationships/slide" Target="slides/slide88.xml"/><Relationship Id="rId9" Type="http://schemas.openxmlformats.org/officeDocument/2006/relationships/slide" Target="slides/slide7.xml"/><Relationship Id="rId89" Type="http://schemas.openxmlformats.org/officeDocument/2006/relationships/slide" Target="slides/slide87.xml"/><Relationship Id="rId88" Type="http://schemas.openxmlformats.org/officeDocument/2006/relationships/slide" Target="slides/slide86.xml"/><Relationship Id="rId87" Type="http://schemas.openxmlformats.org/officeDocument/2006/relationships/slide" Target="slides/slide85.xml"/><Relationship Id="rId86" Type="http://schemas.openxmlformats.org/officeDocument/2006/relationships/slide" Target="slides/slide84.xml"/><Relationship Id="rId85" Type="http://schemas.openxmlformats.org/officeDocument/2006/relationships/slide" Target="slides/slide83.xml"/><Relationship Id="rId84" Type="http://schemas.openxmlformats.org/officeDocument/2006/relationships/slide" Target="slides/slide82.xml"/><Relationship Id="rId83" Type="http://schemas.openxmlformats.org/officeDocument/2006/relationships/slide" Target="slides/slide81.xml"/><Relationship Id="rId82" Type="http://schemas.openxmlformats.org/officeDocument/2006/relationships/slide" Target="slides/slide80.xml"/><Relationship Id="rId81" Type="http://schemas.openxmlformats.org/officeDocument/2006/relationships/slide" Target="slides/slide79.xml"/><Relationship Id="rId80" Type="http://schemas.openxmlformats.org/officeDocument/2006/relationships/slide" Target="slides/slide78.xml"/><Relationship Id="rId8" Type="http://schemas.openxmlformats.org/officeDocument/2006/relationships/slide" Target="slides/slide6.xml"/><Relationship Id="rId79" Type="http://schemas.openxmlformats.org/officeDocument/2006/relationships/slide" Target="slides/slide77.xml"/><Relationship Id="rId78" Type="http://schemas.openxmlformats.org/officeDocument/2006/relationships/slide" Target="slides/slide76.xml"/><Relationship Id="rId77" Type="http://schemas.openxmlformats.org/officeDocument/2006/relationships/slide" Target="slides/slide75.xml"/><Relationship Id="rId76" Type="http://schemas.openxmlformats.org/officeDocument/2006/relationships/slide" Target="slides/slide74.xml"/><Relationship Id="rId75" Type="http://schemas.openxmlformats.org/officeDocument/2006/relationships/slide" Target="slides/slide73.xml"/><Relationship Id="rId74" Type="http://schemas.openxmlformats.org/officeDocument/2006/relationships/slide" Target="slides/slide72.xml"/><Relationship Id="rId73" Type="http://schemas.openxmlformats.org/officeDocument/2006/relationships/slide" Target="slides/slide71.xml"/><Relationship Id="rId72" Type="http://schemas.openxmlformats.org/officeDocument/2006/relationships/slide" Target="slides/slide70.xml"/><Relationship Id="rId71" Type="http://schemas.openxmlformats.org/officeDocument/2006/relationships/slide" Target="slides/slide69.xml"/><Relationship Id="rId70" Type="http://schemas.openxmlformats.org/officeDocument/2006/relationships/slide" Target="slides/slide68.xml"/><Relationship Id="rId7" Type="http://schemas.openxmlformats.org/officeDocument/2006/relationships/slide" Target="slides/slide5.xml"/><Relationship Id="rId69" Type="http://schemas.openxmlformats.org/officeDocument/2006/relationships/slide" Target="slides/slide67.xml"/><Relationship Id="rId68" Type="http://schemas.openxmlformats.org/officeDocument/2006/relationships/slide" Target="slides/slide66.xml"/><Relationship Id="rId67" Type="http://schemas.openxmlformats.org/officeDocument/2006/relationships/slide" Target="slides/slide65.xml"/><Relationship Id="rId66" Type="http://schemas.openxmlformats.org/officeDocument/2006/relationships/slide" Target="slides/slide64.xml"/><Relationship Id="rId65" Type="http://schemas.openxmlformats.org/officeDocument/2006/relationships/slide" Target="slides/slide63.xml"/><Relationship Id="rId64" Type="http://schemas.openxmlformats.org/officeDocument/2006/relationships/slide" Target="slides/slide62.xml"/><Relationship Id="rId63" Type="http://schemas.openxmlformats.org/officeDocument/2006/relationships/slide" Target="slides/slide6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7" Type="http://schemas.openxmlformats.org/officeDocument/2006/relationships/tags" Target="tags/tag813.xml"/><Relationship Id="rId146" Type="http://schemas.openxmlformats.org/officeDocument/2006/relationships/commentAuthors" Target="commentAuthors.xml"/><Relationship Id="rId145" Type="http://schemas.openxmlformats.org/officeDocument/2006/relationships/tableStyles" Target="tableStyles.xml"/><Relationship Id="rId144" Type="http://schemas.openxmlformats.org/officeDocument/2006/relationships/viewProps" Target="viewProps.xml"/><Relationship Id="rId143" Type="http://schemas.openxmlformats.org/officeDocument/2006/relationships/presProps" Target="presProps.xml"/><Relationship Id="rId142" Type="http://schemas.openxmlformats.org/officeDocument/2006/relationships/handoutMaster" Target="handoutMasters/handoutMaster1.xml"/><Relationship Id="rId141" Type="http://schemas.openxmlformats.org/officeDocument/2006/relationships/notesMaster" Target="notesMasters/notesMaster1.xml"/><Relationship Id="rId140" Type="http://schemas.openxmlformats.org/officeDocument/2006/relationships/slide" Target="slides/slide138.xml"/><Relationship Id="rId14" Type="http://schemas.openxmlformats.org/officeDocument/2006/relationships/slide" Target="slides/slide12.xml"/><Relationship Id="rId139" Type="http://schemas.openxmlformats.org/officeDocument/2006/relationships/slide" Target="slides/slide137.xml"/><Relationship Id="rId138" Type="http://schemas.openxmlformats.org/officeDocument/2006/relationships/slide" Target="slides/slide136.xml"/><Relationship Id="rId137" Type="http://schemas.openxmlformats.org/officeDocument/2006/relationships/slide" Target="slides/slide135.xml"/><Relationship Id="rId136" Type="http://schemas.openxmlformats.org/officeDocument/2006/relationships/slide" Target="slides/slide134.xml"/><Relationship Id="rId135" Type="http://schemas.openxmlformats.org/officeDocument/2006/relationships/slide" Target="slides/slide133.xml"/><Relationship Id="rId134" Type="http://schemas.openxmlformats.org/officeDocument/2006/relationships/slide" Target="slides/slide132.xml"/><Relationship Id="rId133" Type="http://schemas.openxmlformats.org/officeDocument/2006/relationships/slide" Target="slides/slide131.xml"/><Relationship Id="rId132" Type="http://schemas.openxmlformats.org/officeDocument/2006/relationships/slide" Target="slides/slide130.xml"/><Relationship Id="rId131" Type="http://schemas.openxmlformats.org/officeDocument/2006/relationships/slide" Target="slides/slide129.xml"/><Relationship Id="rId130" Type="http://schemas.openxmlformats.org/officeDocument/2006/relationships/slide" Target="slides/slide128.xml"/><Relationship Id="rId13" Type="http://schemas.openxmlformats.org/officeDocument/2006/relationships/slide" Target="slides/slide11.xml"/><Relationship Id="rId129" Type="http://schemas.openxmlformats.org/officeDocument/2006/relationships/slide" Target="slides/slide127.xml"/><Relationship Id="rId128" Type="http://schemas.openxmlformats.org/officeDocument/2006/relationships/slide" Target="slides/slide126.xml"/><Relationship Id="rId127" Type="http://schemas.openxmlformats.org/officeDocument/2006/relationships/slide" Target="slides/slide125.xml"/><Relationship Id="rId126" Type="http://schemas.openxmlformats.org/officeDocument/2006/relationships/slide" Target="slides/slide124.xml"/><Relationship Id="rId125" Type="http://schemas.openxmlformats.org/officeDocument/2006/relationships/slide" Target="slides/slide123.xml"/><Relationship Id="rId124" Type="http://schemas.openxmlformats.org/officeDocument/2006/relationships/slide" Target="slides/slide122.xml"/><Relationship Id="rId123" Type="http://schemas.openxmlformats.org/officeDocument/2006/relationships/slide" Target="slides/slide121.xml"/><Relationship Id="rId122" Type="http://schemas.openxmlformats.org/officeDocument/2006/relationships/slide" Target="slides/slide120.xml"/><Relationship Id="rId121" Type="http://schemas.openxmlformats.org/officeDocument/2006/relationships/slide" Target="slides/slide119.xml"/><Relationship Id="rId120" Type="http://schemas.openxmlformats.org/officeDocument/2006/relationships/slide" Target="slides/slide118.xml"/><Relationship Id="rId12" Type="http://schemas.openxmlformats.org/officeDocument/2006/relationships/slide" Target="slides/slide10.xml"/><Relationship Id="rId119" Type="http://schemas.openxmlformats.org/officeDocument/2006/relationships/slide" Target="slides/slide117.xml"/><Relationship Id="rId118" Type="http://schemas.openxmlformats.org/officeDocument/2006/relationships/slide" Target="slides/slide116.xml"/><Relationship Id="rId117" Type="http://schemas.openxmlformats.org/officeDocument/2006/relationships/slide" Target="slides/slide115.xml"/><Relationship Id="rId116" Type="http://schemas.openxmlformats.org/officeDocument/2006/relationships/slide" Target="slides/slide114.xml"/><Relationship Id="rId115" Type="http://schemas.openxmlformats.org/officeDocument/2006/relationships/slide" Target="slides/slide113.xml"/><Relationship Id="rId114" Type="http://schemas.openxmlformats.org/officeDocument/2006/relationships/slide" Target="slides/slide112.xml"/><Relationship Id="rId113" Type="http://schemas.openxmlformats.org/officeDocument/2006/relationships/slide" Target="slides/slide111.xml"/><Relationship Id="rId112" Type="http://schemas.openxmlformats.org/officeDocument/2006/relationships/slide" Target="slides/slide110.xml"/><Relationship Id="rId111" Type="http://schemas.openxmlformats.org/officeDocument/2006/relationships/slide" Target="slides/slide109.xml"/><Relationship Id="rId110" Type="http://schemas.openxmlformats.org/officeDocument/2006/relationships/slide" Target="slides/slide108.xml"/><Relationship Id="rId11" Type="http://schemas.openxmlformats.org/officeDocument/2006/relationships/slide" Target="slides/slide9.xml"/><Relationship Id="rId109" Type="http://schemas.openxmlformats.org/officeDocument/2006/relationships/slide" Target="slides/slide107.xml"/><Relationship Id="rId108" Type="http://schemas.openxmlformats.org/officeDocument/2006/relationships/slide" Target="slides/slide106.xml"/><Relationship Id="rId107" Type="http://schemas.openxmlformats.org/officeDocument/2006/relationships/slide" Target="slides/slide105.xml"/><Relationship Id="rId106" Type="http://schemas.openxmlformats.org/officeDocument/2006/relationships/slide" Target="slides/slide104.xml"/><Relationship Id="rId105" Type="http://schemas.openxmlformats.org/officeDocument/2006/relationships/slide" Target="slides/slide103.xml"/><Relationship Id="rId104" Type="http://schemas.openxmlformats.org/officeDocument/2006/relationships/slide" Target="slides/slide102.xml"/><Relationship Id="rId103" Type="http://schemas.openxmlformats.org/officeDocument/2006/relationships/slide" Target="slides/slide101.xml"/><Relationship Id="rId102" Type="http://schemas.openxmlformats.org/officeDocument/2006/relationships/slide" Target="slides/slide100.xml"/><Relationship Id="rId101" Type="http://schemas.openxmlformats.org/officeDocument/2006/relationships/slide" Target="slides/slide99.xml"/><Relationship Id="rId100" Type="http://schemas.openxmlformats.org/officeDocument/2006/relationships/slide" Target="slides/slide98.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zh-CN" altLang="en-US">
              <a:latin typeface="Microsoft YaHei UI" panose="020B0503020204020204" pitchFamily="34" charset="-122"/>
              <a:ea typeface="Microsoft YaHei UI" panose="020B0503020204020204" pitchFamily="34"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72548F03-52B0-47B8-80F0-A5610AD07562}" type="datetime1">
              <a:rPr lang="zh-CN" altLang="en-US" smtClean="0">
                <a:latin typeface="Microsoft YaHei UI" panose="020B0503020204020204" pitchFamily="34" charset="-122"/>
                <a:ea typeface="Microsoft YaHei UI" panose="020B0503020204020204" pitchFamily="34" charset="-122"/>
              </a:rPr>
            </a:fld>
            <a:endParaRPr lang="zh-CN" altLang="en-US">
              <a:latin typeface="Microsoft YaHei UI" panose="020B0503020204020204" pitchFamily="34" charset="-122"/>
              <a:ea typeface="Microsoft YaHei UI" panose="020B0503020204020204" pitchFamily="34"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zh-CN" altLang="en-US">
              <a:latin typeface="Microsoft YaHei UI" panose="020B0503020204020204" pitchFamily="34" charset="-122"/>
              <a:ea typeface="Microsoft YaHei UI" panose="020B0503020204020204" pitchFamily="34"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DD0885D5-D443-4228-8B2C-B9DF9A30D578}" type="slidenum">
              <a:rPr lang="en-US" altLang="zh-CN" smtClean="0">
                <a:latin typeface="Microsoft YaHei UI" panose="020B0503020204020204" pitchFamily="34" charset="-122"/>
                <a:ea typeface="Microsoft YaHei UI" panose="020B0503020204020204" pitchFamily="34" charset="-122"/>
              </a:rPr>
            </a:fld>
            <a:endParaRPr lang="zh-CN" altLang="en-US">
              <a:latin typeface="Microsoft YaHei UI" panose="020B0503020204020204" pitchFamily="34" charset="-122"/>
              <a:ea typeface="Microsoft YaHei UI" panose="020B0503020204020204" pitchFamily="34" charset="-122"/>
            </a:endParaRPr>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icrosoft YaHei UI" panose="020B0503020204020204" pitchFamily="34" charset="-122"/>
                <a:ea typeface="Microsoft YaHei UI" panose="020B0503020204020204" pitchFamily="34" charset="-122"/>
              </a:defRPr>
            </a:lvl1pPr>
          </a:lstStyle>
          <a:p>
            <a:endParaRPr lang="zh-CN" altLang="en-US" noProof="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icrosoft YaHei UI" panose="020B0503020204020204" pitchFamily="34" charset="-122"/>
                <a:ea typeface="Microsoft YaHei UI" panose="020B0503020204020204" pitchFamily="34" charset="-122"/>
              </a:defRPr>
            </a:lvl1pPr>
          </a:lstStyle>
          <a:p>
            <a:fld id="{CD48E047-8BE7-45F8-8BCD-368BDC8C3FD4}" type="datetime1">
              <a:rPr lang="en-US" altLang="zh-CN" noProof="0" smtClean="0"/>
            </a:fld>
            <a:endParaRPr lang="zh-CN" altLang="en-US" noProof="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zh-CN" altLang="en-US" noProof="0"/>
              <a:t>单击此处编辑母版文本样式</a:t>
            </a:r>
            <a:endParaRPr lang="zh-CN" altLang="en-US" noProof="0"/>
          </a:p>
          <a:p>
            <a:pPr lvl="1" rtl="0"/>
            <a:r>
              <a:rPr lang="zh-CN" altLang="en-US" noProof="0"/>
              <a:t>第二级</a:t>
            </a:r>
            <a:endParaRPr lang="zh-CN" altLang="en-US" noProof="0"/>
          </a:p>
          <a:p>
            <a:pPr lvl="2" rtl="0"/>
            <a:r>
              <a:rPr lang="zh-CN" altLang="en-US" noProof="0"/>
              <a:t>第三级</a:t>
            </a:r>
            <a:endParaRPr lang="zh-CN" altLang="en-US" noProof="0"/>
          </a:p>
          <a:p>
            <a:pPr lvl="3" rtl="0"/>
            <a:r>
              <a:rPr lang="zh-CN" altLang="en-US" noProof="0"/>
              <a:t>第四级</a:t>
            </a:r>
            <a:endParaRPr lang="zh-CN" altLang="en-US" noProof="0"/>
          </a:p>
          <a:p>
            <a:pPr lvl="4" rtl="0"/>
            <a:r>
              <a:rPr lang="zh-CN" altLang="en-US" noProof="0"/>
              <a:t>第五级</a:t>
            </a:r>
            <a:endParaRPr lang="zh-CN" altLang="en-US" noProof="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icrosoft YaHei UI" panose="020B0503020204020204" pitchFamily="34" charset="-122"/>
                <a:ea typeface="Microsoft YaHei UI" panose="020B0503020204020204" pitchFamily="34" charset="-122"/>
              </a:defRPr>
            </a:lvl1pPr>
          </a:lstStyle>
          <a:p>
            <a:endParaRPr lang="zh-CN" altLang="en-US" noProof="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icrosoft YaHei UI" panose="020B0503020204020204" pitchFamily="34" charset="-122"/>
                <a:ea typeface="Microsoft YaHei UI" panose="020B0503020204020204" pitchFamily="34" charset="-122"/>
              </a:defRPr>
            </a:lvl1pPr>
          </a:lstStyle>
          <a:p>
            <a:fld id="{69D2F9AB-3C90-481E-8C34-4F549BF455D7}" type="slidenum">
              <a:rPr lang="en-US" altLang="zh-CN" noProof="0" smtClean="0"/>
            </a:fld>
            <a:endParaRPr lang="zh-CN" altLang="en-US" noProof="0"/>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icrosoft YaHei UI" panose="020B0503020204020204" pitchFamily="34" charset="-122"/>
        <a:ea typeface="Microsoft YaHei UI" panose="020B0503020204020204" pitchFamily="34" charset="-122"/>
        <a:cs typeface="+mn-cs"/>
      </a:defRPr>
    </a:lvl1pPr>
    <a:lvl2pPr marL="457200" algn="l" defTabSz="914400" rtl="0" eaLnBrk="1" latinLnBrk="0" hangingPunct="1">
      <a:defRPr sz="1200" kern="1200">
        <a:solidFill>
          <a:schemeClr val="tx1"/>
        </a:solidFill>
        <a:latin typeface="Microsoft YaHei UI" panose="020B0503020204020204" pitchFamily="34" charset="-122"/>
        <a:ea typeface="Microsoft YaHei UI" panose="020B0503020204020204" pitchFamily="34" charset="-122"/>
        <a:cs typeface="+mn-cs"/>
      </a:defRPr>
    </a:lvl2pPr>
    <a:lvl3pPr marL="914400" algn="l" defTabSz="914400" rtl="0" eaLnBrk="1" latinLnBrk="0" hangingPunct="1">
      <a:defRPr sz="1200" kern="1200">
        <a:solidFill>
          <a:schemeClr val="tx1"/>
        </a:solidFill>
        <a:latin typeface="Microsoft YaHei UI" panose="020B0503020204020204" pitchFamily="34" charset="-122"/>
        <a:ea typeface="Microsoft YaHei UI" panose="020B0503020204020204" pitchFamily="34" charset="-122"/>
        <a:cs typeface="+mn-cs"/>
      </a:defRPr>
    </a:lvl3pPr>
    <a:lvl4pPr marL="1371600" algn="l" defTabSz="914400" rtl="0" eaLnBrk="1" latinLnBrk="0" hangingPunct="1">
      <a:defRPr sz="1200" kern="1200">
        <a:solidFill>
          <a:schemeClr val="tx1"/>
        </a:solidFill>
        <a:latin typeface="Microsoft YaHei UI" panose="020B0503020204020204" pitchFamily="34" charset="-122"/>
        <a:ea typeface="Microsoft YaHei UI" panose="020B0503020204020204" pitchFamily="34" charset="-122"/>
        <a:cs typeface="+mn-cs"/>
      </a:defRPr>
    </a:lvl4pPr>
    <a:lvl5pPr marL="1828800" algn="l" defTabSz="914400" rtl="0" eaLnBrk="1" latinLnBrk="0" hangingPunct="1">
      <a:defRPr sz="1200" kern="1200">
        <a:solidFill>
          <a:schemeClr val="tx1"/>
        </a:solidFill>
        <a:latin typeface="Microsoft YaHei UI" panose="020B0503020204020204" pitchFamily="34" charset="-122"/>
        <a:ea typeface="Microsoft YaHei UI"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7605951" y="6423914"/>
            <a:ext cx="2844799" cy="365125"/>
          </a:xfrm>
        </p:spPr>
        <p:txBody>
          <a:bodyPr rtlCol="0"/>
          <a:lstStyle/>
          <a:p>
            <a:pPr rtl="0"/>
            <a:fld id="{E925B299-D1F0-4DF7-85DC-835829803FE2}" type="datetime1">
              <a:rPr lang="zh-CN" altLang="en-US" noProof="0" smtClean="0"/>
            </a:fld>
            <a:endParaRPr lang="zh-CN" altLang="en-US" noProof="0"/>
          </a:p>
        </p:txBody>
      </p:sp>
      <p:sp>
        <p:nvSpPr>
          <p:cNvPr id="6" name="幻灯片编号占位符 5"/>
          <p:cNvSpPr>
            <a:spLocks noGrp="1"/>
          </p:cNvSpPr>
          <p:nvPr>
            <p:ph type="sldNum" sz="quarter" idx="12"/>
          </p:nvPr>
        </p:nvSpPr>
        <p:spPr>
          <a:xfrm>
            <a:off x="10795363" y="6423914"/>
            <a:ext cx="1052510" cy="365125"/>
          </a:xfrm>
        </p:spPr>
        <p:txBody>
          <a:bodyPr rtlCol="0"/>
          <a:lstStyle/>
          <a:p>
            <a:pPr rtl="0"/>
            <a:fld id="{3A98EE3D-8CD1-4C3F-BD1C-C98C9596463C}" type="slidenum">
              <a:rPr lang="en-US" altLang="zh-CN" noProof="0" smtClean="0"/>
            </a:fld>
            <a:endParaRPr lang="zh-CN" altLang="en-US" noProof="0"/>
          </a:p>
        </p:txBody>
      </p:sp>
      <p:sp>
        <p:nvSpPr>
          <p:cNvPr id="7" name="页脚占位符 5"/>
          <p:cNvSpPr>
            <a:spLocks noGrp="1"/>
          </p:cNvSpPr>
          <p:nvPr>
            <p:ph type="ftr" sz="quarter" idx="11"/>
          </p:nvPr>
        </p:nvSpPr>
        <p:spPr>
          <a:xfrm>
            <a:off x="355101" y="6423914"/>
            <a:ext cx="6818262" cy="365125"/>
          </a:xfrm>
          <a:prstGeom prst="rect">
            <a:avLst/>
          </a:prstGeom>
        </p:spPr>
        <p:txBody>
          <a:bodyPr rtlCol="0"/>
          <a:lstStyle/>
          <a:p>
            <a:pPr algn="l" rtl="0"/>
            <a:r>
              <a:rPr lang="zh-CN" altLang="en-US" noProof="0"/>
              <a:t>授课</a:t>
            </a:r>
            <a:endParaRPr lang="zh-CN" altLang="en-US" noProof="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7" name="长方形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p:txBody>
      </p:sp>
      <p:sp>
        <p:nvSpPr>
          <p:cNvPr id="2" name="标题 1"/>
          <p:cNvSpPr>
            <a:spLocks noGrp="1"/>
          </p:cNvSpPr>
          <p:nvPr>
            <p:ph type="ctrTitle"/>
          </p:nvPr>
        </p:nvSpPr>
        <p:spPr>
          <a:xfrm>
            <a:off x="581191" y="1020431"/>
            <a:ext cx="10993549" cy="1475013"/>
          </a:xfrm>
          <a:effectLst/>
        </p:spPr>
        <p:txBody>
          <a:bodyPr rtlCol="0" anchor="b">
            <a:normAutofit/>
          </a:bodyPr>
          <a:lstStyle>
            <a:lvl1pPr>
              <a:defRPr sz="3600">
                <a:solidFill>
                  <a:schemeClr val="tx1">
                    <a:lumMod val="75000"/>
                    <a:lumOff val="25000"/>
                  </a:schemeClr>
                </a:solidFill>
              </a:defRPr>
            </a:lvl1pPr>
          </a:lstStyle>
          <a:p>
            <a:pPr rtl="0"/>
            <a:r>
              <a:rPr lang="zh-CN" altLang="en-US" noProof="0"/>
              <a:t>单击此处编辑母版标题样式</a:t>
            </a:r>
            <a:endParaRPr lang="zh-CN" altLang="en-US" noProof="0"/>
          </a:p>
        </p:txBody>
      </p:sp>
      <p:sp>
        <p:nvSpPr>
          <p:cNvPr id="3" name="副标题 2"/>
          <p:cNvSpPr>
            <a:spLocks noGrp="1"/>
          </p:cNvSpPr>
          <p:nvPr>
            <p:ph type="subTitle" idx="1"/>
          </p:nvPr>
        </p:nvSpPr>
        <p:spPr>
          <a:xfrm>
            <a:off x="581194" y="2495445"/>
            <a:ext cx="10993546" cy="590321"/>
          </a:xfrm>
        </p:spPr>
        <p:txBody>
          <a:bodyPr rtlCol="0"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zh-CN" altLang="en-US" noProof="0"/>
              <a:t>单击此处编辑母版副标题样式</a:t>
            </a:r>
            <a:endParaRPr lang="zh-CN" altLang="en-US" noProof="0"/>
          </a:p>
        </p:txBody>
      </p:sp>
      <p:sp>
        <p:nvSpPr>
          <p:cNvPr id="8" name="日期占位符 7"/>
          <p:cNvSpPr>
            <a:spLocks noGrp="1"/>
          </p:cNvSpPr>
          <p:nvPr>
            <p:ph type="dt" sz="half" idx="10"/>
          </p:nvPr>
        </p:nvSpPr>
        <p:spPr>
          <a:xfrm>
            <a:off x="7605951" y="6423914"/>
            <a:ext cx="2844799" cy="365125"/>
          </a:xfrm>
        </p:spPr>
        <p:txBody>
          <a:bodyPr rtlCol="0"/>
          <a:lstStyle/>
          <a:p>
            <a:pPr rtl="0"/>
            <a:fld id="{DCDD31A2-9909-4472-AB96-B038AB04B2CB}" type="datetime1">
              <a:rPr lang="zh-CN" altLang="en-US" noProof="0" smtClean="0"/>
            </a:fld>
            <a:endParaRPr lang="zh-CN" altLang="en-US" noProof="0"/>
          </a:p>
        </p:txBody>
      </p:sp>
      <p:sp>
        <p:nvSpPr>
          <p:cNvPr id="10" name="灯片编号占位符 9"/>
          <p:cNvSpPr>
            <a:spLocks noGrp="1"/>
          </p:cNvSpPr>
          <p:nvPr>
            <p:ph type="sldNum" sz="quarter" idx="12"/>
          </p:nvPr>
        </p:nvSpPr>
        <p:spPr>
          <a:xfrm>
            <a:off x="10795363" y="6423914"/>
            <a:ext cx="1052510" cy="365125"/>
          </a:xfrm>
        </p:spPr>
        <p:txBody>
          <a:bodyPr rtlCol="0"/>
          <a:lstStyle/>
          <a:p>
            <a:pPr rtl="0"/>
            <a:fld id="{3A98EE3D-8CD1-4C3F-BD1C-C98C9596463C}" type="slidenum">
              <a:rPr lang="en-US" altLang="zh-CN" noProof="0" smtClean="0"/>
            </a:fld>
            <a:endParaRPr lang="zh-CN" altLang="en-US" noProof="0"/>
          </a:p>
        </p:txBody>
      </p:sp>
      <p:sp>
        <p:nvSpPr>
          <p:cNvPr id="11" name="页脚占位符 5"/>
          <p:cNvSpPr>
            <a:spLocks noGrp="1"/>
          </p:cNvSpPr>
          <p:nvPr>
            <p:ph type="ftr" sz="quarter" idx="11"/>
          </p:nvPr>
        </p:nvSpPr>
        <p:spPr>
          <a:xfrm>
            <a:off x="355101" y="6423914"/>
            <a:ext cx="6818262" cy="365125"/>
          </a:xfrm>
          <a:prstGeom prst="rect">
            <a:avLst/>
          </a:prstGeom>
        </p:spPr>
        <p:txBody>
          <a:bodyPr rtlCol="0"/>
          <a:lstStyle/>
          <a:p>
            <a:pPr algn="l" rtl="0"/>
            <a:r>
              <a:rPr lang="zh-CN" altLang="en-US" noProof="0"/>
              <a:t>授课</a:t>
            </a:r>
            <a:endParaRPr lang="zh-CN" altLang="en-US" noProof="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7605951" y="6423914"/>
            <a:ext cx="2844799" cy="365125"/>
          </a:xfrm>
        </p:spPr>
        <p:txBody>
          <a:bodyPr rtlCol="0"/>
          <a:lstStyle/>
          <a:p>
            <a:pPr rtl="0"/>
            <a:fld id="{E925B299-D1F0-4DF7-85DC-835829803FE2}" type="datetime1">
              <a:rPr lang="zh-CN" altLang="en-US" noProof="0" smtClean="0"/>
            </a:fld>
            <a:endParaRPr lang="zh-CN" altLang="en-US" noProof="0"/>
          </a:p>
        </p:txBody>
      </p:sp>
      <p:sp>
        <p:nvSpPr>
          <p:cNvPr id="6" name="幻灯片编号占位符 5"/>
          <p:cNvSpPr>
            <a:spLocks noGrp="1"/>
          </p:cNvSpPr>
          <p:nvPr>
            <p:ph type="sldNum" sz="quarter" idx="12"/>
          </p:nvPr>
        </p:nvSpPr>
        <p:spPr>
          <a:xfrm>
            <a:off x="10795363" y="6423914"/>
            <a:ext cx="1052510" cy="365125"/>
          </a:xfrm>
        </p:spPr>
        <p:txBody>
          <a:bodyPr rtlCol="0"/>
          <a:lstStyle/>
          <a:p>
            <a:pPr rtl="0"/>
            <a:fld id="{3A98EE3D-8CD1-4C3F-BD1C-C98C9596463C}" type="slidenum">
              <a:rPr lang="en-US" altLang="zh-CN" noProof="0" smtClean="0"/>
            </a:fld>
            <a:endParaRPr lang="zh-CN" altLang="en-US" noProof="0"/>
          </a:p>
        </p:txBody>
      </p:sp>
      <p:sp>
        <p:nvSpPr>
          <p:cNvPr id="7" name="页脚占位符 5"/>
          <p:cNvSpPr>
            <a:spLocks noGrp="1"/>
          </p:cNvSpPr>
          <p:nvPr>
            <p:ph type="ftr" sz="quarter" idx="11"/>
          </p:nvPr>
        </p:nvSpPr>
        <p:spPr>
          <a:xfrm>
            <a:off x="355101" y="6423914"/>
            <a:ext cx="6818262" cy="365125"/>
          </a:xfrm>
          <a:prstGeom prst="rect">
            <a:avLst/>
          </a:prstGeom>
        </p:spPr>
        <p:txBody>
          <a:bodyPr rtlCol="0"/>
          <a:lstStyle/>
          <a:p>
            <a:pPr algn="l" rtl="0"/>
            <a:r>
              <a:rPr lang="zh-CN" altLang="en-US" noProof="0"/>
              <a:t>授课</a:t>
            </a:r>
            <a:endParaRPr lang="zh-CN" altLang="en-US" noProof="0"/>
          </a:p>
        </p:txBody>
      </p:sp>
      <p:sp>
        <p:nvSpPr>
          <p:cNvPr id="9" name="长方形 8"/>
          <p:cNvSpPr>
            <a:spLocks noChangeAspect="1"/>
          </p:cNvSpPr>
          <p:nvPr userDrawn="1"/>
        </p:nvSpPr>
        <p:spPr>
          <a:xfrm>
            <a:off x="440286" y="614407"/>
            <a:ext cx="11309338" cy="90959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8" name="长方形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p:txBody>
      </p:sp>
      <p:sp>
        <p:nvSpPr>
          <p:cNvPr id="2" name="标题 1"/>
          <p:cNvSpPr>
            <a:spLocks noGrp="1"/>
          </p:cNvSpPr>
          <p:nvPr>
            <p:ph type="title"/>
          </p:nvPr>
        </p:nvSpPr>
        <p:spPr>
          <a:xfrm>
            <a:off x="581193" y="3043910"/>
            <a:ext cx="11029615" cy="1497507"/>
          </a:xfrm>
        </p:spPr>
        <p:txBody>
          <a:bodyPr rtlCol="0" anchor="b">
            <a:normAutofit/>
          </a:bodyPr>
          <a:lstStyle>
            <a:lvl1pPr algn="l">
              <a:defRPr sz="3600" b="0" cap="all">
                <a:solidFill>
                  <a:schemeClr val="accent1"/>
                </a:solidFill>
              </a:defRPr>
            </a:lvl1pPr>
          </a:lstStyle>
          <a:p>
            <a:pPr rtl="0"/>
            <a:r>
              <a:rPr lang="zh-CN" altLang="en-US" noProof="0"/>
              <a:t>单击此处编辑母版标题样式</a:t>
            </a:r>
            <a:endParaRPr lang="zh-CN" altLang="en-US" noProof="0"/>
          </a:p>
        </p:txBody>
      </p:sp>
      <p:sp>
        <p:nvSpPr>
          <p:cNvPr id="3" name="文本占位符 2"/>
          <p:cNvSpPr>
            <a:spLocks noGrp="1"/>
          </p:cNvSpPr>
          <p:nvPr>
            <p:ph type="body" idx="1"/>
          </p:nvPr>
        </p:nvSpPr>
        <p:spPr>
          <a:xfrm>
            <a:off x="581192" y="4541417"/>
            <a:ext cx="11029615" cy="600556"/>
          </a:xfrm>
        </p:spPr>
        <p:txBody>
          <a:bodyPr rtlCol="0"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zh-CN" altLang="en-US" noProof="0"/>
              <a:t>单击此处编辑母版文本样式</a:t>
            </a:r>
            <a:endParaRPr lang="zh-CN" altLang="en-US" noProof="0"/>
          </a:p>
        </p:txBody>
      </p:sp>
      <p:sp>
        <p:nvSpPr>
          <p:cNvPr id="4" name="日期占位符 3"/>
          <p:cNvSpPr>
            <a:spLocks noGrp="1"/>
          </p:cNvSpPr>
          <p:nvPr>
            <p:ph type="dt" sz="half" idx="10"/>
          </p:nvPr>
        </p:nvSpPr>
        <p:spPr/>
        <p:txBody>
          <a:bodyPr rtlCol="0"/>
          <a:lstStyle>
            <a:lvl1pPr>
              <a:defRPr>
                <a:solidFill>
                  <a:schemeClr val="accent1">
                    <a:lumMod val="75000"/>
                    <a:lumOff val="25000"/>
                  </a:schemeClr>
                </a:solidFill>
              </a:defRPr>
            </a:lvl1pPr>
          </a:lstStyle>
          <a:p>
            <a:pPr rtl="0"/>
            <a:fld id="{A34A2DD2-0629-4E5B-8C40-A9FD96FCEBD4}" type="datetime1">
              <a:rPr lang="zh-CN" altLang="en-US" noProof="0" smtClean="0"/>
            </a:fld>
            <a:endParaRPr lang="zh-CN" altLang="en-US" noProof="0"/>
          </a:p>
        </p:txBody>
      </p:sp>
      <p:sp>
        <p:nvSpPr>
          <p:cNvPr id="5" name="页脚占位符 4"/>
          <p:cNvSpPr>
            <a:spLocks noGrp="1"/>
          </p:cNvSpPr>
          <p:nvPr>
            <p:ph type="ftr" sz="quarter" idx="11"/>
          </p:nvPr>
        </p:nvSpPr>
        <p:spPr>
          <a:xfrm>
            <a:off x="484940" y="6423914"/>
            <a:ext cx="6917210" cy="365125"/>
          </a:xfrm>
          <a:prstGeom prst="rect">
            <a:avLst/>
          </a:prstGeom>
        </p:spPr>
        <p:txBody>
          <a:bodyPr vert="horz" lIns="91440" tIns="45720" rIns="91440" bIns="45720" rtlCol="0" anchor="ctr"/>
          <a:lstStyle>
            <a:lvl1pPr>
              <a:defRPr lang="en-US" smtClean="0"/>
            </a:lvl1pPr>
          </a:lstStyle>
          <a:p>
            <a:pPr rtl="0"/>
            <a:r>
              <a:rPr lang="zh-CN" altLang="en-US" noProof="0"/>
              <a:t>授课</a:t>
            </a:r>
            <a:endParaRPr lang="zh-CN" altLang="en-US" noProof="0"/>
          </a:p>
        </p:txBody>
      </p:sp>
      <p:sp>
        <p:nvSpPr>
          <p:cNvPr id="6" name="幻灯片编号占位符 5"/>
          <p:cNvSpPr>
            <a:spLocks noGrp="1"/>
          </p:cNvSpPr>
          <p:nvPr>
            <p:ph type="sldNum" sz="quarter" idx="12"/>
          </p:nvPr>
        </p:nvSpPr>
        <p:spPr/>
        <p:txBody>
          <a:bodyPr rtlCol="0"/>
          <a:lstStyle>
            <a:lvl1pPr>
              <a:defRPr>
                <a:solidFill>
                  <a:schemeClr val="accent1">
                    <a:lumMod val="75000"/>
                    <a:lumOff val="25000"/>
                  </a:schemeClr>
                </a:solidFill>
              </a:defRPr>
            </a:lvl1pPr>
          </a:lstStyle>
          <a:p>
            <a:pPr rtl="0"/>
            <a:fld id="{159F479D-7533-4EEF-A06F-7CD2FE3DB90D}" type="slidenum">
              <a:rPr lang="en-US" altLang="zh-CN" noProof="0" smtClean="0"/>
            </a:fld>
            <a:endParaRPr lang="zh-CN" altLang="en-US" noProof="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7" name="日期占位符 6"/>
          <p:cNvSpPr>
            <a:spLocks noGrp="1"/>
          </p:cNvSpPr>
          <p:nvPr>
            <p:ph type="dt" sz="half" idx="10"/>
          </p:nvPr>
        </p:nvSpPr>
        <p:spPr>
          <a:xfrm>
            <a:off x="7605951" y="6423914"/>
            <a:ext cx="2844799" cy="365125"/>
          </a:xfrm>
        </p:spPr>
        <p:txBody>
          <a:bodyPr rtlCol="0"/>
          <a:lstStyle/>
          <a:p>
            <a:pPr rtl="0"/>
            <a:fld id="{DDBC3974-3FB4-44FD-8363-D2D6DAF1E2F1}" type="datetime1">
              <a:rPr lang="zh-CN" altLang="en-US" noProof="0" smtClean="0"/>
            </a:fld>
            <a:endParaRPr lang="zh-CN" altLang="en-US" noProof="0"/>
          </a:p>
        </p:txBody>
      </p:sp>
      <p:sp>
        <p:nvSpPr>
          <p:cNvPr id="9" name="幻灯片编号占位符 8"/>
          <p:cNvSpPr>
            <a:spLocks noGrp="1"/>
          </p:cNvSpPr>
          <p:nvPr>
            <p:ph type="sldNum" sz="quarter" idx="12"/>
          </p:nvPr>
        </p:nvSpPr>
        <p:spPr>
          <a:xfrm>
            <a:off x="10795363" y="6423914"/>
            <a:ext cx="1052510" cy="365125"/>
          </a:xfrm>
        </p:spPr>
        <p:txBody>
          <a:bodyPr rtlCol="0"/>
          <a:lstStyle/>
          <a:p>
            <a:pPr rtl="0"/>
            <a:fld id="{F603CDE5-C1D8-4EDD-870F-A498BAFA520F}" type="slidenum">
              <a:rPr lang="en-US" altLang="zh-CN" noProof="0" smtClean="0"/>
            </a:fld>
            <a:endParaRPr lang="zh-CN" altLang="en-US" noProof="0"/>
          </a:p>
        </p:txBody>
      </p:sp>
      <p:sp>
        <p:nvSpPr>
          <p:cNvPr id="10" name="页脚占位符 5"/>
          <p:cNvSpPr>
            <a:spLocks noGrp="1"/>
          </p:cNvSpPr>
          <p:nvPr>
            <p:ph type="ftr" sz="quarter" idx="11"/>
          </p:nvPr>
        </p:nvSpPr>
        <p:spPr>
          <a:xfrm>
            <a:off x="355101" y="6423914"/>
            <a:ext cx="6818262" cy="365125"/>
          </a:xfrm>
          <a:prstGeom prst="rect">
            <a:avLst/>
          </a:prstGeom>
        </p:spPr>
        <p:txBody>
          <a:bodyPr rtlCol="0"/>
          <a:lstStyle/>
          <a:p>
            <a:pPr algn="l" rtl="0"/>
            <a:r>
              <a:rPr lang="zh-CN" altLang="en-US" noProof="0"/>
              <a:t>授课</a:t>
            </a:r>
            <a:endParaRPr lang="zh-CN" altLang="en-US" noProof="0"/>
          </a:p>
        </p:txBody>
      </p:sp>
      <p:sp>
        <p:nvSpPr>
          <p:cNvPr id="11" name="长方形 10"/>
          <p:cNvSpPr>
            <a:spLocks noChangeAspect="1"/>
          </p:cNvSpPr>
          <p:nvPr userDrawn="1"/>
        </p:nvSpPr>
        <p:spPr>
          <a:xfrm>
            <a:off x="445982" y="606555"/>
            <a:ext cx="11300036" cy="88261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p:txBody>
      </p:sp>
      <p:sp>
        <p:nvSpPr>
          <p:cNvPr id="13" name="文本占位符 2"/>
          <p:cNvSpPr>
            <a:spLocks noGrp="1"/>
          </p:cNvSpPr>
          <p:nvPr>
            <p:ph type="body" idx="1"/>
          </p:nvPr>
        </p:nvSpPr>
        <p:spPr>
          <a:xfrm>
            <a:off x="887219" y="2250892"/>
            <a:ext cx="5087075" cy="536005"/>
          </a:xfrm>
        </p:spPr>
        <p:txBody>
          <a:bodyPr rtlCol="0"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zh-CN" altLang="en-US" noProof="0"/>
              <a:t>单击此处编辑母版文本样式</a:t>
            </a:r>
            <a:endParaRPr lang="zh-CN" altLang="en-US" noProof="0"/>
          </a:p>
        </p:txBody>
      </p:sp>
      <p:sp>
        <p:nvSpPr>
          <p:cNvPr id="14" name="内容占位符 3"/>
          <p:cNvSpPr>
            <a:spLocks noGrp="1"/>
          </p:cNvSpPr>
          <p:nvPr>
            <p:ph sz="half" idx="2"/>
          </p:nvPr>
        </p:nvSpPr>
        <p:spPr>
          <a:xfrm>
            <a:off x="581194" y="2926052"/>
            <a:ext cx="5393100" cy="2934999"/>
          </a:xfrm>
        </p:spPr>
        <p:txBody>
          <a:bodyPr rtlCol="0" anchor="t">
            <a:normAutofit/>
          </a:bodyPr>
          <a:lstStyle/>
          <a:p>
            <a:pPr lvl="0" rtl="0"/>
            <a:r>
              <a:rPr lang="zh-CN" altLang="en-US" noProof="0"/>
              <a:t>单击此处编辑母版文本样式</a:t>
            </a:r>
            <a:endParaRPr lang="zh-CN" altLang="en-US" noProof="0"/>
          </a:p>
          <a:p>
            <a:pPr lvl="1" rtl="0"/>
            <a:r>
              <a:rPr lang="zh-CN" altLang="en-US" noProof="0"/>
              <a:t>二级</a:t>
            </a:r>
            <a:endParaRPr lang="zh-CN" altLang="en-US" noProof="0"/>
          </a:p>
          <a:p>
            <a:pPr lvl="2" rtl="0"/>
            <a:r>
              <a:rPr lang="zh-CN" altLang="en-US" noProof="0"/>
              <a:t>三级</a:t>
            </a:r>
            <a:endParaRPr lang="zh-CN" altLang="en-US" noProof="0"/>
          </a:p>
          <a:p>
            <a:pPr lvl="3" rtl="0"/>
            <a:r>
              <a:rPr lang="zh-CN" altLang="en-US" noProof="0"/>
              <a:t>四级</a:t>
            </a:r>
            <a:endParaRPr lang="zh-CN" altLang="en-US" noProof="0"/>
          </a:p>
          <a:p>
            <a:pPr lvl="4" rtl="0"/>
            <a:r>
              <a:rPr lang="zh-CN" altLang="en-US" noProof="0"/>
              <a:t>五级</a:t>
            </a:r>
            <a:endParaRPr lang="zh-CN" altLang="en-US" noProof="0"/>
          </a:p>
        </p:txBody>
      </p:sp>
      <p:sp>
        <p:nvSpPr>
          <p:cNvPr id="15" name="文本占位符 4"/>
          <p:cNvSpPr>
            <a:spLocks noGrp="1"/>
          </p:cNvSpPr>
          <p:nvPr>
            <p:ph type="body" sz="quarter" idx="3"/>
          </p:nvPr>
        </p:nvSpPr>
        <p:spPr>
          <a:xfrm>
            <a:off x="6523735" y="2250892"/>
            <a:ext cx="5087073" cy="553373"/>
          </a:xfrm>
        </p:spPr>
        <p:txBody>
          <a:bodyPr rtlCol="0"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zh-CN" altLang="en-US" noProof="0"/>
              <a:t>单击此处编辑母版文本样式</a:t>
            </a:r>
            <a:endParaRPr lang="zh-CN" altLang="en-US" noProof="0"/>
          </a:p>
        </p:txBody>
      </p:sp>
      <p:sp>
        <p:nvSpPr>
          <p:cNvPr id="16" name="内容占位符 5"/>
          <p:cNvSpPr>
            <a:spLocks noGrp="1"/>
          </p:cNvSpPr>
          <p:nvPr>
            <p:ph sz="quarter" idx="4"/>
          </p:nvPr>
        </p:nvSpPr>
        <p:spPr>
          <a:xfrm>
            <a:off x="6217709" y="2926052"/>
            <a:ext cx="5393100" cy="2934999"/>
          </a:xfrm>
        </p:spPr>
        <p:txBody>
          <a:bodyPr rtlCol="0" anchor="t">
            <a:normAutofit/>
          </a:bodyPr>
          <a:lstStyle/>
          <a:p>
            <a:pPr lvl="0" rtl="0"/>
            <a:r>
              <a:rPr lang="zh-CN" altLang="en-US" noProof="0"/>
              <a:t>单击此处编辑母版文本样式</a:t>
            </a:r>
            <a:endParaRPr lang="zh-CN" altLang="en-US" noProof="0"/>
          </a:p>
          <a:p>
            <a:pPr lvl="1" rtl="0"/>
            <a:r>
              <a:rPr lang="zh-CN" altLang="en-US" noProof="0"/>
              <a:t>二级</a:t>
            </a:r>
            <a:endParaRPr lang="zh-CN" altLang="en-US" noProof="0"/>
          </a:p>
          <a:p>
            <a:pPr lvl="2" rtl="0"/>
            <a:r>
              <a:rPr lang="zh-CN" altLang="en-US" noProof="0"/>
              <a:t>三级</a:t>
            </a:r>
            <a:endParaRPr lang="zh-CN" altLang="en-US" noProof="0"/>
          </a:p>
          <a:p>
            <a:pPr lvl="3" rtl="0"/>
            <a:r>
              <a:rPr lang="zh-CN" altLang="en-US" noProof="0"/>
              <a:t>四级</a:t>
            </a:r>
            <a:endParaRPr lang="zh-CN" altLang="en-US" noProof="0"/>
          </a:p>
          <a:p>
            <a:pPr lvl="4" rtl="0"/>
            <a:r>
              <a:rPr lang="zh-CN" altLang="en-US" noProof="0"/>
              <a:t>五级</a:t>
            </a:r>
            <a:endParaRPr lang="zh-CN" altLang="en-US" noProof="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a:xfrm>
            <a:off x="7605951" y="6423914"/>
            <a:ext cx="2844799" cy="365125"/>
          </a:xfrm>
        </p:spPr>
        <p:txBody>
          <a:bodyPr rtlCol="0"/>
          <a:lstStyle/>
          <a:p>
            <a:pPr rtl="0"/>
            <a:fld id="{CC70038A-739E-4BBC-ABB7-1C417D4B26FE}" type="datetime1">
              <a:rPr lang="zh-CN" altLang="en-US" noProof="0" smtClean="0"/>
            </a:fld>
            <a:endParaRPr lang="zh-CN" altLang="en-US" noProof="0"/>
          </a:p>
        </p:txBody>
      </p:sp>
      <p:sp>
        <p:nvSpPr>
          <p:cNvPr id="5" name="灯片编号占位符 4"/>
          <p:cNvSpPr>
            <a:spLocks noGrp="1"/>
          </p:cNvSpPr>
          <p:nvPr>
            <p:ph type="sldNum" sz="quarter" idx="12"/>
          </p:nvPr>
        </p:nvSpPr>
        <p:spPr>
          <a:xfrm>
            <a:off x="10795363" y="6423914"/>
            <a:ext cx="1052510" cy="365125"/>
          </a:xfrm>
        </p:spPr>
        <p:txBody>
          <a:bodyPr rtlCol="0"/>
          <a:lstStyle/>
          <a:p>
            <a:pPr rtl="0"/>
            <a:fld id="{F603CDE5-C1D8-4EDD-870F-A498BAFA520F}" type="slidenum">
              <a:rPr lang="en-US" altLang="zh-CN" noProof="0" smtClean="0"/>
            </a:fld>
            <a:endParaRPr lang="zh-CN" altLang="en-US" noProof="0"/>
          </a:p>
        </p:txBody>
      </p:sp>
      <p:sp>
        <p:nvSpPr>
          <p:cNvPr id="6" name="页脚占位符 5"/>
          <p:cNvSpPr>
            <a:spLocks noGrp="1"/>
          </p:cNvSpPr>
          <p:nvPr>
            <p:ph type="ftr" sz="quarter" idx="11"/>
          </p:nvPr>
        </p:nvSpPr>
        <p:spPr>
          <a:xfrm>
            <a:off x="355101" y="6423914"/>
            <a:ext cx="6818262" cy="365125"/>
          </a:xfrm>
          <a:prstGeom prst="rect">
            <a:avLst/>
          </a:prstGeom>
        </p:spPr>
        <p:txBody>
          <a:bodyPr rtlCol="0"/>
          <a:lstStyle/>
          <a:p>
            <a:pPr algn="l" rtl="0"/>
            <a:r>
              <a:rPr lang="zh-CN" altLang="en-US" noProof="0"/>
              <a:t>授课</a:t>
            </a:r>
            <a:endParaRPr lang="zh-CN" altLang="en-US" noProof="0"/>
          </a:p>
        </p:txBody>
      </p:sp>
      <p:sp>
        <p:nvSpPr>
          <p:cNvPr id="7" name="矩形 6"/>
          <p:cNvSpPr>
            <a:spLocks noChangeAspect="1"/>
          </p:cNvSpPr>
          <p:nvPr userDrawn="1"/>
        </p:nvSpPr>
        <p:spPr>
          <a:xfrm>
            <a:off x="440683" y="606554"/>
            <a:ext cx="11300036" cy="81294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7605951" y="6427627"/>
            <a:ext cx="2844799" cy="365125"/>
          </a:xfrm>
        </p:spPr>
        <p:txBody>
          <a:bodyPr rtlCol="0"/>
          <a:lstStyle/>
          <a:p>
            <a:pPr rtl="0"/>
            <a:fld id="{278E0DC2-4709-49AD-ADCD-B98BDBA40BB2}" type="datetime1">
              <a:rPr lang="zh-CN" altLang="en-US" noProof="0" smtClean="0"/>
            </a:fld>
            <a:endParaRPr lang="zh-CN" altLang="en-US" noProof="0"/>
          </a:p>
        </p:txBody>
      </p:sp>
      <p:sp>
        <p:nvSpPr>
          <p:cNvPr id="4" name="灯片编号占位符 3"/>
          <p:cNvSpPr>
            <a:spLocks noGrp="1"/>
          </p:cNvSpPr>
          <p:nvPr>
            <p:ph type="sldNum" sz="quarter" idx="12"/>
          </p:nvPr>
        </p:nvSpPr>
        <p:spPr>
          <a:xfrm>
            <a:off x="10795363" y="6427627"/>
            <a:ext cx="1052510" cy="365125"/>
          </a:xfrm>
        </p:spPr>
        <p:txBody>
          <a:bodyPr rtlCol="0"/>
          <a:lstStyle/>
          <a:p>
            <a:pPr rtl="0"/>
            <a:fld id="{F603CDE5-C1D8-4EDD-870F-A498BAFA520F}" type="slidenum">
              <a:rPr lang="en-US" altLang="zh-CN" noProof="0" smtClean="0"/>
            </a:fld>
            <a:endParaRPr lang="zh-CN" altLang="en-US" noProof="0"/>
          </a:p>
        </p:txBody>
      </p:sp>
      <p:sp>
        <p:nvSpPr>
          <p:cNvPr id="5" name="页脚占位符 5"/>
          <p:cNvSpPr>
            <a:spLocks noGrp="1"/>
          </p:cNvSpPr>
          <p:nvPr>
            <p:ph type="ftr" sz="quarter" idx="11"/>
          </p:nvPr>
        </p:nvSpPr>
        <p:spPr>
          <a:xfrm>
            <a:off x="355101" y="6427627"/>
            <a:ext cx="6818262" cy="365125"/>
          </a:xfrm>
          <a:prstGeom prst="rect">
            <a:avLst/>
          </a:prstGeom>
        </p:spPr>
        <p:txBody>
          <a:bodyPr rtlCol="0"/>
          <a:lstStyle/>
          <a:p>
            <a:pPr algn="l" rtl="0"/>
            <a:r>
              <a:rPr lang="zh-CN" altLang="en-US" noProof="0"/>
              <a:t>授课</a:t>
            </a:r>
            <a:endParaRPr lang="zh-CN" altLang="en-US" noProof="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带标题的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a:xfrm>
            <a:off x="7605951" y="6423914"/>
            <a:ext cx="2844799" cy="365125"/>
          </a:xfrm>
        </p:spPr>
        <p:txBody>
          <a:bodyPr rtlCol="0"/>
          <a:lstStyle/>
          <a:p>
            <a:pPr rtl="0"/>
            <a:fld id="{735A1710-B52F-4025-A4AD-6C6922321BBC}" type="datetime1">
              <a:rPr lang="zh-CN" altLang="en-US" noProof="0" smtClean="0"/>
            </a:fld>
            <a:endParaRPr lang="zh-CN" altLang="en-US" noProof="0"/>
          </a:p>
        </p:txBody>
      </p:sp>
      <p:sp>
        <p:nvSpPr>
          <p:cNvPr id="7" name="灯片编号占位符 6"/>
          <p:cNvSpPr>
            <a:spLocks noGrp="1"/>
          </p:cNvSpPr>
          <p:nvPr>
            <p:ph type="sldNum" sz="quarter" idx="12"/>
          </p:nvPr>
        </p:nvSpPr>
        <p:spPr>
          <a:xfrm>
            <a:off x="10795363" y="6423914"/>
            <a:ext cx="1052510" cy="365125"/>
          </a:xfrm>
        </p:spPr>
        <p:txBody>
          <a:bodyPr rtlCol="0"/>
          <a:lstStyle/>
          <a:p>
            <a:pPr rtl="0"/>
            <a:fld id="{F603CDE5-C1D8-4EDD-870F-A498BAFA520F}" type="slidenum">
              <a:rPr lang="en-US" altLang="zh-CN" noProof="0" smtClean="0"/>
            </a:fld>
            <a:endParaRPr lang="zh-CN" altLang="en-US" noProof="0"/>
          </a:p>
        </p:txBody>
      </p:sp>
      <p:sp>
        <p:nvSpPr>
          <p:cNvPr id="8" name="页脚占位符 5"/>
          <p:cNvSpPr>
            <a:spLocks noGrp="1"/>
          </p:cNvSpPr>
          <p:nvPr>
            <p:ph type="ftr" sz="quarter" idx="11"/>
          </p:nvPr>
        </p:nvSpPr>
        <p:spPr>
          <a:xfrm>
            <a:off x="355101" y="6423914"/>
            <a:ext cx="6818262" cy="365125"/>
          </a:xfrm>
          <a:prstGeom prst="rect">
            <a:avLst/>
          </a:prstGeom>
        </p:spPr>
        <p:txBody>
          <a:bodyPr rtlCol="0"/>
          <a:lstStyle/>
          <a:p>
            <a:pPr algn="l" rtl="0"/>
            <a:r>
              <a:rPr lang="zh-CN" altLang="en-US" noProof="0"/>
              <a:t>授课</a:t>
            </a:r>
            <a:endParaRPr lang="zh-CN" altLang="en-US" noProof="0"/>
          </a:p>
        </p:txBody>
      </p:sp>
      <p:sp>
        <p:nvSpPr>
          <p:cNvPr id="9" name="矩形 8"/>
          <p:cNvSpPr>
            <a:spLocks noChangeAspect="1"/>
          </p:cNvSpPr>
          <p:nvPr userDrawn="1"/>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p:txBody>
      </p:sp>
      <p:sp>
        <p:nvSpPr>
          <p:cNvPr id="10" name="标题 1"/>
          <p:cNvSpPr>
            <a:spLocks noGrp="1"/>
          </p:cNvSpPr>
          <p:nvPr>
            <p:ph type="title"/>
          </p:nvPr>
        </p:nvSpPr>
        <p:spPr>
          <a:xfrm>
            <a:off x="581192" y="5262296"/>
            <a:ext cx="4909445" cy="689514"/>
          </a:xfrm>
        </p:spPr>
        <p:txBody>
          <a:bodyPr rtlCol="0" anchor="ctr"/>
          <a:lstStyle>
            <a:lvl1pPr algn="l">
              <a:defRPr sz="2000" b="0">
                <a:solidFill>
                  <a:schemeClr val="accent1">
                    <a:lumMod val="50000"/>
                  </a:schemeClr>
                </a:solidFill>
              </a:defRPr>
            </a:lvl1pPr>
          </a:lstStyle>
          <a:p>
            <a:pPr rtl="0"/>
            <a:r>
              <a:rPr lang="zh-CN" altLang="en-US" noProof="0"/>
              <a:t>单击此处编辑母版标题样式</a:t>
            </a:r>
            <a:endParaRPr lang="zh-CN" altLang="en-US" noProof="0"/>
          </a:p>
        </p:txBody>
      </p:sp>
      <p:sp>
        <p:nvSpPr>
          <p:cNvPr id="11" name="内容占位符 2"/>
          <p:cNvSpPr>
            <a:spLocks noGrp="1"/>
          </p:cNvSpPr>
          <p:nvPr>
            <p:ph idx="1"/>
          </p:nvPr>
        </p:nvSpPr>
        <p:spPr>
          <a:xfrm>
            <a:off x="447816" y="601200"/>
            <a:ext cx="11292840" cy="4204800"/>
          </a:xfrm>
        </p:spPr>
        <p:txBody>
          <a:bodyPr rtlCol="0"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rtl="0"/>
            <a:r>
              <a:rPr lang="zh-CN" altLang="en-US" noProof="0"/>
              <a:t>单击此处编辑母版文本样式</a:t>
            </a:r>
            <a:endParaRPr lang="zh-CN" altLang="en-US" noProof="0"/>
          </a:p>
          <a:p>
            <a:pPr lvl="1" rtl="0"/>
            <a:r>
              <a:rPr lang="zh-CN" altLang="en-US" noProof="0"/>
              <a:t>二级</a:t>
            </a:r>
            <a:endParaRPr lang="zh-CN" altLang="en-US" noProof="0"/>
          </a:p>
          <a:p>
            <a:pPr lvl="2" rtl="0"/>
            <a:r>
              <a:rPr lang="zh-CN" altLang="en-US" noProof="0"/>
              <a:t>三级</a:t>
            </a:r>
            <a:endParaRPr lang="zh-CN" altLang="en-US" noProof="0"/>
          </a:p>
          <a:p>
            <a:pPr lvl="3" rtl="0"/>
            <a:r>
              <a:rPr lang="zh-CN" altLang="en-US" noProof="0"/>
              <a:t>四级</a:t>
            </a:r>
            <a:endParaRPr lang="zh-CN" altLang="en-US" noProof="0"/>
          </a:p>
          <a:p>
            <a:pPr lvl="4" rtl="0"/>
            <a:r>
              <a:rPr lang="zh-CN" altLang="en-US" noProof="0"/>
              <a:t>五级</a:t>
            </a:r>
            <a:endParaRPr lang="zh-CN" altLang="en-US" noProof="0"/>
          </a:p>
        </p:txBody>
      </p:sp>
      <p:sp>
        <p:nvSpPr>
          <p:cNvPr id="12" name="文本占位符 3"/>
          <p:cNvSpPr>
            <a:spLocks noGrp="1"/>
          </p:cNvSpPr>
          <p:nvPr>
            <p:ph type="body" sz="half" idx="2"/>
          </p:nvPr>
        </p:nvSpPr>
        <p:spPr>
          <a:xfrm>
            <a:off x="5740823" y="5262296"/>
            <a:ext cx="5869987" cy="689515"/>
          </a:xfrm>
        </p:spPr>
        <p:txBody>
          <a:bodyPr rtlCol="0"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zh-CN" altLang="en-US" noProof="0"/>
              <a:t>单击此处编辑母版文本样式</a:t>
            </a:r>
            <a:endParaRPr lang="zh-CN" altLang="en-US" noProof="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带标题的图片">
    <p:spTree>
      <p:nvGrpSpPr>
        <p:cNvPr id="1" name=""/>
        <p:cNvGrpSpPr/>
        <p:nvPr/>
      </p:nvGrpSpPr>
      <p:grpSpPr>
        <a:xfrm>
          <a:off x="0" y="0"/>
          <a:ext cx="0" cy="0"/>
          <a:chOff x="0" y="0"/>
          <a:chExt cx="0" cy="0"/>
        </a:xfrm>
      </p:grpSpPr>
      <p:sp>
        <p:nvSpPr>
          <p:cNvPr id="5" name="日期占位符 4"/>
          <p:cNvSpPr>
            <a:spLocks noGrp="1"/>
          </p:cNvSpPr>
          <p:nvPr>
            <p:ph type="dt" sz="half" idx="10"/>
          </p:nvPr>
        </p:nvSpPr>
        <p:spPr>
          <a:xfrm>
            <a:off x="7605951" y="6423914"/>
            <a:ext cx="2844799" cy="365125"/>
          </a:xfrm>
        </p:spPr>
        <p:txBody>
          <a:bodyPr rtlCol="0"/>
          <a:lstStyle/>
          <a:p>
            <a:pPr rtl="0"/>
            <a:fld id="{F9BD7E85-6F55-4E6D-A1DE-1238E6637C26}" type="datetime1">
              <a:rPr lang="zh-CN" altLang="en-US" noProof="0" smtClean="0"/>
            </a:fld>
            <a:endParaRPr lang="zh-CN" altLang="en-US" noProof="0"/>
          </a:p>
        </p:txBody>
      </p:sp>
      <p:sp>
        <p:nvSpPr>
          <p:cNvPr id="7" name="灯片编号占位符 6"/>
          <p:cNvSpPr>
            <a:spLocks noGrp="1"/>
          </p:cNvSpPr>
          <p:nvPr>
            <p:ph type="sldNum" sz="quarter" idx="12"/>
          </p:nvPr>
        </p:nvSpPr>
        <p:spPr>
          <a:xfrm>
            <a:off x="10795363" y="6423914"/>
            <a:ext cx="1052510" cy="365125"/>
          </a:xfrm>
        </p:spPr>
        <p:txBody>
          <a:bodyPr rtlCol="0"/>
          <a:lstStyle/>
          <a:p>
            <a:pPr rtl="0"/>
            <a:fld id="{F603CDE5-C1D8-4EDD-870F-A498BAFA520F}" type="slidenum">
              <a:rPr lang="en-US" altLang="zh-CN" noProof="0" smtClean="0"/>
            </a:fld>
            <a:endParaRPr lang="zh-CN" altLang="en-US" noProof="0"/>
          </a:p>
        </p:txBody>
      </p:sp>
      <p:sp>
        <p:nvSpPr>
          <p:cNvPr id="8" name="页脚占位符 5"/>
          <p:cNvSpPr>
            <a:spLocks noGrp="1"/>
          </p:cNvSpPr>
          <p:nvPr>
            <p:ph type="ftr" sz="quarter" idx="11"/>
          </p:nvPr>
        </p:nvSpPr>
        <p:spPr>
          <a:xfrm>
            <a:off x="355101" y="6423914"/>
            <a:ext cx="6818262" cy="365125"/>
          </a:xfrm>
          <a:prstGeom prst="rect">
            <a:avLst/>
          </a:prstGeom>
        </p:spPr>
        <p:txBody>
          <a:bodyPr rtlCol="0"/>
          <a:lstStyle/>
          <a:p>
            <a:pPr algn="l" rtl="0"/>
            <a:r>
              <a:rPr lang="zh-CN" altLang="en-US" noProof="0"/>
              <a:t>授课</a:t>
            </a:r>
            <a:endParaRPr lang="zh-CN" altLang="en-US" noProof="0"/>
          </a:p>
        </p:txBody>
      </p:sp>
      <p:sp>
        <p:nvSpPr>
          <p:cNvPr id="9" name="标题 1"/>
          <p:cNvSpPr>
            <a:spLocks noGrp="1"/>
          </p:cNvSpPr>
          <p:nvPr>
            <p:ph type="title"/>
          </p:nvPr>
        </p:nvSpPr>
        <p:spPr>
          <a:xfrm>
            <a:off x="581193" y="4693389"/>
            <a:ext cx="11029616" cy="566738"/>
          </a:xfrm>
        </p:spPr>
        <p:txBody>
          <a:bodyPr rtlCol="0" anchor="b">
            <a:normAutofit/>
          </a:bodyPr>
          <a:lstStyle>
            <a:lvl1pPr algn="l">
              <a:defRPr sz="2400" b="0">
                <a:solidFill>
                  <a:schemeClr val="accent1"/>
                </a:solidFill>
              </a:defRPr>
            </a:lvl1pPr>
          </a:lstStyle>
          <a:p>
            <a:pPr rtl="0"/>
            <a:r>
              <a:rPr lang="zh-CN" altLang="en-US" noProof="0"/>
              <a:t>单击此处编辑母版标题样式</a:t>
            </a:r>
            <a:endParaRPr lang="zh-CN" altLang="en-US" noProof="0"/>
          </a:p>
        </p:txBody>
      </p:sp>
      <p:sp>
        <p:nvSpPr>
          <p:cNvPr id="10" name="图片占位符 2"/>
          <p:cNvSpPr>
            <a:spLocks noGrp="1" noChangeAspect="1"/>
          </p:cNvSpPr>
          <p:nvPr>
            <p:ph type="pic" idx="1"/>
          </p:nvPr>
        </p:nvSpPr>
        <p:spPr>
          <a:xfrm>
            <a:off x="447817" y="599725"/>
            <a:ext cx="11290859" cy="3557252"/>
          </a:xfrm>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zh-CN" altLang="en-US" noProof="0"/>
              <a:t>单击图标添加图片</a:t>
            </a:r>
            <a:endParaRPr lang="zh-CN" altLang="en-US" noProof="0"/>
          </a:p>
        </p:txBody>
      </p:sp>
      <p:sp>
        <p:nvSpPr>
          <p:cNvPr id="11" name="文本占位符 3"/>
          <p:cNvSpPr>
            <a:spLocks noGrp="1"/>
          </p:cNvSpPr>
          <p:nvPr>
            <p:ph type="body" sz="half" idx="2"/>
          </p:nvPr>
        </p:nvSpPr>
        <p:spPr>
          <a:xfrm>
            <a:off x="581192" y="5260127"/>
            <a:ext cx="11029617" cy="598671"/>
          </a:xfrm>
        </p:spPr>
        <p:txBody>
          <a:bodyPr rtlCol="0">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zh-CN" altLang="en-US" noProof="0"/>
              <a:t>单击此处编辑母版文本样式</a:t>
            </a:r>
            <a:endParaRPr lang="zh-CN" altLang="en-US" noProof="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带描述文字的两张图片">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4242275" y="641101"/>
            <a:ext cx="3702877" cy="5749461"/>
          </a:xfrm>
          <a:solidFill>
            <a:schemeClr val="bg1">
              <a:lumMod val="85000"/>
            </a:schemeClr>
          </a:solidFill>
        </p:spPr>
        <p:txBody>
          <a:bodyPr rtlCol="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zh-CN" altLang="en-US" noProof="0"/>
              <a:t>单击图标添加图片</a:t>
            </a:r>
            <a:endParaRPr lang="zh-CN" altLang="en-US" noProof="0"/>
          </a:p>
        </p:txBody>
      </p:sp>
      <p:sp>
        <p:nvSpPr>
          <p:cNvPr id="10" name="图片占位符 2"/>
          <p:cNvSpPr>
            <a:spLocks noGrp="1"/>
          </p:cNvSpPr>
          <p:nvPr>
            <p:ph type="pic" idx="13"/>
          </p:nvPr>
        </p:nvSpPr>
        <p:spPr>
          <a:xfrm>
            <a:off x="8047164" y="641101"/>
            <a:ext cx="3702877" cy="5749461"/>
          </a:xfrm>
          <a:solidFill>
            <a:schemeClr val="bg1">
              <a:lumMod val="85000"/>
            </a:schemeClr>
          </a:solidFill>
        </p:spPr>
        <p:txBody>
          <a:bodyPr rtlCol="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zh-CN" altLang="en-US" noProof="0"/>
              <a:t>单击图标添加图片</a:t>
            </a:r>
            <a:endParaRPr lang="zh-CN" altLang="en-US" noProof="0"/>
          </a:p>
        </p:txBody>
      </p:sp>
      <p:sp>
        <p:nvSpPr>
          <p:cNvPr id="2" name="标题 1"/>
          <p:cNvSpPr>
            <a:spLocks noGrp="1"/>
          </p:cNvSpPr>
          <p:nvPr>
            <p:ph type="title"/>
          </p:nvPr>
        </p:nvSpPr>
        <p:spPr>
          <a:xfrm>
            <a:off x="358529" y="457200"/>
            <a:ext cx="3790884" cy="1600200"/>
          </a:xfrm>
        </p:spPr>
        <p:txBody>
          <a:bodyPr rtlCol="0" anchor="b">
            <a:normAutofit/>
          </a:bodyPr>
          <a:lstStyle>
            <a:lvl1pPr>
              <a:defRPr sz="2800">
                <a:solidFill>
                  <a:schemeClr val="accent1">
                    <a:lumMod val="75000"/>
                  </a:schemeClr>
                </a:solidFill>
              </a:defRPr>
            </a:lvl1pPr>
          </a:lstStyle>
          <a:p>
            <a:pPr rtl="0"/>
            <a:r>
              <a:rPr lang="zh-CN" altLang="en-US" noProof="0"/>
              <a:t>单击此处编辑母版标题样式</a:t>
            </a:r>
            <a:endParaRPr lang="zh-CN" altLang="en-US" noProof="0"/>
          </a:p>
        </p:txBody>
      </p:sp>
      <p:sp>
        <p:nvSpPr>
          <p:cNvPr id="4" name="文本占位符 3"/>
          <p:cNvSpPr>
            <a:spLocks noGrp="1"/>
          </p:cNvSpPr>
          <p:nvPr>
            <p:ph type="body" sz="half" idx="2"/>
          </p:nvPr>
        </p:nvSpPr>
        <p:spPr>
          <a:xfrm>
            <a:off x="358529" y="2057400"/>
            <a:ext cx="3790884" cy="3811588"/>
          </a:xfrm>
        </p:spPr>
        <p:txBody>
          <a:bodyPr rtlCol="0"/>
          <a:lstStyle>
            <a:lvl1pPr marL="215900" indent="-215900">
              <a:lnSpc>
                <a:spcPct val="90000"/>
              </a:lnSpc>
              <a:buFont typeface="Wingdings" panose="05000000000000000000" pitchFamily="2" charset="2"/>
              <a:buChar char="§"/>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zh-CN" altLang="en-US" noProof="0"/>
              <a:t>单击此处编辑母版文本样式</a:t>
            </a:r>
            <a:endParaRPr lang="zh-CN" altLang="en-US" noProof="0"/>
          </a:p>
        </p:txBody>
      </p:sp>
      <p:sp>
        <p:nvSpPr>
          <p:cNvPr id="5" name="日期占位符 4"/>
          <p:cNvSpPr>
            <a:spLocks noGrp="1"/>
          </p:cNvSpPr>
          <p:nvPr>
            <p:ph type="dt" sz="half" idx="10"/>
          </p:nvPr>
        </p:nvSpPr>
        <p:spPr>
          <a:xfrm>
            <a:off x="7605951" y="6423914"/>
            <a:ext cx="2844799" cy="365125"/>
          </a:xfrm>
        </p:spPr>
        <p:txBody>
          <a:bodyPr rtlCol="0"/>
          <a:lstStyle/>
          <a:p>
            <a:pPr rtl="0"/>
            <a:fld id="{557A0B61-6BC6-4181-ACF5-2A4A89DAD118}" type="datetime1">
              <a:rPr lang="zh-CN" altLang="en-US" noProof="0" smtClean="0"/>
            </a:fld>
            <a:endParaRPr lang="zh-CN" altLang="en-US" noProof="0"/>
          </a:p>
        </p:txBody>
      </p:sp>
      <p:sp>
        <p:nvSpPr>
          <p:cNvPr id="7" name="灯片编号占位符 6"/>
          <p:cNvSpPr>
            <a:spLocks noGrp="1"/>
          </p:cNvSpPr>
          <p:nvPr>
            <p:ph type="sldNum" sz="quarter" idx="12"/>
          </p:nvPr>
        </p:nvSpPr>
        <p:spPr>
          <a:xfrm>
            <a:off x="10795363" y="6423914"/>
            <a:ext cx="1052510" cy="365125"/>
          </a:xfrm>
        </p:spPr>
        <p:txBody>
          <a:bodyPr rtlCol="0"/>
          <a:lstStyle/>
          <a:p>
            <a:pPr rtl="0"/>
            <a:fld id="{F603CDE5-C1D8-4EDD-870F-A498BAFA520F}" type="slidenum">
              <a:rPr lang="en-US" altLang="zh-CN" noProof="0" smtClean="0"/>
            </a:fld>
            <a:endParaRPr lang="zh-CN" altLang="en-US" noProof="0"/>
          </a:p>
        </p:txBody>
      </p:sp>
      <p:sp>
        <p:nvSpPr>
          <p:cNvPr id="11" name="页脚占位符 5"/>
          <p:cNvSpPr>
            <a:spLocks noGrp="1"/>
          </p:cNvSpPr>
          <p:nvPr>
            <p:ph type="ftr" sz="quarter" idx="11"/>
          </p:nvPr>
        </p:nvSpPr>
        <p:spPr>
          <a:xfrm>
            <a:off x="355101" y="6423914"/>
            <a:ext cx="6818262" cy="365125"/>
          </a:xfrm>
          <a:prstGeom prst="rect">
            <a:avLst/>
          </a:prstGeom>
        </p:spPr>
        <p:txBody>
          <a:bodyPr rtlCol="0"/>
          <a:lstStyle/>
          <a:p>
            <a:pPr algn="l" rtl="0"/>
            <a:r>
              <a:rPr lang="zh-CN" altLang="en-US" noProof="0"/>
              <a:t>授课</a:t>
            </a:r>
            <a:endParaRPr lang="zh-CN" altLang="en-US" noProof="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带描述文字的两张图片_1">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441959" y="641101"/>
            <a:ext cx="3702877" cy="5749461"/>
          </a:xfrm>
          <a:solidFill>
            <a:schemeClr val="bg1">
              <a:lumMod val="85000"/>
            </a:schemeClr>
          </a:solidFill>
        </p:spPr>
        <p:txBody>
          <a:bodyPr rtlCol="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zh-CN" altLang="en-US" noProof="0"/>
              <a:t>单击图标添加图片</a:t>
            </a:r>
            <a:endParaRPr lang="zh-CN" altLang="en-US" noProof="0"/>
          </a:p>
        </p:txBody>
      </p:sp>
      <p:sp>
        <p:nvSpPr>
          <p:cNvPr id="10" name="图片占位符 2"/>
          <p:cNvSpPr>
            <a:spLocks noGrp="1"/>
          </p:cNvSpPr>
          <p:nvPr>
            <p:ph type="pic" idx="13"/>
          </p:nvPr>
        </p:nvSpPr>
        <p:spPr>
          <a:xfrm>
            <a:off x="8047164" y="641101"/>
            <a:ext cx="3702877" cy="5749461"/>
          </a:xfrm>
          <a:solidFill>
            <a:schemeClr val="bg1">
              <a:lumMod val="85000"/>
            </a:schemeClr>
          </a:solidFill>
        </p:spPr>
        <p:txBody>
          <a:bodyPr rtlCol="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zh-CN" altLang="en-US" noProof="0"/>
              <a:t>单击图标添加图片</a:t>
            </a:r>
            <a:endParaRPr lang="zh-CN" altLang="en-US" noProof="0"/>
          </a:p>
        </p:txBody>
      </p:sp>
      <p:sp>
        <p:nvSpPr>
          <p:cNvPr id="2" name="标题 1"/>
          <p:cNvSpPr>
            <a:spLocks noGrp="1"/>
          </p:cNvSpPr>
          <p:nvPr>
            <p:ph type="title"/>
          </p:nvPr>
        </p:nvSpPr>
        <p:spPr>
          <a:xfrm>
            <a:off x="4144457" y="457200"/>
            <a:ext cx="3790884" cy="1600200"/>
          </a:xfrm>
        </p:spPr>
        <p:txBody>
          <a:bodyPr rtlCol="0" anchor="b">
            <a:normAutofit/>
          </a:bodyPr>
          <a:lstStyle>
            <a:lvl1pPr>
              <a:defRPr sz="2800">
                <a:solidFill>
                  <a:schemeClr val="accent1">
                    <a:lumMod val="75000"/>
                  </a:schemeClr>
                </a:solidFill>
              </a:defRPr>
            </a:lvl1pPr>
          </a:lstStyle>
          <a:p>
            <a:pPr rtl="0"/>
            <a:r>
              <a:rPr lang="zh-CN" altLang="en-US" noProof="0"/>
              <a:t>单击此处编辑母版标题样式</a:t>
            </a:r>
            <a:endParaRPr lang="zh-CN" altLang="en-US" noProof="0"/>
          </a:p>
        </p:txBody>
      </p:sp>
      <p:sp>
        <p:nvSpPr>
          <p:cNvPr id="5" name="日期占位符 4"/>
          <p:cNvSpPr>
            <a:spLocks noGrp="1"/>
          </p:cNvSpPr>
          <p:nvPr>
            <p:ph type="dt" sz="half" idx="10"/>
          </p:nvPr>
        </p:nvSpPr>
        <p:spPr>
          <a:xfrm>
            <a:off x="7605951" y="6423914"/>
            <a:ext cx="2844799" cy="365125"/>
          </a:xfrm>
        </p:spPr>
        <p:txBody>
          <a:bodyPr rtlCol="0"/>
          <a:lstStyle/>
          <a:p>
            <a:pPr rtl="0"/>
            <a:fld id="{AECDEB88-DC48-4CCE-956B-B08051DE1764}" type="datetime1">
              <a:rPr lang="zh-CN" altLang="en-US" noProof="0" smtClean="0"/>
            </a:fld>
            <a:endParaRPr lang="zh-CN" altLang="en-US" noProof="0"/>
          </a:p>
        </p:txBody>
      </p:sp>
      <p:sp>
        <p:nvSpPr>
          <p:cNvPr id="7" name="灯片编号占位符 6"/>
          <p:cNvSpPr>
            <a:spLocks noGrp="1"/>
          </p:cNvSpPr>
          <p:nvPr>
            <p:ph type="sldNum" sz="quarter" idx="12"/>
          </p:nvPr>
        </p:nvSpPr>
        <p:spPr>
          <a:xfrm>
            <a:off x="10795363" y="6423914"/>
            <a:ext cx="1052510" cy="365125"/>
          </a:xfrm>
        </p:spPr>
        <p:txBody>
          <a:bodyPr rtlCol="0"/>
          <a:lstStyle/>
          <a:p>
            <a:pPr rtl="0"/>
            <a:fld id="{F603CDE5-C1D8-4EDD-870F-A498BAFA520F}" type="slidenum">
              <a:rPr lang="en-US" altLang="zh-CN" noProof="0" smtClean="0"/>
            </a:fld>
            <a:endParaRPr lang="zh-CN" altLang="en-US" noProof="0"/>
          </a:p>
        </p:txBody>
      </p:sp>
      <p:sp>
        <p:nvSpPr>
          <p:cNvPr id="11" name="内容占位符 8"/>
          <p:cNvSpPr>
            <a:spLocks noGrp="1"/>
          </p:cNvSpPr>
          <p:nvPr>
            <p:ph sz="quarter" idx="14"/>
          </p:nvPr>
        </p:nvSpPr>
        <p:spPr>
          <a:xfrm>
            <a:off x="4144457" y="2057400"/>
            <a:ext cx="3791456" cy="3862388"/>
          </a:xfrm>
        </p:spPr>
        <p:txBody>
          <a:bodyPr rtlCol="0"/>
          <a:lstStyle/>
          <a:p>
            <a:pPr lvl="0" rtl="0"/>
            <a:r>
              <a:rPr lang="zh-CN" altLang="en-US" noProof="0"/>
              <a:t>单击此处编辑母版文本样式</a:t>
            </a:r>
            <a:endParaRPr lang="zh-CN" altLang="en-US" noProof="0"/>
          </a:p>
          <a:p>
            <a:pPr lvl="1" rtl="0"/>
            <a:r>
              <a:rPr lang="zh-CN" altLang="en-US" noProof="0"/>
              <a:t>二级</a:t>
            </a:r>
            <a:endParaRPr lang="zh-CN" altLang="en-US" noProof="0"/>
          </a:p>
          <a:p>
            <a:pPr lvl="2" rtl="0"/>
            <a:r>
              <a:rPr lang="zh-CN" altLang="en-US" noProof="0"/>
              <a:t>三级</a:t>
            </a:r>
            <a:endParaRPr lang="zh-CN" altLang="en-US" noProof="0"/>
          </a:p>
          <a:p>
            <a:pPr lvl="3" rtl="0"/>
            <a:r>
              <a:rPr lang="zh-CN" altLang="en-US" noProof="0"/>
              <a:t>四级</a:t>
            </a:r>
            <a:endParaRPr lang="zh-CN" altLang="en-US" noProof="0"/>
          </a:p>
          <a:p>
            <a:pPr lvl="4" rtl="0"/>
            <a:r>
              <a:rPr lang="zh-CN" altLang="en-US" noProof="0"/>
              <a:t>五级</a:t>
            </a:r>
            <a:endParaRPr lang="zh-CN" altLang="en-US" noProof="0"/>
          </a:p>
        </p:txBody>
      </p:sp>
      <p:sp>
        <p:nvSpPr>
          <p:cNvPr id="12" name="页脚占位符 5"/>
          <p:cNvSpPr>
            <a:spLocks noGrp="1"/>
          </p:cNvSpPr>
          <p:nvPr>
            <p:ph type="ftr" sz="quarter" idx="11"/>
          </p:nvPr>
        </p:nvSpPr>
        <p:spPr>
          <a:xfrm>
            <a:off x="355101" y="6423914"/>
            <a:ext cx="6818262" cy="365125"/>
          </a:xfrm>
          <a:prstGeom prst="rect">
            <a:avLst/>
          </a:prstGeom>
        </p:spPr>
        <p:txBody>
          <a:bodyPr rtlCol="0"/>
          <a:lstStyle/>
          <a:p>
            <a:pPr algn="l" rtl="0"/>
            <a:r>
              <a:rPr lang="zh-CN" altLang="en-US" noProof="0"/>
              <a:t>授课</a:t>
            </a:r>
            <a:endParaRPr lang="zh-CN" altLang="en-US" noProof="0"/>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带描述文字的两张图片_2">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441959" y="641101"/>
            <a:ext cx="3702877" cy="5749461"/>
          </a:xfrm>
          <a:solidFill>
            <a:schemeClr val="bg1">
              <a:lumMod val="85000"/>
            </a:schemeClr>
          </a:solidFill>
        </p:spPr>
        <p:txBody>
          <a:bodyPr rtlCol="0">
            <a:normAutofit/>
          </a:bodyPr>
          <a:lstStyle>
            <a:lvl1pPr marL="0" indent="0" algn="ctr">
              <a:buNone/>
              <a:defRPr sz="2000">
                <a:latin typeface="Microsoft YaHei UI" panose="020B0503020204020204" pitchFamily="34" charset="-122"/>
                <a:ea typeface="Microsoft YaHei UI" panose="020B0503020204020204" pitchFamily="34" charset="-12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zh-CN" altLang="en-US" noProof="0"/>
              <a:t>单击图标添加图片</a:t>
            </a:r>
            <a:endParaRPr lang="zh-CN" altLang="en-US" noProof="0"/>
          </a:p>
        </p:txBody>
      </p:sp>
      <p:sp>
        <p:nvSpPr>
          <p:cNvPr id="10" name="图片占位符 2"/>
          <p:cNvSpPr>
            <a:spLocks noGrp="1"/>
          </p:cNvSpPr>
          <p:nvPr>
            <p:ph type="pic" idx="13"/>
          </p:nvPr>
        </p:nvSpPr>
        <p:spPr>
          <a:xfrm>
            <a:off x="4244562" y="641101"/>
            <a:ext cx="3702877" cy="5749461"/>
          </a:xfrm>
          <a:solidFill>
            <a:schemeClr val="bg1">
              <a:lumMod val="85000"/>
            </a:schemeClr>
          </a:solidFill>
        </p:spPr>
        <p:txBody>
          <a:bodyPr rtlCol="0">
            <a:normAutofit/>
          </a:bodyPr>
          <a:lstStyle>
            <a:lvl1pPr marL="0" indent="0" algn="ctr">
              <a:buNone/>
              <a:defRPr sz="2000">
                <a:latin typeface="Microsoft YaHei UI" panose="020B0503020204020204" pitchFamily="34" charset="-122"/>
                <a:ea typeface="Microsoft YaHei UI" panose="020B0503020204020204" pitchFamily="34" charset="-12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zh-CN" altLang="en-US" noProof="0"/>
              <a:t>单击图标添加图片</a:t>
            </a:r>
            <a:endParaRPr lang="zh-CN" altLang="en-US" noProof="0"/>
          </a:p>
        </p:txBody>
      </p:sp>
      <p:sp>
        <p:nvSpPr>
          <p:cNvPr id="2" name="标题 1"/>
          <p:cNvSpPr>
            <a:spLocks noGrp="1"/>
          </p:cNvSpPr>
          <p:nvPr>
            <p:ph type="title"/>
          </p:nvPr>
        </p:nvSpPr>
        <p:spPr>
          <a:xfrm>
            <a:off x="8355530" y="457200"/>
            <a:ext cx="3577394" cy="1600200"/>
          </a:xfrm>
        </p:spPr>
        <p:txBody>
          <a:bodyPr rtlCol="0" anchor="b">
            <a:normAutofit/>
          </a:bodyPr>
          <a:lstStyle>
            <a:lvl1pPr>
              <a:defRPr sz="2800">
                <a:solidFill>
                  <a:schemeClr val="accent1">
                    <a:lumMod val="75000"/>
                  </a:schemeClr>
                </a:solidFill>
                <a:latin typeface="Microsoft YaHei UI" panose="020B0503020204020204" pitchFamily="34" charset="-122"/>
                <a:ea typeface="Microsoft YaHei UI" panose="020B0503020204020204" pitchFamily="34" charset="-122"/>
              </a:defRPr>
            </a:lvl1pPr>
          </a:lstStyle>
          <a:p>
            <a:pPr rtl="0"/>
            <a:r>
              <a:rPr lang="zh-CN" altLang="en-US" noProof="0"/>
              <a:t>单击此处编辑母版标题样式</a:t>
            </a:r>
            <a:endParaRPr lang="zh-CN" altLang="en-US" noProof="0"/>
          </a:p>
        </p:txBody>
      </p:sp>
      <p:sp>
        <p:nvSpPr>
          <p:cNvPr id="5" name="日期占位符 4"/>
          <p:cNvSpPr>
            <a:spLocks noGrp="1"/>
          </p:cNvSpPr>
          <p:nvPr>
            <p:ph type="dt" sz="half" idx="10"/>
          </p:nvPr>
        </p:nvSpPr>
        <p:spPr>
          <a:xfrm>
            <a:off x="7605951" y="6423914"/>
            <a:ext cx="2844799" cy="365125"/>
          </a:xfrm>
        </p:spPr>
        <p:txBody>
          <a:bodyPr rtlCol="0"/>
          <a:lstStyle>
            <a:lvl1pPr>
              <a:defRPr>
                <a:latin typeface="Microsoft YaHei UI" panose="020B0503020204020204" pitchFamily="34" charset="-122"/>
                <a:ea typeface="Microsoft YaHei UI" panose="020B0503020204020204" pitchFamily="34" charset="-122"/>
              </a:defRPr>
            </a:lvl1pPr>
          </a:lstStyle>
          <a:p>
            <a:fld id="{A9808C14-2D45-4BB4-9482-E8B46F042649}" type="datetime1">
              <a:rPr lang="zh-CN" altLang="en-US" noProof="0" smtClean="0"/>
            </a:fld>
            <a:endParaRPr lang="zh-CN" altLang="en-US" noProof="0"/>
          </a:p>
        </p:txBody>
      </p:sp>
      <p:sp>
        <p:nvSpPr>
          <p:cNvPr id="7" name="灯片编号占位符 6"/>
          <p:cNvSpPr>
            <a:spLocks noGrp="1"/>
          </p:cNvSpPr>
          <p:nvPr>
            <p:ph type="sldNum" sz="quarter" idx="12"/>
          </p:nvPr>
        </p:nvSpPr>
        <p:spPr>
          <a:xfrm>
            <a:off x="10795363" y="6423914"/>
            <a:ext cx="1052510" cy="365125"/>
          </a:xfrm>
        </p:spPr>
        <p:txBody>
          <a:bodyPr rtlCol="0"/>
          <a:lstStyle>
            <a:lvl1pPr>
              <a:defRPr>
                <a:latin typeface="Microsoft YaHei UI" panose="020B0503020204020204" pitchFamily="34" charset="-122"/>
                <a:ea typeface="Microsoft YaHei UI" panose="020B0503020204020204" pitchFamily="34" charset="-122"/>
              </a:defRPr>
            </a:lvl1pPr>
          </a:lstStyle>
          <a:p>
            <a:fld id="{F603CDE5-C1D8-4EDD-870F-A498BAFA520F}" type="slidenum">
              <a:rPr lang="en-US" altLang="zh-CN" noProof="0" smtClean="0"/>
            </a:fld>
            <a:endParaRPr lang="zh-CN" altLang="en-US" noProof="0"/>
          </a:p>
        </p:txBody>
      </p:sp>
      <p:sp>
        <p:nvSpPr>
          <p:cNvPr id="11" name="内容占位符 8"/>
          <p:cNvSpPr>
            <a:spLocks noGrp="1"/>
          </p:cNvSpPr>
          <p:nvPr>
            <p:ph sz="quarter" idx="14"/>
          </p:nvPr>
        </p:nvSpPr>
        <p:spPr>
          <a:xfrm>
            <a:off x="8355530" y="2057400"/>
            <a:ext cx="3577934" cy="3862388"/>
          </a:xfrm>
        </p:spPr>
        <p:txBody>
          <a:bodyPr rtlCol="0"/>
          <a:lstStyle>
            <a:lvl1pPr marL="0" indent="0">
              <a:lnSpc>
                <a:spcPct val="90000"/>
              </a:lnSpc>
              <a:buNone/>
              <a:defRPr lang="ru-RU" sz="16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1pPr>
            <a:lvl2pPr marL="306070" indent="-306070">
              <a:defRPr>
                <a:latin typeface="Microsoft YaHei UI" panose="020B0503020204020204" pitchFamily="34" charset="-122"/>
                <a:ea typeface="Microsoft YaHei UI" panose="020B0503020204020204" pitchFamily="34" charset="-122"/>
              </a:defRPr>
            </a:lvl2pPr>
            <a:lvl3pPr marL="306070" indent="-306070">
              <a:defRPr/>
            </a:lvl3pPr>
            <a:lvl4pPr marL="306070" indent="-306070">
              <a:defRPr/>
            </a:lvl4pPr>
            <a:lvl5pPr marL="306070" indent="-306070">
              <a:defRPr/>
            </a:lvl5pPr>
          </a:lstStyle>
          <a:p>
            <a:pPr marL="215900" lvl="0" indent="-215900" algn="l" defTabSz="457200" rtl="0" eaLnBrk="1" latinLnBrk="0" hangingPunct="1">
              <a:spcBef>
                <a:spcPct val="20000"/>
              </a:spcBef>
              <a:spcAft>
                <a:spcPts val="600"/>
              </a:spcAft>
              <a:buClr>
                <a:schemeClr val="accent1"/>
              </a:buClr>
              <a:buSzPct val="92000"/>
              <a:buFont typeface="Wingdings" panose="05000000000000000000" pitchFamily="2" charset="2"/>
              <a:buChar char="§"/>
            </a:pPr>
            <a:r>
              <a:rPr lang="zh-CN" altLang="en-US" noProof="0"/>
              <a:t>单击此处编辑母版文本样式</a:t>
            </a:r>
            <a:endParaRPr lang="zh-CN" altLang="en-US" noProof="0"/>
          </a:p>
          <a:p>
            <a:pPr marL="215900" lvl="1" indent="-215900" algn="l" defTabSz="457200" rtl="0" eaLnBrk="1" latinLnBrk="0" hangingPunct="1">
              <a:spcBef>
                <a:spcPct val="20000"/>
              </a:spcBef>
              <a:spcAft>
                <a:spcPts val="600"/>
              </a:spcAft>
              <a:buClr>
                <a:schemeClr val="accent1"/>
              </a:buClr>
              <a:buSzPct val="92000"/>
              <a:buFont typeface="Wingdings" panose="05000000000000000000" pitchFamily="2" charset="2"/>
              <a:buChar char="§"/>
            </a:pPr>
            <a:r>
              <a:rPr lang="zh-CN" altLang="en-US" noProof="0"/>
              <a:t>二级</a:t>
            </a:r>
            <a:endParaRPr lang="zh-CN" altLang="en-US" noProof="0"/>
          </a:p>
        </p:txBody>
      </p:sp>
      <p:sp>
        <p:nvSpPr>
          <p:cNvPr id="9" name="页脚占位符 5"/>
          <p:cNvSpPr>
            <a:spLocks noGrp="1"/>
          </p:cNvSpPr>
          <p:nvPr>
            <p:ph type="ftr" sz="quarter" idx="11"/>
          </p:nvPr>
        </p:nvSpPr>
        <p:spPr>
          <a:xfrm>
            <a:off x="355101" y="6423914"/>
            <a:ext cx="6818262" cy="365125"/>
          </a:xfrm>
          <a:prstGeom prst="rect">
            <a:avLst/>
          </a:prstGeom>
        </p:spPr>
        <p:txBody>
          <a:bodyPr rtlCol="0"/>
          <a:lstStyle>
            <a:lvl1pPr>
              <a:defRPr>
                <a:latin typeface="Microsoft YaHei UI" panose="020B0503020204020204" pitchFamily="34" charset="-122"/>
                <a:ea typeface="Microsoft YaHei UI" panose="020B0503020204020204" pitchFamily="34" charset="-122"/>
              </a:defRPr>
            </a:lvl1pPr>
          </a:lstStyle>
          <a:p>
            <a:r>
              <a:rPr lang="zh-CN" altLang="en-US" noProof="0"/>
              <a:t>授课</a:t>
            </a:r>
            <a:endParaRPr lang="zh-CN" altLang="en-US" noProof="0"/>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showMasterSp="0">
  <p:cSld name="带描述文字的图片_1">
    <p:spTree>
      <p:nvGrpSpPr>
        <p:cNvPr id="1" name=""/>
        <p:cNvGrpSpPr/>
        <p:nvPr/>
      </p:nvGrpSpPr>
      <p:grpSpPr>
        <a:xfrm>
          <a:off x="0" y="0"/>
          <a:ext cx="0" cy="0"/>
          <a:chOff x="0" y="0"/>
          <a:chExt cx="0" cy="0"/>
        </a:xfrm>
      </p:grpSpPr>
      <p:sp>
        <p:nvSpPr>
          <p:cNvPr id="4" name="文本占位符 3"/>
          <p:cNvSpPr>
            <a:spLocks noGrp="1"/>
          </p:cNvSpPr>
          <p:nvPr>
            <p:ph type="body" sz="half" idx="2"/>
          </p:nvPr>
        </p:nvSpPr>
        <p:spPr>
          <a:xfrm>
            <a:off x="427542" y="1837951"/>
            <a:ext cx="5663289" cy="4472403"/>
          </a:xfrm>
          <a:solidFill>
            <a:srgbClr val="465359"/>
          </a:solidFill>
        </p:spPr>
        <p:txBody>
          <a:bodyPr lIns="91440" tIns="0" rIns="91440" bIns="0" rtlCol="0">
            <a:normAutofit/>
          </a:bodyPr>
          <a:lstStyle>
            <a:lvl1pPr marL="0" indent="0" algn="ctr">
              <a:spcBef>
                <a:spcPct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zh-CN" altLang="en-US" noProof="0"/>
              <a:t>单击此处编辑母版文本样式</a:t>
            </a:r>
            <a:endParaRPr lang="zh-CN" altLang="en-US" noProof="0"/>
          </a:p>
        </p:txBody>
      </p:sp>
      <p:sp>
        <p:nvSpPr>
          <p:cNvPr id="2" name="标题 1"/>
          <p:cNvSpPr>
            <a:spLocks noGrp="1"/>
          </p:cNvSpPr>
          <p:nvPr>
            <p:ph type="title"/>
          </p:nvPr>
        </p:nvSpPr>
        <p:spPr>
          <a:xfrm>
            <a:off x="432711" y="422647"/>
            <a:ext cx="5663289" cy="1189178"/>
          </a:xfrm>
          <a:solidFill>
            <a:schemeClr val="accent1"/>
          </a:solidFill>
        </p:spPr>
        <p:txBody>
          <a:bodyPr tIns="0" bIns="0" rtlCol="0" anchor="ctr" anchorCtr="0">
            <a:noAutofit/>
          </a:bodyPr>
          <a:lstStyle>
            <a:lvl1pPr algn="ctr">
              <a:defRPr sz="3600" b="0">
                <a:solidFill>
                  <a:srgbClr val="FFFFFF"/>
                </a:solidFill>
              </a:defRPr>
            </a:lvl1pPr>
          </a:lstStyle>
          <a:p>
            <a:pPr rtl="0"/>
            <a:r>
              <a:rPr lang="zh-CN" altLang="en-US" noProof="0"/>
              <a:t>单击此处编辑母版标题样式</a:t>
            </a:r>
            <a:endParaRPr lang="zh-CN" altLang="en-US" noProof="0"/>
          </a:p>
        </p:txBody>
      </p:sp>
      <p:sp>
        <p:nvSpPr>
          <p:cNvPr id="3" name="图片占位符 2"/>
          <p:cNvSpPr>
            <a:spLocks noGrp="1" noChangeAspect="1"/>
          </p:cNvSpPr>
          <p:nvPr>
            <p:ph type="pic" idx="1"/>
          </p:nvPr>
        </p:nvSpPr>
        <p:spPr>
          <a:xfrm>
            <a:off x="6416297" y="407148"/>
            <a:ext cx="4928461" cy="5903207"/>
          </a:xfrm>
          <a:solidFill>
            <a:schemeClr val="bg1">
              <a:lumMod val="85000"/>
            </a:schemeClr>
          </a:solidFill>
        </p:spPr>
        <p:txBody>
          <a:bodyPr lIns="457200" tIns="457200" rtlCol="0"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zh-CN" altLang="en-US" noProof="0"/>
              <a:t>单击图标添加图片</a:t>
            </a:r>
            <a:endParaRPr lang="zh-CN" altLang="en-US" noProof="0"/>
          </a:p>
        </p:txBody>
      </p:sp>
      <p:sp>
        <p:nvSpPr>
          <p:cNvPr id="5" name="日期占位符 4"/>
          <p:cNvSpPr>
            <a:spLocks noGrp="1"/>
          </p:cNvSpPr>
          <p:nvPr>
            <p:ph type="dt" sz="half" idx="10"/>
          </p:nvPr>
        </p:nvSpPr>
        <p:spPr>
          <a:xfrm>
            <a:off x="7605951" y="6423914"/>
            <a:ext cx="2844799" cy="365125"/>
          </a:xfrm>
        </p:spPr>
        <p:txBody>
          <a:bodyPr rtlCol="0"/>
          <a:lstStyle>
            <a:lvl1pPr>
              <a:defRPr/>
            </a:lvl1pPr>
          </a:lstStyle>
          <a:p>
            <a:pPr rtl="0"/>
            <a:fld id="{D4C6C2E3-02D1-4967-9621-D85EBAAB4E0A}" type="datetime1">
              <a:rPr lang="zh-CN" altLang="en-US" noProof="0" smtClean="0"/>
            </a:fld>
            <a:endParaRPr lang="zh-CN" altLang="en-US" noProof="0"/>
          </a:p>
        </p:txBody>
      </p:sp>
      <p:sp>
        <p:nvSpPr>
          <p:cNvPr id="6" name="页脚占位符 5"/>
          <p:cNvSpPr>
            <a:spLocks noGrp="1"/>
          </p:cNvSpPr>
          <p:nvPr>
            <p:ph type="ftr" sz="quarter" idx="11"/>
          </p:nvPr>
        </p:nvSpPr>
        <p:spPr>
          <a:xfrm>
            <a:off x="355101" y="6423914"/>
            <a:ext cx="6818262" cy="365125"/>
          </a:xfrm>
          <a:prstGeom prst="rect">
            <a:avLst/>
          </a:prstGeom>
        </p:spPr>
        <p:txBody>
          <a:bodyPr rtlCol="0"/>
          <a:lstStyle/>
          <a:p>
            <a:pPr algn="l" rtl="0"/>
            <a:r>
              <a:rPr lang="zh-CN" altLang="en-US" noProof="0"/>
              <a:t>授课</a:t>
            </a:r>
            <a:endParaRPr lang="zh-CN" altLang="en-US" noProof="0"/>
          </a:p>
        </p:txBody>
      </p:sp>
      <p:sp>
        <p:nvSpPr>
          <p:cNvPr id="7" name="灯片编号占位符 6"/>
          <p:cNvSpPr>
            <a:spLocks noGrp="1"/>
          </p:cNvSpPr>
          <p:nvPr>
            <p:ph type="sldNum" sz="quarter" idx="12"/>
          </p:nvPr>
        </p:nvSpPr>
        <p:spPr>
          <a:xfrm>
            <a:off x="10795363" y="6423914"/>
            <a:ext cx="1052510" cy="365125"/>
          </a:xfrm>
        </p:spPr>
        <p:txBody>
          <a:bodyPr rtlCol="0"/>
          <a:lstStyle/>
          <a:p>
            <a:pPr rtl="0"/>
            <a:fld id="{3A98EE3D-8CD1-4C3F-BD1C-C98C9596463C}" type="slidenum">
              <a:rPr lang="en-US" altLang="zh-CN" noProof="0" smtClean="0"/>
            </a:fld>
            <a:endParaRPr lang="zh-CN" altLang="en-US" noProof="0"/>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带描述文字的图片_2">
    <p:spTree>
      <p:nvGrpSpPr>
        <p:cNvPr id="1" name=""/>
        <p:cNvGrpSpPr/>
        <p:nvPr/>
      </p:nvGrpSpPr>
      <p:grpSpPr>
        <a:xfrm>
          <a:off x="0" y="0"/>
          <a:ext cx="0" cy="0"/>
          <a:chOff x="0" y="0"/>
          <a:chExt cx="0" cy="0"/>
        </a:xfrm>
      </p:grpSpPr>
      <p:sp>
        <p:nvSpPr>
          <p:cNvPr id="9" name="长方形 8"/>
          <p:cNvSpPr/>
          <p:nvPr userDrawn="1"/>
        </p:nvSpPr>
        <p:spPr>
          <a:xfrm>
            <a:off x="446532" y="4199467"/>
            <a:ext cx="11296732" cy="2191098"/>
          </a:xfrm>
          <a:prstGeom prst="rect">
            <a:avLst/>
          </a:prstGeom>
          <a:solidFill>
            <a:srgbClr val="4653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zh-CN" altLang="en-US" noProof="0">
              <a:latin typeface="Microsoft YaHei UI" panose="020B0503020204020204" pitchFamily="34" charset="-122"/>
              <a:ea typeface="Microsoft YaHei UI" panose="020B0503020204020204" pitchFamily="34" charset="-122"/>
            </a:endParaRPr>
          </a:p>
        </p:txBody>
      </p:sp>
      <p:sp>
        <p:nvSpPr>
          <p:cNvPr id="8" name="标题 1"/>
          <p:cNvSpPr>
            <a:spLocks noGrp="1"/>
          </p:cNvSpPr>
          <p:nvPr>
            <p:ph type="title"/>
          </p:nvPr>
        </p:nvSpPr>
        <p:spPr>
          <a:xfrm>
            <a:off x="1059226" y="4262316"/>
            <a:ext cx="9391524" cy="988332"/>
          </a:xfrm>
        </p:spPr>
        <p:txBody>
          <a:bodyPr rtlCol="0">
            <a:normAutofit/>
          </a:bodyPr>
          <a:lstStyle>
            <a:lvl1pPr>
              <a:defRPr sz="3600">
                <a:solidFill>
                  <a:schemeClr val="bg1"/>
                </a:solidFill>
                <a:latin typeface="Microsoft YaHei UI" panose="020B0503020204020204" pitchFamily="34" charset="-122"/>
                <a:ea typeface="Microsoft YaHei UI" panose="020B0503020204020204" pitchFamily="34" charset="-122"/>
              </a:defRPr>
            </a:lvl1pPr>
          </a:lstStyle>
          <a:p>
            <a:pPr rtl="0"/>
            <a:r>
              <a:rPr lang="zh-CN" altLang="en-US" noProof="0"/>
              <a:t>单击此处编辑母版标题样式</a:t>
            </a:r>
            <a:endParaRPr lang="zh-CN" altLang="en-US" noProof="0"/>
          </a:p>
        </p:txBody>
      </p:sp>
      <p:sp>
        <p:nvSpPr>
          <p:cNvPr id="4" name="图片占位符 3"/>
          <p:cNvSpPr>
            <a:spLocks noGrp="1"/>
          </p:cNvSpPr>
          <p:nvPr>
            <p:ph type="pic" sz="quarter" idx="13"/>
          </p:nvPr>
        </p:nvSpPr>
        <p:spPr>
          <a:xfrm>
            <a:off x="441325" y="606425"/>
            <a:ext cx="11304588" cy="3536950"/>
          </a:xfrm>
        </p:spPr>
        <p:txBody>
          <a:bodyPr rtlCol="0"/>
          <a:lstStyle>
            <a:lvl1pPr marL="0" indent="0" algn="ctr">
              <a:buNone/>
              <a:defRPr>
                <a:latin typeface="Microsoft YaHei UI" panose="020B0503020204020204" pitchFamily="34" charset="-122"/>
                <a:ea typeface="Microsoft YaHei UI" panose="020B0503020204020204" pitchFamily="34" charset="-122"/>
              </a:defRPr>
            </a:lvl1pPr>
          </a:lstStyle>
          <a:p>
            <a:pPr rtl="0"/>
            <a:r>
              <a:rPr lang="zh-CN" altLang="en-US" noProof="0"/>
              <a:t>单击图标添加图片</a:t>
            </a:r>
            <a:endParaRPr lang="zh-CN" altLang="en-US" noProof="0"/>
          </a:p>
        </p:txBody>
      </p:sp>
      <p:sp>
        <p:nvSpPr>
          <p:cNvPr id="3" name="日期占位符 2"/>
          <p:cNvSpPr>
            <a:spLocks noGrp="1"/>
          </p:cNvSpPr>
          <p:nvPr>
            <p:ph type="dt" sz="half" idx="10"/>
          </p:nvPr>
        </p:nvSpPr>
        <p:spPr>
          <a:xfrm>
            <a:off x="7605951" y="6423914"/>
            <a:ext cx="2844799" cy="365125"/>
          </a:xfrm>
        </p:spPr>
        <p:txBody>
          <a:bodyPr rtlCol="0"/>
          <a:lstStyle>
            <a:lvl1pPr>
              <a:defRPr>
                <a:latin typeface="Microsoft YaHei UI" panose="020B0503020204020204" pitchFamily="34" charset="-122"/>
                <a:ea typeface="Microsoft YaHei UI" panose="020B0503020204020204" pitchFamily="34" charset="-122"/>
              </a:defRPr>
            </a:lvl1pPr>
          </a:lstStyle>
          <a:p>
            <a:fld id="{01CBB556-7A80-4B4E-B17D-0DAB7DC93AC7}" type="datetime1">
              <a:rPr lang="zh-CN" altLang="en-US" noProof="0" smtClean="0"/>
            </a:fld>
            <a:endParaRPr lang="zh-CN" altLang="en-US" noProof="0"/>
          </a:p>
        </p:txBody>
      </p:sp>
      <p:sp>
        <p:nvSpPr>
          <p:cNvPr id="5" name="灯片编号占位符 4"/>
          <p:cNvSpPr>
            <a:spLocks noGrp="1"/>
          </p:cNvSpPr>
          <p:nvPr>
            <p:ph type="sldNum" sz="quarter" idx="12"/>
          </p:nvPr>
        </p:nvSpPr>
        <p:spPr>
          <a:xfrm>
            <a:off x="10795363" y="6423914"/>
            <a:ext cx="1052510" cy="365125"/>
          </a:xfrm>
        </p:spPr>
        <p:txBody>
          <a:bodyPr rtlCol="0"/>
          <a:lstStyle>
            <a:lvl1pPr>
              <a:defRPr>
                <a:latin typeface="Microsoft YaHei UI" panose="020B0503020204020204" pitchFamily="34" charset="-122"/>
                <a:ea typeface="Microsoft YaHei UI" panose="020B0503020204020204" pitchFamily="34" charset="-122"/>
              </a:defRPr>
            </a:lvl1pPr>
          </a:lstStyle>
          <a:p>
            <a:fld id="{F603CDE5-C1D8-4EDD-870F-A498BAFA520F}" type="slidenum">
              <a:rPr lang="en-US" altLang="zh-CN" noProof="0" smtClean="0"/>
            </a:fld>
            <a:endParaRPr lang="zh-CN" altLang="en-US" noProof="0"/>
          </a:p>
        </p:txBody>
      </p:sp>
      <p:sp>
        <p:nvSpPr>
          <p:cNvPr id="6" name="页脚占位符 5"/>
          <p:cNvSpPr>
            <a:spLocks noGrp="1"/>
          </p:cNvSpPr>
          <p:nvPr>
            <p:ph type="ftr" sz="quarter" idx="11"/>
          </p:nvPr>
        </p:nvSpPr>
        <p:spPr>
          <a:xfrm>
            <a:off x="355101" y="6423914"/>
            <a:ext cx="6818262" cy="365125"/>
          </a:xfrm>
          <a:prstGeom prst="rect">
            <a:avLst/>
          </a:prstGeom>
        </p:spPr>
        <p:txBody>
          <a:bodyPr rtlCol="0"/>
          <a:lstStyle>
            <a:lvl1pPr>
              <a:defRPr>
                <a:latin typeface="Microsoft YaHei UI" panose="020B0503020204020204" pitchFamily="34" charset="-122"/>
                <a:ea typeface="Microsoft YaHei UI" panose="020B0503020204020204" pitchFamily="34" charset="-122"/>
              </a:defRPr>
            </a:lvl1pPr>
          </a:lstStyle>
          <a:p>
            <a:r>
              <a:rPr lang="zh-CN" altLang="en-US" noProof="0"/>
              <a:t>授课</a:t>
            </a:r>
            <a:endParaRPr lang="zh-CN" altLang="en-US" noProof="0"/>
          </a:p>
        </p:txBody>
      </p:sp>
      <p:sp>
        <p:nvSpPr>
          <p:cNvPr id="7" name="文本占位符 6"/>
          <p:cNvSpPr>
            <a:spLocks noGrp="1"/>
          </p:cNvSpPr>
          <p:nvPr>
            <p:ph type="body" sz="quarter" idx="14"/>
          </p:nvPr>
        </p:nvSpPr>
        <p:spPr>
          <a:xfrm>
            <a:off x="1058863" y="5303610"/>
            <a:ext cx="9391888" cy="614363"/>
          </a:xfrm>
        </p:spPr>
        <p:txBody>
          <a:bodyPr rtlCol="0">
            <a:normAutofit/>
          </a:bodyPr>
          <a:lstStyle>
            <a:lvl1pPr marL="0" indent="0">
              <a:buNone/>
              <a:defRPr sz="1600">
                <a:solidFill>
                  <a:schemeClr val="bg2">
                    <a:lumMod val="75000"/>
                  </a:schemeClr>
                </a:solidFill>
                <a:latin typeface="Microsoft YaHei UI" panose="020B0503020204020204" pitchFamily="34" charset="-122"/>
                <a:ea typeface="Microsoft YaHei UI" panose="020B0503020204020204" pitchFamily="34" charset="-122"/>
              </a:defRPr>
            </a:lvl1pPr>
            <a:lvl2pPr marL="323850" indent="0">
              <a:buNone/>
              <a:defRPr/>
            </a:lvl2pPr>
          </a:lstStyle>
          <a:p>
            <a:pPr lvl="0" rtl="0"/>
            <a:r>
              <a:rPr lang="zh-CN" altLang="en-US" noProof="0"/>
              <a:t>单击此处编辑母版文本样式</a:t>
            </a:r>
            <a:endParaRPr lang="zh-CN" altLang="en-US" noProof="0"/>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正文白底">
    <p:spTree>
      <p:nvGrpSpPr>
        <p:cNvPr id="1" name=""/>
        <p:cNvGrpSpPr/>
        <p:nvPr/>
      </p:nvGrpSpPr>
      <p:grpSpPr>
        <a:xfrm>
          <a:off x="0" y="0"/>
          <a:ext cx="0" cy="0"/>
          <a:chOff x="0" y="0"/>
          <a:chExt cx="0" cy="0"/>
        </a:xfrm>
      </p:grpSpPr>
      <p:sp>
        <p:nvSpPr>
          <p:cNvPr id="5" name="矩形 4"/>
          <p:cNvSpPr/>
          <p:nvPr userDrawn="1"/>
        </p:nvSpPr>
        <p:spPr>
          <a:xfrm>
            <a:off x="0" y="6479282"/>
            <a:ext cx="12192000" cy="37871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灯片编号占位符 63"/>
          <p:cNvSpPr>
            <a:spLocks noGrp="1"/>
          </p:cNvSpPr>
          <p:nvPr>
            <p:ph type="sldNum" sz="quarter" idx="12"/>
          </p:nvPr>
        </p:nvSpPr>
        <p:spPr>
          <a:xfrm>
            <a:off x="10056440" y="6492875"/>
            <a:ext cx="1800200" cy="365125"/>
          </a:xfrm>
        </p:spPr>
        <p:txBody>
          <a:bodyPr/>
          <a:lstStyle>
            <a:lvl1pPr>
              <a:defRPr>
                <a:solidFill>
                  <a:schemeClr val="bg1"/>
                </a:solidFill>
              </a:defRPr>
            </a:lvl1pPr>
          </a:lstStyle>
          <a:p>
            <a:r>
              <a:rPr lang="en-US" altLang="zh-CN"/>
              <a:t>Page </a:t>
            </a:r>
            <a:fld id="{0C913308-F349-4B6D-A68A-DD1791B4A57B}" type="slidenum">
              <a:rPr lang="zh-CN" altLang="en-US" smtClean="0"/>
            </a:fld>
            <a:endParaRPr lang="zh-CN" altLang="en-US"/>
          </a:p>
        </p:txBody>
      </p:sp>
      <p:sp>
        <p:nvSpPr>
          <p:cNvPr id="2" name="标题 1"/>
          <p:cNvSpPr>
            <a:spLocks noGrp="1"/>
          </p:cNvSpPr>
          <p:nvPr>
            <p:ph type="title" hasCustomPrompt="1"/>
          </p:nvPr>
        </p:nvSpPr>
        <p:spPr>
          <a:xfrm>
            <a:off x="489628" y="359445"/>
            <a:ext cx="11189610" cy="549275"/>
          </a:xfrm>
        </p:spPr>
        <p:txBody>
          <a:bodyPr>
            <a:normAutofit/>
          </a:bodyPr>
          <a:lstStyle>
            <a:lvl1pPr algn="l">
              <a:defRPr sz="2400" b="1">
                <a:solidFill>
                  <a:schemeClr val="tx2"/>
                </a:solidFill>
              </a:defRPr>
            </a:lvl1pPr>
          </a:lstStyle>
          <a:p>
            <a:r>
              <a:rPr lang="en-US" altLang="zh-CN"/>
              <a:t>Click to add title </a:t>
            </a:r>
            <a:endParaRPr lang="en-US" altLang="zh-CN"/>
          </a:p>
        </p:txBody>
      </p:sp>
      <p:sp>
        <p:nvSpPr>
          <p:cNvPr id="4" name="内容占位符 3"/>
          <p:cNvSpPr>
            <a:spLocks noGrp="1"/>
          </p:cNvSpPr>
          <p:nvPr>
            <p:ph sz="quarter" idx="13"/>
          </p:nvPr>
        </p:nvSpPr>
        <p:spPr>
          <a:xfrm>
            <a:off x="512763" y="1148295"/>
            <a:ext cx="11166475" cy="5184775"/>
          </a:xfrm>
        </p:spPr>
        <p:txBody>
          <a:bodyPr/>
          <a:lstStyle>
            <a:lvl1pPr>
              <a:defRPr sz="2400" baseline="0">
                <a:solidFill>
                  <a:schemeClr val="tx2"/>
                </a:solidFill>
              </a:defRPr>
            </a:lvl1pPr>
            <a:lvl2pPr>
              <a:defRPr sz="2400">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ltLang="zh-CN"/>
              <a:t>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a:p>
        </p:txBody>
      </p:sp>
      <p:grpSp>
        <p:nvGrpSpPr>
          <p:cNvPr id="28" name="组合 27"/>
          <p:cNvGrpSpPr/>
          <p:nvPr userDrawn="1"/>
        </p:nvGrpSpPr>
        <p:grpSpPr>
          <a:xfrm>
            <a:off x="0" y="6478607"/>
            <a:ext cx="1246188" cy="379394"/>
            <a:chOff x="1298575" y="6478606"/>
            <a:chExt cx="1246188" cy="379413"/>
          </a:xfrm>
        </p:grpSpPr>
        <p:sp>
          <p:nvSpPr>
            <p:cNvPr id="19" name="Freeform 5"/>
            <p:cNvSpPr/>
            <p:nvPr userDrawn="1"/>
          </p:nvSpPr>
          <p:spPr bwMode="auto">
            <a:xfrm>
              <a:off x="1298575" y="6478606"/>
              <a:ext cx="1246188" cy="379413"/>
            </a:xfrm>
            <a:custGeom>
              <a:avLst/>
              <a:gdLst>
                <a:gd name="T0" fmla="*/ 16485 w 16485"/>
                <a:gd name="T1" fmla="*/ 5019 h 5019"/>
                <a:gd name="T2" fmla="*/ 0 w 16485"/>
                <a:gd name="T3" fmla="*/ 5019 h 5019"/>
                <a:gd name="T4" fmla="*/ 0 w 16485"/>
                <a:gd name="T5" fmla="*/ 0 h 5019"/>
                <a:gd name="T6" fmla="*/ 14312 w 16485"/>
                <a:gd name="T7" fmla="*/ 0 h 5019"/>
                <a:gd name="T8" fmla="*/ 16485 w 16485"/>
                <a:gd name="T9" fmla="*/ 5019 h 5019"/>
              </a:gdLst>
              <a:ahLst/>
              <a:cxnLst>
                <a:cxn ang="0">
                  <a:pos x="T0" y="T1"/>
                </a:cxn>
                <a:cxn ang="0">
                  <a:pos x="T2" y="T3"/>
                </a:cxn>
                <a:cxn ang="0">
                  <a:pos x="T4" y="T5"/>
                </a:cxn>
                <a:cxn ang="0">
                  <a:pos x="T6" y="T7"/>
                </a:cxn>
                <a:cxn ang="0">
                  <a:pos x="T8" y="T9"/>
                </a:cxn>
              </a:cxnLst>
              <a:rect l="0" t="0" r="r" b="b"/>
              <a:pathLst>
                <a:path w="16485" h="5019">
                  <a:moveTo>
                    <a:pt x="16485" y="5019"/>
                  </a:moveTo>
                  <a:lnTo>
                    <a:pt x="0" y="5019"/>
                  </a:lnTo>
                  <a:lnTo>
                    <a:pt x="0" y="0"/>
                  </a:lnTo>
                  <a:lnTo>
                    <a:pt x="14312" y="0"/>
                  </a:lnTo>
                  <a:lnTo>
                    <a:pt x="16485" y="5019"/>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0" name="Freeform 6"/>
            <p:cNvSpPr>
              <a:spLocks noEditPoints="1"/>
            </p:cNvSpPr>
            <p:nvPr userDrawn="1"/>
          </p:nvSpPr>
          <p:spPr bwMode="auto">
            <a:xfrm>
              <a:off x="2076450" y="6613544"/>
              <a:ext cx="106363" cy="107950"/>
            </a:xfrm>
            <a:custGeom>
              <a:avLst/>
              <a:gdLst>
                <a:gd name="T0" fmla="*/ 991 w 1407"/>
                <a:gd name="T1" fmla="*/ 874 h 1434"/>
                <a:gd name="T2" fmla="*/ 984 w 1407"/>
                <a:gd name="T3" fmla="*/ 948 h 1434"/>
                <a:gd name="T4" fmla="*/ 960 w 1407"/>
                <a:gd name="T5" fmla="*/ 1000 h 1434"/>
                <a:gd name="T6" fmla="*/ 914 w 1407"/>
                <a:gd name="T7" fmla="*/ 1047 h 1434"/>
                <a:gd name="T8" fmla="*/ 848 w 1407"/>
                <a:gd name="T9" fmla="*/ 1079 h 1434"/>
                <a:gd name="T10" fmla="*/ 764 w 1407"/>
                <a:gd name="T11" fmla="*/ 1096 h 1434"/>
                <a:gd name="T12" fmla="*/ 670 w 1407"/>
                <a:gd name="T13" fmla="*/ 1098 h 1434"/>
                <a:gd name="T14" fmla="*/ 585 w 1407"/>
                <a:gd name="T15" fmla="*/ 1085 h 1434"/>
                <a:gd name="T16" fmla="*/ 514 w 1407"/>
                <a:gd name="T17" fmla="*/ 1056 h 1434"/>
                <a:gd name="T18" fmla="*/ 462 w 1407"/>
                <a:gd name="T19" fmla="*/ 1013 h 1434"/>
                <a:gd name="T20" fmla="*/ 433 w 1407"/>
                <a:gd name="T21" fmla="*/ 961 h 1434"/>
                <a:gd name="T22" fmla="*/ 423 w 1407"/>
                <a:gd name="T23" fmla="*/ 895 h 1434"/>
                <a:gd name="T24" fmla="*/ 420 w 1407"/>
                <a:gd name="T25" fmla="*/ 779 h 1434"/>
                <a:gd name="T26" fmla="*/ 422 w 1407"/>
                <a:gd name="T27" fmla="*/ 559 h 1434"/>
                <a:gd name="T28" fmla="*/ 430 w 1407"/>
                <a:gd name="T29" fmla="*/ 486 h 1434"/>
                <a:gd name="T30" fmla="*/ 453 w 1407"/>
                <a:gd name="T31" fmla="*/ 432 h 1434"/>
                <a:gd name="T32" fmla="*/ 500 w 1407"/>
                <a:gd name="T33" fmla="*/ 387 h 1434"/>
                <a:gd name="T34" fmla="*/ 566 w 1407"/>
                <a:gd name="T35" fmla="*/ 355 h 1434"/>
                <a:gd name="T36" fmla="*/ 649 w 1407"/>
                <a:gd name="T37" fmla="*/ 337 h 1434"/>
                <a:gd name="T38" fmla="*/ 744 w 1407"/>
                <a:gd name="T39" fmla="*/ 335 h 1434"/>
                <a:gd name="T40" fmla="*/ 828 w 1407"/>
                <a:gd name="T41" fmla="*/ 349 h 1434"/>
                <a:gd name="T42" fmla="*/ 898 w 1407"/>
                <a:gd name="T43" fmla="*/ 378 h 1434"/>
                <a:gd name="T44" fmla="*/ 951 w 1407"/>
                <a:gd name="T45" fmla="*/ 421 h 1434"/>
                <a:gd name="T46" fmla="*/ 981 w 1407"/>
                <a:gd name="T47" fmla="*/ 473 h 1434"/>
                <a:gd name="T48" fmla="*/ 990 w 1407"/>
                <a:gd name="T49" fmla="*/ 539 h 1434"/>
                <a:gd name="T50" fmla="*/ 993 w 1407"/>
                <a:gd name="T51" fmla="*/ 654 h 1434"/>
                <a:gd name="T52" fmla="*/ 1382 w 1407"/>
                <a:gd name="T53" fmla="*/ 270 h 1434"/>
                <a:gd name="T54" fmla="*/ 1355 w 1407"/>
                <a:gd name="T55" fmla="*/ 220 h 1434"/>
                <a:gd name="T56" fmla="*/ 1258 w 1407"/>
                <a:gd name="T57" fmla="*/ 127 h 1434"/>
                <a:gd name="T58" fmla="*/ 1113 w 1407"/>
                <a:gd name="T59" fmla="*/ 56 h 1434"/>
                <a:gd name="T60" fmla="*/ 923 w 1407"/>
                <a:gd name="T61" fmla="*/ 14 h 1434"/>
                <a:gd name="T62" fmla="*/ 704 w 1407"/>
                <a:gd name="T63" fmla="*/ 0 h 1434"/>
                <a:gd name="T64" fmla="*/ 476 w 1407"/>
                <a:gd name="T65" fmla="*/ 14 h 1434"/>
                <a:gd name="T66" fmla="*/ 286 w 1407"/>
                <a:gd name="T67" fmla="*/ 59 h 1434"/>
                <a:gd name="T68" fmla="*/ 144 w 1407"/>
                <a:gd name="T69" fmla="*/ 131 h 1434"/>
                <a:gd name="T70" fmla="*/ 51 w 1407"/>
                <a:gd name="T71" fmla="*/ 223 h 1434"/>
                <a:gd name="T72" fmla="*/ 26 w 1407"/>
                <a:gd name="T73" fmla="*/ 273 h 1434"/>
                <a:gd name="T74" fmla="*/ 10 w 1407"/>
                <a:gd name="T75" fmla="*/ 356 h 1434"/>
                <a:gd name="T76" fmla="*/ 1 w 1407"/>
                <a:gd name="T77" fmla="*/ 549 h 1434"/>
                <a:gd name="T78" fmla="*/ 3 w 1407"/>
                <a:gd name="T79" fmla="*/ 975 h 1434"/>
                <a:gd name="T80" fmla="*/ 17 w 1407"/>
                <a:gd name="T81" fmla="*/ 1131 h 1434"/>
                <a:gd name="T82" fmla="*/ 36 w 1407"/>
                <a:gd name="T83" fmla="*/ 1184 h 1434"/>
                <a:gd name="T84" fmla="*/ 85 w 1407"/>
                <a:gd name="T85" fmla="*/ 1252 h 1434"/>
                <a:gd name="T86" fmla="*/ 203 w 1407"/>
                <a:gd name="T87" fmla="*/ 1338 h 1434"/>
                <a:gd name="T88" fmla="*/ 367 w 1407"/>
                <a:gd name="T89" fmla="*/ 1398 h 1434"/>
                <a:gd name="T90" fmla="*/ 569 w 1407"/>
                <a:gd name="T91" fmla="*/ 1429 h 1434"/>
                <a:gd name="T92" fmla="*/ 799 w 1407"/>
                <a:gd name="T93" fmla="*/ 1431 h 1434"/>
                <a:gd name="T94" fmla="*/ 1013 w 1407"/>
                <a:gd name="T95" fmla="*/ 1404 h 1434"/>
                <a:gd name="T96" fmla="*/ 1184 w 1407"/>
                <a:gd name="T97" fmla="*/ 1349 h 1434"/>
                <a:gd name="T98" fmla="*/ 1307 w 1407"/>
                <a:gd name="T99" fmla="*/ 1268 h 1434"/>
                <a:gd name="T100" fmla="*/ 1368 w 1407"/>
                <a:gd name="T101" fmla="*/ 1191 h 1434"/>
                <a:gd name="T102" fmla="*/ 1389 w 1407"/>
                <a:gd name="T103" fmla="*/ 1139 h 1434"/>
                <a:gd name="T104" fmla="*/ 1403 w 1407"/>
                <a:gd name="T105" fmla="*/ 1012 h 1434"/>
                <a:gd name="T106" fmla="*/ 1407 w 1407"/>
                <a:gd name="T107" fmla="*/ 599 h 1434"/>
                <a:gd name="T108" fmla="*/ 1400 w 1407"/>
                <a:gd name="T109" fmla="*/ 383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07" h="1434">
                  <a:moveTo>
                    <a:pt x="993" y="779"/>
                  </a:moveTo>
                  <a:lnTo>
                    <a:pt x="993" y="806"/>
                  </a:lnTo>
                  <a:lnTo>
                    <a:pt x="992" y="831"/>
                  </a:lnTo>
                  <a:lnTo>
                    <a:pt x="992" y="854"/>
                  </a:lnTo>
                  <a:lnTo>
                    <a:pt x="991" y="874"/>
                  </a:lnTo>
                  <a:lnTo>
                    <a:pt x="990" y="893"/>
                  </a:lnTo>
                  <a:lnTo>
                    <a:pt x="989" y="909"/>
                  </a:lnTo>
                  <a:lnTo>
                    <a:pt x="988" y="924"/>
                  </a:lnTo>
                  <a:lnTo>
                    <a:pt x="986" y="936"/>
                  </a:lnTo>
                  <a:lnTo>
                    <a:pt x="984" y="948"/>
                  </a:lnTo>
                  <a:lnTo>
                    <a:pt x="981" y="959"/>
                  </a:lnTo>
                  <a:lnTo>
                    <a:pt x="977" y="969"/>
                  </a:lnTo>
                  <a:lnTo>
                    <a:pt x="972" y="981"/>
                  </a:lnTo>
                  <a:lnTo>
                    <a:pt x="966" y="991"/>
                  </a:lnTo>
                  <a:lnTo>
                    <a:pt x="960" y="1000"/>
                  </a:lnTo>
                  <a:lnTo>
                    <a:pt x="952" y="1011"/>
                  </a:lnTo>
                  <a:lnTo>
                    <a:pt x="944" y="1020"/>
                  </a:lnTo>
                  <a:lnTo>
                    <a:pt x="934" y="1029"/>
                  </a:lnTo>
                  <a:lnTo>
                    <a:pt x="924" y="1038"/>
                  </a:lnTo>
                  <a:lnTo>
                    <a:pt x="914" y="1047"/>
                  </a:lnTo>
                  <a:lnTo>
                    <a:pt x="902" y="1054"/>
                  </a:lnTo>
                  <a:lnTo>
                    <a:pt x="889" y="1061"/>
                  </a:lnTo>
                  <a:lnTo>
                    <a:pt x="877" y="1067"/>
                  </a:lnTo>
                  <a:lnTo>
                    <a:pt x="862" y="1074"/>
                  </a:lnTo>
                  <a:lnTo>
                    <a:pt x="848" y="1079"/>
                  </a:lnTo>
                  <a:lnTo>
                    <a:pt x="832" y="1084"/>
                  </a:lnTo>
                  <a:lnTo>
                    <a:pt x="816" y="1088"/>
                  </a:lnTo>
                  <a:lnTo>
                    <a:pt x="799" y="1091"/>
                  </a:lnTo>
                  <a:lnTo>
                    <a:pt x="782" y="1094"/>
                  </a:lnTo>
                  <a:lnTo>
                    <a:pt x="764" y="1096"/>
                  </a:lnTo>
                  <a:lnTo>
                    <a:pt x="746" y="1098"/>
                  </a:lnTo>
                  <a:lnTo>
                    <a:pt x="726" y="1099"/>
                  </a:lnTo>
                  <a:lnTo>
                    <a:pt x="707" y="1099"/>
                  </a:lnTo>
                  <a:lnTo>
                    <a:pt x="688" y="1099"/>
                  </a:lnTo>
                  <a:lnTo>
                    <a:pt x="670" y="1098"/>
                  </a:lnTo>
                  <a:lnTo>
                    <a:pt x="652" y="1096"/>
                  </a:lnTo>
                  <a:lnTo>
                    <a:pt x="635" y="1094"/>
                  </a:lnTo>
                  <a:lnTo>
                    <a:pt x="617" y="1092"/>
                  </a:lnTo>
                  <a:lnTo>
                    <a:pt x="601" y="1089"/>
                  </a:lnTo>
                  <a:lnTo>
                    <a:pt x="585" y="1085"/>
                  </a:lnTo>
                  <a:lnTo>
                    <a:pt x="570" y="1080"/>
                  </a:lnTo>
                  <a:lnTo>
                    <a:pt x="554" y="1075"/>
                  </a:lnTo>
                  <a:lnTo>
                    <a:pt x="541" y="1069"/>
                  </a:lnTo>
                  <a:lnTo>
                    <a:pt x="527" y="1063"/>
                  </a:lnTo>
                  <a:lnTo>
                    <a:pt x="514" y="1056"/>
                  </a:lnTo>
                  <a:lnTo>
                    <a:pt x="503" y="1049"/>
                  </a:lnTo>
                  <a:lnTo>
                    <a:pt x="491" y="1041"/>
                  </a:lnTo>
                  <a:lnTo>
                    <a:pt x="481" y="1031"/>
                  </a:lnTo>
                  <a:lnTo>
                    <a:pt x="472" y="1022"/>
                  </a:lnTo>
                  <a:lnTo>
                    <a:pt x="462" y="1013"/>
                  </a:lnTo>
                  <a:lnTo>
                    <a:pt x="455" y="1002"/>
                  </a:lnTo>
                  <a:lnTo>
                    <a:pt x="448" y="992"/>
                  </a:lnTo>
                  <a:lnTo>
                    <a:pt x="442" y="982"/>
                  </a:lnTo>
                  <a:lnTo>
                    <a:pt x="437" y="971"/>
                  </a:lnTo>
                  <a:lnTo>
                    <a:pt x="433" y="961"/>
                  </a:lnTo>
                  <a:lnTo>
                    <a:pt x="430" y="950"/>
                  </a:lnTo>
                  <a:lnTo>
                    <a:pt x="427" y="938"/>
                  </a:lnTo>
                  <a:lnTo>
                    <a:pt x="426" y="926"/>
                  </a:lnTo>
                  <a:lnTo>
                    <a:pt x="424" y="911"/>
                  </a:lnTo>
                  <a:lnTo>
                    <a:pt x="423" y="895"/>
                  </a:lnTo>
                  <a:lnTo>
                    <a:pt x="422" y="876"/>
                  </a:lnTo>
                  <a:lnTo>
                    <a:pt x="421" y="855"/>
                  </a:lnTo>
                  <a:lnTo>
                    <a:pt x="421" y="832"/>
                  </a:lnTo>
                  <a:lnTo>
                    <a:pt x="421" y="807"/>
                  </a:lnTo>
                  <a:lnTo>
                    <a:pt x="420" y="779"/>
                  </a:lnTo>
                  <a:lnTo>
                    <a:pt x="420" y="654"/>
                  </a:lnTo>
                  <a:lnTo>
                    <a:pt x="421" y="627"/>
                  </a:lnTo>
                  <a:lnTo>
                    <a:pt x="421" y="603"/>
                  </a:lnTo>
                  <a:lnTo>
                    <a:pt x="421" y="580"/>
                  </a:lnTo>
                  <a:lnTo>
                    <a:pt x="422" y="559"/>
                  </a:lnTo>
                  <a:lnTo>
                    <a:pt x="423" y="541"/>
                  </a:lnTo>
                  <a:lnTo>
                    <a:pt x="424" y="524"/>
                  </a:lnTo>
                  <a:lnTo>
                    <a:pt x="425" y="510"/>
                  </a:lnTo>
                  <a:lnTo>
                    <a:pt x="427" y="497"/>
                  </a:lnTo>
                  <a:lnTo>
                    <a:pt x="430" y="486"/>
                  </a:lnTo>
                  <a:lnTo>
                    <a:pt x="433" y="475"/>
                  </a:lnTo>
                  <a:lnTo>
                    <a:pt x="437" y="464"/>
                  </a:lnTo>
                  <a:lnTo>
                    <a:pt x="441" y="453"/>
                  </a:lnTo>
                  <a:lnTo>
                    <a:pt x="447" y="443"/>
                  </a:lnTo>
                  <a:lnTo>
                    <a:pt x="453" y="432"/>
                  </a:lnTo>
                  <a:lnTo>
                    <a:pt x="461" y="423"/>
                  </a:lnTo>
                  <a:lnTo>
                    <a:pt x="470" y="414"/>
                  </a:lnTo>
                  <a:lnTo>
                    <a:pt x="479" y="403"/>
                  </a:lnTo>
                  <a:lnTo>
                    <a:pt x="489" y="395"/>
                  </a:lnTo>
                  <a:lnTo>
                    <a:pt x="500" y="387"/>
                  </a:lnTo>
                  <a:lnTo>
                    <a:pt x="511" y="380"/>
                  </a:lnTo>
                  <a:lnTo>
                    <a:pt x="523" y="372"/>
                  </a:lnTo>
                  <a:lnTo>
                    <a:pt x="537" y="366"/>
                  </a:lnTo>
                  <a:lnTo>
                    <a:pt x="551" y="360"/>
                  </a:lnTo>
                  <a:lnTo>
                    <a:pt x="566" y="355"/>
                  </a:lnTo>
                  <a:lnTo>
                    <a:pt x="581" y="350"/>
                  </a:lnTo>
                  <a:lnTo>
                    <a:pt x="597" y="346"/>
                  </a:lnTo>
                  <a:lnTo>
                    <a:pt x="614" y="342"/>
                  </a:lnTo>
                  <a:lnTo>
                    <a:pt x="631" y="339"/>
                  </a:lnTo>
                  <a:lnTo>
                    <a:pt x="649" y="337"/>
                  </a:lnTo>
                  <a:lnTo>
                    <a:pt x="668" y="335"/>
                  </a:lnTo>
                  <a:lnTo>
                    <a:pt x="687" y="334"/>
                  </a:lnTo>
                  <a:lnTo>
                    <a:pt x="707" y="334"/>
                  </a:lnTo>
                  <a:lnTo>
                    <a:pt x="725" y="334"/>
                  </a:lnTo>
                  <a:lnTo>
                    <a:pt x="744" y="335"/>
                  </a:lnTo>
                  <a:lnTo>
                    <a:pt x="761" y="337"/>
                  </a:lnTo>
                  <a:lnTo>
                    <a:pt x="779" y="339"/>
                  </a:lnTo>
                  <a:lnTo>
                    <a:pt x="796" y="341"/>
                  </a:lnTo>
                  <a:lnTo>
                    <a:pt x="813" y="346"/>
                  </a:lnTo>
                  <a:lnTo>
                    <a:pt x="828" y="349"/>
                  </a:lnTo>
                  <a:lnTo>
                    <a:pt x="844" y="354"/>
                  </a:lnTo>
                  <a:lnTo>
                    <a:pt x="859" y="359"/>
                  </a:lnTo>
                  <a:lnTo>
                    <a:pt x="873" y="364"/>
                  </a:lnTo>
                  <a:lnTo>
                    <a:pt x="886" y="370"/>
                  </a:lnTo>
                  <a:lnTo>
                    <a:pt x="898" y="378"/>
                  </a:lnTo>
                  <a:lnTo>
                    <a:pt x="911" y="385"/>
                  </a:lnTo>
                  <a:lnTo>
                    <a:pt x="922" y="393"/>
                  </a:lnTo>
                  <a:lnTo>
                    <a:pt x="932" y="402"/>
                  </a:lnTo>
                  <a:lnTo>
                    <a:pt x="942" y="412"/>
                  </a:lnTo>
                  <a:lnTo>
                    <a:pt x="951" y="421"/>
                  </a:lnTo>
                  <a:lnTo>
                    <a:pt x="958" y="431"/>
                  </a:lnTo>
                  <a:lnTo>
                    <a:pt x="965" y="442"/>
                  </a:lnTo>
                  <a:lnTo>
                    <a:pt x="971" y="452"/>
                  </a:lnTo>
                  <a:lnTo>
                    <a:pt x="977" y="462"/>
                  </a:lnTo>
                  <a:lnTo>
                    <a:pt x="981" y="473"/>
                  </a:lnTo>
                  <a:lnTo>
                    <a:pt x="984" y="484"/>
                  </a:lnTo>
                  <a:lnTo>
                    <a:pt x="986" y="495"/>
                  </a:lnTo>
                  <a:lnTo>
                    <a:pt x="987" y="508"/>
                  </a:lnTo>
                  <a:lnTo>
                    <a:pt x="989" y="522"/>
                  </a:lnTo>
                  <a:lnTo>
                    <a:pt x="990" y="539"/>
                  </a:lnTo>
                  <a:lnTo>
                    <a:pt x="991" y="557"/>
                  </a:lnTo>
                  <a:lnTo>
                    <a:pt x="992" y="578"/>
                  </a:lnTo>
                  <a:lnTo>
                    <a:pt x="992" y="602"/>
                  </a:lnTo>
                  <a:lnTo>
                    <a:pt x="993" y="626"/>
                  </a:lnTo>
                  <a:lnTo>
                    <a:pt x="993" y="654"/>
                  </a:lnTo>
                  <a:lnTo>
                    <a:pt x="993" y="779"/>
                  </a:lnTo>
                  <a:close/>
                  <a:moveTo>
                    <a:pt x="1390" y="301"/>
                  </a:moveTo>
                  <a:lnTo>
                    <a:pt x="1388" y="291"/>
                  </a:lnTo>
                  <a:lnTo>
                    <a:pt x="1385" y="280"/>
                  </a:lnTo>
                  <a:lnTo>
                    <a:pt x="1382" y="270"/>
                  </a:lnTo>
                  <a:lnTo>
                    <a:pt x="1376" y="260"/>
                  </a:lnTo>
                  <a:lnTo>
                    <a:pt x="1372" y="249"/>
                  </a:lnTo>
                  <a:lnTo>
                    <a:pt x="1367" y="239"/>
                  </a:lnTo>
                  <a:lnTo>
                    <a:pt x="1361" y="230"/>
                  </a:lnTo>
                  <a:lnTo>
                    <a:pt x="1355" y="220"/>
                  </a:lnTo>
                  <a:lnTo>
                    <a:pt x="1339" y="200"/>
                  </a:lnTo>
                  <a:lnTo>
                    <a:pt x="1323" y="181"/>
                  </a:lnTo>
                  <a:lnTo>
                    <a:pt x="1303" y="163"/>
                  </a:lnTo>
                  <a:lnTo>
                    <a:pt x="1282" y="144"/>
                  </a:lnTo>
                  <a:lnTo>
                    <a:pt x="1258" y="127"/>
                  </a:lnTo>
                  <a:lnTo>
                    <a:pt x="1232" y="110"/>
                  </a:lnTo>
                  <a:lnTo>
                    <a:pt x="1205" y="95"/>
                  </a:lnTo>
                  <a:lnTo>
                    <a:pt x="1176" y="81"/>
                  </a:lnTo>
                  <a:lnTo>
                    <a:pt x="1146" y="68"/>
                  </a:lnTo>
                  <a:lnTo>
                    <a:pt x="1113" y="56"/>
                  </a:lnTo>
                  <a:lnTo>
                    <a:pt x="1078" y="45"/>
                  </a:lnTo>
                  <a:lnTo>
                    <a:pt x="1042" y="36"/>
                  </a:lnTo>
                  <a:lnTo>
                    <a:pt x="1003" y="27"/>
                  </a:lnTo>
                  <a:lnTo>
                    <a:pt x="964" y="20"/>
                  </a:lnTo>
                  <a:lnTo>
                    <a:pt x="923" y="14"/>
                  </a:lnTo>
                  <a:lnTo>
                    <a:pt x="882" y="9"/>
                  </a:lnTo>
                  <a:lnTo>
                    <a:pt x="840" y="5"/>
                  </a:lnTo>
                  <a:lnTo>
                    <a:pt x="795" y="2"/>
                  </a:lnTo>
                  <a:lnTo>
                    <a:pt x="750" y="1"/>
                  </a:lnTo>
                  <a:lnTo>
                    <a:pt x="704" y="0"/>
                  </a:lnTo>
                  <a:lnTo>
                    <a:pt x="655" y="1"/>
                  </a:lnTo>
                  <a:lnTo>
                    <a:pt x="608" y="2"/>
                  </a:lnTo>
                  <a:lnTo>
                    <a:pt x="562" y="5"/>
                  </a:lnTo>
                  <a:lnTo>
                    <a:pt x="518" y="9"/>
                  </a:lnTo>
                  <a:lnTo>
                    <a:pt x="476" y="14"/>
                  </a:lnTo>
                  <a:lnTo>
                    <a:pt x="435" y="21"/>
                  </a:lnTo>
                  <a:lnTo>
                    <a:pt x="396" y="28"/>
                  </a:lnTo>
                  <a:lnTo>
                    <a:pt x="357" y="38"/>
                  </a:lnTo>
                  <a:lnTo>
                    <a:pt x="321" y="48"/>
                  </a:lnTo>
                  <a:lnTo>
                    <a:pt x="286" y="59"/>
                  </a:lnTo>
                  <a:lnTo>
                    <a:pt x="254" y="71"/>
                  </a:lnTo>
                  <a:lnTo>
                    <a:pt x="223" y="84"/>
                  </a:lnTo>
                  <a:lnTo>
                    <a:pt x="196" y="99"/>
                  </a:lnTo>
                  <a:lnTo>
                    <a:pt x="169" y="114"/>
                  </a:lnTo>
                  <a:lnTo>
                    <a:pt x="144" y="131"/>
                  </a:lnTo>
                  <a:lnTo>
                    <a:pt x="121" y="147"/>
                  </a:lnTo>
                  <a:lnTo>
                    <a:pt x="100" y="166"/>
                  </a:lnTo>
                  <a:lnTo>
                    <a:pt x="81" y="184"/>
                  </a:lnTo>
                  <a:lnTo>
                    <a:pt x="66" y="203"/>
                  </a:lnTo>
                  <a:lnTo>
                    <a:pt x="51" y="223"/>
                  </a:lnTo>
                  <a:lnTo>
                    <a:pt x="45" y="233"/>
                  </a:lnTo>
                  <a:lnTo>
                    <a:pt x="39" y="242"/>
                  </a:lnTo>
                  <a:lnTo>
                    <a:pt x="34" y="253"/>
                  </a:lnTo>
                  <a:lnTo>
                    <a:pt x="30" y="263"/>
                  </a:lnTo>
                  <a:lnTo>
                    <a:pt x="26" y="273"/>
                  </a:lnTo>
                  <a:lnTo>
                    <a:pt x="23" y="284"/>
                  </a:lnTo>
                  <a:lnTo>
                    <a:pt x="19" y="294"/>
                  </a:lnTo>
                  <a:lnTo>
                    <a:pt x="17" y="305"/>
                  </a:lnTo>
                  <a:lnTo>
                    <a:pt x="13" y="329"/>
                  </a:lnTo>
                  <a:lnTo>
                    <a:pt x="10" y="356"/>
                  </a:lnTo>
                  <a:lnTo>
                    <a:pt x="7" y="387"/>
                  </a:lnTo>
                  <a:lnTo>
                    <a:pt x="5" y="422"/>
                  </a:lnTo>
                  <a:lnTo>
                    <a:pt x="3" y="460"/>
                  </a:lnTo>
                  <a:lnTo>
                    <a:pt x="1" y="502"/>
                  </a:lnTo>
                  <a:lnTo>
                    <a:pt x="1" y="549"/>
                  </a:lnTo>
                  <a:lnTo>
                    <a:pt x="0" y="599"/>
                  </a:lnTo>
                  <a:lnTo>
                    <a:pt x="0" y="834"/>
                  </a:lnTo>
                  <a:lnTo>
                    <a:pt x="1" y="886"/>
                  </a:lnTo>
                  <a:lnTo>
                    <a:pt x="1" y="933"/>
                  </a:lnTo>
                  <a:lnTo>
                    <a:pt x="3" y="975"/>
                  </a:lnTo>
                  <a:lnTo>
                    <a:pt x="5" y="1015"/>
                  </a:lnTo>
                  <a:lnTo>
                    <a:pt x="7" y="1050"/>
                  </a:lnTo>
                  <a:lnTo>
                    <a:pt x="10" y="1082"/>
                  </a:lnTo>
                  <a:lnTo>
                    <a:pt x="13" y="1109"/>
                  </a:lnTo>
                  <a:lnTo>
                    <a:pt x="17" y="1131"/>
                  </a:lnTo>
                  <a:lnTo>
                    <a:pt x="20" y="1143"/>
                  </a:lnTo>
                  <a:lnTo>
                    <a:pt x="24" y="1153"/>
                  </a:lnTo>
                  <a:lnTo>
                    <a:pt x="27" y="1163"/>
                  </a:lnTo>
                  <a:lnTo>
                    <a:pt x="31" y="1174"/>
                  </a:lnTo>
                  <a:lnTo>
                    <a:pt x="36" y="1184"/>
                  </a:lnTo>
                  <a:lnTo>
                    <a:pt x="41" y="1194"/>
                  </a:lnTo>
                  <a:lnTo>
                    <a:pt x="47" y="1204"/>
                  </a:lnTo>
                  <a:lnTo>
                    <a:pt x="53" y="1214"/>
                  </a:lnTo>
                  <a:lnTo>
                    <a:pt x="68" y="1234"/>
                  </a:lnTo>
                  <a:lnTo>
                    <a:pt x="85" y="1252"/>
                  </a:lnTo>
                  <a:lnTo>
                    <a:pt x="104" y="1271"/>
                  </a:lnTo>
                  <a:lnTo>
                    <a:pt x="126" y="1289"/>
                  </a:lnTo>
                  <a:lnTo>
                    <a:pt x="149" y="1307"/>
                  </a:lnTo>
                  <a:lnTo>
                    <a:pt x="175" y="1324"/>
                  </a:lnTo>
                  <a:lnTo>
                    <a:pt x="203" y="1338"/>
                  </a:lnTo>
                  <a:lnTo>
                    <a:pt x="232" y="1352"/>
                  </a:lnTo>
                  <a:lnTo>
                    <a:pt x="263" y="1366"/>
                  </a:lnTo>
                  <a:lnTo>
                    <a:pt x="296" y="1377"/>
                  </a:lnTo>
                  <a:lnTo>
                    <a:pt x="331" y="1388"/>
                  </a:lnTo>
                  <a:lnTo>
                    <a:pt x="367" y="1398"/>
                  </a:lnTo>
                  <a:lnTo>
                    <a:pt x="405" y="1406"/>
                  </a:lnTo>
                  <a:lnTo>
                    <a:pt x="444" y="1413"/>
                  </a:lnTo>
                  <a:lnTo>
                    <a:pt x="484" y="1420"/>
                  </a:lnTo>
                  <a:lnTo>
                    <a:pt x="525" y="1425"/>
                  </a:lnTo>
                  <a:lnTo>
                    <a:pt x="569" y="1429"/>
                  </a:lnTo>
                  <a:lnTo>
                    <a:pt x="613" y="1432"/>
                  </a:lnTo>
                  <a:lnTo>
                    <a:pt x="657" y="1433"/>
                  </a:lnTo>
                  <a:lnTo>
                    <a:pt x="704" y="1434"/>
                  </a:lnTo>
                  <a:lnTo>
                    <a:pt x="753" y="1433"/>
                  </a:lnTo>
                  <a:lnTo>
                    <a:pt x="799" y="1431"/>
                  </a:lnTo>
                  <a:lnTo>
                    <a:pt x="846" y="1429"/>
                  </a:lnTo>
                  <a:lnTo>
                    <a:pt x="889" y="1424"/>
                  </a:lnTo>
                  <a:lnTo>
                    <a:pt x="932" y="1419"/>
                  </a:lnTo>
                  <a:lnTo>
                    <a:pt x="974" y="1412"/>
                  </a:lnTo>
                  <a:lnTo>
                    <a:pt x="1013" y="1404"/>
                  </a:lnTo>
                  <a:lnTo>
                    <a:pt x="1051" y="1396"/>
                  </a:lnTo>
                  <a:lnTo>
                    <a:pt x="1087" y="1385"/>
                  </a:lnTo>
                  <a:lnTo>
                    <a:pt x="1121" y="1374"/>
                  </a:lnTo>
                  <a:lnTo>
                    <a:pt x="1154" y="1362"/>
                  </a:lnTo>
                  <a:lnTo>
                    <a:pt x="1184" y="1349"/>
                  </a:lnTo>
                  <a:lnTo>
                    <a:pt x="1213" y="1335"/>
                  </a:lnTo>
                  <a:lnTo>
                    <a:pt x="1239" y="1319"/>
                  </a:lnTo>
                  <a:lnTo>
                    <a:pt x="1264" y="1303"/>
                  </a:lnTo>
                  <a:lnTo>
                    <a:pt x="1287" y="1286"/>
                  </a:lnTo>
                  <a:lnTo>
                    <a:pt x="1307" y="1268"/>
                  </a:lnTo>
                  <a:lnTo>
                    <a:pt x="1326" y="1249"/>
                  </a:lnTo>
                  <a:lnTo>
                    <a:pt x="1342" y="1231"/>
                  </a:lnTo>
                  <a:lnTo>
                    <a:pt x="1357" y="1211"/>
                  </a:lnTo>
                  <a:lnTo>
                    <a:pt x="1363" y="1201"/>
                  </a:lnTo>
                  <a:lnTo>
                    <a:pt x="1368" y="1191"/>
                  </a:lnTo>
                  <a:lnTo>
                    <a:pt x="1373" y="1181"/>
                  </a:lnTo>
                  <a:lnTo>
                    <a:pt x="1378" y="1171"/>
                  </a:lnTo>
                  <a:lnTo>
                    <a:pt x="1382" y="1160"/>
                  </a:lnTo>
                  <a:lnTo>
                    <a:pt x="1386" y="1149"/>
                  </a:lnTo>
                  <a:lnTo>
                    <a:pt x="1389" y="1139"/>
                  </a:lnTo>
                  <a:lnTo>
                    <a:pt x="1391" y="1128"/>
                  </a:lnTo>
                  <a:lnTo>
                    <a:pt x="1395" y="1105"/>
                  </a:lnTo>
                  <a:lnTo>
                    <a:pt x="1398" y="1078"/>
                  </a:lnTo>
                  <a:lnTo>
                    <a:pt x="1401" y="1047"/>
                  </a:lnTo>
                  <a:lnTo>
                    <a:pt x="1403" y="1012"/>
                  </a:lnTo>
                  <a:lnTo>
                    <a:pt x="1405" y="973"/>
                  </a:lnTo>
                  <a:lnTo>
                    <a:pt x="1406" y="931"/>
                  </a:lnTo>
                  <a:lnTo>
                    <a:pt x="1407" y="885"/>
                  </a:lnTo>
                  <a:lnTo>
                    <a:pt x="1407" y="834"/>
                  </a:lnTo>
                  <a:lnTo>
                    <a:pt x="1407" y="599"/>
                  </a:lnTo>
                  <a:lnTo>
                    <a:pt x="1407" y="548"/>
                  </a:lnTo>
                  <a:lnTo>
                    <a:pt x="1406" y="500"/>
                  </a:lnTo>
                  <a:lnTo>
                    <a:pt x="1405" y="458"/>
                  </a:lnTo>
                  <a:lnTo>
                    <a:pt x="1403" y="419"/>
                  </a:lnTo>
                  <a:lnTo>
                    <a:pt x="1400" y="383"/>
                  </a:lnTo>
                  <a:lnTo>
                    <a:pt x="1398" y="352"/>
                  </a:lnTo>
                  <a:lnTo>
                    <a:pt x="1394" y="325"/>
                  </a:lnTo>
                  <a:lnTo>
                    <a:pt x="1390" y="301"/>
                  </a:lnTo>
                  <a:close/>
                </a:path>
              </a:pathLst>
            </a:custGeom>
            <a:solidFill>
              <a:srgbClr val="3838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7"/>
            <p:cNvSpPr>
              <a:spLocks noEditPoints="1"/>
            </p:cNvSpPr>
            <p:nvPr userDrawn="1"/>
          </p:nvSpPr>
          <p:spPr bwMode="auto">
            <a:xfrm>
              <a:off x="1670050" y="6613544"/>
              <a:ext cx="106363" cy="107950"/>
            </a:xfrm>
            <a:custGeom>
              <a:avLst/>
              <a:gdLst>
                <a:gd name="T0" fmla="*/ 991 w 1407"/>
                <a:gd name="T1" fmla="*/ 874 h 1434"/>
                <a:gd name="T2" fmla="*/ 984 w 1407"/>
                <a:gd name="T3" fmla="*/ 948 h 1434"/>
                <a:gd name="T4" fmla="*/ 959 w 1407"/>
                <a:gd name="T5" fmla="*/ 1000 h 1434"/>
                <a:gd name="T6" fmla="*/ 913 w 1407"/>
                <a:gd name="T7" fmla="*/ 1047 h 1434"/>
                <a:gd name="T8" fmla="*/ 848 w 1407"/>
                <a:gd name="T9" fmla="*/ 1079 h 1434"/>
                <a:gd name="T10" fmla="*/ 764 w 1407"/>
                <a:gd name="T11" fmla="*/ 1096 h 1434"/>
                <a:gd name="T12" fmla="*/ 669 w 1407"/>
                <a:gd name="T13" fmla="*/ 1098 h 1434"/>
                <a:gd name="T14" fmla="*/ 584 w 1407"/>
                <a:gd name="T15" fmla="*/ 1085 h 1434"/>
                <a:gd name="T16" fmla="*/ 514 w 1407"/>
                <a:gd name="T17" fmla="*/ 1056 h 1434"/>
                <a:gd name="T18" fmla="*/ 462 w 1407"/>
                <a:gd name="T19" fmla="*/ 1013 h 1434"/>
                <a:gd name="T20" fmla="*/ 432 w 1407"/>
                <a:gd name="T21" fmla="*/ 961 h 1434"/>
                <a:gd name="T22" fmla="*/ 423 w 1407"/>
                <a:gd name="T23" fmla="*/ 895 h 1434"/>
                <a:gd name="T24" fmla="*/ 420 w 1407"/>
                <a:gd name="T25" fmla="*/ 779 h 1434"/>
                <a:gd name="T26" fmla="*/ 422 w 1407"/>
                <a:gd name="T27" fmla="*/ 559 h 1434"/>
                <a:gd name="T28" fmla="*/ 428 w 1407"/>
                <a:gd name="T29" fmla="*/ 486 h 1434"/>
                <a:gd name="T30" fmla="*/ 453 w 1407"/>
                <a:gd name="T31" fmla="*/ 432 h 1434"/>
                <a:gd name="T32" fmla="*/ 499 w 1407"/>
                <a:gd name="T33" fmla="*/ 387 h 1434"/>
                <a:gd name="T34" fmla="*/ 565 w 1407"/>
                <a:gd name="T35" fmla="*/ 355 h 1434"/>
                <a:gd name="T36" fmla="*/ 649 w 1407"/>
                <a:gd name="T37" fmla="*/ 337 h 1434"/>
                <a:gd name="T38" fmla="*/ 744 w 1407"/>
                <a:gd name="T39" fmla="*/ 335 h 1434"/>
                <a:gd name="T40" fmla="*/ 828 w 1407"/>
                <a:gd name="T41" fmla="*/ 349 h 1434"/>
                <a:gd name="T42" fmla="*/ 898 w 1407"/>
                <a:gd name="T43" fmla="*/ 378 h 1434"/>
                <a:gd name="T44" fmla="*/ 950 w 1407"/>
                <a:gd name="T45" fmla="*/ 421 h 1434"/>
                <a:gd name="T46" fmla="*/ 979 w 1407"/>
                <a:gd name="T47" fmla="*/ 473 h 1434"/>
                <a:gd name="T48" fmla="*/ 990 w 1407"/>
                <a:gd name="T49" fmla="*/ 539 h 1434"/>
                <a:gd name="T50" fmla="*/ 993 w 1407"/>
                <a:gd name="T51" fmla="*/ 654 h 1434"/>
                <a:gd name="T52" fmla="*/ 1380 w 1407"/>
                <a:gd name="T53" fmla="*/ 270 h 1434"/>
                <a:gd name="T54" fmla="*/ 1355 w 1407"/>
                <a:gd name="T55" fmla="*/ 220 h 1434"/>
                <a:gd name="T56" fmla="*/ 1258 w 1407"/>
                <a:gd name="T57" fmla="*/ 127 h 1434"/>
                <a:gd name="T58" fmla="*/ 1112 w 1407"/>
                <a:gd name="T59" fmla="*/ 56 h 1434"/>
                <a:gd name="T60" fmla="*/ 924 w 1407"/>
                <a:gd name="T61" fmla="*/ 14 h 1434"/>
                <a:gd name="T62" fmla="*/ 703 w 1407"/>
                <a:gd name="T63" fmla="*/ 0 h 1434"/>
                <a:gd name="T64" fmla="*/ 476 w 1407"/>
                <a:gd name="T65" fmla="*/ 14 h 1434"/>
                <a:gd name="T66" fmla="*/ 286 w 1407"/>
                <a:gd name="T67" fmla="*/ 59 h 1434"/>
                <a:gd name="T68" fmla="*/ 144 w 1407"/>
                <a:gd name="T69" fmla="*/ 131 h 1434"/>
                <a:gd name="T70" fmla="*/ 51 w 1407"/>
                <a:gd name="T71" fmla="*/ 223 h 1434"/>
                <a:gd name="T72" fmla="*/ 25 w 1407"/>
                <a:gd name="T73" fmla="*/ 273 h 1434"/>
                <a:gd name="T74" fmla="*/ 10 w 1407"/>
                <a:gd name="T75" fmla="*/ 356 h 1434"/>
                <a:gd name="T76" fmla="*/ 1 w 1407"/>
                <a:gd name="T77" fmla="*/ 549 h 1434"/>
                <a:gd name="T78" fmla="*/ 3 w 1407"/>
                <a:gd name="T79" fmla="*/ 975 h 1434"/>
                <a:gd name="T80" fmla="*/ 17 w 1407"/>
                <a:gd name="T81" fmla="*/ 1131 h 1434"/>
                <a:gd name="T82" fmla="*/ 36 w 1407"/>
                <a:gd name="T83" fmla="*/ 1184 h 1434"/>
                <a:gd name="T84" fmla="*/ 85 w 1407"/>
                <a:gd name="T85" fmla="*/ 1252 h 1434"/>
                <a:gd name="T86" fmla="*/ 203 w 1407"/>
                <a:gd name="T87" fmla="*/ 1338 h 1434"/>
                <a:gd name="T88" fmla="*/ 366 w 1407"/>
                <a:gd name="T89" fmla="*/ 1398 h 1434"/>
                <a:gd name="T90" fmla="*/ 568 w 1407"/>
                <a:gd name="T91" fmla="*/ 1429 h 1434"/>
                <a:gd name="T92" fmla="*/ 799 w 1407"/>
                <a:gd name="T93" fmla="*/ 1431 h 1434"/>
                <a:gd name="T94" fmla="*/ 1012 w 1407"/>
                <a:gd name="T95" fmla="*/ 1404 h 1434"/>
                <a:gd name="T96" fmla="*/ 1183 w 1407"/>
                <a:gd name="T97" fmla="*/ 1349 h 1434"/>
                <a:gd name="T98" fmla="*/ 1307 w 1407"/>
                <a:gd name="T99" fmla="*/ 1268 h 1434"/>
                <a:gd name="T100" fmla="*/ 1368 w 1407"/>
                <a:gd name="T101" fmla="*/ 1191 h 1434"/>
                <a:gd name="T102" fmla="*/ 1387 w 1407"/>
                <a:gd name="T103" fmla="*/ 1139 h 1434"/>
                <a:gd name="T104" fmla="*/ 1403 w 1407"/>
                <a:gd name="T105" fmla="*/ 1012 h 1434"/>
                <a:gd name="T106" fmla="*/ 1407 w 1407"/>
                <a:gd name="T107" fmla="*/ 599 h 1434"/>
                <a:gd name="T108" fmla="*/ 1400 w 1407"/>
                <a:gd name="T109" fmla="*/ 383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07" h="1434">
                  <a:moveTo>
                    <a:pt x="993" y="779"/>
                  </a:moveTo>
                  <a:lnTo>
                    <a:pt x="992" y="806"/>
                  </a:lnTo>
                  <a:lnTo>
                    <a:pt x="992" y="831"/>
                  </a:lnTo>
                  <a:lnTo>
                    <a:pt x="992" y="854"/>
                  </a:lnTo>
                  <a:lnTo>
                    <a:pt x="991" y="874"/>
                  </a:lnTo>
                  <a:lnTo>
                    <a:pt x="990" y="893"/>
                  </a:lnTo>
                  <a:lnTo>
                    <a:pt x="989" y="909"/>
                  </a:lnTo>
                  <a:lnTo>
                    <a:pt x="987" y="924"/>
                  </a:lnTo>
                  <a:lnTo>
                    <a:pt x="986" y="936"/>
                  </a:lnTo>
                  <a:lnTo>
                    <a:pt x="984" y="948"/>
                  </a:lnTo>
                  <a:lnTo>
                    <a:pt x="981" y="959"/>
                  </a:lnTo>
                  <a:lnTo>
                    <a:pt x="976" y="969"/>
                  </a:lnTo>
                  <a:lnTo>
                    <a:pt x="971" y="981"/>
                  </a:lnTo>
                  <a:lnTo>
                    <a:pt x="966" y="991"/>
                  </a:lnTo>
                  <a:lnTo>
                    <a:pt x="959" y="1000"/>
                  </a:lnTo>
                  <a:lnTo>
                    <a:pt x="952" y="1011"/>
                  </a:lnTo>
                  <a:lnTo>
                    <a:pt x="943" y="1020"/>
                  </a:lnTo>
                  <a:lnTo>
                    <a:pt x="934" y="1029"/>
                  </a:lnTo>
                  <a:lnTo>
                    <a:pt x="924" y="1038"/>
                  </a:lnTo>
                  <a:lnTo>
                    <a:pt x="913" y="1047"/>
                  </a:lnTo>
                  <a:lnTo>
                    <a:pt x="901" y="1054"/>
                  </a:lnTo>
                  <a:lnTo>
                    <a:pt x="889" y="1061"/>
                  </a:lnTo>
                  <a:lnTo>
                    <a:pt x="875" y="1067"/>
                  </a:lnTo>
                  <a:lnTo>
                    <a:pt x="862" y="1074"/>
                  </a:lnTo>
                  <a:lnTo>
                    <a:pt x="848" y="1079"/>
                  </a:lnTo>
                  <a:lnTo>
                    <a:pt x="832" y="1084"/>
                  </a:lnTo>
                  <a:lnTo>
                    <a:pt x="816" y="1088"/>
                  </a:lnTo>
                  <a:lnTo>
                    <a:pt x="799" y="1091"/>
                  </a:lnTo>
                  <a:lnTo>
                    <a:pt x="782" y="1094"/>
                  </a:lnTo>
                  <a:lnTo>
                    <a:pt x="764" y="1096"/>
                  </a:lnTo>
                  <a:lnTo>
                    <a:pt x="746" y="1098"/>
                  </a:lnTo>
                  <a:lnTo>
                    <a:pt x="726" y="1099"/>
                  </a:lnTo>
                  <a:lnTo>
                    <a:pt x="706" y="1099"/>
                  </a:lnTo>
                  <a:lnTo>
                    <a:pt x="688" y="1099"/>
                  </a:lnTo>
                  <a:lnTo>
                    <a:pt x="669" y="1098"/>
                  </a:lnTo>
                  <a:lnTo>
                    <a:pt x="651" y="1096"/>
                  </a:lnTo>
                  <a:lnTo>
                    <a:pt x="633" y="1094"/>
                  </a:lnTo>
                  <a:lnTo>
                    <a:pt x="617" y="1092"/>
                  </a:lnTo>
                  <a:lnTo>
                    <a:pt x="600" y="1089"/>
                  </a:lnTo>
                  <a:lnTo>
                    <a:pt x="584" y="1085"/>
                  </a:lnTo>
                  <a:lnTo>
                    <a:pt x="568" y="1080"/>
                  </a:lnTo>
                  <a:lnTo>
                    <a:pt x="554" y="1075"/>
                  </a:lnTo>
                  <a:lnTo>
                    <a:pt x="541" y="1069"/>
                  </a:lnTo>
                  <a:lnTo>
                    <a:pt x="527" y="1063"/>
                  </a:lnTo>
                  <a:lnTo>
                    <a:pt x="514" y="1056"/>
                  </a:lnTo>
                  <a:lnTo>
                    <a:pt x="502" y="1049"/>
                  </a:lnTo>
                  <a:lnTo>
                    <a:pt x="491" y="1041"/>
                  </a:lnTo>
                  <a:lnTo>
                    <a:pt x="481" y="1031"/>
                  </a:lnTo>
                  <a:lnTo>
                    <a:pt x="472" y="1022"/>
                  </a:lnTo>
                  <a:lnTo>
                    <a:pt x="462" y="1013"/>
                  </a:lnTo>
                  <a:lnTo>
                    <a:pt x="455" y="1002"/>
                  </a:lnTo>
                  <a:lnTo>
                    <a:pt x="448" y="992"/>
                  </a:lnTo>
                  <a:lnTo>
                    <a:pt x="442" y="982"/>
                  </a:lnTo>
                  <a:lnTo>
                    <a:pt x="437" y="971"/>
                  </a:lnTo>
                  <a:lnTo>
                    <a:pt x="432" y="961"/>
                  </a:lnTo>
                  <a:lnTo>
                    <a:pt x="429" y="950"/>
                  </a:lnTo>
                  <a:lnTo>
                    <a:pt x="427" y="938"/>
                  </a:lnTo>
                  <a:lnTo>
                    <a:pt x="425" y="926"/>
                  </a:lnTo>
                  <a:lnTo>
                    <a:pt x="424" y="911"/>
                  </a:lnTo>
                  <a:lnTo>
                    <a:pt x="423" y="895"/>
                  </a:lnTo>
                  <a:lnTo>
                    <a:pt x="422" y="876"/>
                  </a:lnTo>
                  <a:lnTo>
                    <a:pt x="421" y="855"/>
                  </a:lnTo>
                  <a:lnTo>
                    <a:pt x="420" y="832"/>
                  </a:lnTo>
                  <a:lnTo>
                    <a:pt x="420" y="807"/>
                  </a:lnTo>
                  <a:lnTo>
                    <a:pt x="420" y="779"/>
                  </a:lnTo>
                  <a:lnTo>
                    <a:pt x="420" y="654"/>
                  </a:lnTo>
                  <a:lnTo>
                    <a:pt x="420" y="627"/>
                  </a:lnTo>
                  <a:lnTo>
                    <a:pt x="420" y="603"/>
                  </a:lnTo>
                  <a:lnTo>
                    <a:pt x="421" y="580"/>
                  </a:lnTo>
                  <a:lnTo>
                    <a:pt x="422" y="559"/>
                  </a:lnTo>
                  <a:lnTo>
                    <a:pt x="422" y="541"/>
                  </a:lnTo>
                  <a:lnTo>
                    <a:pt x="424" y="524"/>
                  </a:lnTo>
                  <a:lnTo>
                    <a:pt x="425" y="510"/>
                  </a:lnTo>
                  <a:lnTo>
                    <a:pt x="426" y="497"/>
                  </a:lnTo>
                  <a:lnTo>
                    <a:pt x="428" y="486"/>
                  </a:lnTo>
                  <a:lnTo>
                    <a:pt x="431" y="475"/>
                  </a:lnTo>
                  <a:lnTo>
                    <a:pt x="435" y="464"/>
                  </a:lnTo>
                  <a:lnTo>
                    <a:pt x="441" y="453"/>
                  </a:lnTo>
                  <a:lnTo>
                    <a:pt x="447" y="443"/>
                  </a:lnTo>
                  <a:lnTo>
                    <a:pt x="453" y="432"/>
                  </a:lnTo>
                  <a:lnTo>
                    <a:pt x="460" y="423"/>
                  </a:lnTo>
                  <a:lnTo>
                    <a:pt x="468" y="414"/>
                  </a:lnTo>
                  <a:lnTo>
                    <a:pt x="479" y="403"/>
                  </a:lnTo>
                  <a:lnTo>
                    <a:pt x="488" y="395"/>
                  </a:lnTo>
                  <a:lnTo>
                    <a:pt x="499" y="387"/>
                  </a:lnTo>
                  <a:lnTo>
                    <a:pt x="511" y="380"/>
                  </a:lnTo>
                  <a:lnTo>
                    <a:pt x="523" y="372"/>
                  </a:lnTo>
                  <a:lnTo>
                    <a:pt x="536" y="366"/>
                  </a:lnTo>
                  <a:lnTo>
                    <a:pt x="551" y="360"/>
                  </a:lnTo>
                  <a:lnTo>
                    <a:pt x="565" y="355"/>
                  </a:lnTo>
                  <a:lnTo>
                    <a:pt x="581" y="350"/>
                  </a:lnTo>
                  <a:lnTo>
                    <a:pt x="597" y="346"/>
                  </a:lnTo>
                  <a:lnTo>
                    <a:pt x="614" y="342"/>
                  </a:lnTo>
                  <a:lnTo>
                    <a:pt x="631" y="339"/>
                  </a:lnTo>
                  <a:lnTo>
                    <a:pt x="649" y="337"/>
                  </a:lnTo>
                  <a:lnTo>
                    <a:pt x="667" y="335"/>
                  </a:lnTo>
                  <a:lnTo>
                    <a:pt x="687" y="334"/>
                  </a:lnTo>
                  <a:lnTo>
                    <a:pt x="706" y="334"/>
                  </a:lnTo>
                  <a:lnTo>
                    <a:pt x="725" y="334"/>
                  </a:lnTo>
                  <a:lnTo>
                    <a:pt x="744" y="335"/>
                  </a:lnTo>
                  <a:lnTo>
                    <a:pt x="761" y="337"/>
                  </a:lnTo>
                  <a:lnTo>
                    <a:pt x="779" y="339"/>
                  </a:lnTo>
                  <a:lnTo>
                    <a:pt x="795" y="341"/>
                  </a:lnTo>
                  <a:lnTo>
                    <a:pt x="812" y="346"/>
                  </a:lnTo>
                  <a:lnTo>
                    <a:pt x="828" y="349"/>
                  </a:lnTo>
                  <a:lnTo>
                    <a:pt x="843" y="354"/>
                  </a:lnTo>
                  <a:lnTo>
                    <a:pt x="858" y="359"/>
                  </a:lnTo>
                  <a:lnTo>
                    <a:pt x="872" y="364"/>
                  </a:lnTo>
                  <a:lnTo>
                    <a:pt x="886" y="370"/>
                  </a:lnTo>
                  <a:lnTo>
                    <a:pt x="898" y="378"/>
                  </a:lnTo>
                  <a:lnTo>
                    <a:pt x="910" y="385"/>
                  </a:lnTo>
                  <a:lnTo>
                    <a:pt x="922" y="393"/>
                  </a:lnTo>
                  <a:lnTo>
                    <a:pt x="932" y="402"/>
                  </a:lnTo>
                  <a:lnTo>
                    <a:pt x="941" y="412"/>
                  </a:lnTo>
                  <a:lnTo>
                    <a:pt x="950" y="421"/>
                  </a:lnTo>
                  <a:lnTo>
                    <a:pt x="958" y="431"/>
                  </a:lnTo>
                  <a:lnTo>
                    <a:pt x="965" y="442"/>
                  </a:lnTo>
                  <a:lnTo>
                    <a:pt x="970" y="452"/>
                  </a:lnTo>
                  <a:lnTo>
                    <a:pt x="975" y="462"/>
                  </a:lnTo>
                  <a:lnTo>
                    <a:pt x="979" y="473"/>
                  </a:lnTo>
                  <a:lnTo>
                    <a:pt x="983" y="484"/>
                  </a:lnTo>
                  <a:lnTo>
                    <a:pt x="985" y="495"/>
                  </a:lnTo>
                  <a:lnTo>
                    <a:pt x="987" y="508"/>
                  </a:lnTo>
                  <a:lnTo>
                    <a:pt x="989" y="522"/>
                  </a:lnTo>
                  <a:lnTo>
                    <a:pt x="990" y="539"/>
                  </a:lnTo>
                  <a:lnTo>
                    <a:pt x="991" y="557"/>
                  </a:lnTo>
                  <a:lnTo>
                    <a:pt x="992" y="578"/>
                  </a:lnTo>
                  <a:lnTo>
                    <a:pt x="992" y="602"/>
                  </a:lnTo>
                  <a:lnTo>
                    <a:pt x="992" y="626"/>
                  </a:lnTo>
                  <a:lnTo>
                    <a:pt x="993" y="654"/>
                  </a:lnTo>
                  <a:lnTo>
                    <a:pt x="993" y="779"/>
                  </a:lnTo>
                  <a:close/>
                  <a:moveTo>
                    <a:pt x="1390" y="301"/>
                  </a:moveTo>
                  <a:lnTo>
                    <a:pt x="1387" y="291"/>
                  </a:lnTo>
                  <a:lnTo>
                    <a:pt x="1384" y="280"/>
                  </a:lnTo>
                  <a:lnTo>
                    <a:pt x="1380" y="270"/>
                  </a:lnTo>
                  <a:lnTo>
                    <a:pt x="1376" y="260"/>
                  </a:lnTo>
                  <a:lnTo>
                    <a:pt x="1372" y="249"/>
                  </a:lnTo>
                  <a:lnTo>
                    <a:pt x="1367" y="239"/>
                  </a:lnTo>
                  <a:lnTo>
                    <a:pt x="1361" y="230"/>
                  </a:lnTo>
                  <a:lnTo>
                    <a:pt x="1355" y="220"/>
                  </a:lnTo>
                  <a:lnTo>
                    <a:pt x="1339" y="200"/>
                  </a:lnTo>
                  <a:lnTo>
                    <a:pt x="1323" y="181"/>
                  </a:lnTo>
                  <a:lnTo>
                    <a:pt x="1303" y="163"/>
                  </a:lnTo>
                  <a:lnTo>
                    <a:pt x="1281" y="144"/>
                  </a:lnTo>
                  <a:lnTo>
                    <a:pt x="1258" y="127"/>
                  </a:lnTo>
                  <a:lnTo>
                    <a:pt x="1232" y="110"/>
                  </a:lnTo>
                  <a:lnTo>
                    <a:pt x="1205" y="95"/>
                  </a:lnTo>
                  <a:lnTo>
                    <a:pt x="1175" y="81"/>
                  </a:lnTo>
                  <a:lnTo>
                    <a:pt x="1144" y="68"/>
                  </a:lnTo>
                  <a:lnTo>
                    <a:pt x="1112" y="56"/>
                  </a:lnTo>
                  <a:lnTo>
                    <a:pt x="1077" y="45"/>
                  </a:lnTo>
                  <a:lnTo>
                    <a:pt x="1041" y="36"/>
                  </a:lnTo>
                  <a:lnTo>
                    <a:pt x="1003" y="27"/>
                  </a:lnTo>
                  <a:lnTo>
                    <a:pt x="964" y="20"/>
                  </a:lnTo>
                  <a:lnTo>
                    <a:pt x="924" y="14"/>
                  </a:lnTo>
                  <a:lnTo>
                    <a:pt x="882" y="9"/>
                  </a:lnTo>
                  <a:lnTo>
                    <a:pt x="839" y="5"/>
                  </a:lnTo>
                  <a:lnTo>
                    <a:pt x="795" y="2"/>
                  </a:lnTo>
                  <a:lnTo>
                    <a:pt x="750" y="1"/>
                  </a:lnTo>
                  <a:lnTo>
                    <a:pt x="703" y="0"/>
                  </a:lnTo>
                  <a:lnTo>
                    <a:pt x="655" y="1"/>
                  </a:lnTo>
                  <a:lnTo>
                    <a:pt x="608" y="2"/>
                  </a:lnTo>
                  <a:lnTo>
                    <a:pt x="562" y="5"/>
                  </a:lnTo>
                  <a:lnTo>
                    <a:pt x="518" y="9"/>
                  </a:lnTo>
                  <a:lnTo>
                    <a:pt x="476" y="14"/>
                  </a:lnTo>
                  <a:lnTo>
                    <a:pt x="434" y="21"/>
                  </a:lnTo>
                  <a:lnTo>
                    <a:pt x="394" y="28"/>
                  </a:lnTo>
                  <a:lnTo>
                    <a:pt x="357" y="38"/>
                  </a:lnTo>
                  <a:lnTo>
                    <a:pt x="320" y="48"/>
                  </a:lnTo>
                  <a:lnTo>
                    <a:pt x="286" y="59"/>
                  </a:lnTo>
                  <a:lnTo>
                    <a:pt x="254" y="71"/>
                  </a:lnTo>
                  <a:lnTo>
                    <a:pt x="223" y="84"/>
                  </a:lnTo>
                  <a:lnTo>
                    <a:pt x="194" y="99"/>
                  </a:lnTo>
                  <a:lnTo>
                    <a:pt x="169" y="114"/>
                  </a:lnTo>
                  <a:lnTo>
                    <a:pt x="144" y="131"/>
                  </a:lnTo>
                  <a:lnTo>
                    <a:pt x="120" y="147"/>
                  </a:lnTo>
                  <a:lnTo>
                    <a:pt x="100" y="166"/>
                  </a:lnTo>
                  <a:lnTo>
                    <a:pt x="81" y="184"/>
                  </a:lnTo>
                  <a:lnTo>
                    <a:pt x="65" y="203"/>
                  </a:lnTo>
                  <a:lnTo>
                    <a:pt x="51" y="223"/>
                  </a:lnTo>
                  <a:lnTo>
                    <a:pt x="45" y="233"/>
                  </a:lnTo>
                  <a:lnTo>
                    <a:pt x="39" y="242"/>
                  </a:lnTo>
                  <a:lnTo>
                    <a:pt x="34" y="253"/>
                  </a:lnTo>
                  <a:lnTo>
                    <a:pt x="30" y="263"/>
                  </a:lnTo>
                  <a:lnTo>
                    <a:pt x="25" y="273"/>
                  </a:lnTo>
                  <a:lnTo>
                    <a:pt x="22" y="284"/>
                  </a:lnTo>
                  <a:lnTo>
                    <a:pt x="19" y="294"/>
                  </a:lnTo>
                  <a:lnTo>
                    <a:pt x="17" y="305"/>
                  </a:lnTo>
                  <a:lnTo>
                    <a:pt x="13" y="329"/>
                  </a:lnTo>
                  <a:lnTo>
                    <a:pt x="10" y="356"/>
                  </a:lnTo>
                  <a:lnTo>
                    <a:pt x="7" y="387"/>
                  </a:lnTo>
                  <a:lnTo>
                    <a:pt x="4" y="422"/>
                  </a:lnTo>
                  <a:lnTo>
                    <a:pt x="3" y="460"/>
                  </a:lnTo>
                  <a:lnTo>
                    <a:pt x="1" y="502"/>
                  </a:lnTo>
                  <a:lnTo>
                    <a:pt x="1" y="549"/>
                  </a:lnTo>
                  <a:lnTo>
                    <a:pt x="0" y="599"/>
                  </a:lnTo>
                  <a:lnTo>
                    <a:pt x="0" y="834"/>
                  </a:lnTo>
                  <a:lnTo>
                    <a:pt x="1" y="886"/>
                  </a:lnTo>
                  <a:lnTo>
                    <a:pt x="1" y="933"/>
                  </a:lnTo>
                  <a:lnTo>
                    <a:pt x="3" y="975"/>
                  </a:lnTo>
                  <a:lnTo>
                    <a:pt x="5" y="1015"/>
                  </a:lnTo>
                  <a:lnTo>
                    <a:pt x="7" y="1050"/>
                  </a:lnTo>
                  <a:lnTo>
                    <a:pt x="10" y="1082"/>
                  </a:lnTo>
                  <a:lnTo>
                    <a:pt x="13" y="1109"/>
                  </a:lnTo>
                  <a:lnTo>
                    <a:pt x="17" y="1131"/>
                  </a:lnTo>
                  <a:lnTo>
                    <a:pt x="20" y="1143"/>
                  </a:lnTo>
                  <a:lnTo>
                    <a:pt x="22" y="1153"/>
                  </a:lnTo>
                  <a:lnTo>
                    <a:pt x="26" y="1163"/>
                  </a:lnTo>
                  <a:lnTo>
                    <a:pt x="31" y="1174"/>
                  </a:lnTo>
                  <a:lnTo>
                    <a:pt x="36" y="1184"/>
                  </a:lnTo>
                  <a:lnTo>
                    <a:pt x="41" y="1194"/>
                  </a:lnTo>
                  <a:lnTo>
                    <a:pt x="46" y="1204"/>
                  </a:lnTo>
                  <a:lnTo>
                    <a:pt x="53" y="1214"/>
                  </a:lnTo>
                  <a:lnTo>
                    <a:pt x="68" y="1234"/>
                  </a:lnTo>
                  <a:lnTo>
                    <a:pt x="85" y="1252"/>
                  </a:lnTo>
                  <a:lnTo>
                    <a:pt x="104" y="1271"/>
                  </a:lnTo>
                  <a:lnTo>
                    <a:pt x="125" y="1289"/>
                  </a:lnTo>
                  <a:lnTo>
                    <a:pt x="149" y="1307"/>
                  </a:lnTo>
                  <a:lnTo>
                    <a:pt x="175" y="1324"/>
                  </a:lnTo>
                  <a:lnTo>
                    <a:pt x="203" y="1338"/>
                  </a:lnTo>
                  <a:lnTo>
                    <a:pt x="231" y="1352"/>
                  </a:lnTo>
                  <a:lnTo>
                    <a:pt x="262" y="1366"/>
                  </a:lnTo>
                  <a:lnTo>
                    <a:pt x="295" y="1377"/>
                  </a:lnTo>
                  <a:lnTo>
                    <a:pt x="330" y="1388"/>
                  </a:lnTo>
                  <a:lnTo>
                    <a:pt x="366" y="1398"/>
                  </a:lnTo>
                  <a:lnTo>
                    <a:pt x="405" y="1406"/>
                  </a:lnTo>
                  <a:lnTo>
                    <a:pt x="444" y="1413"/>
                  </a:lnTo>
                  <a:lnTo>
                    <a:pt x="484" y="1420"/>
                  </a:lnTo>
                  <a:lnTo>
                    <a:pt x="525" y="1425"/>
                  </a:lnTo>
                  <a:lnTo>
                    <a:pt x="568" y="1429"/>
                  </a:lnTo>
                  <a:lnTo>
                    <a:pt x="612" y="1432"/>
                  </a:lnTo>
                  <a:lnTo>
                    <a:pt x="657" y="1433"/>
                  </a:lnTo>
                  <a:lnTo>
                    <a:pt x="703" y="1434"/>
                  </a:lnTo>
                  <a:lnTo>
                    <a:pt x="753" y="1433"/>
                  </a:lnTo>
                  <a:lnTo>
                    <a:pt x="799" y="1431"/>
                  </a:lnTo>
                  <a:lnTo>
                    <a:pt x="846" y="1429"/>
                  </a:lnTo>
                  <a:lnTo>
                    <a:pt x="889" y="1424"/>
                  </a:lnTo>
                  <a:lnTo>
                    <a:pt x="932" y="1419"/>
                  </a:lnTo>
                  <a:lnTo>
                    <a:pt x="973" y="1412"/>
                  </a:lnTo>
                  <a:lnTo>
                    <a:pt x="1012" y="1404"/>
                  </a:lnTo>
                  <a:lnTo>
                    <a:pt x="1051" y="1396"/>
                  </a:lnTo>
                  <a:lnTo>
                    <a:pt x="1087" y="1385"/>
                  </a:lnTo>
                  <a:lnTo>
                    <a:pt x="1121" y="1374"/>
                  </a:lnTo>
                  <a:lnTo>
                    <a:pt x="1154" y="1362"/>
                  </a:lnTo>
                  <a:lnTo>
                    <a:pt x="1183" y="1349"/>
                  </a:lnTo>
                  <a:lnTo>
                    <a:pt x="1212" y="1335"/>
                  </a:lnTo>
                  <a:lnTo>
                    <a:pt x="1239" y="1319"/>
                  </a:lnTo>
                  <a:lnTo>
                    <a:pt x="1264" y="1303"/>
                  </a:lnTo>
                  <a:lnTo>
                    <a:pt x="1287" y="1286"/>
                  </a:lnTo>
                  <a:lnTo>
                    <a:pt x="1307" y="1268"/>
                  </a:lnTo>
                  <a:lnTo>
                    <a:pt x="1326" y="1249"/>
                  </a:lnTo>
                  <a:lnTo>
                    <a:pt x="1342" y="1231"/>
                  </a:lnTo>
                  <a:lnTo>
                    <a:pt x="1357" y="1211"/>
                  </a:lnTo>
                  <a:lnTo>
                    <a:pt x="1363" y="1201"/>
                  </a:lnTo>
                  <a:lnTo>
                    <a:pt x="1368" y="1191"/>
                  </a:lnTo>
                  <a:lnTo>
                    <a:pt x="1373" y="1181"/>
                  </a:lnTo>
                  <a:lnTo>
                    <a:pt x="1377" y="1171"/>
                  </a:lnTo>
                  <a:lnTo>
                    <a:pt x="1381" y="1160"/>
                  </a:lnTo>
                  <a:lnTo>
                    <a:pt x="1385" y="1149"/>
                  </a:lnTo>
                  <a:lnTo>
                    <a:pt x="1387" y="1139"/>
                  </a:lnTo>
                  <a:lnTo>
                    <a:pt x="1391" y="1128"/>
                  </a:lnTo>
                  <a:lnTo>
                    <a:pt x="1395" y="1105"/>
                  </a:lnTo>
                  <a:lnTo>
                    <a:pt x="1398" y="1078"/>
                  </a:lnTo>
                  <a:lnTo>
                    <a:pt x="1401" y="1047"/>
                  </a:lnTo>
                  <a:lnTo>
                    <a:pt x="1403" y="1012"/>
                  </a:lnTo>
                  <a:lnTo>
                    <a:pt x="1405" y="973"/>
                  </a:lnTo>
                  <a:lnTo>
                    <a:pt x="1406" y="931"/>
                  </a:lnTo>
                  <a:lnTo>
                    <a:pt x="1407" y="885"/>
                  </a:lnTo>
                  <a:lnTo>
                    <a:pt x="1407" y="834"/>
                  </a:lnTo>
                  <a:lnTo>
                    <a:pt x="1407" y="599"/>
                  </a:lnTo>
                  <a:lnTo>
                    <a:pt x="1407" y="548"/>
                  </a:lnTo>
                  <a:lnTo>
                    <a:pt x="1406" y="500"/>
                  </a:lnTo>
                  <a:lnTo>
                    <a:pt x="1405" y="458"/>
                  </a:lnTo>
                  <a:lnTo>
                    <a:pt x="1403" y="419"/>
                  </a:lnTo>
                  <a:lnTo>
                    <a:pt x="1400" y="383"/>
                  </a:lnTo>
                  <a:lnTo>
                    <a:pt x="1398" y="352"/>
                  </a:lnTo>
                  <a:lnTo>
                    <a:pt x="1394" y="325"/>
                  </a:lnTo>
                  <a:lnTo>
                    <a:pt x="1390" y="301"/>
                  </a:lnTo>
                  <a:close/>
                </a:path>
              </a:pathLst>
            </a:custGeom>
            <a:solidFill>
              <a:srgbClr val="3838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8"/>
            <p:cNvSpPr>
              <a:spLocks noEditPoints="1"/>
            </p:cNvSpPr>
            <p:nvPr userDrawn="1"/>
          </p:nvSpPr>
          <p:spPr bwMode="auto">
            <a:xfrm>
              <a:off x="1547813" y="6613544"/>
              <a:ext cx="106363" cy="107950"/>
            </a:xfrm>
            <a:custGeom>
              <a:avLst/>
              <a:gdLst>
                <a:gd name="T0" fmla="*/ 991 w 1407"/>
                <a:gd name="T1" fmla="*/ 874 h 1434"/>
                <a:gd name="T2" fmla="*/ 984 w 1407"/>
                <a:gd name="T3" fmla="*/ 948 h 1434"/>
                <a:gd name="T4" fmla="*/ 960 w 1407"/>
                <a:gd name="T5" fmla="*/ 1000 h 1434"/>
                <a:gd name="T6" fmla="*/ 914 w 1407"/>
                <a:gd name="T7" fmla="*/ 1047 h 1434"/>
                <a:gd name="T8" fmla="*/ 848 w 1407"/>
                <a:gd name="T9" fmla="*/ 1079 h 1434"/>
                <a:gd name="T10" fmla="*/ 765 w 1407"/>
                <a:gd name="T11" fmla="*/ 1096 h 1434"/>
                <a:gd name="T12" fmla="*/ 670 w 1407"/>
                <a:gd name="T13" fmla="*/ 1098 h 1434"/>
                <a:gd name="T14" fmla="*/ 585 w 1407"/>
                <a:gd name="T15" fmla="*/ 1085 h 1434"/>
                <a:gd name="T16" fmla="*/ 514 w 1407"/>
                <a:gd name="T17" fmla="*/ 1056 h 1434"/>
                <a:gd name="T18" fmla="*/ 463 w 1407"/>
                <a:gd name="T19" fmla="*/ 1013 h 1434"/>
                <a:gd name="T20" fmla="*/ 433 w 1407"/>
                <a:gd name="T21" fmla="*/ 961 h 1434"/>
                <a:gd name="T22" fmla="*/ 424 w 1407"/>
                <a:gd name="T23" fmla="*/ 895 h 1434"/>
                <a:gd name="T24" fmla="*/ 420 w 1407"/>
                <a:gd name="T25" fmla="*/ 779 h 1434"/>
                <a:gd name="T26" fmla="*/ 423 w 1407"/>
                <a:gd name="T27" fmla="*/ 559 h 1434"/>
                <a:gd name="T28" fmla="*/ 430 w 1407"/>
                <a:gd name="T29" fmla="*/ 486 h 1434"/>
                <a:gd name="T30" fmla="*/ 453 w 1407"/>
                <a:gd name="T31" fmla="*/ 432 h 1434"/>
                <a:gd name="T32" fmla="*/ 500 w 1407"/>
                <a:gd name="T33" fmla="*/ 387 h 1434"/>
                <a:gd name="T34" fmla="*/ 566 w 1407"/>
                <a:gd name="T35" fmla="*/ 355 h 1434"/>
                <a:gd name="T36" fmla="*/ 649 w 1407"/>
                <a:gd name="T37" fmla="*/ 337 h 1434"/>
                <a:gd name="T38" fmla="*/ 744 w 1407"/>
                <a:gd name="T39" fmla="*/ 335 h 1434"/>
                <a:gd name="T40" fmla="*/ 828 w 1407"/>
                <a:gd name="T41" fmla="*/ 349 h 1434"/>
                <a:gd name="T42" fmla="*/ 899 w 1407"/>
                <a:gd name="T43" fmla="*/ 378 h 1434"/>
                <a:gd name="T44" fmla="*/ 951 w 1407"/>
                <a:gd name="T45" fmla="*/ 421 h 1434"/>
                <a:gd name="T46" fmla="*/ 981 w 1407"/>
                <a:gd name="T47" fmla="*/ 473 h 1434"/>
                <a:gd name="T48" fmla="*/ 990 w 1407"/>
                <a:gd name="T49" fmla="*/ 539 h 1434"/>
                <a:gd name="T50" fmla="*/ 992 w 1407"/>
                <a:gd name="T51" fmla="*/ 654 h 1434"/>
                <a:gd name="T52" fmla="*/ 1381 w 1407"/>
                <a:gd name="T53" fmla="*/ 270 h 1434"/>
                <a:gd name="T54" fmla="*/ 1355 w 1407"/>
                <a:gd name="T55" fmla="*/ 220 h 1434"/>
                <a:gd name="T56" fmla="*/ 1258 w 1407"/>
                <a:gd name="T57" fmla="*/ 127 h 1434"/>
                <a:gd name="T58" fmla="*/ 1113 w 1407"/>
                <a:gd name="T59" fmla="*/ 56 h 1434"/>
                <a:gd name="T60" fmla="*/ 924 w 1407"/>
                <a:gd name="T61" fmla="*/ 14 h 1434"/>
                <a:gd name="T62" fmla="*/ 704 w 1407"/>
                <a:gd name="T63" fmla="*/ 0 h 1434"/>
                <a:gd name="T64" fmla="*/ 476 w 1407"/>
                <a:gd name="T65" fmla="*/ 14 h 1434"/>
                <a:gd name="T66" fmla="*/ 287 w 1407"/>
                <a:gd name="T67" fmla="*/ 59 h 1434"/>
                <a:gd name="T68" fmla="*/ 144 w 1407"/>
                <a:gd name="T69" fmla="*/ 131 h 1434"/>
                <a:gd name="T70" fmla="*/ 52 w 1407"/>
                <a:gd name="T71" fmla="*/ 223 h 1434"/>
                <a:gd name="T72" fmla="*/ 26 w 1407"/>
                <a:gd name="T73" fmla="*/ 273 h 1434"/>
                <a:gd name="T74" fmla="*/ 9 w 1407"/>
                <a:gd name="T75" fmla="*/ 356 h 1434"/>
                <a:gd name="T76" fmla="*/ 0 w 1407"/>
                <a:gd name="T77" fmla="*/ 549 h 1434"/>
                <a:gd name="T78" fmla="*/ 3 w 1407"/>
                <a:gd name="T79" fmla="*/ 975 h 1434"/>
                <a:gd name="T80" fmla="*/ 18 w 1407"/>
                <a:gd name="T81" fmla="*/ 1131 h 1434"/>
                <a:gd name="T82" fmla="*/ 36 w 1407"/>
                <a:gd name="T83" fmla="*/ 1184 h 1434"/>
                <a:gd name="T84" fmla="*/ 86 w 1407"/>
                <a:gd name="T85" fmla="*/ 1252 h 1434"/>
                <a:gd name="T86" fmla="*/ 203 w 1407"/>
                <a:gd name="T87" fmla="*/ 1338 h 1434"/>
                <a:gd name="T88" fmla="*/ 367 w 1407"/>
                <a:gd name="T89" fmla="*/ 1398 h 1434"/>
                <a:gd name="T90" fmla="*/ 569 w 1407"/>
                <a:gd name="T91" fmla="*/ 1429 h 1434"/>
                <a:gd name="T92" fmla="*/ 800 w 1407"/>
                <a:gd name="T93" fmla="*/ 1431 h 1434"/>
                <a:gd name="T94" fmla="*/ 1013 w 1407"/>
                <a:gd name="T95" fmla="*/ 1404 h 1434"/>
                <a:gd name="T96" fmla="*/ 1184 w 1407"/>
                <a:gd name="T97" fmla="*/ 1349 h 1434"/>
                <a:gd name="T98" fmla="*/ 1308 w 1407"/>
                <a:gd name="T99" fmla="*/ 1268 h 1434"/>
                <a:gd name="T100" fmla="*/ 1368 w 1407"/>
                <a:gd name="T101" fmla="*/ 1191 h 1434"/>
                <a:gd name="T102" fmla="*/ 1389 w 1407"/>
                <a:gd name="T103" fmla="*/ 1139 h 1434"/>
                <a:gd name="T104" fmla="*/ 1403 w 1407"/>
                <a:gd name="T105" fmla="*/ 1012 h 1434"/>
                <a:gd name="T106" fmla="*/ 1407 w 1407"/>
                <a:gd name="T107" fmla="*/ 599 h 1434"/>
                <a:gd name="T108" fmla="*/ 1401 w 1407"/>
                <a:gd name="T109" fmla="*/ 383 h 1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07" h="1434">
                  <a:moveTo>
                    <a:pt x="992" y="779"/>
                  </a:moveTo>
                  <a:lnTo>
                    <a:pt x="992" y="806"/>
                  </a:lnTo>
                  <a:lnTo>
                    <a:pt x="992" y="831"/>
                  </a:lnTo>
                  <a:lnTo>
                    <a:pt x="992" y="854"/>
                  </a:lnTo>
                  <a:lnTo>
                    <a:pt x="991" y="874"/>
                  </a:lnTo>
                  <a:lnTo>
                    <a:pt x="990" y="893"/>
                  </a:lnTo>
                  <a:lnTo>
                    <a:pt x="989" y="909"/>
                  </a:lnTo>
                  <a:lnTo>
                    <a:pt x="987" y="924"/>
                  </a:lnTo>
                  <a:lnTo>
                    <a:pt x="986" y="936"/>
                  </a:lnTo>
                  <a:lnTo>
                    <a:pt x="984" y="948"/>
                  </a:lnTo>
                  <a:lnTo>
                    <a:pt x="981" y="959"/>
                  </a:lnTo>
                  <a:lnTo>
                    <a:pt x="977" y="969"/>
                  </a:lnTo>
                  <a:lnTo>
                    <a:pt x="973" y="981"/>
                  </a:lnTo>
                  <a:lnTo>
                    <a:pt x="967" y="991"/>
                  </a:lnTo>
                  <a:lnTo>
                    <a:pt x="960" y="1000"/>
                  </a:lnTo>
                  <a:lnTo>
                    <a:pt x="952" y="1011"/>
                  </a:lnTo>
                  <a:lnTo>
                    <a:pt x="944" y="1020"/>
                  </a:lnTo>
                  <a:lnTo>
                    <a:pt x="935" y="1029"/>
                  </a:lnTo>
                  <a:lnTo>
                    <a:pt x="924" y="1038"/>
                  </a:lnTo>
                  <a:lnTo>
                    <a:pt x="914" y="1047"/>
                  </a:lnTo>
                  <a:lnTo>
                    <a:pt x="902" y="1054"/>
                  </a:lnTo>
                  <a:lnTo>
                    <a:pt x="889" y="1061"/>
                  </a:lnTo>
                  <a:lnTo>
                    <a:pt x="877" y="1067"/>
                  </a:lnTo>
                  <a:lnTo>
                    <a:pt x="862" y="1074"/>
                  </a:lnTo>
                  <a:lnTo>
                    <a:pt x="848" y="1079"/>
                  </a:lnTo>
                  <a:lnTo>
                    <a:pt x="833" y="1084"/>
                  </a:lnTo>
                  <a:lnTo>
                    <a:pt x="816" y="1088"/>
                  </a:lnTo>
                  <a:lnTo>
                    <a:pt x="800" y="1091"/>
                  </a:lnTo>
                  <a:lnTo>
                    <a:pt x="782" y="1094"/>
                  </a:lnTo>
                  <a:lnTo>
                    <a:pt x="765" y="1096"/>
                  </a:lnTo>
                  <a:lnTo>
                    <a:pt x="746" y="1098"/>
                  </a:lnTo>
                  <a:lnTo>
                    <a:pt x="726" y="1099"/>
                  </a:lnTo>
                  <a:lnTo>
                    <a:pt x="707" y="1099"/>
                  </a:lnTo>
                  <a:lnTo>
                    <a:pt x="688" y="1099"/>
                  </a:lnTo>
                  <a:lnTo>
                    <a:pt x="670" y="1098"/>
                  </a:lnTo>
                  <a:lnTo>
                    <a:pt x="651" y="1096"/>
                  </a:lnTo>
                  <a:lnTo>
                    <a:pt x="634" y="1094"/>
                  </a:lnTo>
                  <a:lnTo>
                    <a:pt x="617" y="1092"/>
                  </a:lnTo>
                  <a:lnTo>
                    <a:pt x="601" y="1089"/>
                  </a:lnTo>
                  <a:lnTo>
                    <a:pt x="585" y="1085"/>
                  </a:lnTo>
                  <a:lnTo>
                    <a:pt x="570" y="1080"/>
                  </a:lnTo>
                  <a:lnTo>
                    <a:pt x="554" y="1075"/>
                  </a:lnTo>
                  <a:lnTo>
                    <a:pt x="541" y="1069"/>
                  </a:lnTo>
                  <a:lnTo>
                    <a:pt x="528" y="1063"/>
                  </a:lnTo>
                  <a:lnTo>
                    <a:pt x="514" y="1056"/>
                  </a:lnTo>
                  <a:lnTo>
                    <a:pt x="503" y="1049"/>
                  </a:lnTo>
                  <a:lnTo>
                    <a:pt x="492" y="1041"/>
                  </a:lnTo>
                  <a:lnTo>
                    <a:pt x="481" y="1031"/>
                  </a:lnTo>
                  <a:lnTo>
                    <a:pt x="472" y="1022"/>
                  </a:lnTo>
                  <a:lnTo>
                    <a:pt x="463" y="1013"/>
                  </a:lnTo>
                  <a:lnTo>
                    <a:pt x="455" y="1002"/>
                  </a:lnTo>
                  <a:lnTo>
                    <a:pt x="448" y="992"/>
                  </a:lnTo>
                  <a:lnTo>
                    <a:pt x="442" y="982"/>
                  </a:lnTo>
                  <a:lnTo>
                    <a:pt x="437" y="971"/>
                  </a:lnTo>
                  <a:lnTo>
                    <a:pt x="433" y="961"/>
                  </a:lnTo>
                  <a:lnTo>
                    <a:pt x="430" y="950"/>
                  </a:lnTo>
                  <a:lnTo>
                    <a:pt x="428" y="938"/>
                  </a:lnTo>
                  <a:lnTo>
                    <a:pt x="426" y="926"/>
                  </a:lnTo>
                  <a:lnTo>
                    <a:pt x="425" y="911"/>
                  </a:lnTo>
                  <a:lnTo>
                    <a:pt x="424" y="895"/>
                  </a:lnTo>
                  <a:lnTo>
                    <a:pt x="423" y="876"/>
                  </a:lnTo>
                  <a:lnTo>
                    <a:pt x="421" y="855"/>
                  </a:lnTo>
                  <a:lnTo>
                    <a:pt x="420" y="832"/>
                  </a:lnTo>
                  <a:lnTo>
                    <a:pt x="420" y="807"/>
                  </a:lnTo>
                  <a:lnTo>
                    <a:pt x="420" y="779"/>
                  </a:lnTo>
                  <a:lnTo>
                    <a:pt x="420" y="654"/>
                  </a:lnTo>
                  <a:lnTo>
                    <a:pt x="420" y="627"/>
                  </a:lnTo>
                  <a:lnTo>
                    <a:pt x="420" y="603"/>
                  </a:lnTo>
                  <a:lnTo>
                    <a:pt x="421" y="580"/>
                  </a:lnTo>
                  <a:lnTo>
                    <a:pt x="423" y="559"/>
                  </a:lnTo>
                  <a:lnTo>
                    <a:pt x="424" y="541"/>
                  </a:lnTo>
                  <a:lnTo>
                    <a:pt x="425" y="524"/>
                  </a:lnTo>
                  <a:lnTo>
                    <a:pt x="426" y="510"/>
                  </a:lnTo>
                  <a:lnTo>
                    <a:pt x="428" y="497"/>
                  </a:lnTo>
                  <a:lnTo>
                    <a:pt x="430" y="486"/>
                  </a:lnTo>
                  <a:lnTo>
                    <a:pt x="433" y="475"/>
                  </a:lnTo>
                  <a:lnTo>
                    <a:pt x="436" y="464"/>
                  </a:lnTo>
                  <a:lnTo>
                    <a:pt x="441" y="453"/>
                  </a:lnTo>
                  <a:lnTo>
                    <a:pt x="447" y="443"/>
                  </a:lnTo>
                  <a:lnTo>
                    <a:pt x="453" y="432"/>
                  </a:lnTo>
                  <a:lnTo>
                    <a:pt x="461" y="423"/>
                  </a:lnTo>
                  <a:lnTo>
                    <a:pt x="469" y="414"/>
                  </a:lnTo>
                  <a:lnTo>
                    <a:pt x="479" y="403"/>
                  </a:lnTo>
                  <a:lnTo>
                    <a:pt x="488" y="395"/>
                  </a:lnTo>
                  <a:lnTo>
                    <a:pt x="500" y="387"/>
                  </a:lnTo>
                  <a:lnTo>
                    <a:pt x="511" y="380"/>
                  </a:lnTo>
                  <a:lnTo>
                    <a:pt x="523" y="372"/>
                  </a:lnTo>
                  <a:lnTo>
                    <a:pt x="537" y="366"/>
                  </a:lnTo>
                  <a:lnTo>
                    <a:pt x="551" y="360"/>
                  </a:lnTo>
                  <a:lnTo>
                    <a:pt x="566" y="355"/>
                  </a:lnTo>
                  <a:lnTo>
                    <a:pt x="581" y="350"/>
                  </a:lnTo>
                  <a:lnTo>
                    <a:pt x="598" y="346"/>
                  </a:lnTo>
                  <a:lnTo>
                    <a:pt x="614" y="342"/>
                  </a:lnTo>
                  <a:lnTo>
                    <a:pt x="632" y="339"/>
                  </a:lnTo>
                  <a:lnTo>
                    <a:pt x="649" y="337"/>
                  </a:lnTo>
                  <a:lnTo>
                    <a:pt x="668" y="335"/>
                  </a:lnTo>
                  <a:lnTo>
                    <a:pt x="687" y="334"/>
                  </a:lnTo>
                  <a:lnTo>
                    <a:pt x="707" y="334"/>
                  </a:lnTo>
                  <a:lnTo>
                    <a:pt x="725" y="334"/>
                  </a:lnTo>
                  <a:lnTo>
                    <a:pt x="744" y="335"/>
                  </a:lnTo>
                  <a:lnTo>
                    <a:pt x="761" y="337"/>
                  </a:lnTo>
                  <a:lnTo>
                    <a:pt x="779" y="339"/>
                  </a:lnTo>
                  <a:lnTo>
                    <a:pt x="795" y="341"/>
                  </a:lnTo>
                  <a:lnTo>
                    <a:pt x="812" y="346"/>
                  </a:lnTo>
                  <a:lnTo>
                    <a:pt x="828" y="349"/>
                  </a:lnTo>
                  <a:lnTo>
                    <a:pt x="844" y="354"/>
                  </a:lnTo>
                  <a:lnTo>
                    <a:pt x="858" y="359"/>
                  </a:lnTo>
                  <a:lnTo>
                    <a:pt x="873" y="364"/>
                  </a:lnTo>
                  <a:lnTo>
                    <a:pt x="886" y="370"/>
                  </a:lnTo>
                  <a:lnTo>
                    <a:pt x="899" y="378"/>
                  </a:lnTo>
                  <a:lnTo>
                    <a:pt x="911" y="385"/>
                  </a:lnTo>
                  <a:lnTo>
                    <a:pt x="922" y="393"/>
                  </a:lnTo>
                  <a:lnTo>
                    <a:pt x="933" y="402"/>
                  </a:lnTo>
                  <a:lnTo>
                    <a:pt x="942" y="412"/>
                  </a:lnTo>
                  <a:lnTo>
                    <a:pt x="951" y="421"/>
                  </a:lnTo>
                  <a:lnTo>
                    <a:pt x="958" y="431"/>
                  </a:lnTo>
                  <a:lnTo>
                    <a:pt x="965" y="442"/>
                  </a:lnTo>
                  <a:lnTo>
                    <a:pt x="972" y="452"/>
                  </a:lnTo>
                  <a:lnTo>
                    <a:pt x="977" y="462"/>
                  </a:lnTo>
                  <a:lnTo>
                    <a:pt x="981" y="473"/>
                  </a:lnTo>
                  <a:lnTo>
                    <a:pt x="984" y="484"/>
                  </a:lnTo>
                  <a:lnTo>
                    <a:pt x="986" y="495"/>
                  </a:lnTo>
                  <a:lnTo>
                    <a:pt x="987" y="508"/>
                  </a:lnTo>
                  <a:lnTo>
                    <a:pt x="989" y="522"/>
                  </a:lnTo>
                  <a:lnTo>
                    <a:pt x="990" y="539"/>
                  </a:lnTo>
                  <a:lnTo>
                    <a:pt x="991" y="557"/>
                  </a:lnTo>
                  <a:lnTo>
                    <a:pt x="992" y="578"/>
                  </a:lnTo>
                  <a:lnTo>
                    <a:pt x="992" y="602"/>
                  </a:lnTo>
                  <a:lnTo>
                    <a:pt x="992" y="626"/>
                  </a:lnTo>
                  <a:lnTo>
                    <a:pt x="992" y="654"/>
                  </a:lnTo>
                  <a:lnTo>
                    <a:pt x="992" y="779"/>
                  </a:lnTo>
                  <a:close/>
                  <a:moveTo>
                    <a:pt x="1390" y="301"/>
                  </a:moveTo>
                  <a:lnTo>
                    <a:pt x="1388" y="291"/>
                  </a:lnTo>
                  <a:lnTo>
                    <a:pt x="1385" y="280"/>
                  </a:lnTo>
                  <a:lnTo>
                    <a:pt x="1381" y="270"/>
                  </a:lnTo>
                  <a:lnTo>
                    <a:pt x="1377" y="260"/>
                  </a:lnTo>
                  <a:lnTo>
                    <a:pt x="1372" y="249"/>
                  </a:lnTo>
                  <a:lnTo>
                    <a:pt x="1367" y="239"/>
                  </a:lnTo>
                  <a:lnTo>
                    <a:pt x="1361" y="230"/>
                  </a:lnTo>
                  <a:lnTo>
                    <a:pt x="1355" y="220"/>
                  </a:lnTo>
                  <a:lnTo>
                    <a:pt x="1339" y="200"/>
                  </a:lnTo>
                  <a:lnTo>
                    <a:pt x="1323" y="181"/>
                  </a:lnTo>
                  <a:lnTo>
                    <a:pt x="1303" y="163"/>
                  </a:lnTo>
                  <a:lnTo>
                    <a:pt x="1282" y="144"/>
                  </a:lnTo>
                  <a:lnTo>
                    <a:pt x="1258" y="127"/>
                  </a:lnTo>
                  <a:lnTo>
                    <a:pt x="1232" y="110"/>
                  </a:lnTo>
                  <a:lnTo>
                    <a:pt x="1206" y="95"/>
                  </a:lnTo>
                  <a:lnTo>
                    <a:pt x="1177" y="81"/>
                  </a:lnTo>
                  <a:lnTo>
                    <a:pt x="1145" y="68"/>
                  </a:lnTo>
                  <a:lnTo>
                    <a:pt x="1113" y="56"/>
                  </a:lnTo>
                  <a:lnTo>
                    <a:pt x="1078" y="45"/>
                  </a:lnTo>
                  <a:lnTo>
                    <a:pt x="1042" y="36"/>
                  </a:lnTo>
                  <a:lnTo>
                    <a:pt x="1004" y="27"/>
                  </a:lnTo>
                  <a:lnTo>
                    <a:pt x="964" y="20"/>
                  </a:lnTo>
                  <a:lnTo>
                    <a:pt x="924" y="14"/>
                  </a:lnTo>
                  <a:lnTo>
                    <a:pt x="882" y="9"/>
                  </a:lnTo>
                  <a:lnTo>
                    <a:pt x="840" y="5"/>
                  </a:lnTo>
                  <a:lnTo>
                    <a:pt x="795" y="2"/>
                  </a:lnTo>
                  <a:lnTo>
                    <a:pt x="750" y="1"/>
                  </a:lnTo>
                  <a:lnTo>
                    <a:pt x="704" y="0"/>
                  </a:lnTo>
                  <a:lnTo>
                    <a:pt x="655" y="1"/>
                  </a:lnTo>
                  <a:lnTo>
                    <a:pt x="608" y="2"/>
                  </a:lnTo>
                  <a:lnTo>
                    <a:pt x="563" y="5"/>
                  </a:lnTo>
                  <a:lnTo>
                    <a:pt x="518" y="9"/>
                  </a:lnTo>
                  <a:lnTo>
                    <a:pt x="476" y="14"/>
                  </a:lnTo>
                  <a:lnTo>
                    <a:pt x="435" y="21"/>
                  </a:lnTo>
                  <a:lnTo>
                    <a:pt x="396" y="28"/>
                  </a:lnTo>
                  <a:lnTo>
                    <a:pt x="358" y="38"/>
                  </a:lnTo>
                  <a:lnTo>
                    <a:pt x="322" y="48"/>
                  </a:lnTo>
                  <a:lnTo>
                    <a:pt x="287" y="59"/>
                  </a:lnTo>
                  <a:lnTo>
                    <a:pt x="255" y="71"/>
                  </a:lnTo>
                  <a:lnTo>
                    <a:pt x="224" y="84"/>
                  </a:lnTo>
                  <a:lnTo>
                    <a:pt x="196" y="99"/>
                  </a:lnTo>
                  <a:lnTo>
                    <a:pt x="169" y="114"/>
                  </a:lnTo>
                  <a:lnTo>
                    <a:pt x="144" y="131"/>
                  </a:lnTo>
                  <a:lnTo>
                    <a:pt x="121" y="147"/>
                  </a:lnTo>
                  <a:lnTo>
                    <a:pt x="100" y="166"/>
                  </a:lnTo>
                  <a:lnTo>
                    <a:pt x="81" y="184"/>
                  </a:lnTo>
                  <a:lnTo>
                    <a:pt x="65" y="203"/>
                  </a:lnTo>
                  <a:lnTo>
                    <a:pt x="52" y="223"/>
                  </a:lnTo>
                  <a:lnTo>
                    <a:pt x="45" y="233"/>
                  </a:lnTo>
                  <a:lnTo>
                    <a:pt x="39" y="242"/>
                  </a:lnTo>
                  <a:lnTo>
                    <a:pt x="34" y="253"/>
                  </a:lnTo>
                  <a:lnTo>
                    <a:pt x="30" y="263"/>
                  </a:lnTo>
                  <a:lnTo>
                    <a:pt x="26" y="273"/>
                  </a:lnTo>
                  <a:lnTo>
                    <a:pt x="23" y="284"/>
                  </a:lnTo>
                  <a:lnTo>
                    <a:pt x="20" y="294"/>
                  </a:lnTo>
                  <a:lnTo>
                    <a:pt x="18" y="305"/>
                  </a:lnTo>
                  <a:lnTo>
                    <a:pt x="13" y="329"/>
                  </a:lnTo>
                  <a:lnTo>
                    <a:pt x="9" y="356"/>
                  </a:lnTo>
                  <a:lnTo>
                    <a:pt x="7" y="387"/>
                  </a:lnTo>
                  <a:lnTo>
                    <a:pt x="4" y="422"/>
                  </a:lnTo>
                  <a:lnTo>
                    <a:pt x="2" y="460"/>
                  </a:lnTo>
                  <a:lnTo>
                    <a:pt x="1" y="502"/>
                  </a:lnTo>
                  <a:lnTo>
                    <a:pt x="0" y="549"/>
                  </a:lnTo>
                  <a:lnTo>
                    <a:pt x="0" y="599"/>
                  </a:lnTo>
                  <a:lnTo>
                    <a:pt x="0" y="834"/>
                  </a:lnTo>
                  <a:lnTo>
                    <a:pt x="0" y="886"/>
                  </a:lnTo>
                  <a:lnTo>
                    <a:pt x="1" y="933"/>
                  </a:lnTo>
                  <a:lnTo>
                    <a:pt x="3" y="975"/>
                  </a:lnTo>
                  <a:lnTo>
                    <a:pt x="4" y="1015"/>
                  </a:lnTo>
                  <a:lnTo>
                    <a:pt x="7" y="1050"/>
                  </a:lnTo>
                  <a:lnTo>
                    <a:pt x="10" y="1082"/>
                  </a:lnTo>
                  <a:lnTo>
                    <a:pt x="13" y="1109"/>
                  </a:lnTo>
                  <a:lnTo>
                    <a:pt x="18" y="1131"/>
                  </a:lnTo>
                  <a:lnTo>
                    <a:pt x="21" y="1143"/>
                  </a:lnTo>
                  <a:lnTo>
                    <a:pt x="24" y="1153"/>
                  </a:lnTo>
                  <a:lnTo>
                    <a:pt x="27" y="1163"/>
                  </a:lnTo>
                  <a:lnTo>
                    <a:pt x="31" y="1174"/>
                  </a:lnTo>
                  <a:lnTo>
                    <a:pt x="36" y="1184"/>
                  </a:lnTo>
                  <a:lnTo>
                    <a:pt x="41" y="1194"/>
                  </a:lnTo>
                  <a:lnTo>
                    <a:pt x="47" y="1204"/>
                  </a:lnTo>
                  <a:lnTo>
                    <a:pt x="54" y="1214"/>
                  </a:lnTo>
                  <a:lnTo>
                    <a:pt x="68" y="1234"/>
                  </a:lnTo>
                  <a:lnTo>
                    <a:pt x="86" y="1252"/>
                  </a:lnTo>
                  <a:lnTo>
                    <a:pt x="104" y="1271"/>
                  </a:lnTo>
                  <a:lnTo>
                    <a:pt x="126" y="1289"/>
                  </a:lnTo>
                  <a:lnTo>
                    <a:pt x="149" y="1307"/>
                  </a:lnTo>
                  <a:lnTo>
                    <a:pt x="175" y="1324"/>
                  </a:lnTo>
                  <a:lnTo>
                    <a:pt x="203" y="1338"/>
                  </a:lnTo>
                  <a:lnTo>
                    <a:pt x="232" y="1352"/>
                  </a:lnTo>
                  <a:lnTo>
                    <a:pt x="263" y="1366"/>
                  </a:lnTo>
                  <a:lnTo>
                    <a:pt x="296" y="1377"/>
                  </a:lnTo>
                  <a:lnTo>
                    <a:pt x="330" y="1388"/>
                  </a:lnTo>
                  <a:lnTo>
                    <a:pt x="367" y="1398"/>
                  </a:lnTo>
                  <a:lnTo>
                    <a:pt x="405" y="1406"/>
                  </a:lnTo>
                  <a:lnTo>
                    <a:pt x="444" y="1413"/>
                  </a:lnTo>
                  <a:lnTo>
                    <a:pt x="484" y="1420"/>
                  </a:lnTo>
                  <a:lnTo>
                    <a:pt x="526" y="1425"/>
                  </a:lnTo>
                  <a:lnTo>
                    <a:pt x="569" y="1429"/>
                  </a:lnTo>
                  <a:lnTo>
                    <a:pt x="612" y="1432"/>
                  </a:lnTo>
                  <a:lnTo>
                    <a:pt x="657" y="1433"/>
                  </a:lnTo>
                  <a:lnTo>
                    <a:pt x="704" y="1434"/>
                  </a:lnTo>
                  <a:lnTo>
                    <a:pt x="753" y="1433"/>
                  </a:lnTo>
                  <a:lnTo>
                    <a:pt x="800" y="1431"/>
                  </a:lnTo>
                  <a:lnTo>
                    <a:pt x="846" y="1429"/>
                  </a:lnTo>
                  <a:lnTo>
                    <a:pt x="889" y="1424"/>
                  </a:lnTo>
                  <a:lnTo>
                    <a:pt x="933" y="1419"/>
                  </a:lnTo>
                  <a:lnTo>
                    <a:pt x="973" y="1412"/>
                  </a:lnTo>
                  <a:lnTo>
                    <a:pt x="1013" y="1404"/>
                  </a:lnTo>
                  <a:lnTo>
                    <a:pt x="1050" y="1396"/>
                  </a:lnTo>
                  <a:lnTo>
                    <a:pt x="1087" y="1385"/>
                  </a:lnTo>
                  <a:lnTo>
                    <a:pt x="1121" y="1374"/>
                  </a:lnTo>
                  <a:lnTo>
                    <a:pt x="1154" y="1362"/>
                  </a:lnTo>
                  <a:lnTo>
                    <a:pt x="1184" y="1349"/>
                  </a:lnTo>
                  <a:lnTo>
                    <a:pt x="1213" y="1335"/>
                  </a:lnTo>
                  <a:lnTo>
                    <a:pt x="1240" y="1319"/>
                  </a:lnTo>
                  <a:lnTo>
                    <a:pt x="1264" y="1303"/>
                  </a:lnTo>
                  <a:lnTo>
                    <a:pt x="1287" y="1286"/>
                  </a:lnTo>
                  <a:lnTo>
                    <a:pt x="1308" y="1268"/>
                  </a:lnTo>
                  <a:lnTo>
                    <a:pt x="1326" y="1249"/>
                  </a:lnTo>
                  <a:lnTo>
                    <a:pt x="1343" y="1231"/>
                  </a:lnTo>
                  <a:lnTo>
                    <a:pt x="1357" y="1211"/>
                  </a:lnTo>
                  <a:lnTo>
                    <a:pt x="1363" y="1201"/>
                  </a:lnTo>
                  <a:lnTo>
                    <a:pt x="1368" y="1191"/>
                  </a:lnTo>
                  <a:lnTo>
                    <a:pt x="1373" y="1181"/>
                  </a:lnTo>
                  <a:lnTo>
                    <a:pt x="1379" y="1171"/>
                  </a:lnTo>
                  <a:lnTo>
                    <a:pt x="1382" y="1160"/>
                  </a:lnTo>
                  <a:lnTo>
                    <a:pt x="1386" y="1149"/>
                  </a:lnTo>
                  <a:lnTo>
                    <a:pt x="1389" y="1139"/>
                  </a:lnTo>
                  <a:lnTo>
                    <a:pt x="1391" y="1128"/>
                  </a:lnTo>
                  <a:lnTo>
                    <a:pt x="1395" y="1105"/>
                  </a:lnTo>
                  <a:lnTo>
                    <a:pt x="1398" y="1078"/>
                  </a:lnTo>
                  <a:lnTo>
                    <a:pt x="1401" y="1047"/>
                  </a:lnTo>
                  <a:lnTo>
                    <a:pt x="1403" y="1012"/>
                  </a:lnTo>
                  <a:lnTo>
                    <a:pt x="1405" y="973"/>
                  </a:lnTo>
                  <a:lnTo>
                    <a:pt x="1406" y="931"/>
                  </a:lnTo>
                  <a:lnTo>
                    <a:pt x="1407" y="885"/>
                  </a:lnTo>
                  <a:lnTo>
                    <a:pt x="1407" y="834"/>
                  </a:lnTo>
                  <a:lnTo>
                    <a:pt x="1407" y="599"/>
                  </a:lnTo>
                  <a:lnTo>
                    <a:pt x="1407" y="548"/>
                  </a:lnTo>
                  <a:lnTo>
                    <a:pt x="1406" y="500"/>
                  </a:lnTo>
                  <a:lnTo>
                    <a:pt x="1405" y="458"/>
                  </a:lnTo>
                  <a:lnTo>
                    <a:pt x="1403" y="419"/>
                  </a:lnTo>
                  <a:lnTo>
                    <a:pt x="1401" y="383"/>
                  </a:lnTo>
                  <a:lnTo>
                    <a:pt x="1398" y="352"/>
                  </a:lnTo>
                  <a:lnTo>
                    <a:pt x="1394" y="325"/>
                  </a:lnTo>
                  <a:lnTo>
                    <a:pt x="1390" y="301"/>
                  </a:lnTo>
                  <a:close/>
                </a:path>
              </a:pathLst>
            </a:custGeom>
            <a:solidFill>
              <a:srgbClr val="3838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9"/>
            <p:cNvSpPr/>
            <p:nvPr userDrawn="1"/>
          </p:nvSpPr>
          <p:spPr bwMode="auto">
            <a:xfrm>
              <a:off x="2198688" y="6615131"/>
              <a:ext cx="100013" cy="104775"/>
            </a:xfrm>
            <a:custGeom>
              <a:avLst/>
              <a:gdLst>
                <a:gd name="T0" fmla="*/ 0 w 1329"/>
                <a:gd name="T1" fmla="*/ 1386 h 1386"/>
                <a:gd name="T2" fmla="*/ 404 w 1329"/>
                <a:gd name="T3" fmla="*/ 1386 h 1386"/>
                <a:gd name="T4" fmla="*/ 404 w 1329"/>
                <a:gd name="T5" fmla="*/ 625 h 1386"/>
                <a:gd name="T6" fmla="*/ 924 w 1329"/>
                <a:gd name="T7" fmla="*/ 1386 h 1386"/>
                <a:gd name="T8" fmla="*/ 1329 w 1329"/>
                <a:gd name="T9" fmla="*/ 1386 h 1386"/>
                <a:gd name="T10" fmla="*/ 1329 w 1329"/>
                <a:gd name="T11" fmla="*/ 0 h 1386"/>
                <a:gd name="T12" fmla="*/ 924 w 1329"/>
                <a:gd name="T13" fmla="*/ 0 h 1386"/>
                <a:gd name="T14" fmla="*/ 924 w 1329"/>
                <a:gd name="T15" fmla="*/ 768 h 1386"/>
                <a:gd name="T16" fmla="*/ 401 w 1329"/>
                <a:gd name="T17" fmla="*/ 0 h 1386"/>
                <a:gd name="T18" fmla="*/ 0 w 1329"/>
                <a:gd name="T19" fmla="*/ 0 h 1386"/>
                <a:gd name="T20" fmla="*/ 0 w 1329"/>
                <a:gd name="T21" fmla="*/ 1386 h 1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9" h="1386">
                  <a:moveTo>
                    <a:pt x="0" y="1386"/>
                  </a:moveTo>
                  <a:lnTo>
                    <a:pt x="404" y="1386"/>
                  </a:lnTo>
                  <a:lnTo>
                    <a:pt x="404" y="625"/>
                  </a:lnTo>
                  <a:lnTo>
                    <a:pt x="924" y="1386"/>
                  </a:lnTo>
                  <a:lnTo>
                    <a:pt x="1329" y="1386"/>
                  </a:lnTo>
                  <a:lnTo>
                    <a:pt x="1329" y="0"/>
                  </a:lnTo>
                  <a:lnTo>
                    <a:pt x="924" y="0"/>
                  </a:lnTo>
                  <a:lnTo>
                    <a:pt x="924" y="768"/>
                  </a:lnTo>
                  <a:lnTo>
                    <a:pt x="401" y="0"/>
                  </a:lnTo>
                  <a:lnTo>
                    <a:pt x="0" y="0"/>
                  </a:lnTo>
                  <a:lnTo>
                    <a:pt x="0" y="1386"/>
                  </a:lnTo>
                  <a:close/>
                </a:path>
              </a:pathLst>
            </a:custGeom>
            <a:solidFill>
              <a:srgbClr val="3838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Rectangle 10"/>
            <p:cNvSpPr>
              <a:spLocks noChangeArrowheads="1"/>
            </p:cNvSpPr>
            <p:nvPr userDrawn="1"/>
          </p:nvSpPr>
          <p:spPr bwMode="auto">
            <a:xfrm>
              <a:off x="2028825" y="6615131"/>
              <a:ext cx="31750" cy="104775"/>
            </a:xfrm>
            <a:prstGeom prst="rect">
              <a:avLst/>
            </a:prstGeom>
            <a:solidFill>
              <a:srgbClr val="3838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5" name="Freeform 11"/>
            <p:cNvSpPr/>
            <p:nvPr userDrawn="1"/>
          </p:nvSpPr>
          <p:spPr bwMode="auto">
            <a:xfrm>
              <a:off x="1928813" y="6615131"/>
              <a:ext cx="84138" cy="104775"/>
            </a:xfrm>
            <a:custGeom>
              <a:avLst/>
              <a:gdLst>
                <a:gd name="T0" fmla="*/ 0 w 1104"/>
                <a:gd name="T1" fmla="*/ 1386 h 1386"/>
                <a:gd name="T2" fmla="*/ 1104 w 1104"/>
                <a:gd name="T3" fmla="*/ 1386 h 1386"/>
                <a:gd name="T4" fmla="*/ 1104 w 1104"/>
                <a:gd name="T5" fmla="*/ 1046 h 1386"/>
                <a:gd name="T6" fmla="*/ 434 w 1104"/>
                <a:gd name="T7" fmla="*/ 1046 h 1386"/>
                <a:gd name="T8" fmla="*/ 434 w 1104"/>
                <a:gd name="T9" fmla="*/ 0 h 1386"/>
                <a:gd name="T10" fmla="*/ 0 w 1104"/>
                <a:gd name="T11" fmla="*/ 0 h 1386"/>
                <a:gd name="T12" fmla="*/ 0 w 1104"/>
                <a:gd name="T13" fmla="*/ 1386 h 1386"/>
              </a:gdLst>
              <a:ahLst/>
              <a:cxnLst>
                <a:cxn ang="0">
                  <a:pos x="T0" y="T1"/>
                </a:cxn>
                <a:cxn ang="0">
                  <a:pos x="T2" y="T3"/>
                </a:cxn>
                <a:cxn ang="0">
                  <a:pos x="T4" y="T5"/>
                </a:cxn>
                <a:cxn ang="0">
                  <a:pos x="T6" y="T7"/>
                </a:cxn>
                <a:cxn ang="0">
                  <a:pos x="T8" y="T9"/>
                </a:cxn>
                <a:cxn ang="0">
                  <a:pos x="T10" y="T11"/>
                </a:cxn>
                <a:cxn ang="0">
                  <a:pos x="T12" y="T13"/>
                </a:cxn>
              </a:cxnLst>
              <a:rect l="0" t="0" r="r" b="b"/>
              <a:pathLst>
                <a:path w="1104" h="1386">
                  <a:moveTo>
                    <a:pt x="0" y="1386"/>
                  </a:moveTo>
                  <a:lnTo>
                    <a:pt x="1104" y="1386"/>
                  </a:lnTo>
                  <a:lnTo>
                    <a:pt x="1104" y="1046"/>
                  </a:lnTo>
                  <a:lnTo>
                    <a:pt x="434" y="1046"/>
                  </a:lnTo>
                  <a:lnTo>
                    <a:pt x="434" y="0"/>
                  </a:lnTo>
                  <a:lnTo>
                    <a:pt x="0" y="0"/>
                  </a:lnTo>
                  <a:lnTo>
                    <a:pt x="0" y="1386"/>
                  </a:lnTo>
                  <a:close/>
                </a:path>
              </a:pathLst>
            </a:custGeom>
            <a:solidFill>
              <a:srgbClr val="3838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12"/>
            <p:cNvSpPr/>
            <p:nvPr userDrawn="1"/>
          </p:nvSpPr>
          <p:spPr bwMode="auto">
            <a:xfrm>
              <a:off x="1792288" y="6615131"/>
              <a:ext cx="117475" cy="104775"/>
            </a:xfrm>
            <a:custGeom>
              <a:avLst/>
              <a:gdLst>
                <a:gd name="T0" fmla="*/ 0 w 1562"/>
                <a:gd name="T1" fmla="*/ 1386 h 1386"/>
                <a:gd name="T2" fmla="*/ 353 w 1562"/>
                <a:gd name="T3" fmla="*/ 1386 h 1386"/>
                <a:gd name="T4" fmla="*/ 353 w 1562"/>
                <a:gd name="T5" fmla="*/ 330 h 1386"/>
                <a:gd name="T6" fmla="*/ 623 w 1562"/>
                <a:gd name="T7" fmla="*/ 1386 h 1386"/>
                <a:gd name="T8" fmla="*/ 940 w 1562"/>
                <a:gd name="T9" fmla="*/ 1386 h 1386"/>
                <a:gd name="T10" fmla="*/ 1211 w 1562"/>
                <a:gd name="T11" fmla="*/ 305 h 1386"/>
                <a:gd name="T12" fmla="*/ 1211 w 1562"/>
                <a:gd name="T13" fmla="*/ 1386 h 1386"/>
                <a:gd name="T14" fmla="*/ 1562 w 1562"/>
                <a:gd name="T15" fmla="*/ 1386 h 1386"/>
                <a:gd name="T16" fmla="*/ 1562 w 1562"/>
                <a:gd name="T17" fmla="*/ 0 h 1386"/>
                <a:gd name="T18" fmla="*/ 951 w 1562"/>
                <a:gd name="T19" fmla="*/ 0 h 1386"/>
                <a:gd name="T20" fmla="*/ 783 w 1562"/>
                <a:gd name="T21" fmla="*/ 695 h 1386"/>
                <a:gd name="T22" fmla="*/ 614 w 1562"/>
                <a:gd name="T23" fmla="*/ 0 h 1386"/>
                <a:gd name="T24" fmla="*/ 0 w 1562"/>
                <a:gd name="T25" fmla="*/ 0 h 1386"/>
                <a:gd name="T26" fmla="*/ 0 w 1562"/>
                <a:gd name="T27" fmla="*/ 1386 h 1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62" h="1386">
                  <a:moveTo>
                    <a:pt x="0" y="1386"/>
                  </a:moveTo>
                  <a:lnTo>
                    <a:pt x="353" y="1386"/>
                  </a:lnTo>
                  <a:lnTo>
                    <a:pt x="353" y="330"/>
                  </a:lnTo>
                  <a:lnTo>
                    <a:pt x="623" y="1386"/>
                  </a:lnTo>
                  <a:lnTo>
                    <a:pt x="940" y="1386"/>
                  </a:lnTo>
                  <a:lnTo>
                    <a:pt x="1211" y="305"/>
                  </a:lnTo>
                  <a:lnTo>
                    <a:pt x="1211" y="1386"/>
                  </a:lnTo>
                  <a:lnTo>
                    <a:pt x="1562" y="1386"/>
                  </a:lnTo>
                  <a:lnTo>
                    <a:pt x="1562" y="0"/>
                  </a:lnTo>
                  <a:lnTo>
                    <a:pt x="951" y="0"/>
                  </a:lnTo>
                  <a:lnTo>
                    <a:pt x="783" y="695"/>
                  </a:lnTo>
                  <a:lnTo>
                    <a:pt x="614" y="0"/>
                  </a:lnTo>
                  <a:lnTo>
                    <a:pt x="0" y="0"/>
                  </a:lnTo>
                  <a:lnTo>
                    <a:pt x="0" y="1386"/>
                  </a:lnTo>
                  <a:close/>
                </a:path>
              </a:pathLst>
            </a:custGeom>
            <a:solidFill>
              <a:srgbClr val="3838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13"/>
            <p:cNvSpPr/>
            <p:nvPr userDrawn="1"/>
          </p:nvSpPr>
          <p:spPr bwMode="auto">
            <a:xfrm>
              <a:off x="1433513" y="6615131"/>
              <a:ext cx="101600" cy="104775"/>
            </a:xfrm>
            <a:custGeom>
              <a:avLst/>
              <a:gdLst>
                <a:gd name="T0" fmla="*/ 0 w 1336"/>
                <a:gd name="T1" fmla="*/ 297 h 1386"/>
                <a:gd name="T2" fmla="*/ 802 w 1336"/>
                <a:gd name="T3" fmla="*/ 297 h 1386"/>
                <a:gd name="T4" fmla="*/ 0 w 1336"/>
                <a:gd name="T5" fmla="*/ 1099 h 1386"/>
                <a:gd name="T6" fmla="*/ 0 w 1336"/>
                <a:gd name="T7" fmla="*/ 1386 h 1386"/>
                <a:gd name="T8" fmla="*/ 1336 w 1336"/>
                <a:gd name="T9" fmla="*/ 1386 h 1386"/>
                <a:gd name="T10" fmla="*/ 1336 w 1336"/>
                <a:gd name="T11" fmla="*/ 1089 h 1386"/>
                <a:gd name="T12" fmla="*/ 529 w 1336"/>
                <a:gd name="T13" fmla="*/ 1089 h 1386"/>
                <a:gd name="T14" fmla="*/ 1331 w 1336"/>
                <a:gd name="T15" fmla="*/ 288 h 1386"/>
                <a:gd name="T16" fmla="*/ 1331 w 1336"/>
                <a:gd name="T17" fmla="*/ 0 h 1386"/>
                <a:gd name="T18" fmla="*/ 0 w 1336"/>
                <a:gd name="T19" fmla="*/ 0 h 1386"/>
                <a:gd name="T20" fmla="*/ 0 w 1336"/>
                <a:gd name="T21" fmla="*/ 297 h 1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6" h="1386">
                  <a:moveTo>
                    <a:pt x="0" y="297"/>
                  </a:moveTo>
                  <a:lnTo>
                    <a:pt x="802" y="297"/>
                  </a:lnTo>
                  <a:lnTo>
                    <a:pt x="0" y="1099"/>
                  </a:lnTo>
                  <a:lnTo>
                    <a:pt x="0" y="1386"/>
                  </a:lnTo>
                  <a:lnTo>
                    <a:pt x="1336" y="1386"/>
                  </a:lnTo>
                  <a:lnTo>
                    <a:pt x="1336" y="1089"/>
                  </a:lnTo>
                  <a:lnTo>
                    <a:pt x="529" y="1089"/>
                  </a:lnTo>
                  <a:lnTo>
                    <a:pt x="1331" y="288"/>
                  </a:lnTo>
                  <a:lnTo>
                    <a:pt x="1331" y="0"/>
                  </a:lnTo>
                  <a:lnTo>
                    <a:pt x="0" y="0"/>
                  </a:lnTo>
                  <a:lnTo>
                    <a:pt x="0" y="297"/>
                  </a:lnTo>
                  <a:close/>
                </a:path>
              </a:pathLst>
            </a:custGeom>
            <a:solidFill>
              <a:srgbClr val="3838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a:xfrm>
            <a:off x="7605951" y="6423914"/>
            <a:ext cx="2844799" cy="365125"/>
          </a:xfrm>
        </p:spPr>
        <p:txBody>
          <a:bodyPr rtlCol="0"/>
          <a:lstStyle/>
          <a:p>
            <a:pPr rtl="0"/>
            <a:fld id="{CC70038A-739E-4BBC-ABB7-1C417D4B26FE}" type="datetime1">
              <a:rPr lang="zh-CN" altLang="en-US" noProof="0" smtClean="0"/>
            </a:fld>
            <a:endParaRPr lang="zh-CN" altLang="en-US" noProof="0"/>
          </a:p>
        </p:txBody>
      </p:sp>
      <p:sp>
        <p:nvSpPr>
          <p:cNvPr id="5" name="灯片编号占位符 4"/>
          <p:cNvSpPr>
            <a:spLocks noGrp="1"/>
          </p:cNvSpPr>
          <p:nvPr>
            <p:ph type="sldNum" sz="quarter" idx="12"/>
          </p:nvPr>
        </p:nvSpPr>
        <p:spPr>
          <a:xfrm>
            <a:off x="10795363" y="6423914"/>
            <a:ext cx="1052510" cy="365125"/>
          </a:xfrm>
        </p:spPr>
        <p:txBody>
          <a:bodyPr rtlCol="0"/>
          <a:lstStyle/>
          <a:p>
            <a:pPr rtl="0"/>
            <a:fld id="{F603CDE5-C1D8-4EDD-870F-A498BAFA520F}" type="slidenum">
              <a:rPr lang="en-US" altLang="zh-CN" noProof="0" smtClean="0"/>
            </a:fld>
            <a:endParaRPr lang="zh-CN" altLang="en-US" noProof="0"/>
          </a:p>
        </p:txBody>
      </p:sp>
      <p:sp>
        <p:nvSpPr>
          <p:cNvPr id="6" name="页脚占位符 5"/>
          <p:cNvSpPr>
            <a:spLocks noGrp="1"/>
          </p:cNvSpPr>
          <p:nvPr>
            <p:ph type="ftr" sz="quarter" idx="11"/>
          </p:nvPr>
        </p:nvSpPr>
        <p:spPr>
          <a:xfrm>
            <a:off x="355101" y="6423914"/>
            <a:ext cx="6818262" cy="365125"/>
          </a:xfrm>
          <a:prstGeom prst="rect">
            <a:avLst/>
          </a:prstGeom>
        </p:spPr>
        <p:txBody>
          <a:bodyPr rtlCol="0"/>
          <a:lstStyle/>
          <a:p>
            <a:pPr algn="l" rtl="0"/>
            <a:r>
              <a:rPr lang="zh-CN" altLang="en-US" noProof="0"/>
              <a:t>授课</a:t>
            </a:r>
            <a:endParaRPr lang="zh-CN" altLang="en-US" noProof="0"/>
          </a:p>
        </p:txBody>
      </p:sp>
      <p:sp>
        <p:nvSpPr>
          <p:cNvPr id="7" name="矩形 6"/>
          <p:cNvSpPr>
            <a:spLocks noChangeAspect="1"/>
          </p:cNvSpPr>
          <p:nvPr userDrawn="1"/>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p:txBody>
      </p:sp>
      <p:sp>
        <p:nvSpPr>
          <p:cNvPr id="8" name="标题 1"/>
          <p:cNvSpPr>
            <a:spLocks noGrp="1"/>
          </p:cNvSpPr>
          <p:nvPr>
            <p:ph type="title"/>
          </p:nvPr>
        </p:nvSpPr>
        <p:spPr>
          <a:xfrm>
            <a:off x="575894" y="729658"/>
            <a:ext cx="11029616" cy="988332"/>
          </a:xfrm>
        </p:spPr>
        <p:txBody>
          <a:bodyPr rtlCol="0"/>
          <a:lstStyle>
            <a:lvl1pPr>
              <a:defRPr>
                <a:solidFill>
                  <a:schemeClr val="bg1"/>
                </a:solidFill>
              </a:defRPr>
            </a:lvl1pPr>
          </a:lstStyle>
          <a:p>
            <a:pPr rtl="0"/>
            <a:r>
              <a:rPr lang="zh-CN" altLang="en-US" noProof="0"/>
              <a:t>单击此处编辑母版标题样式</a:t>
            </a:r>
            <a:endParaRPr lang="zh-CN" altLang="en-US" noProof="0"/>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a:xfrm>
            <a:off x="7605951" y="6423914"/>
            <a:ext cx="2844799" cy="365125"/>
          </a:xfrm>
        </p:spPr>
        <p:txBody>
          <a:bodyPr rtlCol="0"/>
          <a:lstStyle/>
          <a:p>
            <a:pPr rtl="0"/>
            <a:fld id="{CC70038A-739E-4BBC-ABB7-1C417D4B26FE}" type="datetime1">
              <a:rPr lang="zh-CN" altLang="en-US" noProof="0" smtClean="0"/>
            </a:fld>
            <a:endParaRPr lang="zh-CN" altLang="en-US" noProof="0"/>
          </a:p>
        </p:txBody>
      </p:sp>
      <p:sp>
        <p:nvSpPr>
          <p:cNvPr id="5" name="灯片编号占位符 4"/>
          <p:cNvSpPr>
            <a:spLocks noGrp="1"/>
          </p:cNvSpPr>
          <p:nvPr>
            <p:ph type="sldNum" sz="quarter" idx="12"/>
          </p:nvPr>
        </p:nvSpPr>
        <p:spPr>
          <a:xfrm>
            <a:off x="10795363" y="6423914"/>
            <a:ext cx="1052510" cy="365125"/>
          </a:xfrm>
        </p:spPr>
        <p:txBody>
          <a:bodyPr rtlCol="0"/>
          <a:lstStyle/>
          <a:p>
            <a:pPr rtl="0"/>
            <a:fld id="{F603CDE5-C1D8-4EDD-870F-A498BAFA520F}" type="slidenum">
              <a:rPr lang="en-US" altLang="zh-CN" noProof="0" smtClean="0"/>
            </a:fld>
            <a:endParaRPr lang="zh-CN" altLang="en-US" noProof="0"/>
          </a:p>
        </p:txBody>
      </p:sp>
      <p:sp>
        <p:nvSpPr>
          <p:cNvPr id="6" name="页脚占位符 5"/>
          <p:cNvSpPr>
            <a:spLocks noGrp="1"/>
          </p:cNvSpPr>
          <p:nvPr>
            <p:ph type="ftr" sz="quarter" idx="11"/>
          </p:nvPr>
        </p:nvSpPr>
        <p:spPr>
          <a:xfrm>
            <a:off x="355101" y="6423914"/>
            <a:ext cx="6818262" cy="365125"/>
          </a:xfrm>
          <a:prstGeom prst="rect">
            <a:avLst/>
          </a:prstGeom>
        </p:spPr>
        <p:txBody>
          <a:bodyPr rtlCol="0"/>
          <a:lstStyle/>
          <a:p>
            <a:pPr algn="l" rtl="0"/>
            <a:r>
              <a:rPr lang="zh-CN" altLang="en-US" noProof="0"/>
              <a:t>授课</a:t>
            </a:r>
            <a:endParaRPr lang="zh-CN" altLang="en-US" noProof="0"/>
          </a:p>
        </p:txBody>
      </p:sp>
      <p:sp>
        <p:nvSpPr>
          <p:cNvPr id="7" name="矩形 6"/>
          <p:cNvSpPr>
            <a:spLocks noChangeAspect="1"/>
          </p:cNvSpPr>
          <p:nvPr userDrawn="1"/>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p:txBody>
      </p:sp>
      <p:sp>
        <p:nvSpPr>
          <p:cNvPr id="8" name="标题 1"/>
          <p:cNvSpPr>
            <a:spLocks noGrp="1"/>
          </p:cNvSpPr>
          <p:nvPr>
            <p:ph type="title"/>
          </p:nvPr>
        </p:nvSpPr>
        <p:spPr>
          <a:xfrm>
            <a:off x="575894" y="729658"/>
            <a:ext cx="11029616" cy="988332"/>
          </a:xfrm>
        </p:spPr>
        <p:txBody>
          <a:bodyPr rtlCol="0"/>
          <a:lstStyle>
            <a:lvl1pPr>
              <a:defRPr>
                <a:solidFill>
                  <a:schemeClr val="bg1"/>
                </a:solidFill>
              </a:defRPr>
            </a:lvl1pPr>
          </a:lstStyle>
          <a:p>
            <a:pPr rtl="0"/>
            <a:r>
              <a:rPr lang="zh-CN" altLang="en-US" noProof="0"/>
              <a:t>单击此处编辑母版标题样式</a:t>
            </a:r>
            <a:endParaRPr lang="zh-CN" altLang="en-US" noProof="0"/>
          </a:p>
        </p:txBody>
      </p:sp>
    </p:spTree>
  </p:cSld>
  <p:clrMapOvr>
    <a:masterClrMapping/>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pPr rtl="0"/>
            <a:r>
              <a:rPr lang="zh-CN" altLang="en-US" noProof="0"/>
              <a:t>单击此处编辑母版标题样式</a:t>
            </a:r>
            <a:endParaRPr lang="zh-CN" altLang="en-US" noProof="0"/>
          </a:p>
        </p:txBody>
      </p:sp>
      <p:sp>
        <p:nvSpPr>
          <p:cNvPr id="3" name="文本占位符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rtl="0"/>
            <a:r>
              <a:rPr lang="zh-CN" altLang="en-US" noProof="0"/>
              <a:t>单击此处编辑母版文本样式</a:t>
            </a:r>
            <a:endParaRPr lang="zh-CN" altLang="en-US" noProof="0"/>
          </a:p>
          <a:p>
            <a:pPr lvl="1" rtl="0"/>
            <a:r>
              <a:rPr lang="zh-CN" altLang="en-US" noProof="0"/>
              <a:t>第二级</a:t>
            </a:r>
            <a:endParaRPr lang="zh-CN" altLang="en-US" noProof="0"/>
          </a:p>
          <a:p>
            <a:pPr lvl="2" rtl="0"/>
            <a:r>
              <a:rPr lang="zh-CN" altLang="en-US" noProof="0"/>
              <a:t>第三级</a:t>
            </a:r>
            <a:endParaRPr lang="zh-CN" altLang="en-US" noProof="0"/>
          </a:p>
          <a:p>
            <a:pPr lvl="3" rtl="0"/>
            <a:r>
              <a:rPr lang="zh-CN" altLang="en-US" noProof="0"/>
              <a:t>第四级</a:t>
            </a:r>
            <a:endParaRPr lang="zh-CN" altLang="en-US" noProof="0"/>
          </a:p>
          <a:p>
            <a:pPr lvl="4" rtl="0"/>
            <a:r>
              <a:rPr lang="zh-CN" altLang="en-US" noProof="0"/>
              <a:t>第五级</a:t>
            </a:r>
            <a:endParaRPr lang="zh-CN" altLang="en-US" noProof="0"/>
          </a:p>
        </p:txBody>
      </p:sp>
      <p:sp>
        <p:nvSpPr>
          <p:cNvPr id="4" name="日期占位符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accent1"/>
                </a:solidFill>
                <a:latin typeface="Microsoft YaHei UI" panose="020B0503020204020204" pitchFamily="34" charset="-122"/>
                <a:ea typeface="Microsoft YaHei UI" panose="020B0503020204020204" pitchFamily="34" charset="-122"/>
              </a:defRPr>
            </a:lvl1pPr>
          </a:lstStyle>
          <a:p>
            <a:fld id="{416291CD-0555-404C-9CA7-953333C7F6D5}" type="datetime1">
              <a:rPr lang="zh-CN" altLang="en-US" noProof="0" smtClean="0"/>
            </a:fld>
            <a:endParaRPr lang="zh-CN" altLang="en-US" noProof="0"/>
          </a:p>
        </p:txBody>
      </p:sp>
      <p:sp>
        <p:nvSpPr>
          <p:cNvPr id="6" name="幻灯片编号占位符 5"/>
          <p:cNvSpPr>
            <a:spLocks noGrp="1"/>
          </p:cNvSpPr>
          <p:nvPr>
            <p:ph type="sldNum" sz="quarter" idx="4"/>
          </p:nvPr>
        </p:nvSpPr>
        <p:spPr>
          <a:xfrm>
            <a:off x="10795363" y="6423914"/>
            <a:ext cx="1052510" cy="365125"/>
          </a:xfrm>
          <a:prstGeom prst="rect">
            <a:avLst/>
          </a:prstGeom>
        </p:spPr>
        <p:txBody>
          <a:bodyPr vert="horz" lIns="91440" tIns="45720" rIns="91440" bIns="45720" rtlCol="0" anchor="ctr"/>
          <a:lstStyle>
            <a:lvl1pPr algn="r">
              <a:defRPr sz="900">
                <a:solidFill>
                  <a:schemeClr val="accent1"/>
                </a:solidFill>
                <a:latin typeface="Microsoft YaHei UI" panose="020B0503020204020204" pitchFamily="34" charset="-122"/>
                <a:ea typeface="Microsoft YaHei UI" panose="020B0503020204020204" pitchFamily="34" charset="-122"/>
              </a:defRPr>
            </a:lvl1pPr>
          </a:lstStyle>
          <a:p>
            <a:fld id="{3A98EE3D-8CD1-4C3F-BD1C-C98C9596463C}" type="slidenum">
              <a:rPr lang="en-US" altLang="zh-CN" noProof="0" smtClean="0"/>
            </a:fld>
            <a:endParaRPr lang="zh-CN" altLang="en-US" noProof="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ransition/>
  <p:hf hdr="0" dt="0"/>
  <p:txStyles>
    <p:titleStyle>
      <a:lvl1pPr algn="l" defTabSz="457200" rtl="0" eaLnBrk="1" latinLnBrk="0" hangingPunct="1">
        <a:spcBef>
          <a:spcPct val="0"/>
        </a:spcBef>
        <a:buNone/>
        <a:defRPr sz="2800" b="0" kern="1200" cap="all">
          <a:solidFill>
            <a:schemeClr val="tx1">
              <a:lumMod val="75000"/>
              <a:lumOff val="25000"/>
            </a:schemeClr>
          </a:solidFill>
          <a:latin typeface="Microsoft YaHei UI" panose="020B0503020204020204" pitchFamily="34" charset="-122"/>
          <a:ea typeface="Microsoft YaHei UI" panose="020B0503020204020204" pitchFamily="34" charset="-122"/>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70" indent="-30607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8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1pPr>
      <a:lvl2pPr marL="629920" indent="-30607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6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2pPr>
      <a:lvl3pPr marL="899795" indent="-269875"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3pPr>
      <a:lvl4pPr marL="1242060" indent="-234315"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4pPr>
      <a:lvl5pPr marL="1602105" indent="-234315"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5pPr>
      <a:lvl6pPr marL="189992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275"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499995"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799715"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4" Type="http://schemas.openxmlformats.org/officeDocument/2006/relationships/slideLayout" Target="../slideLayouts/slideLayout3.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1.jpeg"/><Relationship Id="rId1" Type="http://schemas.openxmlformats.org/officeDocument/2006/relationships/tags" Target="../tags/tag14.xml"/></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tags" Target="../tags/tag18.xml"/><Relationship Id="rId4" Type="http://schemas.openxmlformats.org/officeDocument/2006/relationships/tags" Target="../tags/tag17.xml"/><Relationship Id="rId3" Type="http://schemas.openxmlformats.org/officeDocument/2006/relationships/image" Target="../media/image2.png"/><Relationship Id="rId2" Type="http://schemas.openxmlformats.org/officeDocument/2006/relationships/tags" Target="../tags/tag16.xml"/><Relationship Id="rId1" Type="http://schemas.openxmlformats.org/officeDocument/2006/relationships/tags" Target="../tags/tag15.xml"/></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tags" Target="../tags/tag23.xml"/><Relationship Id="rId4" Type="http://schemas.openxmlformats.org/officeDocument/2006/relationships/tags" Target="../tags/tag22.xml"/><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tags" Target="../tags/tag27.xml"/><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ags" Target="../tags/tag28.xml"/></Relationships>
</file>

<file path=ppt/slides/_rels/slide9.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tags" Target="../tags/tag35.xml"/><Relationship Id="rId4" Type="http://schemas.openxmlformats.org/officeDocument/2006/relationships/tags" Target="../tags/tag34.xml"/><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tags" Target="../tags/tag31.xml"/></Relationships>
</file>

<file path=ppt/slides/_rels/slide10.xml.rels><?xml version="1.0" encoding="UTF-8" standalone="yes"?>
<Relationships xmlns="http://schemas.openxmlformats.org/package/2006/relationships"><Relationship Id="rId7" Type="http://schemas.openxmlformats.org/officeDocument/2006/relationships/slideLayout" Target="../slideLayouts/slideLayout3.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s>
</file>

<file path=ppt/slides/_rels/slide11.xml.rels><?xml version="1.0" encoding="UTF-8" standalone="yes"?>
<Relationships xmlns="http://schemas.openxmlformats.org/package/2006/relationships"><Relationship Id="rId9" Type="http://schemas.openxmlformats.org/officeDocument/2006/relationships/tags" Target="../tags/tag46.xml"/><Relationship Id="rId8" Type="http://schemas.openxmlformats.org/officeDocument/2006/relationships/image" Target="../media/image6.png"/><Relationship Id="rId7" Type="http://schemas.openxmlformats.org/officeDocument/2006/relationships/tags" Target="../tags/tag45.xml"/><Relationship Id="rId6" Type="http://schemas.openxmlformats.org/officeDocument/2006/relationships/image" Target="../media/image5.png"/><Relationship Id="rId5" Type="http://schemas.openxmlformats.org/officeDocument/2006/relationships/tags" Target="../tags/tag44.xml"/><Relationship Id="rId4" Type="http://schemas.openxmlformats.org/officeDocument/2006/relationships/image" Target="../media/image4.png"/><Relationship Id="rId3" Type="http://schemas.openxmlformats.org/officeDocument/2006/relationships/tags" Target="../tags/tag43.xml"/><Relationship Id="rId2" Type="http://schemas.openxmlformats.org/officeDocument/2006/relationships/image" Target="../media/image3.jpeg"/><Relationship Id="rId19" Type="http://schemas.openxmlformats.org/officeDocument/2006/relationships/slideLayout" Target="../slideLayouts/slideLayout3.xml"/><Relationship Id="rId18" Type="http://schemas.openxmlformats.org/officeDocument/2006/relationships/tags" Target="../tags/tag51.xml"/><Relationship Id="rId17" Type="http://schemas.openxmlformats.org/officeDocument/2006/relationships/tags" Target="../tags/tag50.xml"/><Relationship Id="rId16" Type="http://schemas.openxmlformats.org/officeDocument/2006/relationships/image" Target="../media/image10.jpeg"/><Relationship Id="rId15" Type="http://schemas.openxmlformats.org/officeDocument/2006/relationships/tags" Target="../tags/tag49.xml"/><Relationship Id="rId14" Type="http://schemas.openxmlformats.org/officeDocument/2006/relationships/image" Target="../media/image9.png"/><Relationship Id="rId13" Type="http://schemas.openxmlformats.org/officeDocument/2006/relationships/tags" Target="../tags/tag48.xml"/><Relationship Id="rId12" Type="http://schemas.openxmlformats.org/officeDocument/2006/relationships/image" Target="../media/image8.jpeg"/><Relationship Id="rId11" Type="http://schemas.openxmlformats.org/officeDocument/2006/relationships/tags" Target="../tags/tag47.xml"/><Relationship Id="rId10" Type="http://schemas.openxmlformats.org/officeDocument/2006/relationships/image" Target="../media/image7.jpeg"/><Relationship Id="rId1" Type="http://schemas.openxmlformats.org/officeDocument/2006/relationships/tags" Target="../tags/tag42.xml"/></Relationships>
</file>

<file path=ppt/slides/_rels/slide12.xml.rels><?xml version="1.0" encoding="UTF-8" standalone="yes"?>
<Relationships xmlns="http://schemas.openxmlformats.org/package/2006/relationships"><Relationship Id="rId9" Type="http://schemas.openxmlformats.org/officeDocument/2006/relationships/tags" Target="../tags/tag60.xml"/><Relationship Id="rId8" Type="http://schemas.openxmlformats.org/officeDocument/2006/relationships/tags" Target="../tags/tag59.xml"/><Relationship Id="rId7" Type="http://schemas.openxmlformats.org/officeDocument/2006/relationships/tags" Target="../tags/tag58.xml"/><Relationship Id="rId6" Type="http://schemas.openxmlformats.org/officeDocument/2006/relationships/tags" Target="../tags/tag57.xml"/><Relationship Id="rId5" Type="http://schemas.openxmlformats.org/officeDocument/2006/relationships/tags" Target="../tags/tag56.xml"/><Relationship Id="rId4" Type="http://schemas.openxmlformats.org/officeDocument/2006/relationships/tags" Target="../tags/tag55.xml"/><Relationship Id="rId3" Type="http://schemas.openxmlformats.org/officeDocument/2006/relationships/tags" Target="../tags/tag54.xml"/><Relationship Id="rId20" Type="http://schemas.openxmlformats.org/officeDocument/2006/relationships/slideLayout" Target="../slideLayouts/slideLayout3.xml"/><Relationship Id="rId2" Type="http://schemas.openxmlformats.org/officeDocument/2006/relationships/tags" Target="../tags/tag53.xml"/><Relationship Id="rId19" Type="http://schemas.openxmlformats.org/officeDocument/2006/relationships/tags" Target="../tags/tag70.xml"/><Relationship Id="rId18" Type="http://schemas.openxmlformats.org/officeDocument/2006/relationships/tags" Target="../tags/tag69.xml"/><Relationship Id="rId17" Type="http://schemas.openxmlformats.org/officeDocument/2006/relationships/tags" Target="../tags/tag68.xml"/><Relationship Id="rId16" Type="http://schemas.openxmlformats.org/officeDocument/2006/relationships/tags" Target="../tags/tag67.xml"/><Relationship Id="rId15" Type="http://schemas.openxmlformats.org/officeDocument/2006/relationships/tags" Target="../tags/tag66.xml"/><Relationship Id="rId14" Type="http://schemas.openxmlformats.org/officeDocument/2006/relationships/tags" Target="../tags/tag65.xml"/><Relationship Id="rId13" Type="http://schemas.openxmlformats.org/officeDocument/2006/relationships/tags" Target="../tags/tag64.xml"/><Relationship Id="rId12" Type="http://schemas.openxmlformats.org/officeDocument/2006/relationships/tags" Target="../tags/tag63.xml"/><Relationship Id="rId11" Type="http://schemas.openxmlformats.org/officeDocument/2006/relationships/tags" Target="../tags/tag62.xml"/><Relationship Id="rId10" Type="http://schemas.openxmlformats.org/officeDocument/2006/relationships/tags" Target="../tags/tag61.xml"/><Relationship Id="rId1" Type="http://schemas.openxmlformats.org/officeDocument/2006/relationships/tags" Target="../tags/tag52.xml"/></Relationships>
</file>

<file path=ppt/slides/_rels/slide13.xml.rels><?xml version="1.0" encoding="UTF-8" standalone="yes"?>
<Relationships xmlns="http://schemas.openxmlformats.org/package/2006/relationships"><Relationship Id="rId9" Type="http://schemas.openxmlformats.org/officeDocument/2006/relationships/tags" Target="../tags/tag79.xml"/><Relationship Id="rId8" Type="http://schemas.openxmlformats.org/officeDocument/2006/relationships/tags" Target="../tags/tag78.xml"/><Relationship Id="rId7" Type="http://schemas.openxmlformats.org/officeDocument/2006/relationships/tags" Target="../tags/tag77.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3" Type="http://schemas.openxmlformats.org/officeDocument/2006/relationships/tags" Target="../tags/tag73.xml"/><Relationship Id="rId2" Type="http://schemas.openxmlformats.org/officeDocument/2006/relationships/tags" Target="../tags/tag72.xml"/><Relationship Id="rId18" Type="http://schemas.openxmlformats.org/officeDocument/2006/relationships/slideLayout" Target="../slideLayouts/slideLayout3.xml"/><Relationship Id="rId17" Type="http://schemas.openxmlformats.org/officeDocument/2006/relationships/tags" Target="../tags/tag87.xml"/><Relationship Id="rId16" Type="http://schemas.openxmlformats.org/officeDocument/2006/relationships/tags" Target="../tags/tag86.xml"/><Relationship Id="rId15" Type="http://schemas.openxmlformats.org/officeDocument/2006/relationships/tags" Target="../tags/tag85.xml"/><Relationship Id="rId14" Type="http://schemas.openxmlformats.org/officeDocument/2006/relationships/tags" Target="../tags/tag84.xml"/><Relationship Id="rId13" Type="http://schemas.openxmlformats.org/officeDocument/2006/relationships/tags" Target="../tags/tag83.xml"/><Relationship Id="rId12" Type="http://schemas.openxmlformats.org/officeDocument/2006/relationships/tags" Target="../tags/tag82.xml"/><Relationship Id="rId11" Type="http://schemas.openxmlformats.org/officeDocument/2006/relationships/tags" Target="../tags/tag81.xml"/><Relationship Id="rId10" Type="http://schemas.openxmlformats.org/officeDocument/2006/relationships/tags" Target="../tags/tag80.xml"/><Relationship Id="rId1" Type="http://schemas.openxmlformats.org/officeDocument/2006/relationships/tags" Target="../tags/tag71.xml"/></Relationships>
</file>

<file path=ppt/slides/_rels/slide14.xml.rels><?xml version="1.0" encoding="UTF-8" standalone="yes"?>
<Relationships xmlns="http://schemas.openxmlformats.org/package/2006/relationships"><Relationship Id="rId7"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tags" Target="../tags/tag91.xml"/><Relationship Id="rId4" Type="http://schemas.openxmlformats.org/officeDocument/2006/relationships/tags" Target="../tags/tag90.xml"/><Relationship Id="rId3" Type="http://schemas.openxmlformats.org/officeDocument/2006/relationships/image" Target="../media/image11.png"/><Relationship Id="rId2" Type="http://schemas.openxmlformats.org/officeDocument/2006/relationships/tags" Target="../tags/tag89.xml"/><Relationship Id="rId1" Type="http://schemas.openxmlformats.org/officeDocument/2006/relationships/tags" Target="../tags/tag88.xml"/></Relationships>
</file>

<file path=ppt/slides/_rels/slide15.xml.rels><?xml version="1.0" encoding="UTF-8" standalone="yes"?>
<Relationships xmlns="http://schemas.openxmlformats.org/package/2006/relationships"><Relationship Id="rId9" Type="http://schemas.openxmlformats.org/officeDocument/2006/relationships/image" Target="../media/image14.png"/><Relationship Id="rId8" Type="http://schemas.openxmlformats.org/officeDocument/2006/relationships/tags" Target="../tags/tag98.xml"/><Relationship Id="rId7" Type="http://schemas.openxmlformats.org/officeDocument/2006/relationships/tags" Target="../tags/tag97.xml"/><Relationship Id="rId6" Type="http://schemas.openxmlformats.org/officeDocument/2006/relationships/tags" Target="../tags/tag96.xml"/><Relationship Id="rId5" Type="http://schemas.openxmlformats.org/officeDocument/2006/relationships/tags" Target="../tags/tag95.xml"/><Relationship Id="rId4" Type="http://schemas.openxmlformats.org/officeDocument/2006/relationships/image" Target="../media/image13.png"/><Relationship Id="rId3" Type="http://schemas.openxmlformats.org/officeDocument/2006/relationships/tags" Target="../tags/tag94.xml"/><Relationship Id="rId2" Type="http://schemas.openxmlformats.org/officeDocument/2006/relationships/tags" Target="../tags/tag93.xml"/><Relationship Id="rId13" Type="http://schemas.openxmlformats.org/officeDocument/2006/relationships/slideLayout" Target="../slideLayouts/slideLayout3.xml"/><Relationship Id="rId12" Type="http://schemas.openxmlformats.org/officeDocument/2006/relationships/tags" Target="../tags/tag100.xml"/><Relationship Id="rId11" Type="http://schemas.openxmlformats.org/officeDocument/2006/relationships/image" Target="../media/image15.png"/><Relationship Id="rId10" Type="http://schemas.openxmlformats.org/officeDocument/2006/relationships/tags" Target="../tags/tag99.xml"/><Relationship Id="rId1" Type="http://schemas.openxmlformats.org/officeDocument/2006/relationships/tags" Target="../tags/tag92.xml"/></Relationships>
</file>

<file path=ppt/slides/_rels/slide16.xml.rels><?xml version="1.0" encoding="UTF-8" standalone="yes"?>
<Relationships xmlns="http://schemas.openxmlformats.org/package/2006/relationships"><Relationship Id="rId9" Type="http://schemas.openxmlformats.org/officeDocument/2006/relationships/tags" Target="../tags/tag108.xml"/><Relationship Id="rId8" Type="http://schemas.openxmlformats.org/officeDocument/2006/relationships/tags" Target="../tags/tag107.xml"/><Relationship Id="rId7" Type="http://schemas.openxmlformats.org/officeDocument/2006/relationships/tags" Target="../tags/tag106.xml"/><Relationship Id="rId6" Type="http://schemas.openxmlformats.org/officeDocument/2006/relationships/tags" Target="../tags/tag105.xml"/><Relationship Id="rId5" Type="http://schemas.openxmlformats.org/officeDocument/2006/relationships/tags" Target="../tags/tag104.xml"/><Relationship Id="rId4" Type="http://schemas.openxmlformats.org/officeDocument/2006/relationships/tags" Target="../tags/tag103.xml"/><Relationship Id="rId3" Type="http://schemas.openxmlformats.org/officeDocument/2006/relationships/tags" Target="../tags/tag102.xml"/><Relationship Id="rId26" Type="http://schemas.openxmlformats.org/officeDocument/2006/relationships/slideLayout" Target="../slideLayouts/slideLayout3.xml"/><Relationship Id="rId25" Type="http://schemas.openxmlformats.org/officeDocument/2006/relationships/tags" Target="../tags/tag121.xml"/><Relationship Id="rId24" Type="http://schemas.openxmlformats.org/officeDocument/2006/relationships/tags" Target="../tags/tag120.xml"/><Relationship Id="rId23" Type="http://schemas.openxmlformats.org/officeDocument/2006/relationships/tags" Target="../tags/tag119.xml"/><Relationship Id="rId22" Type="http://schemas.openxmlformats.org/officeDocument/2006/relationships/tags" Target="../tags/tag118.xml"/><Relationship Id="rId21" Type="http://schemas.openxmlformats.org/officeDocument/2006/relationships/image" Target="../media/image19.png"/><Relationship Id="rId20" Type="http://schemas.openxmlformats.org/officeDocument/2006/relationships/tags" Target="../tags/tag117.xml"/><Relationship Id="rId2" Type="http://schemas.openxmlformats.org/officeDocument/2006/relationships/image" Target="../media/image16.png"/><Relationship Id="rId19" Type="http://schemas.openxmlformats.org/officeDocument/2006/relationships/image" Target="../media/image18.png"/><Relationship Id="rId18" Type="http://schemas.openxmlformats.org/officeDocument/2006/relationships/tags" Target="../tags/tag116.xml"/><Relationship Id="rId17" Type="http://schemas.openxmlformats.org/officeDocument/2006/relationships/tags" Target="../tags/tag115.xml"/><Relationship Id="rId16" Type="http://schemas.openxmlformats.org/officeDocument/2006/relationships/tags" Target="../tags/tag114.xml"/><Relationship Id="rId15" Type="http://schemas.openxmlformats.org/officeDocument/2006/relationships/tags" Target="../tags/tag113.xml"/><Relationship Id="rId14" Type="http://schemas.openxmlformats.org/officeDocument/2006/relationships/tags" Target="../tags/tag112.xml"/><Relationship Id="rId13" Type="http://schemas.openxmlformats.org/officeDocument/2006/relationships/image" Target="../media/image17.png"/><Relationship Id="rId12" Type="http://schemas.openxmlformats.org/officeDocument/2006/relationships/tags" Target="../tags/tag111.xml"/><Relationship Id="rId11" Type="http://schemas.openxmlformats.org/officeDocument/2006/relationships/tags" Target="../tags/tag110.xml"/><Relationship Id="rId10" Type="http://schemas.openxmlformats.org/officeDocument/2006/relationships/tags" Target="../tags/tag109.xml"/><Relationship Id="rId1" Type="http://schemas.openxmlformats.org/officeDocument/2006/relationships/tags" Target="../tags/tag101.xml"/></Relationships>
</file>

<file path=ppt/slides/_rels/slide17.xml.rels><?xml version="1.0" encoding="UTF-8" standalone="yes"?>
<Relationships xmlns="http://schemas.openxmlformats.org/package/2006/relationships"><Relationship Id="rId9" Type="http://schemas.openxmlformats.org/officeDocument/2006/relationships/tags" Target="../tags/tag130.xml"/><Relationship Id="rId8" Type="http://schemas.openxmlformats.org/officeDocument/2006/relationships/tags" Target="../tags/tag129.xml"/><Relationship Id="rId7" Type="http://schemas.openxmlformats.org/officeDocument/2006/relationships/tags" Target="../tags/tag128.xml"/><Relationship Id="rId6" Type="http://schemas.openxmlformats.org/officeDocument/2006/relationships/tags" Target="../tags/tag127.xml"/><Relationship Id="rId5" Type="http://schemas.openxmlformats.org/officeDocument/2006/relationships/tags" Target="../tags/tag126.xml"/><Relationship Id="rId4" Type="http://schemas.openxmlformats.org/officeDocument/2006/relationships/tags" Target="../tags/tag125.xml"/><Relationship Id="rId37" Type="http://schemas.openxmlformats.org/officeDocument/2006/relationships/slideLayout" Target="../slideLayouts/slideLayout3.xml"/><Relationship Id="rId36" Type="http://schemas.openxmlformats.org/officeDocument/2006/relationships/tags" Target="../tags/tag147.xml"/><Relationship Id="rId35" Type="http://schemas.openxmlformats.org/officeDocument/2006/relationships/image" Target="../media/image29.png"/><Relationship Id="rId34" Type="http://schemas.openxmlformats.org/officeDocument/2006/relationships/tags" Target="../tags/tag146.xml"/><Relationship Id="rId33" Type="http://schemas.openxmlformats.org/officeDocument/2006/relationships/tags" Target="../tags/tag145.xml"/><Relationship Id="rId32" Type="http://schemas.openxmlformats.org/officeDocument/2006/relationships/image" Target="../media/image28.jpeg"/><Relationship Id="rId31" Type="http://schemas.openxmlformats.org/officeDocument/2006/relationships/tags" Target="../tags/tag144.xml"/><Relationship Id="rId30" Type="http://schemas.openxmlformats.org/officeDocument/2006/relationships/image" Target="../media/image27.png"/><Relationship Id="rId3" Type="http://schemas.openxmlformats.org/officeDocument/2006/relationships/tags" Target="../tags/tag124.xml"/><Relationship Id="rId29" Type="http://schemas.openxmlformats.org/officeDocument/2006/relationships/tags" Target="../tags/tag143.xml"/><Relationship Id="rId28" Type="http://schemas.openxmlformats.org/officeDocument/2006/relationships/image" Target="../media/image26.png"/><Relationship Id="rId27" Type="http://schemas.openxmlformats.org/officeDocument/2006/relationships/tags" Target="../tags/tag142.xml"/><Relationship Id="rId26" Type="http://schemas.openxmlformats.org/officeDocument/2006/relationships/tags" Target="../tags/tag141.xml"/><Relationship Id="rId25" Type="http://schemas.openxmlformats.org/officeDocument/2006/relationships/tags" Target="../tags/tag140.xml"/><Relationship Id="rId24" Type="http://schemas.openxmlformats.org/officeDocument/2006/relationships/image" Target="../media/image25.jpeg"/><Relationship Id="rId23" Type="http://schemas.openxmlformats.org/officeDocument/2006/relationships/tags" Target="../tags/tag139.xml"/><Relationship Id="rId22" Type="http://schemas.openxmlformats.org/officeDocument/2006/relationships/image" Target="../media/image24.jpeg"/><Relationship Id="rId21" Type="http://schemas.openxmlformats.org/officeDocument/2006/relationships/tags" Target="../tags/tag138.xml"/><Relationship Id="rId20" Type="http://schemas.openxmlformats.org/officeDocument/2006/relationships/image" Target="../media/image23.jpeg"/><Relationship Id="rId2" Type="http://schemas.openxmlformats.org/officeDocument/2006/relationships/tags" Target="../tags/tag123.xml"/><Relationship Id="rId19" Type="http://schemas.openxmlformats.org/officeDocument/2006/relationships/tags" Target="../tags/tag137.xml"/><Relationship Id="rId18" Type="http://schemas.openxmlformats.org/officeDocument/2006/relationships/image" Target="../media/image22.jpeg"/><Relationship Id="rId17" Type="http://schemas.openxmlformats.org/officeDocument/2006/relationships/tags" Target="../tags/tag136.xml"/><Relationship Id="rId16" Type="http://schemas.openxmlformats.org/officeDocument/2006/relationships/tags" Target="../tags/tag135.xml"/><Relationship Id="rId15" Type="http://schemas.openxmlformats.org/officeDocument/2006/relationships/tags" Target="../tags/tag134.xml"/><Relationship Id="rId14" Type="http://schemas.openxmlformats.org/officeDocument/2006/relationships/image" Target="../media/image21.jpeg"/><Relationship Id="rId13" Type="http://schemas.openxmlformats.org/officeDocument/2006/relationships/tags" Target="../tags/tag133.xml"/><Relationship Id="rId12" Type="http://schemas.openxmlformats.org/officeDocument/2006/relationships/image" Target="../media/image20.jpeg"/><Relationship Id="rId11" Type="http://schemas.openxmlformats.org/officeDocument/2006/relationships/tags" Target="../tags/tag132.xml"/><Relationship Id="rId10" Type="http://schemas.openxmlformats.org/officeDocument/2006/relationships/tags" Target="../tags/tag131.xml"/><Relationship Id="rId1" Type="http://schemas.openxmlformats.org/officeDocument/2006/relationships/tags" Target="../tags/tag122.xml"/></Relationships>
</file>

<file path=ppt/slides/_rels/slide18.xml.rels><?xml version="1.0" encoding="UTF-8" standalone="yes"?>
<Relationships xmlns="http://schemas.openxmlformats.org/package/2006/relationships"><Relationship Id="rId9" Type="http://schemas.openxmlformats.org/officeDocument/2006/relationships/tags" Target="../tags/tag156.xml"/><Relationship Id="rId8" Type="http://schemas.openxmlformats.org/officeDocument/2006/relationships/tags" Target="../tags/tag155.xml"/><Relationship Id="rId7" Type="http://schemas.openxmlformats.org/officeDocument/2006/relationships/tags" Target="../tags/tag154.xml"/><Relationship Id="rId6" Type="http://schemas.openxmlformats.org/officeDocument/2006/relationships/tags" Target="../tags/tag153.xml"/><Relationship Id="rId5" Type="http://schemas.openxmlformats.org/officeDocument/2006/relationships/tags" Target="../tags/tag152.xml"/><Relationship Id="rId4" Type="http://schemas.openxmlformats.org/officeDocument/2006/relationships/tags" Target="../tags/tag151.xml"/><Relationship Id="rId3" Type="http://schemas.openxmlformats.org/officeDocument/2006/relationships/tags" Target="../tags/tag150.xml"/><Relationship Id="rId20" Type="http://schemas.openxmlformats.org/officeDocument/2006/relationships/slideLayout" Target="../slideLayouts/slideLayout3.xml"/><Relationship Id="rId2" Type="http://schemas.openxmlformats.org/officeDocument/2006/relationships/tags" Target="../tags/tag149.xml"/><Relationship Id="rId19" Type="http://schemas.openxmlformats.org/officeDocument/2006/relationships/tags" Target="../tags/tag164.xml"/><Relationship Id="rId18" Type="http://schemas.openxmlformats.org/officeDocument/2006/relationships/image" Target="../media/image25.jpeg"/><Relationship Id="rId17" Type="http://schemas.openxmlformats.org/officeDocument/2006/relationships/tags" Target="../tags/tag163.xml"/><Relationship Id="rId16" Type="http://schemas.openxmlformats.org/officeDocument/2006/relationships/image" Target="../media/image24.jpeg"/><Relationship Id="rId15" Type="http://schemas.openxmlformats.org/officeDocument/2006/relationships/tags" Target="../tags/tag162.xml"/><Relationship Id="rId14" Type="http://schemas.openxmlformats.org/officeDocument/2006/relationships/tags" Target="../tags/tag161.xml"/><Relationship Id="rId13" Type="http://schemas.openxmlformats.org/officeDocument/2006/relationships/tags" Target="../tags/tag160.xml"/><Relationship Id="rId12" Type="http://schemas.openxmlformats.org/officeDocument/2006/relationships/tags" Target="../tags/tag159.xml"/><Relationship Id="rId11" Type="http://schemas.openxmlformats.org/officeDocument/2006/relationships/tags" Target="../tags/tag158.xml"/><Relationship Id="rId10" Type="http://schemas.openxmlformats.org/officeDocument/2006/relationships/tags" Target="../tags/tag157.xml"/><Relationship Id="rId1" Type="http://schemas.openxmlformats.org/officeDocument/2006/relationships/tags" Target="../tags/tag148.xml"/></Relationships>
</file>

<file path=ppt/slides/_rels/slide19.xml.rels><?xml version="1.0" encoding="UTF-8" standalone="yes"?>
<Relationships xmlns="http://schemas.openxmlformats.org/package/2006/relationships"><Relationship Id="rId9" Type="http://schemas.openxmlformats.org/officeDocument/2006/relationships/tags" Target="../tags/tag173.xml"/><Relationship Id="rId8" Type="http://schemas.openxmlformats.org/officeDocument/2006/relationships/tags" Target="../tags/tag172.xml"/><Relationship Id="rId7" Type="http://schemas.openxmlformats.org/officeDocument/2006/relationships/tags" Target="../tags/tag171.xml"/><Relationship Id="rId6" Type="http://schemas.openxmlformats.org/officeDocument/2006/relationships/tags" Target="../tags/tag170.xml"/><Relationship Id="rId5" Type="http://schemas.openxmlformats.org/officeDocument/2006/relationships/tags" Target="../tags/tag169.xml"/><Relationship Id="rId4" Type="http://schemas.openxmlformats.org/officeDocument/2006/relationships/tags" Target="../tags/tag168.xml"/><Relationship Id="rId3" Type="http://schemas.openxmlformats.org/officeDocument/2006/relationships/tags" Target="../tags/tag167.xml"/><Relationship Id="rId2" Type="http://schemas.openxmlformats.org/officeDocument/2006/relationships/tags" Target="../tags/tag166.xml"/><Relationship Id="rId15" Type="http://schemas.openxmlformats.org/officeDocument/2006/relationships/slideLayout" Target="../slideLayouts/slideLayout3.xml"/><Relationship Id="rId14" Type="http://schemas.openxmlformats.org/officeDocument/2006/relationships/tags" Target="../tags/tag178.xml"/><Relationship Id="rId13" Type="http://schemas.openxmlformats.org/officeDocument/2006/relationships/tags" Target="../tags/tag177.xml"/><Relationship Id="rId12" Type="http://schemas.openxmlformats.org/officeDocument/2006/relationships/tags" Target="../tags/tag176.xml"/><Relationship Id="rId11" Type="http://schemas.openxmlformats.org/officeDocument/2006/relationships/tags" Target="../tags/tag175.xml"/><Relationship Id="rId10" Type="http://schemas.openxmlformats.org/officeDocument/2006/relationships/tags" Target="../tags/tag174.xml"/><Relationship Id="rId1" Type="http://schemas.openxmlformats.org/officeDocument/2006/relationships/tags" Target="../tags/tag165.xml"/></Relationships>
</file>

<file path=ppt/slides/_rels/slide20.xml.rels><?xml version="1.0" encoding="UTF-8" standalone="yes"?>
<Relationships xmlns="http://schemas.openxmlformats.org/package/2006/relationships"><Relationship Id="rId9" Type="http://schemas.openxmlformats.org/officeDocument/2006/relationships/tags" Target="../tags/tag187.xml"/><Relationship Id="rId8" Type="http://schemas.openxmlformats.org/officeDocument/2006/relationships/tags" Target="../tags/tag186.xml"/><Relationship Id="rId7" Type="http://schemas.openxmlformats.org/officeDocument/2006/relationships/tags" Target="../tags/tag185.xml"/><Relationship Id="rId6" Type="http://schemas.openxmlformats.org/officeDocument/2006/relationships/tags" Target="../tags/tag184.xml"/><Relationship Id="rId5" Type="http://schemas.openxmlformats.org/officeDocument/2006/relationships/tags" Target="../tags/tag183.xml"/><Relationship Id="rId4" Type="http://schemas.openxmlformats.org/officeDocument/2006/relationships/tags" Target="../tags/tag182.xml"/><Relationship Id="rId31" Type="http://schemas.openxmlformats.org/officeDocument/2006/relationships/slideLayout" Target="../slideLayouts/slideLayout3.xml"/><Relationship Id="rId30" Type="http://schemas.openxmlformats.org/officeDocument/2006/relationships/tags" Target="../tags/tag205.xml"/><Relationship Id="rId3" Type="http://schemas.openxmlformats.org/officeDocument/2006/relationships/tags" Target="../tags/tag181.xml"/><Relationship Id="rId29" Type="http://schemas.openxmlformats.org/officeDocument/2006/relationships/tags" Target="../tags/tag204.xml"/><Relationship Id="rId28" Type="http://schemas.openxmlformats.org/officeDocument/2006/relationships/tags" Target="../tags/tag203.xml"/><Relationship Id="rId27" Type="http://schemas.openxmlformats.org/officeDocument/2006/relationships/tags" Target="../tags/tag202.xml"/><Relationship Id="rId26" Type="http://schemas.openxmlformats.org/officeDocument/2006/relationships/image" Target="../media/image32.jpeg"/><Relationship Id="rId25" Type="http://schemas.openxmlformats.org/officeDocument/2006/relationships/tags" Target="../tags/tag201.xml"/><Relationship Id="rId24" Type="http://schemas.openxmlformats.org/officeDocument/2006/relationships/image" Target="../media/image31.png"/><Relationship Id="rId23" Type="http://schemas.openxmlformats.org/officeDocument/2006/relationships/tags" Target="../tags/tag200.xml"/><Relationship Id="rId22" Type="http://schemas.openxmlformats.org/officeDocument/2006/relationships/tags" Target="../tags/tag199.xml"/><Relationship Id="rId21" Type="http://schemas.openxmlformats.org/officeDocument/2006/relationships/tags" Target="../tags/tag198.xml"/><Relationship Id="rId20" Type="http://schemas.openxmlformats.org/officeDocument/2006/relationships/image" Target="../media/image30.png"/><Relationship Id="rId2" Type="http://schemas.openxmlformats.org/officeDocument/2006/relationships/tags" Target="../tags/tag180.xml"/><Relationship Id="rId19" Type="http://schemas.openxmlformats.org/officeDocument/2006/relationships/tags" Target="../tags/tag197.xml"/><Relationship Id="rId18" Type="http://schemas.openxmlformats.org/officeDocument/2006/relationships/tags" Target="../tags/tag196.xml"/><Relationship Id="rId17" Type="http://schemas.openxmlformats.org/officeDocument/2006/relationships/tags" Target="../tags/tag195.xml"/><Relationship Id="rId16" Type="http://schemas.openxmlformats.org/officeDocument/2006/relationships/tags" Target="../tags/tag194.xml"/><Relationship Id="rId15" Type="http://schemas.openxmlformats.org/officeDocument/2006/relationships/tags" Target="../tags/tag193.xml"/><Relationship Id="rId14" Type="http://schemas.openxmlformats.org/officeDocument/2006/relationships/tags" Target="../tags/tag192.xml"/><Relationship Id="rId13" Type="http://schemas.openxmlformats.org/officeDocument/2006/relationships/tags" Target="../tags/tag191.xml"/><Relationship Id="rId12" Type="http://schemas.openxmlformats.org/officeDocument/2006/relationships/tags" Target="../tags/tag190.xml"/><Relationship Id="rId11" Type="http://schemas.openxmlformats.org/officeDocument/2006/relationships/tags" Target="../tags/tag189.xml"/><Relationship Id="rId10" Type="http://schemas.openxmlformats.org/officeDocument/2006/relationships/tags" Target="../tags/tag188.xml"/><Relationship Id="rId1" Type="http://schemas.openxmlformats.org/officeDocument/2006/relationships/tags" Target="../tags/tag179.xml"/></Relationships>
</file>

<file path=ppt/slides/_rels/slide21.xml.rels><?xml version="1.0" encoding="UTF-8" standalone="yes"?>
<Relationships xmlns="http://schemas.openxmlformats.org/package/2006/relationships"><Relationship Id="rId9" Type="http://schemas.openxmlformats.org/officeDocument/2006/relationships/tags" Target="../tags/tag214.xml"/><Relationship Id="rId8" Type="http://schemas.openxmlformats.org/officeDocument/2006/relationships/tags" Target="../tags/tag213.xml"/><Relationship Id="rId7" Type="http://schemas.openxmlformats.org/officeDocument/2006/relationships/tags" Target="../tags/tag212.xml"/><Relationship Id="rId6" Type="http://schemas.openxmlformats.org/officeDocument/2006/relationships/tags" Target="../tags/tag211.xml"/><Relationship Id="rId5" Type="http://schemas.openxmlformats.org/officeDocument/2006/relationships/tags" Target="../tags/tag210.xml"/><Relationship Id="rId4" Type="http://schemas.openxmlformats.org/officeDocument/2006/relationships/tags" Target="../tags/tag209.xml"/><Relationship Id="rId3" Type="http://schemas.openxmlformats.org/officeDocument/2006/relationships/tags" Target="../tags/tag208.xml"/><Relationship Id="rId2" Type="http://schemas.openxmlformats.org/officeDocument/2006/relationships/tags" Target="../tags/tag207.xml"/><Relationship Id="rId15" Type="http://schemas.openxmlformats.org/officeDocument/2006/relationships/slideLayout" Target="../slideLayouts/slideLayout3.xml"/><Relationship Id="rId14" Type="http://schemas.openxmlformats.org/officeDocument/2006/relationships/image" Target="../media/image33.jpeg"/><Relationship Id="rId13" Type="http://schemas.openxmlformats.org/officeDocument/2006/relationships/tags" Target="../tags/tag218.xml"/><Relationship Id="rId12" Type="http://schemas.openxmlformats.org/officeDocument/2006/relationships/tags" Target="../tags/tag217.xml"/><Relationship Id="rId11" Type="http://schemas.openxmlformats.org/officeDocument/2006/relationships/tags" Target="../tags/tag216.xml"/><Relationship Id="rId10" Type="http://schemas.openxmlformats.org/officeDocument/2006/relationships/tags" Target="../tags/tag215.xml"/><Relationship Id="rId1" Type="http://schemas.openxmlformats.org/officeDocument/2006/relationships/tags" Target="../tags/tag206.xml"/></Relationships>
</file>

<file path=ppt/slides/_rels/slide22.xml.rels><?xml version="1.0" encoding="UTF-8" standalone="yes"?>
<Relationships xmlns="http://schemas.openxmlformats.org/package/2006/relationships"><Relationship Id="rId9" Type="http://schemas.openxmlformats.org/officeDocument/2006/relationships/tags" Target="../tags/tag227.xml"/><Relationship Id="rId8" Type="http://schemas.openxmlformats.org/officeDocument/2006/relationships/tags" Target="../tags/tag226.xml"/><Relationship Id="rId7" Type="http://schemas.openxmlformats.org/officeDocument/2006/relationships/tags" Target="../tags/tag225.xml"/><Relationship Id="rId6" Type="http://schemas.openxmlformats.org/officeDocument/2006/relationships/tags" Target="../tags/tag224.xml"/><Relationship Id="rId5" Type="http://schemas.openxmlformats.org/officeDocument/2006/relationships/tags" Target="../tags/tag223.xml"/><Relationship Id="rId4" Type="http://schemas.openxmlformats.org/officeDocument/2006/relationships/tags" Target="../tags/tag222.xml"/><Relationship Id="rId3" Type="http://schemas.openxmlformats.org/officeDocument/2006/relationships/tags" Target="../tags/tag221.xml"/><Relationship Id="rId2" Type="http://schemas.openxmlformats.org/officeDocument/2006/relationships/tags" Target="../tags/tag220.xml"/><Relationship Id="rId12" Type="http://schemas.openxmlformats.org/officeDocument/2006/relationships/slideLayout" Target="../slideLayouts/slideLayout3.xml"/><Relationship Id="rId11" Type="http://schemas.openxmlformats.org/officeDocument/2006/relationships/image" Target="../media/image34.jpeg"/><Relationship Id="rId10" Type="http://schemas.openxmlformats.org/officeDocument/2006/relationships/tags" Target="../tags/tag228.xml"/><Relationship Id="rId1" Type="http://schemas.openxmlformats.org/officeDocument/2006/relationships/tags" Target="../tags/tag219.xml"/></Relationships>
</file>

<file path=ppt/slides/_rels/slide23.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tags" Target="../tags/tag231.xml"/><Relationship Id="rId3" Type="http://schemas.openxmlformats.org/officeDocument/2006/relationships/image" Target="../media/image35.jpeg"/><Relationship Id="rId2" Type="http://schemas.openxmlformats.org/officeDocument/2006/relationships/tags" Target="../tags/tag230.xml"/><Relationship Id="rId1" Type="http://schemas.openxmlformats.org/officeDocument/2006/relationships/tags" Target="../tags/tag229.xml"/></Relationships>
</file>

<file path=ppt/slides/_rels/slide24.xml.rels><?xml version="1.0" encoding="UTF-8" standalone="yes"?>
<Relationships xmlns="http://schemas.openxmlformats.org/package/2006/relationships"><Relationship Id="rId9" Type="http://schemas.openxmlformats.org/officeDocument/2006/relationships/tags" Target="../tags/tag237.xml"/><Relationship Id="rId8" Type="http://schemas.openxmlformats.org/officeDocument/2006/relationships/image" Target="../media/image38.jpeg"/><Relationship Id="rId7" Type="http://schemas.openxmlformats.org/officeDocument/2006/relationships/tags" Target="../tags/tag236.xml"/><Relationship Id="rId6" Type="http://schemas.openxmlformats.org/officeDocument/2006/relationships/tags" Target="../tags/tag235.xml"/><Relationship Id="rId5" Type="http://schemas.openxmlformats.org/officeDocument/2006/relationships/image" Target="../media/image37.jpeg"/><Relationship Id="rId4" Type="http://schemas.openxmlformats.org/officeDocument/2006/relationships/tags" Target="../tags/tag234.xml"/><Relationship Id="rId3" Type="http://schemas.openxmlformats.org/officeDocument/2006/relationships/tags" Target="../tags/tag233.xml"/><Relationship Id="rId21" Type="http://schemas.openxmlformats.org/officeDocument/2006/relationships/slideLayout" Target="../slideLayouts/slideLayout3.xml"/><Relationship Id="rId20" Type="http://schemas.openxmlformats.org/officeDocument/2006/relationships/tags" Target="../tags/tag245.xml"/><Relationship Id="rId2" Type="http://schemas.openxmlformats.org/officeDocument/2006/relationships/image" Target="../media/image36.jpeg"/><Relationship Id="rId19" Type="http://schemas.openxmlformats.org/officeDocument/2006/relationships/image" Target="../media/image41.png"/><Relationship Id="rId18" Type="http://schemas.openxmlformats.org/officeDocument/2006/relationships/tags" Target="../tags/tag244.xml"/><Relationship Id="rId17" Type="http://schemas.openxmlformats.org/officeDocument/2006/relationships/tags" Target="../tags/tag243.xml"/><Relationship Id="rId16" Type="http://schemas.openxmlformats.org/officeDocument/2006/relationships/tags" Target="../tags/tag242.xml"/><Relationship Id="rId15" Type="http://schemas.openxmlformats.org/officeDocument/2006/relationships/tags" Target="../tags/tag241.xml"/><Relationship Id="rId14" Type="http://schemas.openxmlformats.org/officeDocument/2006/relationships/image" Target="../media/image40.png"/><Relationship Id="rId13" Type="http://schemas.openxmlformats.org/officeDocument/2006/relationships/tags" Target="../tags/tag240.xml"/><Relationship Id="rId12" Type="http://schemas.openxmlformats.org/officeDocument/2006/relationships/image" Target="../media/image39.png"/><Relationship Id="rId11" Type="http://schemas.openxmlformats.org/officeDocument/2006/relationships/tags" Target="../tags/tag239.xml"/><Relationship Id="rId10" Type="http://schemas.openxmlformats.org/officeDocument/2006/relationships/tags" Target="../tags/tag238.xml"/><Relationship Id="rId1" Type="http://schemas.openxmlformats.org/officeDocument/2006/relationships/tags" Target="../tags/tag232.xml"/></Relationships>
</file>

<file path=ppt/slides/_rels/slide25.xml.rels><?xml version="1.0" encoding="UTF-8" standalone="yes"?>
<Relationships xmlns="http://schemas.openxmlformats.org/package/2006/relationships"><Relationship Id="rId9" Type="http://schemas.openxmlformats.org/officeDocument/2006/relationships/tags" Target="../tags/tag254.xml"/><Relationship Id="rId8" Type="http://schemas.openxmlformats.org/officeDocument/2006/relationships/tags" Target="../tags/tag253.xml"/><Relationship Id="rId7" Type="http://schemas.openxmlformats.org/officeDocument/2006/relationships/tags" Target="../tags/tag252.xml"/><Relationship Id="rId6" Type="http://schemas.openxmlformats.org/officeDocument/2006/relationships/tags" Target="../tags/tag251.xml"/><Relationship Id="rId5" Type="http://schemas.openxmlformats.org/officeDocument/2006/relationships/tags" Target="../tags/tag250.xml"/><Relationship Id="rId4" Type="http://schemas.openxmlformats.org/officeDocument/2006/relationships/tags" Target="../tags/tag249.xml"/><Relationship Id="rId3" Type="http://schemas.openxmlformats.org/officeDocument/2006/relationships/tags" Target="../tags/tag248.xml"/><Relationship Id="rId25" Type="http://schemas.openxmlformats.org/officeDocument/2006/relationships/slideLayout" Target="../slideLayouts/slideLayout3.xml"/><Relationship Id="rId24" Type="http://schemas.openxmlformats.org/officeDocument/2006/relationships/tags" Target="../tags/tag269.xml"/><Relationship Id="rId23" Type="http://schemas.openxmlformats.org/officeDocument/2006/relationships/tags" Target="../tags/tag268.xml"/><Relationship Id="rId22" Type="http://schemas.openxmlformats.org/officeDocument/2006/relationships/tags" Target="../tags/tag267.xml"/><Relationship Id="rId21" Type="http://schemas.openxmlformats.org/officeDocument/2006/relationships/tags" Target="../tags/tag266.xml"/><Relationship Id="rId20" Type="http://schemas.openxmlformats.org/officeDocument/2006/relationships/tags" Target="../tags/tag265.xml"/><Relationship Id="rId2" Type="http://schemas.openxmlformats.org/officeDocument/2006/relationships/tags" Target="../tags/tag247.xml"/><Relationship Id="rId19" Type="http://schemas.openxmlformats.org/officeDocument/2006/relationships/tags" Target="../tags/tag264.xml"/><Relationship Id="rId18" Type="http://schemas.openxmlformats.org/officeDocument/2006/relationships/tags" Target="../tags/tag263.xml"/><Relationship Id="rId17" Type="http://schemas.openxmlformats.org/officeDocument/2006/relationships/tags" Target="../tags/tag262.xml"/><Relationship Id="rId16" Type="http://schemas.openxmlformats.org/officeDocument/2006/relationships/tags" Target="../tags/tag261.xml"/><Relationship Id="rId15" Type="http://schemas.openxmlformats.org/officeDocument/2006/relationships/tags" Target="../tags/tag260.xml"/><Relationship Id="rId14" Type="http://schemas.openxmlformats.org/officeDocument/2006/relationships/tags" Target="../tags/tag259.xml"/><Relationship Id="rId13" Type="http://schemas.openxmlformats.org/officeDocument/2006/relationships/tags" Target="../tags/tag258.xml"/><Relationship Id="rId12" Type="http://schemas.openxmlformats.org/officeDocument/2006/relationships/tags" Target="../tags/tag257.xml"/><Relationship Id="rId11" Type="http://schemas.openxmlformats.org/officeDocument/2006/relationships/tags" Target="../tags/tag256.xml"/><Relationship Id="rId10" Type="http://schemas.openxmlformats.org/officeDocument/2006/relationships/tags" Target="../tags/tag255.xml"/><Relationship Id="rId1" Type="http://schemas.openxmlformats.org/officeDocument/2006/relationships/tags" Target="../tags/tag246.xml"/></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tags" Target="../tags/tag271.xml"/><Relationship Id="rId2" Type="http://schemas.openxmlformats.org/officeDocument/2006/relationships/image" Target="../media/image42.jpeg"/><Relationship Id="rId1" Type="http://schemas.openxmlformats.org/officeDocument/2006/relationships/tags" Target="../tags/tag270.xml"/></Relationships>
</file>

<file path=ppt/slides/_rels/slide27.xml.rels><?xml version="1.0" encoding="UTF-8" standalone="yes"?>
<Relationships xmlns="http://schemas.openxmlformats.org/package/2006/relationships"><Relationship Id="rId8" Type="http://schemas.openxmlformats.org/officeDocument/2006/relationships/slideLayout" Target="../slideLayouts/slideLayout3.xml"/><Relationship Id="rId7" Type="http://schemas.openxmlformats.org/officeDocument/2006/relationships/tags" Target="../tags/tag278.xml"/><Relationship Id="rId6" Type="http://schemas.openxmlformats.org/officeDocument/2006/relationships/tags" Target="../tags/tag277.xml"/><Relationship Id="rId5" Type="http://schemas.openxmlformats.org/officeDocument/2006/relationships/tags" Target="../tags/tag276.xml"/><Relationship Id="rId4" Type="http://schemas.openxmlformats.org/officeDocument/2006/relationships/tags" Target="../tags/tag275.xml"/><Relationship Id="rId3" Type="http://schemas.openxmlformats.org/officeDocument/2006/relationships/tags" Target="../tags/tag274.xml"/><Relationship Id="rId2" Type="http://schemas.openxmlformats.org/officeDocument/2006/relationships/tags" Target="../tags/tag273.xml"/><Relationship Id="rId1" Type="http://schemas.openxmlformats.org/officeDocument/2006/relationships/tags" Target="../tags/tag272.xml"/></Relationships>
</file>

<file path=ppt/slides/_rels/slide28.xml.rels><?xml version="1.0" encoding="UTF-8" standalone="yes"?>
<Relationships xmlns="http://schemas.openxmlformats.org/package/2006/relationships"><Relationship Id="rId9" Type="http://schemas.openxmlformats.org/officeDocument/2006/relationships/tags" Target="../tags/tag283.xml"/><Relationship Id="rId8" Type="http://schemas.openxmlformats.org/officeDocument/2006/relationships/image" Target="../media/image46.png"/><Relationship Id="rId7" Type="http://schemas.openxmlformats.org/officeDocument/2006/relationships/tags" Target="../tags/tag282.xml"/><Relationship Id="rId6" Type="http://schemas.openxmlformats.org/officeDocument/2006/relationships/image" Target="../media/image45.jpeg"/><Relationship Id="rId5" Type="http://schemas.openxmlformats.org/officeDocument/2006/relationships/tags" Target="../tags/tag281.xml"/><Relationship Id="rId4" Type="http://schemas.openxmlformats.org/officeDocument/2006/relationships/image" Target="../media/image44.jpeg"/><Relationship Id="rId30" Type="http://schemas.openxmlformats.org/officeDocument/2006/relationships/slideLayout" Target="../slideLayouts/slideLayout3.xml"/><Relationship Id="rId3" Type="http://schemas.openxmlformats.org/officeDocument/2006/relationships/tags" Target="../tags/tag280.xml"/><Relationship Id="rId29" Type="http://schemas.openxmlformats.org/officeDocument/2006/relationships/tags" Target="../tags/tag302.xml"/><Relationship Id="rId28" Type="http://schemas.openxmlformats.org/officeDocument/2006/relationships/tags" Target="../tags/tag301.xml"/><Relationship Id="rId27" Type="http://schemas.openxmlformats.org/officeDocument/2006/relationships/tags" Target="../tags/tag300.xml"/><Relationship Id="rId26" Type="http://schemas.openxmlformats.org/officeDocument/2006/relationships/tags" Target="../tags/tag299.xml"/><Relationship Id="rId25" Type="http://schemas.openxmlformats.org/officeDocument/2006/relationships/tags" Target="../tags/tag298.xml"/><Relationship Id="rId24" Type="http://schemas.openxmlformats.org/officeDocument/2006/relationships/tags" Target="../tags/tag297.xml"/><Relationship Id="rId23" Type="http://schemas.openxmlformats.org/officeDocument/2006/relationships/tags" Target="../tags/tag296.xml"/><Relationship Id="rId22" Type="http://schemas.openxmlformats.org/officeDocument/2006/relationships/tags" Target="../tags/tag295.xml"/><Relationship Id="rId21" Type="http://schemas.openxmlformats.org/officeDocument/2006/relationships/tags" Target="../tags/tag294.xml"/><Relationship Id="rId20" Type="http://schemas.openxmlformats.org/officeDocument/2006/relationships/tags" Target="../tags/tag293.xml"/><Relationship Id="rId2" Type="http://schemas.openxmlformats.org/officeDocument/2006/relationships/image" Target="../media/image43.jpeg"/><Relationship Id="rId19" Type="http://schemas.openxmlformats.org/officeDocument/2006/relationships/tags" Target="../tags/tag292.xml"/><Relationship Id="rId18" Type="http://schemas.openxmlformats.org/officeDocument/2006/relationships/tags" Target="../tags/tag291.xml"/><Relationship Id="rId17" Type="http://schemas.openxmlformats.org/officeDocument/2006/relationships/tags" Target="../tags/tag290.xml"/><Relationship Id="rId16" Type="http://schemas.openxmlformats.org/officeDocument/2006/relationships/tags" Target="../tags/tag289.xml"/><Relationship Id="rId15" Type="http://schemas.openxmlformats.org/officeDocument/2006/relationships/image" Target="../media/image47.png"/><Relationship Id="rId14" Type="http://schemas.openxmlformats.org/officeDocument/2006/relationships/tags" Target="../tags/tag288.xml"/><Relationship Id="rId13" Type="http://schemas.openxmlformats.org/officeDocument/2006/relationships/tags" Target="../tags/tag287.xml"/><Relationship Id="rId12" Type="http://schemas.openxmlformats.org/officeDocument/2006/relationships/tags" Target="../tags/tag286.xml"/><Relationship Id="rId11" Type="http://schemas.openxmlformats.org/officeDocument/2006/relationships/tags" Target="../tags/tag285.xml"/><Relationship Id="rId10" Type="http://schemas.openxmlformats.org/officeDocument/2006/relationships/tags" Target="../tags/tag284.xml"/><Relationship Id="rId1" Type="http://schemas.openxmlformats.org/officeDocument/2006/relationships/tags" Target="../tags/tag279.xml"/></Relationships>
</file>

<file path=ppt/slides/_rels/slide29.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image" Target="../media/image48.png"/><Relationship Id="rId4" Type="http://schemas.openxmlformats.org/officeDocument/2006/relationships/tags" Target="../tags/tag306.xml"/><Relationship Id="rId3" Type="http://schemas.openxmlformats.org/officeDocument/2006/relationships/tags" Target="../tags/tag305.xml"/><Relationship Id="rId2" Type="http://schemas.openxmlformats.org/officeDocument/2006/relationships/tags" Target="../tags/tag304.xml"/><Relationship Id="rId1" Type="http://schemas.openxmlformats.org/officeDocument/2006/relationships/tags" Target="../tags/tag303.xml"/></Relationships>
</file>

<file path=ppt/slides/_rels/slide30.xml.rels><?xml version="1.0" encoding="UTF-8" standalone="yes"?>
<Relationships xmlns="http://schemas.openxmlformats.org/package/2006/relationships"><Relationship Id="rId9" Type="http://schemas.openxmlformats.org/officeDocument/2006/relationships/tags" Target="../tags/tag312.xml"/><Relationship Id="rId8" Type="http://schemas.openxmlformats.org/officeDocument/2006/relationships/tags" Target="../tags/tag311.xml"/><Relationship Id="rId7" Type="http://schemas.openxmlformats.org/officeDocument/2006/relationships/image" Target="../media/image51.png"/><Relationship Id="rId6" Type="http://schemas.openxmlformats.org/officeDocument/2006/relationships/tags" Target="../tags/tag310.xml"/><Relationship Id="rId5" Type="http://schemas.openxmlformats.org/officeDocument/2006/relationships/image" Target="../media/image50.jpeg"/><Relationship Id="rId4" Type="http://schemas.openxmlformats.org/officeDocument/2006/relationships/tags" Target="../tags/tag309.xml"/><Relationship Id="rId3" Type="http://schemas.openxmlformats.org/officeDocument/2006/relationships/tags" Target="../tags/tag308.xml"/><Relationship Id="rId24" Type="http://schemas.openxmlformats.org/officeDocument/2006/relationships/slideLayout" Target="../slideLayouts/slideLayout3.xml"/><Relationship Id="rId23" Type="http://schemas.openxmlformats.org/officeDocument/2006/relationships/tags" Target="../tags/tag326.xml"/><Relationship Id="rId22" Type="http://schemas.openxmlformats.org/officeDocument/2006/relationships/tags" Target="../tags/tag325.xml"/><Relationship Id="rId21" Type="http://schemas.openxmlformats.org/officeDocument/2006/relationships/tags" Target="../tags/tag324.xml"/><Relationship Id="rId20" Type="http://schemas.openxmlformats.org/officeDocument/2006/relationships/tags" Target="../tags/tag323.xml"/><Relationship Id="rId2" Type="http://schemas.openxmlformats.org/officeDocument/2006/relationships/image" Target="../media/image49.jpeg"/><Relationship Id="rId19" Type="http://schemas.openxmlformats.org/officeDocument/2006/relationships/tags" Target="../tags/tag322.xml"/><Relationship Id="rId18" Type="http://schemas.openxmlformats.org/officeDocument/2006/relationships/tags" Target="../tags/tag321.xml"/><Relationship Id="rId17" Type="http://schemas.openxmlformats.org/officeDocument/2006/relationships/tags" Target="../tags/tag320.xml"/><Relationship Id="rId16" Type="http://schemas.openxmlformats.org/officeDocument/2006/relationships/tags" Target="../tags/tag319.xml"/><Relationship Id="rId15" Type="http://schemas.openxmlformats.org/officeDocument/2006/relationships/tags" Target="../tags/tag318.xml"/><Relationship Id="rId14" Type="http://schemas.openxmlformats.org/officeDocument/2006/relationships/tags" Target="../tags/tag317.xml"/><Relationship Id="rId13" Type="http://schemas.openxmlformats.org/officeDocument/2006/relationships/tags" Target="../tags/tag316.xml"/><Relationship Id="rId12" Type="http://schemas.openxmlformats.org/officeDocument/2006/relationships/tags" Target="../tags/tag315.xml"/><Relationship Id="rId11" Type="http://schemas.openxmlformats.org/officeDocument/2006/relationships/tags" Target="../tags/tag314.xml"/><Relationship Id="rId10" Type="http://schemas.openxmlformats.org/officeDocument/2006/relationships/tags" Target="../tags/tag313.xml"/><Relationship Id="rId1" Type="http://schemas.openxmlformats.org/officeDocument/2006/relationships/tags" Target="../tags/tag307.xml"/></Relationships>
</file>

<file path=ppt/slides/_rels/slide31.xml.rels><?xml version="1.0" encoding="UTF-8" standalone="yes"?>
<Relationships xmlns="http://schemas.openxmlformats.org/package/2006/relationships"><Relationship Id="rId9" Type="http://schemas.openxmlformats.org/officeDocument/2006/relationships/tags" Target="../tags/tag334.xml"/><Relationship Id="rId8" Type="http://schemas.openxmlformats.org/officeDocument/2006/relationships/tags" Target="../tags/tag333.xml"/><Relationship Id="rId7" Type="http://schemas.openxmlformats.org/officeDocument/2006/relationships/tags" Target="../tags/tag332.xml"/><Relationship Id="rId6" Type="http://schemas.openxmlformats.org/officeDocument/2006/relationships/tags" Target="../tags/tag331.xml"/><Relationship Id="rId5" Type="http://schemas.openxmlformats.org/officeDocument/2006/relationships/tags" Target="../tags/tag330.xml"/><Relationship Id="rId4" Type="http://schemas.openxmlformats.org/officeDocument/2006/relationships/tags" Target="../tags/tag329.xml"/><Relationship Id="rId3" Type="http://schemas.openxmlformats.org/officeDocument/2006/relationships/tags" Target="../tags/tag328.xml"/><Relationship Id="rId2" Type="http://schemas.openxmlformats.org/officeDocument/2006/relationships/image" Target="../media/image52.jpeg"/><Relationship Id="rId14" Type="http://schemas.openxmlformats.org/officeDocument/2006/relationships/slideLayout" Target="../slideLayouts/slideLayout3.xml"/><Relationship Id="rId13" Type="http://schemas.openxmlformats.org/officeDocument/2006/relationships/tags" Target="../tags/tag338.xml"/><Relationship Id="rId12" Type="http://schemas.openxmlformats.org/officeDocument/2006/relationships/tags" Target="../tags/tag337.xml"/><Relationship Id="rId11" Type="http://schemas.openxmlformats.org/officeDocument/2006/relationships/tags" Target="../tags/tag336.xml"/><Relationship Id="rId10" Type="http://schemas.openxmlformats.org/officeDocument/2006/relationships/tags" Target="../tags/tag335.xml"/><Relationship Id="rId1" Type="http://schemas.openxmlformats.org/officeDocument/2006/relationships/tags" Target="../tags/tag327.xml"/></Relationships>
</file>

<file path=ppt/slides/_rels/slide32.xml.rels><?xml version="1.0" encoding="UTF-8" standalone="yes"?>
<Relationships xmlns="http://schemas.openxmlformats.org/package/2006/relationships"><Relationship Id="rId9" Type="http://schemas.openxmlformats.org/officeDocument/2006/relationships/tags" Target="../tags/tag346.xml"/><Relationship Id="rId8" Type="http://schemas.openxmlformats.org/officeDocument/2006/relationships/tags" Target="../tags/tag345.xml"/><Relationship Id="rId7" Type="http://schemas.openxmlformats.org/officeDocument/2006/relationships/tags" Target="../tags/tag344.xml"/><Relationship Id="rId6" Type="http://schemas.openxmlformats.org/officeDocument/2006/relationships/tags" Target="../tags/tag343.xml"/><Relationship Id="rId5" Type="http://schemas.openxmlformats.org/officeDocument/2006/relationships/tags" Target="../tags/tag342.xml"/><Relationship Id="rId4" Type="http://schemas.openxmlformats.org/officeDocument/2006/relationships/tags" Target="../tags/tag341.xml"/><Relationship Id="rId3" Type="http://schemas.openxmlformats.org/officeDocument/2006/relationships/tags" Target="../tags/tag340.xml"/><Relationship Id="rId2" Type="http://schemas.openxmlformats.org/officeDocument/2006/relationships/image" Target="../media/image53.jpeg"/><Relationship Id="rId10" Type="http://schemas.openxmlformats.org/officeDocument/2006/relationships/slideLayout" Target="../slideLayouts/slideLayout3.xml"/><Relationship Id="rId1" Type="http://schemas.openxmlformats.org/officeDocument/2006/relationships/tags" Target="../tags/tag339.xml"/></Relationships>
</file>

<file path=ppt/slides/_rels/slide33.xml.rels><?xml version="1.0" encoding="UTF-8" standalone="yes"?>
<Relationships xmlns="http://schemas.openxmlformats.org/package/2006/relationships"><Relationship Id="rId9" Type="http://schemas.openxmlformats.org/officeDocument/2006/relationships/tags" Target="../tags/tag355.xml"/><Relationship Id="rId85" Type="http://schemas.openxmlformats.org/officeDocument/2006/relationships/slideLayout" Target="../slideLayouts/slideLayout3.xml"/><Relationship Id="rId84" Type="http://schemas.openxmlformats.org/officeDocument/2006/relationships/tags" Target="../tags/tag428.xml"/><Relationship Id="rId83" Type="http://schemas.openxmlformats.org/officeDocument/2006/relationships/tags" Target="../tags/tag427.xml"/><Relationship Id="rId82" Type="http://schemas.openxmlformats.org/officeDocument/2006/relationships/image" Target="../media/image55.jpeg"/><Relationship Id="rId81" Type="http://schemas.openxmlformats.org/officeDocument/2006/relationships/tags" Target="../tags/tag426.xml"/><Relationship Id="rId80" Type="http://schemas.openxmlformats.org/officeDocument/2006/relationships/tags" Target="../tags/tag425.xml"/><Relationship Id="rId8" Type="http://schemas.openxmlformats.org/officeDocument/2006/relationships/tags" Target="../tags/tag354.xml"/><Relationship Id="rId79" Type="http://schemas.openxmlformats.org/officeDocument/2006/relationships/tags" Target="../tags/tag424.xml"/><Relationship Id="rId78" Type="http://schemas.openxmlformats.org/officeDocument/2006/relationships/tags" Target="../tags/tag423.xml"/><Relationship Id="rId77" Type="http://schemas.openxmlformats.org/officeDocument/2006/relationships/tags" Target="../tags/tag422.xml"/><Relationship Id="rId76" Type="http://schemas.openxmlformats.org/officeDocument/2006/relationships/tags" Target="../tags/tag421.xml"/><Relationship Id="rId75" Type="http://schemas.openxmlformats.org/officeDocument/2006/relationships/tags" Target="../tags/tag420.xml"/><Relationship Id="rId74" Type="http://schemas.openxmlformats.org/officeDocument/2006/relationships/tags" Target="../tags/tag419.xml"/><Relationship Id="rId73" Type="http://schemas.openxmlformats.org/officeDocument/2006/relationships/tags" Target="../tags/tag418.xml"/><Relationship Id="rId72" Type="http://schemas.openxmlformats.org/officeDocument/2006/relationships/tags" Target="../tags/tag417.xml"/><Relationship Id="rId71" Type="http://schemas.openxmlformats.org/officeDocument/2006/relationships/tags" Target="../tags/tag416.xml"/><Relationship Id="rId70" Type="http://schemas.openxmlformats.org/officeDocument/2006/relationships/tags" Target="../tags/tag415.xml"/><Relationship Id="rId7" Type="http://schemas.openxmlformats.org/officeDocument/2006/relationships/tags" Target="../tags/tag353.xml"/><Relationship Id="rId69" Type="http://schemas.openxmlformats.org/officeDocument/2006/relationships/tags" Target="../tags/tag414.xml"/><Relationship Id="rId68" Type="http://schemas.openxmlformats.org/officeDocument/2006/relationships/tags" Target="../tags/tag413.xml"/><Relationship Id="rId67" Type="http://schemas.openxmlformats.org/officeDocument/2006/relationships/tags" Target="../tags/tag412.xml"/><Relationship Id="rId66" Type="http://schemas.openxmlformats.org/officeDocument/2006/relationships/tags" Target="../tags/tag411.xml"/><Relationship Id="rId65" Type="http://schemas.openxmlformats.org/officeDocument/2006/relationships/tags" Target="../tags/tag410.xml"/><Relationship Id="rId64" Type="http://schemas.openxmlformats.org/officeDocument/2006/relationships/tags" Target="../tags/tag409.xml"/><Relationship Id="rId63" Type="http://schemas.openxmlformats.org/officeDocument/2006/relationships/tags" Target="../tags/tag408.xml"/><Relationship Id="rId62" Type="http://schemas.openxmlformats.org/officeDocument/2006/relationships/tags" Target="../tags/tag407.xml"/><Relationship Id="rId61" Type="http://schemas.openxmlformats.org/officeDocument/2006/relationships/tags" Target="../tags/tag406.xml"/><Relationship Id="rId60" Type="http://schemas.openxmlformats.org/officeDocument/2006/relationships/tags" Target="../tags/tag405.xml"/><Relationship Id="rId6" Type="http://schemas.openxmlformats.org/officeDocument/2006/relationships/tags" Target="../tags/tag352.xml"/><Relationship Id="rId59" Type="http://schemas.openxmlformats.org/officeDocument/2006/relationships/tags" Target="../tags/tag404.xml"/><Relationship Id="rId58" Type="http://schemas.openxmlformats.org/officeDocument/2006/relationships/tags" Target="../tags/tag403.xml"/><Relationship Id="rId57" Type="http://schemas.openxmlformats.org/officeDocument/2006/relationships/tags" Target="../tags/tag402.xml"/><Relationship Id="rId56" Type="http://schemas.openxmlformats.org/officeDocument/2006/relationships/tags" Target="../tags/tag401.xml"/><Relationship Id="rId55" Type="http://schemas.openxmlformats.org/officeDocument/2006/relationships/tags" Target="../tags/tag400.xml"/><Relationship Id="rId54" Type="http://schemas.openxmlformats.org/officeDocument/2006/relationships/tags" Target="../tags/tag399.xml"/><Relationship Id="rId53" Type="http://schemas.openxmlformats.org/officeDocument/2006/relationships/tags" Target="../tags/tag398.xml"/><Relationship Id="rId52" Type="http://schemas.openxmlformats.org/officeDocument/2006/relationships/tags" Target="../tags/tag397.xml"/><Relationship Id="rId51" Type="http://schemas.openxmlformats.org/officeDocument/2006/relationships/tags" Target="../tags/tag396.xml"/><Relationship Id="rId50" Type="http://schemas.openxmlformats.org/officeDocument/2006/relationships/tags" Target="../tags/tag395.xml"/><Relationship Id="rId5" Type="http://schemas.openxmlformats.org/officeDocument/2006/relationships/tags" Target="../tags/tag351.xml"/><Relationship Id="rId49" Type="http://schemas.openxmlformats.org/officeDocument/2006/relationships/tags" Target="../tags/tag394.xml"/><Relationship Id="rId48" Type="http://schemas.openxmlformats.org/officeDocument/2006/relationships/tags" Target="../tags/tag393.xml"/><Relationship Id="rId47" Type="http://schemas.openxmlformats.org/officeDocument/2006/relationships/tags" Target="../tags/tag392.xml"/><Relationship Id="rId46" Type="http://schemas.openxmlformats.org/officeDocument/2006/relationships/tags" Target="../tags/tag391.xml"/><Relationship Id="rId45" Type="http://schemas.openxmlformats.org/officeDocument/2006/relationships/tags" Target="../tags/tag390.xml"/><Relationship Id="rId44" Type="http://schemas.openxmlformats.org/officeDocument/2006/relationships/tags" Target="../tags/tag389.xml"/><Relationship Id="rId43" Type="http://schemas.openxmlformats.org/officeDocument/2006/relationships/tags" Target="../tags/tag388.xml"/><Relationship Id="rId42" Type="http://schemas.openxmlformats.org/officeDocument/2006/relationships/tags" Target="../tags/tag387.xml"/><Relationship Id="rId41" Type="http://schemas.openxmlformats.org/officeDocument/2006/relationships/tags" Target="../tags/tag386.xml"/><Relationship Id="rId40" Type="http://schemas.openxmlformats.org/officeDocument/2006/relationships/tags" Target="../tags/tag385.xml"/><Relationship Id="rId4" Type="http://schemas.openxmlformats.org/officeDocument/2006/relationships/tags" Target="../tags/tag350.xml"/><Relationship Id="rId39" Type="http://schemas.openxmlformats.org/officeDocument/2006/relationships/tags" Target="../tags/tag384.xml"/><Relationship Id="rId38" Type="http://schemas.openxmlformats.org/officeDocument/2006/relationships/tags" Target="../tags/tag383.xml"/><Relationship Id="rId37" Type="http://schemas.openxmlformats.org/officeDocument/2006/relationships/tags" Target="../tags/tag382.xml"/><Relationship Id="rId36" Type="http://schemas.openxmlformats.org/officeDocument/2006/relationships/tags" Target="../tags/tag381.xml"/><Relationship Id="rId35" Type="http://schemas.openxmlformats.org/officeDocument/2006/relationships/tags" Target="../tags/tag380.xml"/><Relationship Id="rId34" Type="http://schemas.openxmlformats.org/officeDocument/2006/relationships/tags" Target="../tags/tag379.xml"/><Relationship Id="rId33" Type="http://schemas.openxmlformats.org/officeDocument/2006/relationships/tags" Target="../tags/tag378.xml"/><Relationship Id="rId32" Type="http://schemas.openxmlformats.org/officeDocument/2006/relationships/tags" Target="../tags/tag377.xml"/><Relationship Id="rId31" Type="http://schemas.openxmlformats.org/officeDocument/2006/relationships/tags" Target="../tags/tag376.xml"/><Relationship Id="rId30" Type="http://schemas.openxmlformats.org/officeDocument/2006/relationships/tags" Target="../tags/tag375.xml"/><Relationship Id="rId3" Type="http://schemas.openxmlformats.org/officeDocument/2006/relationships/tags" Target="../tags/tag349.xml"/><Relationship Id="rId29" Type="http://schemas.openxmlformats.org/officeDocument/2006/relationships/tags" Target="../tags/tag374.xml"/><Relationship Id="rId28" Type="http://schemas.openxmlformats.org/officeDocument/2006/relationships/tags" Target="../tags/tag373.xml"/><Relationship Id="rId27" Type="http://schemas.openxmlformats.org/officeDocument/2006/relationships/image" Target="../media/image54.png"/><Relationship Id="rId26" Type="http://schemas.openxmlformats.org/officeDocument/2006/relationships/tags" Target="../tags/tag372.xml"/><Relationship Id="rId25" Type="http://schemas.openxmlformats.org/officeDocument/2006/relationships/tags" Target="../tags/tag371.xml"/><Relationship Id="rId24" Type="http://schemas.openxmlformats.org/officeDocument/2006/relationships/tags" Target="../tags/tag370.xml"/><Relationship Id="rId23" Type="http://schemas.openxmlformats.org/officeDocument/2006/relationships/tags" Target="../tags/tag369.xml"/><Relationship Id="rId22" Type="http://schemas.openxmlformats.org/officeDocument/2006/relationships/tags" Target="../tags/tag368.xml"/><Relationship Id="rId21" Type="http://schemas.openxmlformats.org/officeDocument/2006/relationships/tags" Target="../tags/tag367.xml"/><Relationship Id="rId20" Type="http://schemas.openxmlformats.org/officeDocument/2006/relationships/tags" Target="../tags/tag366.xml"/><Relationship Id="rId2" Type="http://schemas.openxmlformats.org/officeDocument/2006/relationships/tags" Target="../tags/tag348.xml"/><Relationship Id="rId19" Type="http://schemas.openxmlformats.org/officeDocument/2006/relationships/tags" Target="../tags/tag365.xml"/><Relationship Id="rId18" Type="http://schemas.openxmlformats.org/officeDocument/2006/relationships/tags" Target="../tags/tag364.xml"/><Relationship Id="rId17" Type="http://schemas.openxmlformats.org/officeDocument/2006/relationships/tags" Target="../tags/tag363.xml"/><Relationship Id="rId16" Type="http://schemas.openxmlformats.org/officeDocument/2006/relationships/tags" Target="../tags/tag362.xml"/><Relationship Id="rId15" Type="http://schemas.openxmlformats.org/officeDocument/2006/relationships/tags" Target="../tags/tag361.xml"/><Relationship Id="rId14" Type="http://schemas.openxmlformats.org/officeDocument/2006/relationships/tags" Target="../tags/tag360.xml"/><Relationship Id="rId13" Type="http://schemas.openxmlformats.org/officeDocument/2006/relationships/tags" Target="../tags/tag359.xml"/><Relationship Id="rId12" Type="http://schemas.openxmlformats.org/officeDocument/2006/relationships/tags" Target="../tags/tag358.xml"/><Relationship Id="rId11" Type="http://schemas.openxmlformats.org/officeDocument/2006/relationships/tags" Target="../tags/tag357.xml"/><Relationship Id="rId10" Type="http://schemas.openxmlformats.org/officeDocument/2006/relationships/tags" Target="../tags/tag356.xml"/><Relationship Id="rId1" Type="http://schemas.openxmlformats.org/officeDocument/2006/relationships/tags" Target="../tags/tag347.xml"/></Relationships>
</file>

<file path=ppt/slides/_rels/slide34.xml.rels><?xml version="1.0" encoding="UTF-8" standalone="yes"?>
<Relationships xmlns="http://schemas.openxmlformats.org/package/2006/relationships"><Relationship Id="rId9" Type="http://schemas.openxmlformats.org/officeDocument/2006/relationships/image" Target="../media/image56.jpeg"/><Relationship Id="rId8" Type="http://schemas.openxmlformats.org/officeDocument/2006/relationships/tags" Target="../tags/tag436.xml"/><Relationship Id="rId7" Type="http://schemas.openxmlformats.org/officeDocument/2006/relationships/tags" Target="../tags/tag435.xml"/><Relationship Id="rId6" Type="http://schemas.openxmlformats.org/officeDocument/2006/relationships/tags" Target="../tags/tag434.xml"/><Relationship Id="rId5" Type="http://schemas.openxmlformats.org/officeDocument/2006/relationships/tags" Target="../tags/tag433.xml"/><Relationship Id="rId4" Type="http://schemas.openxmlformats.org/officeDocument/2006/relationships/tags" Target="../tags/tag432.xml"/><Relationship Id="rId3" Type="http://schemas.openxmlformats.org/officeDocument/2006/relationships/tags" Target="../tags/tag431.xml"/><Relationship Id="rId2" Type="http://schemas.openxmlformats.org/officeDocument/2006/relationships/tags" Target="../tags/tag430.xml"/><Relationship Id="rId14" Type="http://schemas.openxmlformats.org/officeDocument/2006/relationships/slideLayout" Target="../slideLayouts/slideLayout3.xml"/><Relationship Id="rId13" Type="http://schemas.openxmlformats.org/officeDocument/2006/relationships/image" Target="../media/image57.png"/><Relationship Id="rId12" Type="http://schemas.openxmlformats.org/officeDocument/2006/relationships/tags" Target="../tags/tag439.xml"/><Relationship Id="rId11" Type="http://schemas.openxmlformats.org/officeDocument/2006/relationships/tags" Target="../tags/tag438.xml"/><Relationship Id="rId10" Type="http://schemas.openxmlformats.org/officeDocument/2006/relationships/tags" Target="../tags/tag437.xml"/><Relationship Id="rId1" Type="http://schemas.openxmlformats.org/officeDocument/2006/relationships/tags" Target="../tags/tag429.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58.png"/><Relationship Id="rId1" Type="http://schemas.openxmlformats.org/officeDocument/2006/relationships/tags" Target="../tags/tag440.xml"/></Relationships>
</file>

<file path=ppt/slides/_rels/slide36.xml.rels><?xml version="1.0" encoding="UTF-8" standalone="yes"?>
<Relationships xmlns="http://schemas.openxmlformats.org/package/2006/relationships"><Relationship Id="rId9" Type="http://schemas.openxmlformats.org/officeDocument/2006/relationships/tags" Target="../tags/tag449.xml"/><Relationship Id="rId8" Type="http://schemas.openxmlformats.org/officeDocument/2006/relationships/tags" Target="../tags/tag448.xml"/><Relationship Id="rId7" Type="http://schemas.openxmlformats.org/officeDocument/2006/relationships/tags" Target="../tags/tag447.xml"/><Relationship Id="rId6" Type="http://schemas.openxmlformats.org/officeDocument/2006/relationships/tags" Target="../tags/tag446.xml"/><Relationship Id="rId5" Type="http://schemas.openxmlformats.org/officeDocument/2006/relationships/tags" Target="../tags/tag445.xml"/><Relationship Id="rId4" Type="http://schemas.openxmlformats.org/officeDocument/2006/relationships/tags" Target="../tags/tag444.xml"/><Relationship Id="rId35" Type="http://schemas.openxmlformats.org/officeDocument/2006/relationships/slideLayout" Target="../slideLayouts/slideLayout3.xml"/><Relationship Id="rId34" Type="http://schemas.openxmlformats.org/officeDocument/2006/relationships/tags" Target="../tags/tag474.xml"/><Relationship Id="rId33" Type="http://schemas.openxmlformats.org/officeDocument/2006/relationships/tags" Target="../tags/tag473.xml"/><Relationship Id="rId32" Type="http://schemas.openxmlformats.org/officeDocument/2006/relationships/tags" Target="../tags/tag472.xml"/><Relationship Id="rId31" Type="http://schemas.openxmlformats.org/officeDocument/2006/relationships/tags" Target="../tags/tag471.xml"/><Relationship Id="rId30" Type="http://schemas.openxmlformats.org/officeDocument/2006/relationships/tags" Target="../tags/tag470.xml"/><Relationship Id="rId3" Type="http://schemas.openxmlformats.org/officeDocument/2006/relationships/tags" Target="../tags/tag443.xml"/><Relationship Id="rId29" Type="http://schemas.openxmlformats.org/officeDocument/2006/relationships/tags" Target="../tags/tag469.xml"/><Relationship Id="rId28" Type="http://schemas.openxmlformats.org/officeDocument/2006/relationships/tags" Target="../tags/tag468.xml"/><Relationship Id="rId27" Type="http://schemas.openxmlformats.org/officeDocument/2006/relationships/tags" Target="../tags/tag467.xml"/><Relationship Id="rId26" Type="http://schemas.openxmlformats.org/officeDocument/2006/relationships/tags" Target="../tags/tag466.xml"/><Relationship Id="rId25" Type="http://schemas.openxmlformats.org/officeDocument/2006/relationships/tags" Target="../tags/tag465.xml"/><Relationship Id="rId24" Type="http://schemas.openxmlformats.org/officeDocument/2006/relationships/tags" Target="../tags/tag464.xml"/><Relationship Id="rId23" Type="http://schemas.openxmlformats.org/officeDocument/2006/relationships/tags" Target="../tags/tag463.xml"/><Relationship Id="rId22" Type="http://schemas.openxmlformats.org/officeDocument/2006/relationships/tags" Target="../tags/tag462.xml"/><Relationship Id="rId21" Type="http://schemas.openxmlformats.org/officeDocument/2006/relationships/tags" Target="../tags/tag461.xml"/><Relationship Id="rId20" Type="http://schemas.openxmlformats.org/officeDocument/2006/relationships/tags" Target="../tags/tag460.xml"/><Relationship Id="rId2" Type="http://schemas.openxmlformats.org/officeDocument/2006/relationships/tags" Target="../tags/tag442.xml"/><Relationship Id="rId19" Type="http://schemas.openxmlformats.org/officeDocument/2006/relationships/tags" Target="../tags/tag459.xml"/><Relationship Id="rId18" Type="http://schemas.openxmlformats.org/officeDocument/2006/relationships/tags" Target="../tags/tag458.xml"/><Relationship Id="rId17" Type="http://schemas.openxmlformats.org/officeDocument/2006/relationships/tags" Target="../tags/tag457.xml"/><Relationship Id="rId16" Type="http://schemas.openxmlformats.org/officeDocument/2006/relationships/tags" Target="../tags/tag456.xml"/><Relationship Id="rId15" Type="http://schemas.openxmlformats.org/officeDocument/2006/relationships/tags" Target="../tags/tag455.xml"/><Relationship Id="rId14" Type="http://schemas.openxmlformats.org/officeDocument/2006/relationships/tags" Target="../tags/tag454.xml"/><Relationship Id="rId13" Type="http://schemas.openxmlformats.org/officeDocument/2006/relationships/tags" Target="../tags/tag453.xml"/><Relationship Id="rId12" Type="http://schemas.openxmlformats.org/officeDocument/2006/relationships/tags" Target="../tags/tag452.xml"/><Relationship Id="rId11" Type="http://schemas.openxmlformats.org/officeDocument/2006/relationships/tags" Target="../tags/tag451.xml"/><Relationship Id="rId10" Type="http://schemas.openxmlformats.org/officeDocument/2006/relationships/tags" Target="../tags/tag450.xml"/><Relationship Id="rId1" Type="http://schemas.openxmlformats.org/officeDocument/2006/relationships/tags" Target="../tags/tag441.xml"/></Relationships>
</file>

<file path=ppt/slides/_rels/slide37.xml.rels><?xml version="1.0" encoding="UTF-8" standalone="yes"?>
<Relationships xmlns="http://schemas.openxmlformats.org/package/2006/relationships"><Relationship Id="rId9" Type="http://schemas.openxmlformats.org/officeDocument/2006/relationships/tags" Target="../tags/tag483.xml"/><Relationship Id="rId8" Type="http://schemas.openxmlformats.org/officeDocument/2006/relationships/tags" Target="../tags/tag482.xml"/><Relationship Id="rId7" Type="http://schemas.openxmlformats.org/officeDocument/2006/relationships/tags" Target="../tags/tag481.xml"/><Relationship Id="rId6" Type="http://schemas.openxmlformats.org/officeDocument/2006/relationships/tags" Target="../tags/tag480.xml"/><Relationship Id="rId5" Type="http://schemas.openxmlformats.org/officeDocument/2006/relationships/tags" Target="../tags/tag479.xml"/><Relationship Id="rId4" Type="http://schemas.openxmlformats.org/officeDocument/2006/relationships/tags" Target="../tags/tag478.xml"/><Relationship Id="rId38" Type="http://schemas.openxmlformats.org/officeDocument/2006/relationships/slideLayout" Target="../slideLayouts/slideLayout3.xml"/><Relationship Id="rId37" Type="http://schemas.openxmlformats.org/officeDocument/2006/relationships/tags" Target="../tags/tag511.xml"/><Relationship Id="rId36" Type="http://schemas.openxmlformats.org/officeDocument/2006/relationships/tags" Target="../tags/tag510.xml"/><Relationship Id="rId35" Type="http://schemas.openxmlformats.org/officeDocument/2006/relationships/tags" Target="../tags/tag509.xml"/><Relationship Id="rId34" Type="http://schemas.openxmlformats.org/officeDocument/2006/relationships/tags" Target="../tags/tag508.xml"/><Relationship Id="rId33" Type="http://schemas.openxmlformats.org/officeDocument/2006/relationships/tags" Target="../tags/tag507.xml"/><Relationship Id="rId32" Type="http://schemas.openxmlformats.org/officeDocument/2006/relationships/tags" Target="../tags/tag506.xml"/><Relationship Id="rId31" Type="http://schemas.openxmlformats.org/officeDocument/2006/relationships/tags" Target="../tags/tag505.xml"/><Relationship Id="rId30" Type="http://schemas.openxmlformats.org/officeDocument/2006/relationships/tags" Target="../tags/tag504.xml"/><Relationship Id="rId3" Type="http://schemas.openxmlformats.org/officeDocument/2006/relationships/tags" Target="../tags/tag477.xml"/><Relationship Id="rId29" Type="http://schemas.openxmlformats.org/officeDocument/2006/relationships/tags" Target="../tags/tag503.xml"/><Relationship Id="rId28" Type="http://schemas.openxmlformats.org/officeDocument/2006/relationships/tags" Target="../tags/tag502.xml"/><Relationship Id="rId27" Type="http://schemas.openxmlformats.org/officeDocument/2006/relationships/tags" Target="../tags/tag501.xml"/><Relationship Id="rId26" Type="http://schemas.openxmlformats.org/officeDocument/2006/relationships/tags" Target="../tags/tag500.xml"/><Relationship Id="rId25" Type="http://schemas.openxmlformats.org/officeDocument/2006/relationships/tags" Target="../tags/tag499.xml"/><Relationship Id="rId24" Type="http://schemas.openxmlformats.org/officeDocument/2006/relationships/tags" Target="../tags/tag498.xml"/><Relationship Id="rId23" Type="http://schemas.openxmlformats.org/officeDocument/2006/relationships/tags" Target="../tags/tag497.xml"/><Relationship Id="rId22" Type="http://schemas.openxmlformats.org/officeDocument/2006/relationships/tags" Target="../tags/tag496.xml"/><Relationship Id="rId21" Type="http://schemas.openxmlformats.org/officeDocument/2006/relationships/tags" Target="../tags/tag495.xml"/><Relationship Id="rId20" Type="http://schemas.openxmlformats.org/officeDocument/2006/relationships/tags" Target="../tags/tag494.xml"/><Relationship Id="rId2" Type="http://schemas.openxmlformats.org/officeDocument/2006/relationships/tags" Target="../tags/tag476.xml"/><Relationship Id="rId19" Type="http://schemas.openxmlformats.org/officeDocument/2006/relationships/tags" Target="../tags/tag493.xml"/><Relationship Id="rId18" Type="http://schemas.openxmlformats.org/officeDocument/2006/relationships/tags" Target="../tags/tag492.xml"/><Relationship Id="rId17" Type="http://schemas.openxmlformats.org/officeDocument/2006/relationships/tags" Target="../tags/tag491.xml"/><Relationship Id="rId16" Type="http://schemas.openxmlformats.org/officeDocument/2006/relationships/tags" Target="../tags/tag490.xml"/><Relationship Id="rId15" Type="http://schemas.openxmlformats.org/officeDocument/2006/relationships/tags" Target="../tags/tag489.xml"/><Relationship Id="rId14" Type="http://schemas.openxmlformats.org/officeDocument/2006/relationships/tags" Target="../tags/tag488.xml"/><Relationship Id="rId13" Type="http://schemas.openxmlformats.org/officeDocument/2006/relationships/tags" Target="../tags/tag487.xml"/><Relationship Id="rId12" Type="http://schemas.openxmlformats.org/officeDocument/2006/relationships/tags" Target="../tags/tag486.xml"/><Relationship Id="rId11" Type="http://schemas.openxmlformats.org/officeDocument/2006/relationships/tags" Target="../tags/tag485.xml"/><Relationship Id="rId10" Type="http://schemas.openxmlformats.org/officeDocument/2006/relationships/tags" Target="../tags/tag484.xml"/><Relationship Id="rId1" Type="http://schemas.openxmlformats.org/officeDocument/2006/relationships/tags" Target="../tags/tag475.xml"/></Relationships>
</file>

<file path=ppt/slides/_rels/slide38.xml.rels><?xml version="1.0" encoding="UTF-8" standalone="yes"?>
<Relationships xmlns="http://schemas.openxmlformats.org/package/2006/relationships"><Relationship Id="rId9" Type="http://schemas.openxmlformats.org/officeDocument/2006/relationships/tags" Target="../tags/tag520.xml"/><Relationship Id="rId8" Type="http://schemas.openxmlformats.org/officeDocument/2006/relationships/tags" Target="../tags/tag519.xml"/><Relationship Id="rId7" Type="http://schemas.openxmlformats.org/officeDocument/2006/relationships/tags" Target="../tags/tag518.xml"/><Relationship Id="rId6" Type="http://schemas.openxmlformats.org/officeDocument/2006/relationships/tags" Target="../tags/tag517.xml"/><Relationship Id="rId5" Type="http://schemas.openxmlformats.org/officeDocument/2006/relationships/tags" Target="../tags/tag516.xml"/><Relationship Id="rId4" Type="http://schemas.openxmlformats.org/officeDocument/2006/relationships/tags" Target="../tags/tag515.xml"/><Relationship Id="rId32" Type="http://schemas.openxmlformats.org/officeDocument/2006/relationships/slideLayout" Target="../slideLayouts/slideLayout3.xml"/><Relationship Id="rId31" Type="http://schemas.openxmlformats.org/officeDocument/2006/relationships/tags" Target="../tags/tag542.xml"/><Relationship Id="rId30" Type="http://schemas.openxmlformats.org/officeDocument/2006/relationships/tags" Target="../tags/tag541.xml"/><Relationship Id="rId3" Type="http://schemas.openxmlformats.org/officeDocument/2006/relationships/tags" Target="../tags/tag514.xml"/><Relationship Id="rId29" Type="http://schemas.openxmlformats.org/officeDocument/2006/relationships/tags" Target="../tags/tag540.xml"/><Relationship Id="rId28" Type="http://schemas.openxmlformats.org/officeDocument/2006/relationships/tags" Target="../tags/tag539.xml"/><Relationship Id="rId27" Type="http://schemas.openxmlformats.org/officeDocument/2006/relationships/tags" Target="../tags/tag538.xml"/><Relationship Id="rId26" Type="http://schemas.openxmlformats.org/officeDocument/2006/relationships/tags" Target="../tags/tag537.xml"/><Relationship Id="rId25" Type="http://schemas.openxmlformats.org/officeDocument/2006/relationships/tags" Target="../tags/tag536.xml"/><Relationship Id="rId24" Type="http://schemas.openxmlformats.org/officeDocument/2006/relationships/tags" Target="../tags/tag535.xml"/><Relationship Id="rId23" Type="http://schemas.openxmlformats.org/officeDocument/2006/relationships/tags" Target="../tags/tag534.xml"/><Relationship Id="rId22" Type="http://schemas.openxmlformats.org/officeDocument/2006/relationships/tags" Target="../tags/tag533.xml"/><Relationship Id="rId21" Type="http://schemas.openxmlformats.org/officeDocument/2006/relationships/tags" Target="../tags/tag532.xml"/><Relationship Id="rId20" Type="http://schemas.openxmlformats.org/officeDocument/2006/relationships/tags" Target="../tags/tag531.xml"/><Relationship Id="rId2" Type="http://schemas.openxmlformats.org/officeDocument/2006/relationships/tags" Target="../tags/tag513.xml"/><Relationship Id="rId19" Type="http://schemas.openxmlformats.org/officeDocument/2006/relationships/tags" Target="../tags/tag530.xml"/><Relationship Id="rId18" Type="http://schemas.openxmlformats.org/officeDocument/2006/relationships/tags" Target="../tags/tag529.xml"/><Relationship Id="rId17" Type="http://schemas.openxmlformats.org/officeDocument/2006/relationships/tags" Target="../tags/tag528.xml"/><Relationship Id="rId16" Type="http://schemas.openxmlformats.org/officeDocument/2006/relationships/tags" Target="../tags/tag527.xml"/><Relationship Id="rId15" Type="http://schemas.openxmlformats.org/officeDocument/2006/relationships/tags" Target="../tags/tag526.xml"/><Relationship Id="rId14" Type="http://schemas.openxmlformats.org/officeDocument/2006/relationships/tags" Target="../tags/tag525.xml"/><Relationship Id="rId13" Type="http://schemas.openxmlformats.org/officeDocument/2006/relationships/tags" Target="../tags/tag524.xml"/><Relationship Id="rId12" Type="http://schemas.openxmlformats.org/officeDocument/2006/relationships/tags" Target="../tags/tag523.xml"/><Relationship Id="rId11" Type="http://schemas.openxmlformats.org/officeDocument/2006/relationships/tags" Target="../tags/tag522.xml"/><Relationship Id="rId10" Type="http://schemas.openxmlformats.org/officeDocument/2006/relationships/tags" Target="../tags/tag521.xml"/><Relationship Id="rId1" Type="http://schemas.openxmlformats.org/officeDocument/2006/relationships/tags" Target="../tags/tag512.xml"/></Relationships>
</file>

<file path=ppt/slides/_rels/slide39.xml.rels><?xml version="1.0" encoding="UTF-8" standalone="yes"?>
<Relationships xmlns="http://schemas.openxmlformats.org/package/2006/relationships"><Relationship Id="rId9" Type="http://schemas.openxmlformats.org/officeDocument/2006/relationships/tags" Target="../tags/tag551.xml"/><Relationship Id="rId8" Type="http://schemas.openxmlformats.org/officeDocument/2006/relationships/tags" Target="../tags/tag550.xml"/><Relationship Id="rId7" Type="http://schemas.openxmlformats.org/officeDocument/2006/relationships/tags" Target="../tags/tag549.xml"/><Relationship Id="rId6" Type="http://schemas.openxmlformats.org/officeDocument/2006/relationships/tags" Target="../tags/tag548.xml"/><Relationship Id="rId5" Type="http://schemas.openxmlformats.org/officeDocument/2006/relationships/tags" Target="../tags/tag547.xml"/><Relationship Id="rId4" Type="http://schemas.openxmlformats.org/officeDocument/2006/relationships/tags" Target="../tags/tag546.xml"/><Relationship Id="rId35" Type="http://schemas.openxmlformats.org/officeDocument/2006/relationships/slideLayout" Target="../slideLayouts/slideLayout3.xml"/><Relationship Id="rId34" Type="http://schemas.openxmlformats.org/officeDocument/2006/relationships/tags" Target="../tags/tag576.xml"/><Relationship Id="rId33" Type="http://schemas.openxmlformats.org/officeDocument/2006/relationships/tags" Target="../tags/tag575.xml"/><Relationship Id="rId32" Type="http://schemas.openxmlformats.org/officeDocument/2006/relationships/tags" Target="../tags/tag574.xml"/><Relationship Id="rId31" Type="http://schemas.openxmlformats.org/officeDocument/2006/relationships/tags" Target="../tags/tag573.xml"/><Relationship Id="rId30" Type="http://schemas.openxmlformats.org/officeDocument/2006/relationships/tags" Target="../tags/tag572.xml"/><Relationship Id="rId3" Type="http://schemas.openxmlformats.org/officeDocument/2006/relationships/tags" Target="../tags/tag545.xml"/><Relationship Id="rId29" Type="http://schemas.openxmlformats.org/officeDocument/2006/relationships/tags" Target="../tags/tag571.xml"/><Relationship Id="rId28" Type="http://schemas.openxmlformats.org/officeDocument/2006/relationships/tags" Target="../tags/tag570.xml"/><Relationship Id="rId27" Type="http://schemas.openxmlformats.org/officeDocument/2006/relationships/tags" Target="../tags/tag569.xml"/><Relationship Id="rId26" Type="http://schemas.openxmlformats.org/officeDocument/2006/relationships/tags" Target="../tags/tag568.xml"/><Relationship Id="rId25" Type="http://schemas.openxmlformats.org/officeDocument/2006/relationships/tags" Target="../tags/tag567.xml"/><Relationship Id="rId24" Type="http://schemas.openxmlformats.org/officeDocument/2006/relationships/tags" Target="../tags/tag566.xml"/><Relationship Id="rId23" Type="http://schemas.openxmlformats.org/officeDocument/2006/relationships/tags" Target="../tags/tag565.xml"/><Relationship Id="rId22" Type="http://schemas.openxmlformats.org/officeDocument/2006/relationships/tags" Target="../tags/tag564.xml"/><Relationship Id="rId21" Type="http://schemas.openxmlformats.org/officeDocument/2006/relationships/tags" Target="../tags/tag563.xml"/><Relationship Id="rId20" Type="http://schemas.openxmlformats.org/officeDocument/2006/relationships/tags" Target="../tags/tag562.xml"/><Relationship Id="rId2" Type="http://schemas.openxmlformats.org/officeDocument/2006/relationships/tags" Target="../tags/tag544.xml"/><Relationship Id="rId19" Type="http://schemas.openxmlformats.org/officeDocument/2006/relationships/tags" Target="../tags/tag561.xml"/><Relationship Id="rId18" Type="http://schemas.openxmlformats.org/officeDocument/2006/relationships/tags" Target="../tags/tag560.xml"/><Relationship Id="rId17" Type="http://schemas.openxmlformats.org/officeDocument/2006/relationships/tags" Target="../tags/tag559.xml"/><Relationship Id="rId16" Type="http://schemas.openxmlformats.org/officeDocument/2006/relationships/tags" Target="../tags/tag558.xml"/><Relationship Id="rId15" Type="http://schemas.openxmlformats.org/officeDocument/2006/relationships/tags" Target="../tags/tag557.xml"/><Relationship Id="rId14" Type="http://schemas.openxmlformats.org/officeDocument/2006/relationships/tags" Target="../tags/tag556.xml"/><Relationship Id="rId13" Type="http://schemas.openxmlformats.org/officeDocument/2006/relationships/tags" Target="../tags/tag555.xml"/><Relationship Id="rId12" Type="http://schemas.openxmlformats.org/officeDocument/2006/relationships/tags" Target="../tags/tag554.xml"/><Relationship Id="rId11" Type="http://schemas.openxmlformats.org/officeDocument/2006/relationships/tags" Target="../tags/tag553.xml"/><Relationship Id="rId10" Type="http://schemas.openxmlformats.org/officeDocument/2006/relationships/tags" Target="../tags/tag552.xml"/><Relationship Id="rId1" Type="http://schemas.openxmlformats.org/officeDocument/2006/relationships/tags" Target="../tags/tag543.xml"/></Relationships>
</file>

<file path=ppt/slides/_rels/slide40.xml.rels><?xml version="1.0" encoding="UTF-8" standalone="yes"?>
<Relationships xmlns="http://schemas.openxmlformats.org/package/2006/relationships"><Relationship Id="rId9" Type="http://schemas.openxmlformats.org/officeDocument/2006/relationships/tags" Target="../tags/tag585.xml"/><Relationship Id="rId8" Type="http://schemas.openxmlformats.org/officeDocument/2006/relationships/tags" Target="../tags/tag584.xml"/><Relationship Id="rId7" Type="http://schemas.openxmlformats.org/officeDocument/2006/relationships/tags" Target="../tags/tag583.xml"/><Relationship Id="rId6" Type="http://schemas.openxmlformats.org/officeDocument/2006/relationships/tags" Target="../tags/tag582.xml"/><Relationship Id="rId5" Type="http://schemas.openxmlformats.org/officeDocument/2006/relationships/tags" Target="../tags/tag581.xml"/><Relationship Id="rId4" Type="http://schemas.openxmlformats.org/officeDocument/2006/relationships/tags" Target="../tags/tag580.xml"/><Relationship Id="rId30" Type="http://schemas.openxmlformats.org/officeDocument/2006/relationships/slideLayout" Target="../slideLayouts/slideLayout3.xml"/><Relationship Id="rId3" Type="http://schemas.openxmlformats.org/officeDocument/2006/relationships/tags" Target="../tags/tag579.xml"/><Relationship Id="rId29" Type="http://schemas.openxmlformats.org/officeDocument/2006/relationships/tags" Target="../tags/tag604.xml"/><Relationship Id="rId28" Type="http://schemas.openxmlformats.org/officeDocument/2006/relationships/image" Target="../media/image59.png"/><Relationship Id="rId27" Type="http://schemas.openxmlformats.org/officeDocument/2006/relationships/tags" Target="../tags/tag603.xml"/><Relationship Id="rId26" Type="http://schemas.openxmlformats.org/officeDocument/2006/relationships/tags" Target="../tags/tag602.xml"/><Relationship Id="rId25" Type="http://schemas.openxmlformats.org/officeDocument/2006/relationships/tags" Target="../tags/tag601.xml"/><Relationship Id="rId24" Type="http://schemas.openxmlformats.org/officeDocument/2006/relationships/tags" Target="../tags/tag600.xml"/><Relationship Id="rId23" Type="http://schemas.openxmlformats.org/officeDocument/2006/relationships/tags" Target="../tags/tag599.xml"/><Relationship Id="rId22" Type="http://schemas.openxmlformats.org/officeDocument/2006/relationships/tags" Target="../tags/tag598.xml"/><Relationship Id="rId21" Type="http://schemas.openxmlformats.org/officeDocument/2006/relationships/tags" Target="../tags/tag597.xml"/><Relationship Id="rId20" Type="http://schemas.openxmlformats.org/officeDocument/2006/relationships/tags" Target="../tags/tag596.xml"/><Relationship Id="rId2" Type="http://schemas.openxmlformats.org/officeDocument/2006/relationships/tags" Target="../tags/tag578.xml"/><Relationship Id="rId19" Type="http://schemas.openxmlformats.org/officeDocument/2006/relationships/tags" Target="../tags/tag595.xml"/><Relationship Id="rId18" Type="http://schemas.openxmlformats.org/officeDocument/2006/relationships/tags" Target="../tags/tag594.xml"/><Relationship Id="rId17" Type="http://schemas.openxmlformats.org/officeDocument/2006/relationships/tags" Target="../tags/tag593.xml"/><Relationship Id="rId16" Type="http://schemas.openxmlformats.org/officeDocument/2006/relationships/tags" Target="../tags/tag592.xml"/><Relationship Id="rId15" Type="http://schemas.openxmlformats.org/officeDocument/2006/relationships/tags" Target="../tags/tag591.xml"/><Relationship Id="rId14" Type="http://schemas.openxmlformats.org/officeDocument/2006/relationships/tags" Target="../tags/tag590.xml"/><Relationship Id="rId13" Type="http://schemas.openxmlformats.org/officeDocument/2006/relationships/tags" Target="../tags/tag589.xml"/><Relationship Id="rId12" Type="http://schemas.openxmlformats.org/officeDocument/2006/relationships/tags" Target="../tags/tag588.xml"/><Relationship Id="rId11" Type="http://schemas.openxmlformats.org/officeDocument/2006/relationships/tags" Target="../tags/tag587.xml"/><Relationship Id="rId10" Type="http://schemas.openxmlformats.org/officeDocument/2006/relationships/tags" Target="../tags/tag586.xml"/><Relationship Id="rId1" Type="http://schemas.openxmlformats.org/officeDocument/2006/relationships/tags" Target="../tags/tag57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tags" Target="../tags/tag606.xml"/><Relationship Id="rId2" Type="http://schemas.openxmlformats.org/officeDocument/2006/relationships/image" Target="../media/image60.jpeg"/><Relationship Id="rId1" Type="http://schemas.openxmlformats.org/officeDocument/2006/relationships/tags" Target="../tags/tag605.xml"/></Relationships>
</file>

<file path=ppt/slides/_rels/slide43.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tags" Target="../tags/tag609.xml"/><Relationship Id="rId3" Type="http://schemas.openxmlformats.org/officeDocument/2006/relationships/image" Target="../media/image61.png"/><Relationship Id="rId2" Type="http://schemas.openxmlformats.org/officeDocument/2006/relationships/tags" Target="../tags/tag608.xml"/><Relationship Id="rId1" Type="http://schemas.openxmlformats.org/officeDocument/2006/relationships/tags" Target="../tags/tag607.xml"/></Relationships>
</file>

<file path=ppt/slides/_rels/slide44.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62.jpeg"/><Relationship Id="rId2" Type="http://schemas.openxmlformats.org/officeDocument/2006/relationships/tags" Target="../tags/tag611.xml"/><Relationship Id="rId1" Type="http://schemas.openxmlformats.org/officeDocument/2006/relationships/tags" Target="../tags/tag610.xml"/></Relationships>
</file>

<file path=ppt/slides/_rels/slide45.xml.rels><?xml version="1.0" encoding="UTF-8" standalone="yes"?>
<Relationships xmlns="http://schemas.openxmlformats.org/package/2006/relationships"><Relationship Id="rId9" Type="http://schemas.openxmlformats.org/officeDocument/2006/relationships/image" Target="../media/image66.png"/><Relationship Id="rId8" Type="http://schemas.openxmlformats.org/officeDocument/2006/relationships/tags" Target="../tags/tag616.xml"/><Relationship Id="rId7" Type="http://schemas.openxmlformats.org/officeDocument/2006/relationships/image" Target="../media/image65.png"/><Relationship Id="rId6" Type="http://schemas.openxmlformats.org/officeDocument/2006/relationships/tags" Target="../tags/tag615.xml"/><Relationship Id="rId5" Type="http://schemas.openxmlformats.org/officeDocument/2006/relationships/image" Target="../media/image64.png"/><Relationship Id="rId4" Type="http://schemas.openxmlformats.org/officeDocument/2006/relationships/tags" Target="../tags/tag614.xml"/><Relationship Id="rId3" Type="http://schemas.openxmlformats.org/officeDocument/2006/relationships/image" Target="../media/image63.png"/><Relationship Id="rId2" Type="http://schemas.openxmlformats.org/officeDocument/2006/relationships/tags" Target="../tags/tag613.xml"/><Relationship Id="rId11" Type="http://schemas.openxmlformats.org/officeDocument/2006/relationships/slideLayout" Target="../slideLayouts/slideLayout3.xml"/><Relationship Id="rId10" Type="http://schemas.openxmlformats.org/officeDocument/2006/relationships/tags" Target="../tags/tag617.xml"/><Relationship Id="rId1" Type="http://schemas.openxmlformats.org/officeDocument/2006/relationships/tags" Target="../tags/tag6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9" Type="http://schemas.openxmlformats.org/officeDocument/2006/relationships/tags" Target="../tags/tag626.xml"/><Relationship Id="rId8" Type="http://schemas.openxmlformats.org/officeDocument/2006/relationships/tags" Target="../tags/tag625.xml"/><Relationship Id="rId7" Type="http://schemas.openxmlformats.org/officeDocument/2006/relationships/tags" Target="../tags/tag624.xml"/><Relationship Id="rId6" Type="http://schemas.openxmlformats.org/officeDocument/2006/relationships/tags" Target="../tags/tag623.xml"/><Relationship Id="rId5" Type="http://schemas.openxmlformats.org/officeDocument/2006/relationships/tags" Target="../tags/tag622.xml"/><Relationship Id="rId4" Type="http://schemas.openxmlformats.org/officeDocument/2006/relationships/tags" Target="../tags/tag621.xml"/><Relationship Id="rId3" Type="http://schemas.openxmlformats.org/officeDocument/2006/relationships/tags" Target="../tags/tag620.xml"/><Relationship Id="rId2" Type="http://schemas.openxmlformats.org/officeDocument/2006/relationships/tags" Target="../tags/tag619.xml"/><Relationship Id="rId13" Type="http://schemas.openxmlformats.org/officeDocument/2006/relationships/slideLayout" Target="../slideLayouts/slideLayout3.xml"/><Relationship Id="rId12" Type="http://schemas.openxmlformats.org/officeDocument/2006/relationships/tags" Target="../tags/tag629.xml"/><Relationship Id="rId11" Type="http://schemas.openxmlformats.org/officeDocument/2006/relationships/tags" Target="../tags/tag628.xml"/><Relationship Id="rId10" Type="http://schemas.openxmlformats.org/officeDocument/2006/relationships/tags" Target="../tags/tag627.xml"/><Relationship Id="rId1" Type="http://schemas.openxmlformats.org/officeDocument/2006/relationships/tags" Target="../tags/tag61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67.jpeg"/><Relationship Id="rId1" Type="http://schemas.openxmlformats.org/officeDocument/2006/relationships/tags" Target="../tags/tag630.xml"/></Relationships>
</file>

<file path=ppt/slides/_rels/slide52.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tags" Target="../tags/tag633.xml"/><Relationship Id="rId2" Type="http://schemas.openxmlformats.org/officeDocument/2006/relationships/tags" Target="../tags/tag632.xml"/><Relationship Id="rId1" Type="http://schemas.openxmlformats.org/officeDocument/2006/relationships/tags" Target="../tags/tag631.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634.xml"/></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63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7" Type="http://schemas.openxmlformats.org/officeDocument/2006/relationships/slideLayout" Target="../slideLayouts/slideLayout3.xml"/><Relationship Id="rId6" Type="http://schemas.openxmlformats.org/officeDocument/2006/relationships/tags" Target="../tags/tag641.xml"/><Relationship Id="rId5" Type="http://schemas.openxmlformats.org/officeDocument/2006/relationships/tags" Target="../tags/tag640.xml"/><Relationship Id="rId4" Type="http://schemas.openxmlformats.org/officeDocument/2006/relationships/tags" Target="../tags/tag639.xml"/><Relationship Id="rId3" Type="http://schemas.openxmlformats.org/officeDocument/2006/relationships/tags" Target="../tags/tag638.xml"/><Relationship Id="rId2" Type="http://schemas.openxmlformats.org/officeDocument/2006/relationships/tags" Target="../tags/tag637.xml"/><Relationship Id="rId1" Type="http://schemas.openxmlformats.org/officeDocument/2006/relationships/tags" Target="../tags/tag636.xml"/></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642.xml"/></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643.xml"/></Relationships>
</file>

<file path=ppt/slides/_rels/slide59.xml.rels><?xml version="1.0" encoding="UTF-8" standalone="yes"?>
<Relationships xmlns="http://schemas.openxmlformats.org/package/2006/relationships"><Relationship Id="rId9" Type="http://schemas.openxmlformats.org/officeDocument/2006/relationships/tags" Target="../tags/tag650.xml"/><Relationship Id="rId8" Type="http://schemas.openxmlformats.org/officeDocument/2006/relationships/tags" Target="../tags/tag649.xml"/><Relationship Id="rId7" Type="http://schemas.openxmlformats.org/officeDocument/2006/relationships/tags" Target="../tags/tag648.xml"/><Relationship Id="rId6" Type="http://schemas.openxmlformats.org/officeDocument/2006/relationships/tags" Target="../tags/tag647.xml"/><Relationship Id="rId5" Type="http://schemas.openxmlformats.org/officeDocument/2006/relationships/tags" Target="../tags/tag646.xml"/><Relationship Id="rId4" Type="http://schemas.openxmlformats.org/officeDocument/2006/relationships/tags" Target="../tags/tag645.xml"/><Relationship Id="rId3" Type="http://schemas.openxmlformats.org/officeDocument/2006/relationships/image" Target="../media/image68.emf"/><Relationship Id="rId2" Type="http://schemas.openxmlformats.org/officeDocument/2006/relationships/oleObject" Target="../embeddings/oleObject1.bin"/><Relationship Id="rId14" Type="http://schemas.openxmlformats.org/officeDocument/2006/relationships/vmlDrawing" Target="../drawings/vmlDrawing1.vml"/><Relationship Id="rId13" Type="http://schemas.openxmlformats.org/officeDocument/2006/relationships/slideLayout" Target="../slideLayouts/slideLayout3.xml"/><Relationship Id="rId12" Type="http://schemas.openxmlformats.org/officeDocument/2006/relationships/tags" Target="../tags/tag653.xml"/><Relationship Id="rId11" Type="http://schemas.openxmlformats.org/officeDocument/2006/relationships/tags" Target="../tags/tag652.xml"/><Relationship Id="rId10" Type="http://schemas.openxmlformats.org/officeDocument/2006/relationships/tags" Target="../tags/tag651.xml"/><Relationship Id="rId1" Type="http://schemas.openxmlformats.org/officeDocument/2006/relationships/tags" Target="../tags/tag644.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55.xml"/><Relationship Id="rId1" Type="http://schemas.openxmlformats.org/officeDocument/2006/relationships/tags" Target="../tags/tag654.xml"/></Relationships>
</file>

<file path=ppt/slides/_rels/slide61.xml.rels><?xml version="1.0" encoding="UTF-8" standalone="yes"?>
<Relationships xmlns="http://schemas.openxmlformats.org/package/2006/relationships"><Relationship Id="rId9" Type="http://schemas.openxmlformats.org/officeDocument/2006/relationships/tags" Target="../tags/tag664.xml"/><Relationship Id="rId8" Type="http://schemas.openxmlformats.org/officeDocument/2006/relationships/tags" Target="../tags/tag663.xml"/><Relationship Id="rId7" Type="http://schemas.openxmlformats.org/officeDocument/2006/relationships/tags" Target="../tags/tag662.xml"/><Relationship Id="rId6" Type="http://schemas.openxmlformats.org/officeDocument/2006/relationships/tags" Target="../tags/tag661.xml"/><Relationship Id="rId5" Type="http://schemas.openxmlformats.org/officeDocument/2006/relationships/tags" Target="../tags/tag660.xml"/><Relationship Id="rId4" Type="http://schemas.openxmlformats.org/officeDocument/2006/relationships/tags" Target="../tags/tag659.xml"/><Relationship Id="rId3" Type="http://schemas.openxmlformats.org/officeDocument/2006/relationships/tags" Target="../tags/tag658.xml"/><Relationship Id="rId2" Type="http://schemas.openxmlformats.org/officeDocument/2006/relationships/tags" Target="../tags/tag657.xml"/><Relationship Id="rId16" Type="http://schemas.openxmlformats.org/officeDocument/2006/relationships/slideLayout" Target="../slideLayouts/slideLayout3.xml"/><Relationship Id="rId15" Type="http://schemas.openxmlformats.org/officeDocument/2006/relationships/tags" Target="../tags/tag670.xml"/><Relationship Id="rId14" Type="http://schemas.openxmlformats.org/officeDocument/2006/relationships/tags" Target="../tags/tag669.xml"/><Relationship Id="rId13" Type="http://schemas.openxmlformats.org/officeDocument/2006/relationships/tags" Target="../tags/tag668.xml"/><Relationship Id="rId12" Type="http://schemas.openxmlformats.org/officeDocument/2006/relationships/tags" Target="../tags/tag667.xml"/><Relationship Id="rId11" Type="http://schemas.openxmlformats.org/officeDocument/2006/relationships/tags" Target="../tags/tag666.xml"/><Relationship Id="rId10" Type="http://schemas.openxmlformats.org/officeDocument/2006/relationships/tags" Target="../tags/tag665.xml"/><Relationship Id="rId1" Type="http://schemas.openxmlformats.org/officeDocument/2006/relationships/tags" Target="../tags/tag656.xml"/></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671.xml"/></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672.xml"/></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673.xml"/></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674.xml"/></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76.xml"/><Relationship Id="rId1" Type="http://schemas.openxmlformats.org/officeDocument/2006/relationships/tags" Target="../tags/tag675.xml"/></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677.xml"/></Relationships>
</file>

<file path=ppt/slides/_rels/slide68.xml.rels><?xml version="1.0" encoding="UTF-8" standalone="yes"?>
<Relationships xmlns="http://schemas.openxmlformats.org/package/2006/relationships"><Relationship Id="rId9" Type="http://schemas.openxmlformats.org/officeDocument/2006/relationships/tags" Target="../tags/tag685.xml"/><Relationship Id="rId8" Type="http://schemas.openxmlformats.org/officeDocument/2006/relationships/tags" Target="../tags/tag684.xml"/><Relationship Id="rId7" Type="http://schemas.openxmlformats.org/officeDocument/2006/relationships/tags" Target="../tags/tag683.xml"/><Relationship Id="rId6" Type="http://schemas.openxmlformats.org/officeDocument/2006/relationships/tags" Target="../tags/tag682.xml"/><Relationship Id="rId5" Type="http://schemas.openxmlformats.org/officeDocument/2006/relationships/tags" Target="../tags/tag681.xml"/><Relationship Id="rId4" Type="http://schemas.openxmlformats.org/officeDocument/2006/relationships/tags" Target="../tags/tag680.xml"/><Relationship Id="rId3" Type="http://schemas.openxmlformats.org/officeDocument/2006/relationships/tags" Target="../tags/tag679.xml"/><Relationship Id="rId2" Type="http://schemas.openxmlformats.org/officeDocument/2006/relationships/image" Target="../media/image69.jpeg"/><Relationship Id="rId11" Type="http://schemas.openxmlformats.org/officeDocument/2006/relationships/slideLayout" Target="../slideLayouts/slideLayout3.xml"/><Relationship Id="rId10" Type="http://schemas.openxmlformats.org/officeDocument/2006/relationships/tags" Target="../tags/tag686.xml"/><Relationship Id="rId1" Type="http://schemas.openxmlformats.org/officeDocument/2006/relationships/tags" Target="../tags/tag678.xml"/></Relationships>
</file>

<file path=ppt/slides/_rels/slide69.xml.rels><?xml version="1.0" encoding="UTF-8" standalone="yes"?>
<Relationships xmlns="http://schemas.openxmlformats.org/package/2006/relationships"><Relationship Id="rId9" Type="http://schemas.openxmlformats.org/officeDocument/2006/relationships/tags" Target="../tags/tag694.xml"/><Relationship Id="rId8" Type="http://schemas.openxmlformats.org/officeDocument/2006/relationships/image" Target="../media/image70.jpeg"/><Relationship Id="rId7" Type="http://schemas.openxmlformats.org/officeDocument/2006/relationships/tags" Target="../tags/tag693.xml"/><Relationship Id="rId6" Type="http://schemas.openxmlformats.org/officeDocument/2006/relationships/tags" Target="../tags/tag692.xml"/><Relationship Id="rId5" Type="http://schemas.openxmlformats.org/officeDocument/2006/relationships/tags" Target="../tags/tag691.xml"/><Relationship Id="rId4" Type="http://schemas.openxmlformats.org/officeDocument/2006/relationships/tags" Target="../tags/tag690.xml"/><Relationship Id="rId3" Type="http://schemas.openxmlformats.org/officeDocument/2006/relationships/tags" Target="../tags/tag689.xml"/><Relationship Id="rId2" Type="http://schemas.openxmlformats.org/officeDocument/2006/relationships/tags" Target="../tags/tag688.xml"/><Relationship Id="rId12" Type="http://schemas.openxmlformats.org/officeDocument/2006/relationships/slideLayout" Target="../slideLayouts/slideLayout3.xml"/><Relationship Id="rId11" Type="http://schemas.openxmlformats.org/officeDocument/2006/relationships/tags" Target="../tags/tag696.xml"/><Relationship Id="rId10" Type="http://schemas.openxmlformats.org/officeDocument/2006/relationships/tags" Target="../tags/tag695.xml"/><Relationship Id="rId1" Type="http://schemas.openxmlformats.org/officeDocument/2006/relationships/tags" Target="../tags/tag687.xml"/></Relationships>
</file>

<file path=ppt/slides/_rels/slide70.xml.rels><?xml version="1.0" encoding="UTF-8" standalone="yes"?>
<Relationships xmlns="http://schemas.openxmlformats.org/package/2006/relationships"><Relationship Id="rId9" Type="http://schemas.openxmlformats.org/officeDocument/2006/relationships/tags" Target="../tags/tag704.xml"/><Relationship Id="rId8" Type="http://schemas.openxmlformats.org/officeDocument/2006/relationships/tags" Target="../tags/tag703.xml"/><Relationship Id="rId7" Type="http://schemas.openxmlformats.org/officeDocument/2006/relationships/tags" Target="../tags/tag702.xml"/><Relationship Id="rId6" Type="http://schemas.openxmlformats.org/officeDocument/2006/relationships/tags" Target="../tags/tag701.xml"/><Relationship Id="rId5" Type="http://schemas.openxmlformats.org/officeDocument/2006/relationships/image" Target="../media/image71.jpeg"/><Relationship Id="rId4" Type="http://schemas.openxmlformats.org/officeDocument/2006/relationships/tags" Target="../tags/tag700.xml"/><Relationship Id="rId3" Type="http://schemas.openxmlformats.org/officeDocument/2006/relationships/tags" Target="../tags/tag699.xml"/><Relationship Id="rId2" Type="http://schemas.openxmlformats.org/officeDocument/2006/relationships/tags" Target="../tags/tag698.xml"/><Relationship Id="rId13" Type="http://schemas.openxmlformats.org/officeDocument/2006/relationships/slideLayout" Target="../slideLayouts/slideLayout3.xml"/><Relationship Id="rId12" Type="http://schemas.openxmlformats.org/officeDocument/2006/relationships/tags" Target="../tags/tag707.xml"/><Relationship Id="rId11" Type="http://schemas.openxmlformats.org/officeDocument/2006/relationships/tags" Target="../tags/tag706.xml"/><Relationship Id="rId10" Type="http://schemas.openxmlformats.org/officeDocument/2006/relationships/tags" Target="../tags/tag705.xml"/><Relationship Id="rId1" Type="http://schemas.openxmlformats.org/officeDocument/2006/relationships/tags" Target="../tags/tag697.xml"/></Relationships>
</file>

<file path=ppt/slides/_rels/slide71.xml.rels><?xml version="1.0" encoding="UTF-8" standalone="yes"?>
<Relationships xmlns="http://schemas.openxmlformats.org/package/2006/relationships"><Relationship Id="rId9" Type="http://schemas.openxmlformats.org/officeDocument/2006/relationships/tags" Target="../tags/tag715.xml"/><Relationship Id="rId8" Type="http://schemas.openxmlformats.org/officeDocument/2006/relationships/tags" Target="../tags/tag714.xml"/><Relationship Id="rId7" Type="http://schemas.openxmlformats.org/officeDocument/2006/relationships/tags" Target="../tags/tag713.xml"/><Relationship Id="rId6" Type="http://schemas.openxmlformats.org/officeDocument/2006/relationships/image" Target="../media/image72.jpeg"/><Relationship Id="rId5" Type="http://schemas.openxmlformats.org/officeDocument/2006/relationships/tags" Target="../tags/tag712.xml"/><Relationship Id="rId4" Type="http://schemas.openxmlformats.org/officeDocument/2006/relationships/tags" Target="../tags/tag711.xml"/><Relationship Id="rId3" Type="http://schemas.openxmlformats.org/officeDocument/2006/relationships/tags" Target="../tags/tag710.xml"/><Relationship Id="rId2" Type="http://schemas.openxmlformats.org/officeDocument/2006/relationships/tags" Target="../tags/tag709.xml"/><Relationship Id="rId16" Type="http://schemas.openxmlformats.org/officeDocument/2006/relationships/slideLayout" Target="../slideLayouts/slideLayout3.xml"/><Relationship Id="rId15" Type="http://schemas.openxmlformats.org/officeDocument/2006/relationships/tags" Target="../tags/tag721.xml"/><Relationship Id="rId14" Type="http://schemas.openxmlformats.org/officeDocument/2006/relationships/tags" Target="../tags/tag720.xml"/><Relationship Id="rId13" Type="http://schemas.openxmlformats.org/officeDocument/2006/relationships/tags" Target="../tags/tag719.xml"/><Relationship Id="rId12" Type="http://schemas.openxmlformats.org/officeDocument/2006/relationships/tags" Target="../tags/tag718.xml"/><Relationship Id="rId11" Type="http://schemas.openxmlformats.org/officeDocument/2006/relationships/tags" Target="../tags/tag717.xml"/><Relationship Id="rId10" Type="http://schemas.openxmlformats.org/officeDocument/2006/relationships/tags" Target="../tags/tag716.xml"/><Relationship Id="rId1" Type="http://schemas.openxmlformats.org/officeDocument/2006/relationships/tags" Target="../tags/tag708.xml"/></Relationships>
</file>

<file path=ppt/slides/_rels/slide72.xml.rels><?xml version="1.0" encoding="UTF-8" standalone="yes"?>
<Relationships xmlns="http://schemas.openxmlformats.org/package/2006/relationships"><Relationship Id="rId9" Type="http://schemas.openxmlformats.org/officeDocument/2006/relationships/tags" Target="../tags/tag729.xml"/><Relationship Id="rId8" Type="http://schemas.openxmlformats.org/officeDocument/2006/relationships/tags" Target="../tags/tag728.xml"/><Relationship Id="rId7" Type="http://schemas.openxmlformats.org/officeDocument/2006/relationships/tags" Target="../tags/tag727.xml"/><Relationship Id="rId6" Type="http://schemas.openxmlformats.org/officeDocument/2006/relationships/image" Target="../media/image73.jpeg"/><Relationship Id="rId5" Type="http://schemas.openxmlformats.org/officeDocument/2006/relationships/tags" Target="../tags/tag726.xml"/><Relationship Id="rId4" Type="http://schemas.openxmlformats.org/officeDocument/2006/relationships/tags" Target="../tags/tag725.xml"/><Relationship Id="rId3" Type="http://schemas.openxmlformats.org/officeDocument/2006/relationships/tags" Target="../tags/tag724.xml"/><Relationship Id="rId2" Type="http://schemas.openxmlformats.org/officeDocument/2006/relationships/tags" Target="../tags/tag723.xml"/><Relationship Id="rId16" Type="http://schemas.openxmlformats.org/officeDocument/2006/relationships/slideLayout" Target="../slideLayouts/slideLayout3.xml"/><Relationship Id="rId15" Type="http://schemas.openxmlformats.org/officeDocument/2006/relationships/tags" Target="../tags/tag735.xml"/><Relationship Id="rId14" Type="http://schemas.openxmlformats.org/officeDocument/2006/relationships/tags" Target="../tags/tag734.xml"/><Relationship Id="rId13" Type="http://schemas.openxmlformats.org/officeDocument/2006/relationships/tags" Target="../tags/tag733.xml"/><Relationship Id="rId12" Type="http://schemas.openxmlformats.org/officeDocument/2006/relationships/tags" Target="../tags/tag732.xml"/><Relationship Id="rId11" Type="http://schemas.openxmlformats.org/officeDocument/2006/relationships/tags" Target="../tags/tag731.xml"/><Relationship Id="rId10" Type="http://schemas.openxmlformats.org/officeDocument/2006/relationships/tags" Target="../tags/tag730.xml"/><Relationship Id="rId1" Type="http://schemas.openxmlformats.org/officeDocument/2006/relationships/tags" Target="../tags/tag722.xml"/></Relationships>
</file>

<file path=ppt/slides/_rels/slide73.xml.rels><?xml version="1.0" encoding="UTF-8" standalone="yes"?>
<Relationships xmlns="http://schemas.openxmlformats.org/package/2006/relationships"><Relationship Id="rId9" Type="http://schemas.openxmlformats.org/officeDocument/2006/relationships/slideLayout" Target="../slideLayouts/slideLayout3.xml"/><Relationship Id="rId8" Type="http://schemas.openxmlformats.org/officeDocument/2006/relationships/tags" Target="../tags/tag742.xml"/><Relationship Id="rId7" Type="http://schemas.openxmlformats.org/officeDocument/2006/relationships/tags" Target="../tags/tag741.xml"/><Relationship Id="rId6" Type="http://schemas.openxmlformats.org/officeDocument/2006/relationships/tags" Target="../tags/tag740.xml"/><Relationship Id="rId5" Type="http://schemas.openxmlformats.org/officeDocument/2006/relationships/tags" Target="../tags/tag739.xml"/><Relationship Id="rId4" Type="http://schemas.openxmlformats.org/officeDocument/2006/relationships/image" Target="../media/image74.jpeg"/><Relationship Id="rId3" Type="http://schemas.openxmlformats.org/officeDocument/2006/relationships/tags" Target="../tags/tag738.xml"/><Relationship Id="rId2" Type="http://schemas.openxmlformats.org/officeDocument/2006/relationships/tags" Target="../tags/tag737.xml"/><Relationship Id="rId1" Type="http://schemas.openxmlformats.org/officeDocument/2006/relationships/tags" Target="../tags/tag736.xml"/></Relationships>
</file>

<file path=ppt/slides/_rels/slide74.xml.rels><?xml version="1.0" encoding="UTF-8" standalone="yes"?>
<Relationships xmlns="http://schemas.openxmlformats.org/package/2006/relationships"><Relationship Id="rId9" Type="http://schemas.openxmlformats.org/officeDocument/2006/relationships/tags" Target="../tags/tag750.xml"/><Relationship Id="rId8" Type="http://schemas.openxmlformats.org/officeDocument/2006/relationships/tags" Target="../tags/tag749.xml"/><Relationship Id="rId7" Type="http://schemas.openxmlformats.org/officeDocument/2006/relationships/tags" Target="../tags/tag748.xml"/><Relationship Id="rId6" Type="http://schemas.openxmlformats.org/officeDocument/2006/relationships/tags" Target="../tags/tag747.xml"/><Relationship Id="rId5" Type="http://schemas.openxmlformats.org/officeDocument/2006/relationships/tags" Target="../tags/tag746.xml"/><Relationship Id="rId4" Type="http://schemas.openxmlformats.org/officeDocument/2006/relationships/tags" Target="../tags/tag745.xml"/><Relationship Id="rId3" Type="http://schemas.openxmlformats.org/officeDocument/2006/relationships/tags" Target="../tags/tag744.xml"/><Relationship Id="rId2" Type="http://schemas.openxmlformats.org/officeDocument/2006/relationships/image" Target="../media/image75.png"/><Relationship Id="rId11" Type="http://schemas.openxmlformats.org/officeDocument/2006/relationships/slideLayout" Target="../slideLayouts/slideLayout3.xml"/><Relationship Id="rId10" Type="http://schemas.openxmlformats.org/officeDocument/2006/relationships/tags" Target="../tags/tag751.xml"/><Relationship Id="rId1" Type="http://schemas.openxmlformats.org/officeDocument/2006/relationships/tags" Target="../tags/tag743.xml"/></Relationships>
</file>

<file path=ppt/slides/_rels/slide75.xml.rels><?xml version="1.0" encoding="UTF-8" standalone="yes"?>
<Relationships xmlns="http://schemas.openxmlformats.org/package/2006/relationships"><Relationship Id="rId9" Type="http://schemas.openxmlformats.org/officeDocument/2006/relationships/tags" Target="../tags/tag759.xml"/><Relationship Id="rId8" Type="http://schemas.openxmlformats.org/officeDocument/2006/relationships/tags" Target="../tags/tag758.xml"/><Relationship Id="rId7" Type="http://schemas.openxmlformats.org/officeDocument/2006/relationships/tags" Target="../tags/tag757.xml"/><Relationship Id="rId6" Type="http://schemas.openxmlformats.org/officeDocument/2006/relationships/tags" Target="../tags/tag756.xml"/><Relationship Id="rId5" Type="http://schemas.openxmlformats.org/officeDocument/2006/relationships/tags" Target="../tags/tag755.xml"/><Relationship Id="rId4" Type="http://schemas.openxmlformats.org/officeDocument/2006/relationships/tags" Target="../tags/tag754.xml"/><Relationship Id="rId3" Type="http://schemas.openxmlformats.org/officeDocument/2006/relationships/tags" Target="../tags/tag753.xml"/><Relationship Id="rId2" Type="http://schemas.openxmlformats.org/officeDocument/2006/relationships/image" Target="../media/image76.png"/><Relationship Id="rId11" Type="http://schemas.openxmlformats.org/officeDocument/2006/relationships/slideLayout" Target="../slideLayouts/slideLayout3.xml"/><Relationship Id="rId10" Type="http://schemas.openxmlformats.org/officeDocument/2006/relationships/tags" Target="../tags/tag760.xml"/><Relationship Id="rId1" Type="http://schemas.openxmlformats.org/officeDocument/2006/relationships/tags" Target="../tags/tag752.xml"/></Relationships>
</file>

<file path=ppt/slides/_rels/slide76.xml.rels><?xml version="1.0" encoding="UTF-8" standalone="yes"?>
<Relationships xmlns="http://schemas.openxmlformats.org/package/2006/relationships"><Relationship Id="rId9" Type="http://schemas.openxmlformats.org/officeDocument/2006/relationships/tags" Target="../tags/tag768.xml"/><Relationship Id="rId8" Type="http://schemas.openxmlformats.org/officeDocument/2006/relationships/tags" Target="../tags/tag767.xml"/><Relationship Id="rId7" Type="http://schemas.openxmlformats.org/officeDocument/2006/relationships/tags" Target="../tags/tag766.xml"/><Relationship Id="rId6" Type="http://schemas.openxmlformats.org/officeDocument/2006/relationships/tags" Target="../tags/tag765.xml"/><Relationship Id="rId5" Type="http://schemas.openxmlformats.org/officeDocument/2006/relationships/tags" Target="../tags/tag764.xml"/><Relationship Id="rId4" Type="http://schemas.openxmlformats.org/officeDocument/2006/relationships/tags" Target="../tags/tag763.xml"/><Relationship Id="rId3" Type="http://schemas.openxmlformats.org/officeDocument/2006/relationships/image" Target="../media/image77.jpeg"/><Relationship Id="rId2" Type="http://schemas.openxmlformats.org/officeDocument/2006/relationships/tags" Target="../tags/tag762.xml"/><Relationship Id="rId12" Type="http://schemas.openxmlformats.org/officeDocument/2006/relationships/slideLayout" Target="../slideLayouts/slideLayout3.xml"/><Relationship Id="rId11" Type="http://schemas.openxmlformats.org/officeDocument/2006/relationships/tags" Target="../tags/tag770.xml"/><Relationship Id="rId10" Type="http://schemas.openxmlformats.org/officeDocument/2006/relationships/tags" Target="../tags/tag769.xml"/><Relationship Id="rId1" Type="http://schemas.openxmlformats.org/officeDocument/2006/relationships/tags" Target="../tags/tag761.xml"/></Relationships>
</file>

<file path=ppt/slides/_rels/slide77.xml.rels><?xml version="1.0" encoding="UTF-8" standalone="yes"?>
<Relationships xmlns="http://schemas.openxmlformats.org/package/2006/relationships"><Relationship Id="rId9" Type="http://schemas.openxmlformats.org/officeDocument/2006/relationships/tags" Target="../tags/tag778.xml"/><Relationship Id="rId8" Type="http://schemas.openxmlformats.org/officeDocument/2006/relationships/tags" Target="../tags/tag777.xml"/><Relationship Id="rId7" Type="http://schemas.openxmlformats.org/officeDocument/2006/relationships/tags" Target="../tags/tag776.xml"/><Relationship Id="rId6" Type="http://schemas.openxmlformats.org/officeDocument/2006/relationships/tags" Target="../tags/tag775.xml"/><Relationship Id="rId5" Type="http://schemas.openxmlformats.org/officeDocument/2006/relationships/tags" Target="../tags/tag774.xml"/><Relationship Id="rId4" Type="http://schemas.openxmlformats.org/officeDocument/2006/relationships/tags" Target="../tags/tag773.xml"/><Relationship Id="rId3" Type="http://schemas.openxmlformats.org/officeDocument/2006/relationships/tags" Target="../tags/tag772.xml"/><Relationship Id="rId2" Type="http://schemas.openxmlformats.org/officeDocument/2006/relationships/image" Target="../media/image78.png"/><Relationship Id="rId10" Type="http://schemas.openxmlformats.org/officeDocument/2006/relationships/slideLayout" Target="../slideLayouts/slideLayout3.xml"/><Relationship Id="rId1" Type="http://schemas.openxmlformats.org/officeDocument/2006/relationships/tags" Target="../tags/tag771.xml"/></Relationships>
</file>

<file path=ppt/slides/_rels/slide7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779.xml"/></Relationships>
</file>

<file path=ppt/slides/_rels/slide79.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780.xml"/></Relationships>
</file>

<file path=ppt/slides/_rels/slide80.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781.xml"/></Relationships>
</file>

<file path=ppt/slides/_rels/slide8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782.xml"/></Relationships>
</file>

<file path=ppt/slides/_rels/slide8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783.xml"/></Relationships>
</file>

<file path=ppt/slides/_rels/slide8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784.xml"/></Relationships>
</file>

<file path=ppt/slides/_rels/slide8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785.xml"/></Relationships>
</file>

<file path=ppt/slides/_rels/slide8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786.xml"/></Relationships>
</file>

<file path=ppt/slides/_rels/slide8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787.xml"/></Relationships>
</file>

<file path=ppt/slides/_rels/slide8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788.xml"/></Relationships>
</file>

<file path=ppt/slides/_rels/slide8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789.xml"/></Relationships>
</file>

<file path=ppt/slides/_rels/slide89.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790.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791.xml"/></Relationships>
</file>

<file path=ppt/slides/_rels/slide9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792.xml"/></Relationships>
</file>

<file path=ppt/slides/_rels/slide9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79.jpeg"/><Relationship Id="rId1" Type="http://schemas.openxmlformats.org/officeDocument/2006/relationships/tags" Target="../tags/tag793.xml"/></Relationships>
</file>

<file path=ppt/slides/_rels/slide9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7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tags" Target="../tags/tag796.xml"/><Relationship Id="rId2" Type="http://schemas.openxmlformats.org/officeDocument/2006/relationships/image" Target="../media/image80.jpeg"/><Relationship Id="rId1" Type="http://schemas.openxmlformats.org/officeDocument/2006/relationships/tags" Target="../tags/tag795.xml"/></Relationships>
</file>

<file path=ppt/slides/_rels/slide97.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tags" Target="../tags/tag798.xml"/><Relationship Id="rId2" Type="http://schemas.openxmlformats.org/officeDocument/2006/relationships/image" Target="../media/image81.jpeg"/><Relationship Id="rId1" Type="http://schemas.openxmlformats.org/officeDocument/2006/relationships/tags" Target="../tags/tag797.xml"/></Relationships>
</file>

<file path=ppt/slides/_rels/slide98.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tags" Target="../tags/tag800.xml"/><Relationship Id="rId2" Type="http://schemas.openxmlformats.org/officeDocument/2006/relationships/image" Target="../media/image81.jpeg"/><Relationship Id="rId1" Type="http://schemas.openxmlformats.org/officeDocument/2006/relationships/tags" Target="../tags/tag799.xml"/></Relationships>
</file>

<file path=ppt/slides/_rels/slide99.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801.xml"/></Relationships>
</file>

<file path=ppt/slides/_rels/slide10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82.jpeg"/><Relationship Id="rId1" Type="http://schemas.openxmlformats.org/officeDocument/2006/relationships/tags" Target="../tags/tag802.xml"/></Relationships>
</file>

<file path=ppt/slides/_rels/slide10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83.jpeg"/><Relationship Id="rId1" Type="http://schemas.openxmlformats.org/officeDocument/2006/relationships/tags" Target="../tags/tag803.xml"/></Relationships>
</file>

<file path=ppt/slides/_rels/slide10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84.jpeg"/><Relationship Id="rId1" Type="http://schemas.openxmlformats.org/officeDocument/2006/relationships/tags" Target="../tags/tag804.xml"/></Relationships>
</file>

<file path=ppt/slides/_rels/slide10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85.jpeg"/><Relationship Id="rId1" Type="http://schemas.openxmlformats.org/officeDocument/2006/relationships/tags" Target="../tags/tag805.xml"/></Relationships>
</file>

<file path=ppt/slides/_rels/slide10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806.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90.png"/><Relationship Id="rId4" Type="http://schemas.openxmlformats.org/officeDocument/2006/relationships/image" Target="../media/image89.png"/><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image" Target="../media/image86.jpeg"/></Relationships>
</file>

<file path=ppt/slides/_rels/slide10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1.jpeg"/></Relationships>
</file>

<file path=ppt/slides/_rels/slide10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93.jpeg"/><Relationship Id="rId2" Type="http://schemas.openxmlformats.org/officeDocument/2006/relationships/image" Target="../media/image92.png"/><Relationship Id="rId1" Type="http://schemas.openxmlformats.org/officeDocument/2006/relationships/image" Target="../media/image87.png"/></Relationships>
</file>

<file path=ppt/slides/_rels/slide109.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98.png"/><Relationship Id="rId4" Type="http://schemas.openxmlformats.org/officeDocument/2006/relationships/image" Target="../media/image97.png"/><Relationship Id="rId3" Type="http://schemas.openxmlformats.org/officeDocument/2006/relationships/image" Target="../media/image96.jpeg"/><Relationship Id="rId2" Type="http://schemas.openxmlformats.org/officeDocument/2006/relationships/image" Target="../media/image95.jpeg"/><Relationship Id="rId1" Type="http://schemas.openxmlformats.org/officeDocument/2006/relationships/image" Target="../media/image94.jpeg"/></Relationships>
</file>

<file path=ppt/slides/_rels/slide110.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00.jpeg"/><Relationship Id="rId4" Type="http://schemas.openxmlformats.org/officeDocument/2006/relationships/image" Target="../media/image98.png"/><Relationship Id="rId3" Type="http://schemas.openxmlformats.org/officeDocument/2006/relationships/image" Target="../media/image97.png"/><Relationship Id="rId2" Type="http://schemas.openxmlformats.org/officeDocument/2006/relationships/image" Target="../media/image99.jpeg"/><Relationship Id="rId1" Type="http://schemas.openxmlformats.org/officeDocument/2006/relationships/image" Target="../media/image95.jpeg"/></Relationships>
</file>

<file path=ppt/slides/_rels/slide111.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03.png"/><Relationship Id="rId4" Type="http://schemas.openxmlformats.org/officeDocument/2006/relationships/image" Target="../media/image98.png"/><Relationship Id="rId3" Type="http://schemas.openxmlformats.org/officeDocument/2006/relationships/image" Target="../media/image97.png"/><Relationship Id="rId2" Type="http://schemas.openxmlformats.org/officeDocument/2006/relationships/image" Target="../media/image102.png"/><Relationship Id="rId1" Type="http://schemas.openxmlformats.org/officeDocument/2006/relationships/image" Target="../media/image101.jpeg"/></Relationships>
</file>

<file path=ppt/slides/_rels/slide112.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03.png"/><Relationship Id="rId4" Type="http://schemas.openxmlformats.org/officeDocument/2006/relationships/image" Target="../media/image98.png"/><Relationship Id="rId3" Type="http://schemas.openxmlformats.org/officeDocument/2006/relationships/image" Target="../media/image97.png"/><Relationship Id="rId2" Type="http://schemas.openxmlformats.org/officeDocument/2006/relationships/image" Target="../media/image102.png"/><Relationship Id="rId1" Type="http://schemas.openxmlformats.org/officeDocument/2006/relationships/image" Target="../media/image101.jpeg"/></Relationships>
</file>

<file path=ppt/slides/_rels/slide1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04.jpeg"/></Relationships>
</file>

<file path=ppt/slides/_rels/slide1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05.jpeg"/></Relationships>
</file>

<file path=ppt/slides/_rels/slide115.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10.png"/><Relationship Id="rId4" Type="http://schemas.openxmlformats.org/officeDocument/2006/relationships/image" Target="../media/image109.png"/><Relationship Id="rId3" Type="http://schemas.openxmlformats.org/officeDocument/2006/relationships/image" Target="../media/image108.jpeg"/><Relationship Id="rId2" Type="http://schemas.openxmlformats.org/officeDocument/2006/relationships/image" Target="../media/image107.png"/><Relationship Id="rId1" Type="http://schemas.openxmlformats.org/officeDocument/2006/relationships/image" Target="../media/image106.jpeg"/></Relationships>
</file>

<file path=ppt/slides/_rels/slide116.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10.png"/><Relationship Id="rId4" Type="http://schemas.openxmlformats.org/officeDocument/2006/relationships/image" Target="../media/image109.png"/><Relationship Id="rId3" Type="http://schemas.openxmlformats.org/officeDocument/2006/relationships/image" Target="../media/image111.jpeg"/><Relationship Id="rId2" Type="http://schemas.openxmlformats.org/officeDocument/2006/relationships/image" Target="../media/image107.png"/><Relationship Id="rId1" Type="http://schemas.openxmlformats.org/officeDocument/2006/relationships/image" Target="../media/image106.jpeg"/></Relationships>
</file>

<file path=ppt/slides/_rels/slide117.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10.png"/><Relationship Id="rId4" Type="http://schemas.openxmlformats.org/officeDocument/2006/relationships/image" Target="../media/image109.png"/><Relationship Id="rId3" Type="http://schemas.openxmlformats.org/officeDocument/2006/relationships/image" Target="../media/image111.jpeg"/><Relationship Id="rId2" Type="http://schemas.openxmlformats.org/officeDocument/2006/relationships/image" Target="../media/image107.png"/><Relationship Id="rId1" Type="http://schemas.openxmlformats.org/officeDocument/2006/relationships/image" Target="../media/image106.jpeg"/></Relationships>
</file>

<file path=ppt/slides/_rels/slide118.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13.jpeg"/><Relationship Id="rId3" Type="http://schemas.openxmlformats.org/officeDocument/2006/relationships/image" Target="../media/image112.png"/><Relationship Id="rId2" Type="http://schemas.openxmlformats.org/officeDocument/2006/relationships/image" Target="../media/image111.jpeg"/><Relationship Id="rId1" Type="http://schemas.openxmlformats.org/officeDocument/2006/relationships/image" Target="../media/image107.png"/></Relationships>
</file>

<file path=ppt/slides/_rels/slide119.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14.jpeg"/><Relationship Id="rId3" Type="http://schemas.openxmlformats.org/officeDocument/2006/relationships/image" Target="../media/image112.png"/><Relationship Id="rId2" Type="http://schemas.openxmlformats.org/officeDocument/2006/relationships/image" Target="../media/image111.jpeg"/><Relationship Id="rId1" Type="http://schemas.openxmlformats.org/officeDocument/2006/relationships/image" Target="../media/image107.png"/></Relationships>
</file>

<file path=ppt/slides/_rels/slide120.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16.jpeg"/><Relationship Id="rId3" Type="http://schemas.openxmlformats.org/officeDocument/2006/relationships/image" Target="../media/image115.png"/><Relationship Id="rId2" Type="http://schemas.openxmlformats.org/officeDocument/2006/relationships/image" Target="../media/image111.jpeg"/><Relationship Id="rId1" Type="http://schemas.openxmlformats.org/officeDocument/2006/relationships/image" Target="../media/image107.png"/></Relationships>
</file>

<file path=ppt/slides/_rels/slide12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18.jpeg"/><Relationship Id="rId2" Type="http://schemas.openxmlformats.org/officeDocument/2006/relationships/image" Target="../media/image117.png"/><Relationship Id="rId1" Type="http://schemas.openxmlformats.org/officeDocument/2006/relationships/image" Target="../media/image107.png"/></Relationships>
</file>

<file path=ppt/slides/_rels/slide12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18.jpeg"/><Relationship Id="rId2" Type="http://schemas.openxmlformats.org/officeDocument/2006/relationships/image" Target="../media/image119.png"/><Relationship Id="rId1" Type="http://schemas.openxmlformats.org/officeDocument/2006/relationships/image" Target="../media/image107.png"/></Relationships>
</file>

<file path=ppt/slides/_rels/slide12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18.jpeg"/><Relationship Id="rId2" Type="http://schemas.openxmlformats.org/officeDocument/2006/relationships/image" Target="../media/image112.png"/><Relationship Id="rId1" Type="http://schemas.openxmlformats.org/officeDocument/2006/relationships/image" Target="../media/image107.png"/></Relationships>
</file>

<file path=ppt/slides/_rels/slide1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20.jpe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21.jpe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807.xml"/></Relationships>
</file>

<file path=ppt/slides/_rels/slide13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808.xml"/></Relationships>
</file>

<file path=ppt/slides/_rels/slide13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809.xml"/></Relationships>
</file>

<file path=ppt/slides/_rels/slide13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810.xml"/></Relationships>
</file>

<file path=ppt/slides/_rels/slide13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811.xml"/></Relationships>
</file>

<file path=ppt/slides/_rels/slide13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8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6" name="矩形 1049198"/>
          <p:cNvSpPr/>
          <p:nvPr/>
        </p:nvSpPr>
        <p:spPr>
          <a:xfrm>
            <a:off x="-635" y="2632710"/>
            <a:ext cx="12192635" cy="2030095"/>
          </a:xfrm>
          <a:prstGeom prst="rect">
            <a:avLst/>
          </a:prstGeom>
          <a:gradFill>
            <a:gsLst>
              <a:gs pos="0">
                <a:srgbClr val="E30000"/>
              </a:gs>
              <a:gs pos="100000">
                <a:srgbClr val="760303"/>
              </a:gs>
            </a:gsLst>
            <a:lin ang="5400000" scaled="0"/>
          </a:gradFill>
          <a:ln w="9525">
            <a:noFill/>
          </a:ln>
        </p:spPr>
        <p:txBody>
          <a:bodyPr wrap="square" lIns="91440" tIns="45720" rIns="91440" bIns="45720" anchor="ctr" anchorCtr="0">
            <a:spAutoFit/>
          </a:bodyPr>
          <a:lstStyle/>
          <a:p>
            <a:pPr algn="ctr"/>
            <a:r>
              <a:rPr lang="zh-CN" altLang="en-US" sz="6600" b="1">
                <a:solidFill>
                  <a:srgbClr val="FFFFFF"/>
                </a:solidFill>
                <a:latin typeface="微软雅黑" panose="020B0503020204020204" charset="-122"/>
                <a:ea typeface="微软雅黑" panose="020B0503020204020204" charset="-122"/>
                <a:sym typeface="宋体" panose="02010600030101010101" pitchFamily="2" charset="-122"/>
              </a:rPr>
              <a:t>结合新安法！</a:t>
            </a:r>
            <a:r>
              <a:rPr lang="zh-CN" altLang="en-US" sz="6000" b="1">
                <a:solidFill>
                  <a:srgbClr val="FFFFFF"/>
                </a:solidFill>
                <a:latin typeface="微软雅黑" panose="020B0503020204020204" charset="-122"/>
                <a:ea typeface="微软雅黑" panose="020B0503020204020204" charset="-122"/>
                <a:sym typeface="宋体" panose="02010600030101010101" pitchFamily="2" charset="-122"/>
              </a:rPr>
              <a:t>全员学习用电消防</a:t>
            </a:r>
            <a:endParaRPr lang="zh-CN" altLang="en-US" sz="6000" b="1">
              <a:solidFill>
                <a:srgbClr val="FFFFFF"/>
              </a:solidFill>
              <a:latin typeface="微软雅黑" panose="020B0503020204020204" charset="-122"/>
              <a:ea typeface="微软雅黑" panose="020B0503020204020204" charset="-122"/>
              <a:sym typeface="宋体" panose="02010600030101010101" pitchFamily="2" charset="-122"/>
            </a:endParaRPr>
          </a:p>
          <a:p>
            <a:pPr algn="ctr"/>
            <a:r>
              <a:rPr lang="zh-CN" altLang="en-US" sz="6000" b="1">
                <a:solidFill>
                  <a:srgbClr val="FFFFFF"/>
                </a:solidFill>
                <a:latin typeface="微软雅黑" panose="020B0503020204020204" charset="-122"/>
                <a:ea typeface="微软雅黑" panose="020B0503020204020204" charset="-122"/>
                <a:sym typeface="宋体" panose="02010600030101010101" pitchFamily="2" charset="-122"/>
              </a:rPr>
              <a:t>有限空间高温作业等安全知识</a:t>
            </a:r>
            <a:endParaRPr lang="zh-CN" altLang="en-US" sz="6000" b="1">
              <a:solidFill>
                <a:srgbClr val="FFFFFF"/>
              </a:solidFill>
              <a:latin typeface="微软雅黑" panose="020B0503020204020204" charset="-122"/>
              <a:ea typeface="微软雅黑" panose="020B0503020204020204" charset="-122"/>
              <a:sym typeface="宋体" panose="02010600030101010101" pitchFamily="2" charset="-122"/>
            </a:endParaRPr>
          </a:p>
        </p:txBody>
      </p:sp>
      <p:sp>
        <p:nvSpPr>
          <p:cNvPr id="3" name="文本框 2"/>
          <p:cNvSpPr txBox="1"/>
          <p:nvPr/>
        </p:nvSpPr>
        <p:spPr>
          <a:xfrm>
            <a:off x="0" y="762635"/>
            <a:ext cx="12192000" cy="1198880"/>
          </a:xfrm>
          <a:prstGeom prst="rect">
            <a:avLst/>
          </a:prstGeom>
          <a:noFill/>
        </p:spPr>
        <p:txBody>
          <a:bodyPr wrap="square" rtlCol="0" anchor="t">
            <a:spAutoFit/>
          </a:bodyPr>
          <a:lstStyle/>
          <a:p>
            <a:pPr algn="ctr"/>
            <a:r>
              <a:rPr lang="zh-CN" altLang="en-US" sz="7200" b="1">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sym typeface="宋体" panose="02010600030101010101" pitchFamily="2" charset="-122"/>
              </a:rPr>
              <a:t>全员安全知识培训通用</a:t>
            </a:r>
            <a:endParaRPr lang="zh-CN" altLang="en-US" sz="7200" b="1">
              <a:solidFill>
                <a:schemeClr val="tx1"/>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sym typeface="宋体" panose="02010600030101010101" pitchFamily="2" charset="-122"/>
            </a:endParaRPr>
          </a:p>
        </p:txBody>
      </p:sp>
    </p:spTree>
  </p:cSld>
  <p:clrMapOvr>
    <a:masterClrMapping/>
  </p:clrMapOvr>
  <p:transition advTm="300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Rot="1" noChangeArrowheads="1"/>
          </p:cNvSpPr>
          <p:nvPr>
            <p:ph type="title" idx="4294967295"/>
          </p:nvPr>
        </p:nvSpPr>
        <p:spPr>
          <a:xfrm>
            <a:off x="581827" y="675529"/>
            <a:ext cx="11029616" cy="716755"/>
          </a:xfrm>
        </p:spPr>
        <p:txBody>
          <a:bodyPr>
            <a:normAutofit/>
          </a:bodyPr>
          <a:lstStyle/>
          <a:p>
            <a:pPr algn="ctr"/>
            <a:r>
              <a:rPr lang="en-US" altLang="zh-CN" sz="4000" b="1">
                <a:solidFill>
                  <a:schemeClr val="lt1"/>
                </a:solidFill>
              </a:rPr>
              <a:t>    </a:t>
            </a:r>
            <a:r>
              <a:rPr lang="zh-CN" altLang="en-US" sz="4000" b="1">
                <a:solidFill>
                  <a:schemeClr val="lt1"/>
                </a:solidFill>
              </a:rPr>
              <a:t>目录</a:t>
            </a:r>
            <a:endParaRPr lang="zh-CN" altLang="en-US" sz="4000" b="1">
              <a:solidFill>
                <a:schemeClr val="lt1"/>
              </a:solidFill>
            </a:endParaRPr>
          </a:p>
        </p:txBody>
      </p:sp>
      <p:sp>
        <p:nvSpPr>
          <p:cNvPr id="5" name="圆角矩形 4"/>
          <p:cNvSpPr/>
          <p:nvPr>
            <p:custDataLst>
              <p:tags r:id="rId1"/>
            </p:custDataLst>
          </p:nvPr>
        </p:nvSpPr>
        <p:spPr>
          <a:xfrm>
            <a:off x="1678940" y="1715770"/>
            <a:ext cx="1085215" cy="616585"/>
          </a:xfrm>
          <a:prstGeom prst="roundRect">
            <a:avLst/>
          </a:prstGeom>
          <a:solidFill>
            <a:schemeClr val="accent1"/>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chemeClr val="lt1"/>
                </a:solidFill>
                <a:latin typeface="微软雅黑" panose="020B0503020204020204" charset="-122"/>
                <a:ea typeface="微软雅黑" panose="020B0503020204020204" charset="-122"/>
              </a:rPr>
              <a:t>一</a:t>
            </a:r>
            <a:endParaRPr lang="zh-CN" altLang="en-US" sz="2800" b="1">
              <a:solidFill>
                <a:schemeClr val="lt1"/>
              </a:solidFill>
              <a:latin typeface="微软雅黑" panose="020B0503020204020204" charset="-122"/>
              <a:ea typeface="微软雅黑" panose="020B0503020204020204" charset="-122"/>
            </a:endParaRPr>
          </a:p>
        </p:txBody>
      </p:sp>
      <p:sp>
        <p:nvSpPr>
          <p:cNvPr id="6" name="圆角矩形 5"/>
          <p:cNvSpPr/>
          <p:nvPr>
            <p:custDataLst>
              <p:tags r:id="rId2"/>
            </p:custDataLst>
          </p:nvPr>
        </p:nvSpPr>
        <p:spPr>
          <a:xfrm>
            <a:off x="1678940" y="2454275"/>
            <a:ext cx="1085215" cy="617220"/>
          </a:xfrm>
          <a:prstGeom prst="roundRect">
            <a:avLst/>
          </a:prstGeom>
          <a:solidFill>
            <a:schemeClr val="accent1"/>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chemeClr val="lt1"/>
                </a:solidFill>
                <a:latin typeface="微软雅黑" panose="020B0503020204020204" charset="-122"/>
                <a:ea typeface="微软雅黑" panose="020B0503020204020204" charset="-122"/>
              </a:rPr>
              <a:t>二</a:t>
            </a:r>
            <a:endParaRPr lang="zh-CN" altLang="en-US" sz="2800" b="1">
              <a:solidFill>
                <a:schemeClr val="lt1"/>
              </a:solidFill>
              <a:latin typeface="微软雅黑" panose="020B0503020204020204" charset="-122"/>
              <a:ea typeface="微软雅黑" panose="020B0503020204020204" charset="-122"/>
            </a:endParaRPr>
          </a:p>
        </p:txBody>
      </p:sp>
      <p:sp>
        <p:nvSpPr>
          <p:cNvPr id="8" name="圆角矩形 7"/>
          <p:cNvSpPr/>
          <p:nvPr>
            <p:custDataLst>
              <p:tags r:id="rId3"/>
            </p:custDataLst>
          </p:nvPr>
        </p:nvSpPr>
        <p:spPr>
          <a:xfrm>
            <a:off x="3277870" y="1715770"/>
            <a:ext cx="6968490" cy="616585"/>
          </a:xfrm>
          <a:prstGeom prst="roundRect">
            <a:avLst/>
          </a:prstGeom>
          <a:noFill/>
          <a:ln>
            <a:solidFill>
              <a:schemeClr val="accent1">
                <a:shade val="50000"/>
              </a:schemeClr>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chemeClr val="accent1"/>
                </a:solidFill>
                <a:latin typeface="微软雅黑" panose="020B0503020204020204" charset="-122"/>
                <a:ea typeface="微软雅黑" panose="020B0503020204020204" charset="-122"/>
              </a:rPr>
              <a:t>安全生产法解读</a:t>
            </a:r>
            <a:endParaRPr lang="zh-CN" altLang="en-US" sz="2800" b="1">
              <a:solidFill>
                <a:schemeClr val="accent1"/>
              </a:solidFill>
              <a:latin typeface="微软雅黑" panose="020B0503020204020204" charset="-122"/>
              <a:ea typeface="微软雅黑" panose="020B0503020204020204" charset="-122"/>
            </a:endParaRPr>
          </a:p>
        </p:txBody>
      </p:sp>
      <p:sp>
        <p:nvSpPr>
          <p:cNvPr id="9" name="圆角矩形 8"/>
          <p:cNvSpPr/>
          <p:nvPr>
            <p:custDataLst>
              <p:tags r:id="rId4"/>
            </p:custDataLst>
          </p:nvPr>
        </p:nvSpPr>
        <p:spPr>
          <a:xfrm>
            <a:off x="3277870" y="2453640"/>
            <a:ext cx="6968490" cy="626745"/>
          </a:xfrm>
          <a:prstGeom prst="roundRect">
            <a:avLst/>
          </a:prstGeom>
          <a:noFill/>
          <a:ln>
            <a:solidFill>
              <a:schemeClr val="accent1">
                <a:shade val="50000"/>
              </a:schemeClr>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chemeClr val="accent1"/>
                </a:solidFill>
                <a:latin typeface="微软雅黑" panose="020B0503020204020204" charset="-122"/>
                <a:ea typeface="微软雅黑" panose="020B0503020204020204" charset="-122"/>
              </a:rPr>
              <a:t>用电安全知识</a:t>
            </a:r>
            <a:endParaRPr lang="zh-CN" altLang="en-US" sz="2800" b="1">
              <a:solidFill>
                <a:schemeClr val="accent1"/>
              </a:solidFill>
              <a:latin typeface="微软雅黑" panose="020B0503020204020204" charset="-122"/>
              <a:ea typeface="微软雅黑" panose="020B0503020204020204" charset="-122"/>
            </a:endParaRPr>
          </a:p>
        </p:txBody>
      </p:sp>
      <p:sp>
        <p:nvSpPr>
          <p:cNvPr id="3" name="圆角矩形 2"/>
          <p:cNvSpPr/>
          <p:nvPr>
            <p:custDataLst>
              <p:tags r:id="rId5"/>
            </p:custDataLst>
          </p:nvPr>
        </p:nvSpPr>
        <p:spPr>
          <a:xfrm>
            <a:off x="1678940" y="3193415"/>
            <a:ext cx="1085215" cy="617220"/>
          </a:xfrm>
          <a:prstGeom prst="roundRect">
            <a:avLst/>
          </a:prstGeom>
          <a:solidFill>
            <a:schemeClr val="accent1"/>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chemeClr val="lt1"/>
                </a:solidFill>
                <a:latin typeface="微软雅黑" panose="020B0503020204020204" charset="-122"/>
                <a:ea typeface="微软雅黑" panose="020B0503020204020204" charset="-122"/>
              </a:rPr>
              <a:t>三</a:t>
            </a:r>
            <a:endParaRPr lang="zh-CN" altLang="en-US" sz="2800" b="1">
              <a:solidFill>
                <a:schemeClr val="lt1"/>
              </a:solidFill>
              <a:latin typeface="微软雅黑" panose="020B0503020204020204" charset="-122"/>
              <a:ea typeface="微软雅黑" panose="020B0503020204020204" charset="-122"/>
            </a:endParaRPr>
          </a:p>
        </p:txBody>
      </p:sp>
      <p:sp>
        <p:nvSpPr>
          <p:cNvPr id="10" name="圆角矩形 9"/>
          <p:cNvSpPr/>
          <p:nvPr>
            <p:custDataLst>
              <p:tags r:id="rId6"/>
            </p:custDataLst>
          </p:nvPr>
        </p:nvSpPr>
        <p:spPr>
          <a:xfrm>
            <a:off x="3277870" y="3201670"/>
            <a:ext cx="6968490" cy="617220"/>
          </a:xfrm>
          <a:prstGeom prst="roundRect">
            <a:avLst/>
          </a:prstGeom>
          <a:noFill/>
          <a:ln>
            <a:solidFill>
              <a:schemeClr val="accent1">
                <a:shade val="50000"/>
              </a:schemeClr>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chemeClr val="accent1"/>
                </a:solidFill>
                <a:latin typeface="微软雅黑" panose="020B0503020204020204" charset="-122"/>
                <a:ea typeface="微软雅黑" panose="020B0503020204020204" charset="-122"/>
              </a:rPr>
              <a:t>消防安全知识</a:t>
            </a:r>
            <a:endParaRPr lang="zh-CN" altLang="en-US" sz="2800" b="1">
              <a:solidFill>
                <a:schemeClr val="accent1"/>
              </a:solidFill>
              <a:latin typeface="微软雅黑" panose="020B0503020204020204" charset="-122"/>
              <a:ea typeface="微软雅黑" panose="020B0503020204020204" charset="-122"/>
            </a:endParaRPr>
          </a:p>
        </p:txBody>
      </p:sp>
      <p:sp>
        <p:nvSpPr>
          <p:cNvPr id="11" name="圆角矩形 10"/>
          <p:cNvSpPr/>
          <p:nvPr>
            <p:custDataLst>
              <p:tags r:id="rId7"/>
            </p:custDataLst>
          </p:nvPr>
        </p:nvSpPr>
        <p:spPr>
          <a:xfrm>
            <a:off x="1678940" y="3931920"/>
            <a:ext cx="1085215" cy="617220"/>
          </a:xfrm>
          <a:prstGeom prst="roundRect">
            <a:avLst/>
          </a:prstGeom>
          <a:solidFill>
            <a:schemeClr val="accent1"/>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chemeClr val="lt1"/>
                </a:solidFill>
                <a:latin typeface="微软雅黑" panose="020B0503020204020204" charset="-122"/>
                <a:ea typeface="微软雅黑" panose="020B0503020204020204" charset="-122"/>
              </a:rPr>
              <a:t>四</a:t>
            </a:r>
            <a:endParaRPr lang="zh-CN" altLang="en-US" sz="2800" b="1">
              <a:solidFill>
                <a:schemeClr val="lt1"/>
              </a:solidFill>
              <a:latin typeface="微软雅黑" panose="020B0503020204020204" charset="-122"/>
              <a:ea typeface="微软雅黑" panose="020B0503020204020204" charset="-122"/>
            </a:endParaRPr>
          </a:p>
        </p:txBody>
      </p:sp>
      <p:sp>
        <p:nvSpPr>
          <p:cNvPr id="12" name="圆角矩形 11"/>
          <p:cNvSpPr/>
          <p:nvPr>
            <p:custDataLst>
              <p:tags r:id="rId8"/>
            </p:custDataLst>
          </p:nvPr>
        </p:nvSpPr>
        <p:spPr>
          <a:xfrm>
            <a:off x="3277870" y="3940175"/>
            <a:ext cx="6968490" cy="617220"/>
          </a:xfrm>
          <a:prstGeom prst="roundRect">
            <a:avLst/>
          </a:prstGeom>
          <a:noFill/>
          <a:ln>
            <a:solidFill>
              <a:schemeClr val="accent1">
                <a:shade val="50000"/>
              </a:schemeClr>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chemeClr val="accent1"/>
                </a:solidFill>
                <a:latin typeface="微软雅黑" panose="020B0503020204020204" charset="-122"/>
                <a:ea typeface="微软雅黑" panose="020B0503020204020204" charset="-122"/>
              </a:rPr>
              <a:t>有限空间作业安全</a:t>
            </a:r>
            <a:endParaRPr lang="zh-CN" altLang="en-US" sz="2800" b="1">
              <a:solidFill>
                <a:schemeClr val="accent1"/>
              </a:solidFill>
              <a:latin typeface="微软雅黑" panose="020B0503020204020204" charset="-122"/>
              <a:ea typeface="微软雅黑" panose="020B0503020204020204" charset="-122"/>
            </a:endParaRPr>
          </a:p>
        </p:txBody>
      </p:sp>
      <p:sp>
        <p:nvSpPr>
          <p:cNvPr id="13" name="圆角矩形 12"/>
          <p:cNvSpPr/>
          <p:nvPr>
            <p:custDataLst>
              <p:tags r:id="rId9"/>
            </p:custDataLst>
          </p:nvPr>
        </p:nvSpPr>
        <p:spPr>
          <a:xfrm>
            <a:off x="1678940" y="4679950"/>
            <a:ext cx="1085215" cy="617220"/>
          </a:xfrm>
          <a:prstGeom prst="roundRect">
            <a:avLst/>
          </a:prstGeom>
          <a:solidFill>
            <a:schemeClr val="accent1"/>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chemeClr val="lt1"/>
                </a:solidFill>
                <a:latin typeface="微软雅黑" panose="020B0503020204020204" charset="-122"/>
                <a:ea typeface="微软雅黑" panose="020B0503020204020204" charset="-122"/>
              </a:rPr>
              <a:t>五</a:t>
            </a:r>
            <a:endParaRPr lang="zh-CN" altLang="en-US" sz="2800" b="1">
              <a:solidFill>
                <a:schemeClr val="lt1"/>
              </a:solidFill>
              <a:latin typeface="微软雅黑" panose="020B0503020204020204" charset="-122"/>
              <a:ea typeface="微软雅黑" panose="020B0503020204020204" charset="-122"/>
            </a:endParaRPr>
          </a:p>
        </p:txBody>
      </p:sp>
      <p:sp>
        <p:nvSpPr>
          <p:cNvPr id="14" name="圆角矩形 13"/>
          <p:cNvSpPr/>
          <p:nvPr>
            <p:custDataLst>
              <p:tags r:id="rId10"/>
            </p:custDataLst>
          </p:nvPr>
        </p:nvSpPr>
        <p:spPr>
          <a:xfrm>
            <a:off x="3277870" y="4688205"/>
            <a:ext cx="6968490" cy="617220"/>
          </a:xfrm>
          <a:prstGeom prst="roundRect">
            <a:avLst/>
          </a:prstGeom>
          <a:noFill/>
          <a:ln>
            <a:solidFill>
              <a:schemeClr val="accent1">
                <a:shade val="50000"/>
              </a:schemeClr>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a:solidFill>
                <a:schemeClr val="accent1"/>
              </a:solidFill>
              <a:latin typeface="微软雅黑" panose="020B0503020204020204" charset="-122"/>
              <a:ea typeface="微软雅黑" panose="020B0503020204020204" charset="-122"/>
            </a:endParaRPr>
          </a:p>
        </p:txBody>
      </p:sp>
      <p:sp>
        <p:nvSpPr>
          <p:cNvPr id="15" name="圆角矩形 14"/>
          <p:cNvSpPr/>
          <p:nvPr>
            <p:custDataLst>
              <p:tags r:id="rId11"/>
            </p:custDataLst>
          </p:nvPr>
        </p:nvSpPr>
        <p:spPr>
          <a:xfrm>
            <a:off x="1678940" y="5435600"/>
            <a:ext cx="1085215" cy="615950"/>
          </a:xfrm>
          <a:prstGeom prst="roundRect">
            <a:avLst/>
          </a:prstGeom>
          <a:solidFill>
            <a:schemeClr val="accent1"/>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chemeClr val="lt1"/>
                </a:solidFill>
                <a:latin typeface="微软雅黑" panose="020B0503020204020204" charset="-122"/>
                <a:ea typeface="微软雅黑" panose="020B0503020204020204" charset="-122"/>
              </a:rPr>
              <a:t>六</a:t>
            </a:r>
            <a:endParaRPr lang="zh-CN" altLang="en-US" sz="2800" b="1">
              <a:solidFill>
                <a:schemeClr val="lt1"/>
              </a:solidFill>
              <a:latin typeface="微软雅黑" panose="020B0503020204020204" charset="-122"/>
              <a:ea typeface="微软雅黑" panose="020B0503020204020204" charset="-122"/>
            </a:endParaRPr>
          </a:p>
        </p:txBody>
      </p:sp>
      <p:sp>
        <p:nvSpPr>
          <p:cNvPr id="16" name="圆角矩形 15"/>
          <p:cNvSpPr/>
          <p:nvPr>
            <p:custDataLst>
              <p:tags r:id="rId12"/>
            </p:custDataLst>
          </p:nvPr>
        </p:nvSpPr>
        <p:spPr>
          <a:xfrm>
            <a:off x="3277870" y="5435600"/>
            <a:ext cx="6968490" cy="616585"/>
          </a:xfrm>
          <a:prstGeom prst="roundRect">
            <a:avLst/>
          </a:prstGeom>
          <a:noFill/>
          <a:ln>
            <a:solidFill>
              <a:schemeClr val="accent1">
                <a:shade val="50000"/>
              </a:schemeClr>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chemeClr val="accent1"/>
                </a:solidFill>
                <a:latin typeface="微软雅黑" panose="020B0503020204020204" charset="-122"/>
                <a:ea typeface="微软雅黑" panose="020B0503020204020204" charset="-122"/>
                <a:sym typeface="+mn-ea"/>
              </a:rPr>
              <a:t>汛期安全工作要求</a:t>
            </a:r>
            <a:endParaRPr lang="zh-CN" altLang="en-US" sz="2800" b="1">
              <a:solidFill>
                <a:schemeClr val="accent1"/>
              </a:solidFill>
              <a:latin typeface="微软雅黑" panose="020B0503020204020204" charset="-122"/>
              <a:ea typeface="微软雅黑" panose="020B0503020204020204" charset="-122"/>
            </a:endParaRPr>
          </a:p>
        </p:txBody>
      </p:sp>
      <p:sp>
        <p:nvSpPr>
          <p:cNvPr id="17" name="圆角矩形 16"/>
          <p:cNvSpPr/>
          <p:nvPr>
            <p:custDataLst>
              <p:tags r:id="rId13"/>
            </p:custDataLst>
          </p:nvPr>
        </p:nvSpPr>
        <p:spPr>
          <a:xfrm>
            <a:off x="3277870" y="4688205"/>
            <a:ext cx="6968490" cy="616585"/>
          </a:xfrm>
          <a:prstGeom prst="roundRect">
            <a:avLst/>
          </a:prstGeom>
          <a:noFill/>
          <a:ln>
            <a:solidFill>
              <a:schemeClr val="accent1">
                <a:shade val="50000"/>
              </a:schemeClr>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a:solidFill>
                  <a:schemeClr val="accent1"/>
                </a:solidFill>
                <a:latin typeface="微软雅黑" panose="020B0503020204020204" charset="-122"/>
                <a:ea typeface="微软雅黑" panose="020B0503020204020204" charset="-122"/>
                <a:sym typeface="+mn-ea"/>
              </a:rPr>
              <a:t>夏季高温作业安全要点</a:t>
            </a:r>
            <a:endParaRPr lang="zh-CN" altLang="en-US" sz="2800" b="1">
              <a:solidFill>
                <a:schemeClr val="accent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6" name="矩形 1049198"/>
          <p:cNvSpPr/>
          <p:nvPr/>
        </p:nvSpPr>
        <p:spPr>
          <a:xfrm>
            <a:off x="-635" y="3094355"/>
            <a:ext cx="12192635" cy="1106805"/>
          </a:xfrm>
          <a:prstGeom prst="rect">
            <a:avLst/>
          </a:prstGeom>
          <a:gradFill>
            <a:gsLst>
              <a:gs pos="0">
                <a:srgbClr val="E30000"/>
              </a:gs>
              <a:gs pos="100000">
                <a:srgbClr val="760303"/>
              </a:gs>
            </a:gsLst>
            <a:lin ang="5400000" scaled="0"/>
          </a:gradFill>
          <a:ln w="9525">
            <a:noFill/>
          </a:ln>
        </p:spPr>
        <p:txBody>
          <a:bodyPr wrap="square" lIns="91440" tIns="45720" rIns="91440" bIns="45720" anchor="ctr" anchorCtr="0">
            <a:spAutoFit/>
          </a:bodyPr>
          <a:lstStyle/>
          <a:p>
            <a:pPr algn="ctr"/>
            <a:r>
              <a:rPr lang="zh-CN" altLang="en-US" sz="6600" b="1">
                <a:solidFill>
                  <a:srgbClr val="FFFFFF"/>
                </a:solidFill>
                <a:latin typeface="微软雅黑" panose="020B0503020204020204" charset="-122"/>
                <a:ea typeface="微软雅黑" panose="020B0503020204020204" charset="-122"/>
                <a:sym typeface="宋体" panose="02010600030101010101" pitchFamily="2" charset="-122"/>
              </a:rPr>
              <a:t>安全生产法解读</a:t>
            </a:r>
            <a:endParaRPr lang="zh-CN" altLang="en-US" sz="6600" b="1">
              <a:solidFill>
                <a:srgbClr val="FFFFFF"/>
              </a:solidFill>
              <a:latin typeface="微软雅黑" panose="020B0503020204020204" charset="-122"/>
              <a:ea typeface="微软雅黑" panose="020B0503020204020204" charset="-122"/>
              <a:sym typeface="宋体" panose="02010600030101010101" pitchFamily="2" charset="-122"/>
            </a:endParaRPr>
          </a:p>
        </p:txBody>
      </p:sp>
      <p:sp>
        <p:nvSpPr>
          <p:cNvPr id="24587" name="矩形 1049200"/>
          <p:cNvSpPr/>
          <p:nvPr/>
        </p:nvSpPr>
        <p:spPr>
          <a:xfrm>
            <a:off x="4378008" y="0"/>
            <a:ext cx="3435350" cy="3153410"/>
          </a:xfrm>
          <a:prstGeom prst="rect">
            <a:avLst/>
          </a:prstGeom>
          <a:noFill/>
          <a:ln w="9525">
            <a:noFill/>
          </a:ln>
        </p:spPr>
        <p:txBody>
          <a:bodyPr lIns="91440" tIns="45720" rIns="91440" bIns="45720" anchor="t" anchorCtr="0">
            <a:spAutoFit/>
          </a:bodyPr>
          <a:lstStyle/>
          <a:p>
            <a:pPr algn="ctr">
              <a:buSzTx/>
            </a:pPr>
            <a:r>
              <a:rPr lang="en-US" altLang="zh-CN" sz="19900" b="1">
                <a:gradFill>
                  <a:gsLst>
                    <a:gs pos="0">
                      <a:srgbClr val="E30000"/>
                    </a:gs>
                    <a:gs pos="100000">
                      <a:srgbClr val="760303"/>
                    </a:gs>
                  </a:gsLst>
                  <a:lin scaled="0"/>
                </a:gradFill>
                <a:effectLst>
                  <a:outerShdw blurRad="38100" dist="38100" dir="2700000" algn="tl">
                    <a:srgbClr val="000000">
                      <a:alpha val="43137"/>
                    </a:srgbClr>
                  </a:outerShdw>
                </a:effectLst>
                <a:latin typeface="Century Gothic" panose="020B0502020202020204" pitchFamily="34" charset="0"/>
                <a:ea typeface="冬青黑体简体中文 W3"/>
              </a:rPr>
              <a:t>01</a:t>
            </a:r>
            <a:endParaRPr lang="en-US" altLang="zh-CN" sz="19900" b="1">
              <a:gradFill>
                <a:gsLst>
                  <a:gs pos="0">
                    <a:srgbClr val="E30000"/>
                  </a:gs>
                  <a:gs pos="100000">
                    <a:srgbClr val="760303"/>
                  </a:gs>
                </a:gsLst>
                <a:lin scaled="0"/>
              </a:gradFill>
              <a:effectLst>
                <a:outerShdw blurRad="38100" dist="38100" dir="2700000" algn="tl">
                  <a:srgbClr val="000000">
                    <a:alpha val="43137"/>
                  </a:srgbClr>
                </a:outerShdw>
              </a:effectLst>
              <a:latin typeface="Century Gothic" panose="020B0502020202020204" pitchFamily="34" charset="0"/>
              <a:ea typeface="冬青黑体简体中文 W3"/>
            </a:endParaRPr>
          </a:p>
        </p:txBody>
      </p:sp>
    </p:spTree>
  </p:cSld>
  <p:clrMapOvr>
    <a:masterClrMapping/>
  </p:clrMapOvr>
  <p:transition advTm="300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第一节  安全生产法解读</a:t>
            </a:r>
            <a:endParaRPr lang="zh-CN" altLang="en-US" sz="4000" b="1">
              <a:solidFill>
                <a:schemeClr val="lt1"/>
              </a:solidFill>
            </a:endParaRPr>
          </a:p>
        </p:txBody>
      </p:sp>
      <p:sp>
        <p:nvSpPr>
          <p:cNvPr id="2" name="矩形 1"/>
          <p:cNvSpPr/>
          <p:nvPr/>
        </p:nvSpPr>
        <p:spPr>
          <a:xfrm>
            <a:off x="581660" y="163131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新安全生产法发布令</a:t>
            </a:r>
            <a:endParaRPr lang="zh-CN" altLang="en-US" sz="2400" b="1">
              <a:solidFill>
                <a:srgbClr val="FFFFFF"/>
              </a:solidFill>
              <a:latin typeface="微软雅黑" panose="020B0503020204020204" charset="-122"/>
              <a:ea typeface="微软雅黑" panose="020B0503020204020204" charset="-122"/>
            </a:endParaRPr>
          </a:p>
        </p:txBody>
      </p:sp>
      <p:pic>
        <p:nvPicPr>
          <p:cNvPr id="21506" name="图片 3"/>
          <p:cNvPicPr>
            <a:picLocks noChangeAspect="1"/>
          </p:cNvPicPr>
          <p:nvPr>
            <p:custDataLst>
              <p:tags r:id="rId1"/>
            </p:custDataLst>
          </p:nvPr>
        </p:nvPicPr>
        <p:blipFill>
          <a:blip r:embed="rId2"/>
          <a:stretch>
            <a:fillRect/>
          </a:stretch>
        </p:blipFill>
        <p:spPr>
          <a:xfrm>
            <a:off x="8994140" y="2582545"/>
            <a:ext cx="2390775" cy="3336290"/>
          </a:xfrm>
          <a:prstGeom prst="rect">
            <a:avLst/>
          </a:prstGeom>
          <a:noFill/>
          <a:ln w="9525">
            <a:noFill/>
          </a:ln>
        </p:spPr>
      </p:pic>
      <p:sp>
        <p:nvSpPr>
          <p:cNvPr id="21507" name="文本框 8"/>
          <p:cNvSpPr txBox="1"/>
          <p:nvPr/>
        </p:nvSpPr>
        <p:spPr>
          <a:xfrm>
            <a:off x="581025" y="3097530"/>
            <a:ext cx="8108950" cy="2306955"/>
          </a:xfrm>
          <a:prstGeom prst="rect">
            <a:avLst/>
          </a:prstGeom>
          <a:noFill/>
          <a:ln w="9525">
            <a:noFill/>
          </a:ln>
        </p:spPr>
        <p:txBody>
          <a:bodyPr wrap="square" anchor="t" anchorCtr="0">
            <a:spAutoFit/>
          </a:bodyPr>
          <a:lstStyle/>
          <a:p>
            <a:pPr algn="ctr"/>
            <a:r>
              <a:rPr lang="zh-CN" altLang="en-US" b="1">
                <a:solidFill>
                  <a:schemeClr val="dk1"/>
                </a:solidFill>
                <a:latin typeface="-apple-system"/>
                <a:ea typeface="宋体" panose="02010600030101010101" pitchFamily="2" charset="-122"/>
              </a:rPr>
              <a:t>中华人民共和国主席令</a:t>
            </a:r>
            <a:endParaRPr lang="zh-CN" altLang="en-US">
              <a:solidFill>
                <a:schemeClr val="dk1"/>
              </a:solidFill>
              <a:latin typeface="-apple-system"/>
              <a:ea typeface="宋体" panose="02010600030101010101" pitchFamily="2" charset="-122"/>
            </a:endParaRPr>
          </a:p>
          <a:p>
            <a:pPr algn="ctr"/>
            <a:r>
              <a:rPr lang="zh-CN" altLang="en-US" b="1">
                <a:solidFill>
                  <a:schemeClr val="dk1"/>
                </a:solidFill>
                <a:latin typeface="-apple-system"/>
                <a:ea typeface="宋体" panose="02010600030101010101" pitchFamily="2" charset="-122"/>
              </a:rPr>
              <a:t>第八十八号</a:t>
            </a:r>
            <a:endParaRPr lang="en-US" altLang="zh-CN" b="1">
              <a:solidFill>
                <a:schemeClr val="dk1"/>
              </a:solidFill>
              <a:latin typeface="-apple-system"/>
              <a:ea typeface="宋体" panose="02010600030101010101" pitchFamily="2" charset="-122"/>
            </a:endParaRPr>
          </a:p>
          <a:p>
            <a:pPr algn="ctr"/>
            <a:endParaRPr lang="zh-CN" altLang="en-US">
              <a:solidFill>
                <a:schemeClr val="dk1"/>
              </a:solidFill>
              <a:latin typeface="-apple-system"/>
              <a:ea typeface="宋体" panose="02010600030101010101" pitchFamily="2" charset="-122"/>
            </a:endParaRPr>
          </a:p>
          <a:p>
            <a:pPr algn="just"/>
            <a:r>
              <a:rPr lang="en-US" altLang="zh-CN">
                <a:solidFill>
                  <a:schemeClr val="dk1"/>
                </a:solidFill>
                <a:latin typeface="宋体" panose="02010600030101010101" pitchFamily="2" charset="-122"/>
                <a:ea typeface="宋体" panose="02010600030101010101" pitchFamily="2" charset="-122"/>
                <a:cs typeface="宋体" panose="02010600030101010101" pitchFamily="2" charset="-122"/>
              </a:rPr>
              <a:t>《</a:t>
            </a:r>
            <a:r>
              <a:rPr lang="zh-CN" altLang="en-US">
                <a:solidFill>
                  <a:schemeClr val="dk1"/>
                </a:solidFill>
                <a:latin typeface="宋体" panose="02010600030101010101" pitchFamily="2" charset="-122"/>
                <a:ea typeface="宋体" panose="02010600030101010101" pitchFamily="2" charset="-122"/>
                <a:cs typeface="宋体" panose="02010600030101010101" pitchFamily="2" charset="-122"/>
              </a:rPr>
              <a:t>全国人民代表大会常务委员会关于修改</a:t>
            </a:r>
            <a:r>
              <a:rPr lang="en-US" altLang="zh-CN">
                <a:solidFill>
                  <a:schemeClr val="dk1"/>
                </a:solidFill>
                <a:latin typeface="宋体" panose="02010600030101010101" pitchFamily="2" charset="-122"/>
                <a:ea typeface="宋体" panose="02010600030101010101" pitchFamily="2" charset="-122"/>
                <a:cs typeface="宋体" panose="02010600030101010101" pitchFamily="2" charset="-122"/>
              </a:rPr>
              <a:t>〈</a:t>
            </a:r>
            <a:r>
              <a:rPr lang="zh-CN" altLang="en-US">
                <a:solidFill>
                  <a:schemeClr val="dk1"/>
                </a:solidFill>
                <a:latin typeface="宋体" panose="02010600030101010101" pitchFamily="2" charset="-122"/>
                <a:ea typeface="宋体" panose="02010600030101010101" pitchFamily="2" charset="-122"/>
                <a:cs typeface="宋体" panose="02010600030101010101" pitchFamily="2" charset="-122"/>
              </a:rPr>
              <a:t>中华人民共和国安全生产法</a:t>
            </a:r>
            <a:r>
              <a:rPr lang="en-US" altLang="zh-CN">
                <a:solidFill>
                  <a:schemeClr val="dk1"/>
                </a:solidFill>
                <a:latin typeface="宋体" panose="02010600030101010101" pitchFamily="2" charset="-122"/>
                <a:ea typeface="宋体" panose="02010600030101010101" pitchFamily="2" charset="-122"/>
                <a:cs typeface="宋体" panose="02010600030101010101" pitchFamily="2" charset="-122"/>
              </a:rPr>
              <a:t>〉</a:t>
            </a:r>
            <a:r>
              <a:rPr lang="zh-CN" altLang="en-US">
                <a:solidFill>
                  <a:schemeClr val="dk1"/>
                </a:solidFill>
                <a:latin typeface="宋体" panose="02010600030101010101" pitchFamily="2" charset="-122"/>
                <a:ea typeface="宋体" panose="02010600030101010101" pitchFamily="2" charset="-122"/>
                <a:cs typeface="宋体" panose="02010600030101010101" pitchFamily="2" charset="-122"/>
              </a:rPr>
              <a:t>的决定</a:t>
            </a:r>
            <a:r>
              <a:rPr lang="en-US" altLang="zh-CN">
                <a:solidFill>
                  <a:schemeClr val="dk1"/>
                </a:solidFill>
                <a:latin typeface="宋体" panose="02010600030101010101" pitchFamily="2" charset="-122"/>
                <a:ea typeface="宋体" panose="02010600030101010101" pitchFamily="2" charset="-122"/>
                <a:cs typeface="宋体" panose="02010600030101010101" pitchFamily="2" charset="-122"/>
              </a:rPr>
              <a:t>》</a:t>
            </a:r>
            <a:r>
              <a:rPr lang="zh-CN" altLang="en-US">
                <a:solidFill>
                  <a:schemeClr val="dk1"/>
                </a:solidFill>
                <a:latin typeface="宋体" panose="02010600030101010101" pitchFamily="2" charset="-122"/>
                <a:ea typeface="宋体" panose="02010600030101010101" pitchFamily="2" charset="-122"/>
                <a:cs typeface="宋体" panose="02010600030101010101" pitchFamily="2" charset="-122"/>
              </a:rPr>
              <a:t>已由中华人民共和国第十三届全国人民代表大会常务委员会第二十九次会议于</a:t>
            </a:r>
            <a:r>
              <a:rPr lang="en-US" altLang="zh-CN">
                <a:solidFill>
                  <a:schemeClr val="dk1"/>
                </a:solidFill>
                <a:latin typeface="宋体" panose="02010600030101010101" pitchFamily="2" charset="-122"/>
                <a:ea typeface="宋体" panose="02010600030101010101" pitchFamily="2" charset="-122"/>
                <a:cs typeface="宋体" panose="02010600030101010101" pitchFamily="2" charset="-122"/>
              </a:rPr>
              <a:t>2021</a:t>
            </a:r>
            <a:r>
              <a:rPr lang="zh-CN" altLang="en-US">
                <a:solidFill>
                  <a:schemeClr val="dk1"/>
                </a:solidFill>
                <a:latin typeface="宋体" panose="02010600030101010101" pitchFamily="2" charset="-122"/>
                <a:ea typeface="宋体" panose="02010600030101010101" pitchFamily="2" charset="-122"/>
                <a:cs typeface="宋体" panose="02010600030101010101" pitchFamily="2" charset="-122"/>
              </a:rPr>
              <a:t>年</a:t>
            </a:r>
            <a:r>
              <a:rPr lang="en-US" altLang="zh-CN">
                <a:solidFill>
                  <a:schemeClr val="dk1"/>
                </a:solidFill>
                <a:latin typeface="宋体" panose="02010600030101010101" pitchFamily="2" charset="-122"/>
                <a:ea typeface="宋体" panose="02010600030101010101" pitchFamily="2" charset="-122"/>
                <a:cs typeface="宋体" panose="02010600030101010101" pitchFamily="2" charset="-122"/>
              </a:rPr>
              <a:t>6</a:t>
            </a:r>
            <a:r>
              <a:rPr lang="zh-CN" altLang="en-US">
                <a:solidFill>
                  <a:schemeClr val="dk1"/>
                </a:solidFill>
                <a:latin typeface="宋体" panose="02010600030101010101" pitchFamily="2" charset="-122"/>
                <a:ea typeface="宋体" panose="02010600030101010101" pitchFamily="2" charset="-122"/>
                <a:cs typeface="宋体" panose="02010600030101010101" pitchFamily="2" charset="-122"/>
              </a:rPr>
              <a:t>月</a:t>
            </a:r>
            <a:r>
              <a:rPr lang="en-US" altLang="zh-CN">
                <a:solidFill>
                  <a:schemeClr val="dk1"/>
                </a:solidFill>
                <a:latin typeface="宋体" panose="02010600030101010101" pitchFamily="2" charset="-122"/>
                <a:ea typeface="宋体" panose="02010600030101010101" pitchFamily="2" charset="-122"/>
                <a:cs typeface="宋体" panose="02010600030101010101" pitchFamily="2" charset="-122"/>
              </a:rPr>
              <a:t>10</a:t>
            </a:r>
            <a:r>
              <a:rPr lang="zh-CN" altLang="en-US">
                <a:solidFill>
                  <a:schemeClr val="dk1"/>
                </a:solidFill>
                <a:latin typeface="宋体" panose="02010600030101010101" pitchFamily="2" charset="-122"/>
                <a:ea typeface="宋体" panose="02010600030101010101" pitchFamily="2" charset="-122"/>
                <a:cs typeface="宋体" panose="02010600030101010101" pitchFamily="2" charset="-122"/>
              </a:rPr>
              <a:t>日通过，现予公布，自</a:t>
            </a:r>
            <a:r>
              <a:rPr lang="en-US" altLang="zh-CN">
                <a:solidFill>
                  <a:schemeClr val="dk1"/>
                </a:solidFill>
                <a:latin typeface="宋体" panose="02010600030101010101" pitchFamily="2" charset="-122"/>
                <a:ea typeface="宋体" panose="02010600030101010101" pitchFamily="2" charset="-122"/>
                <a:cs typeface="宋体" panose="02010600030101010101" pitchFamily="2" charset="-122"/>
              </a:rPr>
              <a:t>2021</a:t>
            </a:r>
            <a:r>
              <a:rPr lang="zh-CN" altLang="en-US">
                <a:solidFill>
                  <a:schemeClr val="dk1"/>
                </a:solidFill>
                <a:latin typeface="宋体" panose="02010600030101010101" pitchFamily="2" charset="-122"/>
                <a:ea typeface="宋体" panose="02010600030101010101" pitchFamily="2" charset="-122"/>
                <a:cs typeface="宋体" panose="02010600030101010101" pitchFamily="2" charset="-122"/>
              </a:rPr>
              <a:t>年</a:t>
            </a:r>
            <a:r>
              <a:rPr lang="en-US" altLang="zh-CN">
                <a:solidFill>
                  <a:schemeClr val="dk1"/>
                </a:solidFill>
                <a:latin typeface="宋体" panose="02010600030101010101" pitchFamily="2" charset="-122"/>
                <a:ea typeface="宋体" panose="02010600030101010101" pitchFamily="2" charset="-122"/>
                <a:cs typeface="宋体" panose="02010600030101010101" pitchFamily="2" charset="-122"/>
              </a:rPr>
              <a:t>9</a:t>
            </a:r>
            <a:r>
              <a:rPr lang="zh-CN" altLang="en-US">
                <a:solidFill>
                  <a:schemeClr val="dk1"/>
                </a:solidFill>
                <a:latin typeface="宋体" panose="02010600030101010101" pitchFamily="2" charset="-122"/>
                <a:ea typeface="宋体" panose="02010600030101010101" pitchFamily="2" charset="-122"/>
                <a:cs typeface="宋体" panose="02010600030101010101" pitchFamily="2" charset="-122"/>
              </a:rPr>
              <a:t>月</a:t>
            </a:r>
            <a:r>
              <a:rPr lang="en-US" altLang="zh-CN">
                <a:solidFill>
                  <a:schemeClr val="dk1"/>
                </a:solidFill>
                <a:latin typeface="宋体" panose="02010600030101010101" pitchFamily="2" charset="-122"/>
                <a:ea typeface="宋体" panose="02010600030101010101" pitchFamily="2" charset="-122"/>
                <a:cs typeface="宋体" panose="02010600030101010101" pitchFamily="2" charset="-122"/>
              </a:rPr>
              <a:t>1</a:t>
            </a:r>
            <a:r>
              <a:rPr lang="zh-CN" altLang="en-US">
                <a:solidFill>
                  <a:schemeClr val="dk1"/>
                </a:solidFill>
                <a:latin typeface="宋体" panose="02010600030101010101" pitchFamily="2" charset="-122"/>
                <a:ea typeface="宋体" panose="02010600030101010101" pitchFamily="2" charset="-122"/>
                <a:cs typeface="宋体" panose="02010600030101010101" pitchFamily="2" charset="-122"/>
              </a:rPr>
              <a:t>日起施行。</a:t>
            </a:r>
            <a:endParaRPr lang="zh-CN" altLang="en-US">
              <a:solidFill>
                <a:schemeClr val="dk1"/>
              </a:solidFill>
              <a:latin typeface="宋体" panose="02010600030101010101" pitchFamily="2" charset="-122"/>
              <a:ea typeface="宋体" panose="02010600030101010101" pitchFamily="2" charset="-122"/>
              <a:cs typeface="宋体" panose="02010600030101010101" pitchFamily="2" charset="-122"/>
            </a:endParaRPr>
          </a:p>
          <a:p>
            <a:pPr algn="r"/>
            <a:r>
              <a:rPr lang="zh-CN" altLang="en-US">
                <a:solidFill>
                  <a:schemeClr val="dk1"/>
                </a:solidFill>
                <a:latin typeface="宋体" panose="02010600030101010101" pitchFamily="2" charset="-122"/>
                <a:ea typeface="宋体" panose="02010600030101010101" pitchFamily="2" charset="-122"/>
                <a:cs typeface="宋体" panose="02010600030101010101" pitchFamily="2" charset="-122"/>
              </a:rPr>
              <a:t>中华人民共和国主席  </a:t>
            </a:r>
            <a:r>
              <a:rPr lang="zh-CN" altLang="en-US" b="1">
                <a:solidFill>
                  <a:schemeClr val="dk1"/>
                </a:solidFill>
                <a:latin typeface="宋体" panose="02010600030101010101" pitchFamily="2" charset="-122"/>
                <a:ea typeface="宋体" panose="02010600030101010101" pitchFamily="2" charset="-122"/>
                <a:cs typeface="宋体" panose="02010600030101010101" pitchFamily="2" charset="-122"/>
              </a:rPr>
              <a:t>习近平</a:t>
            </a:r>
            <a:endParaRPr lang="zh-CN" altLang="en-US">
              <a:solidFill>
                <a:schemeClr val="dk1"/>
              </a:solidFill>
              <a:latin typeface="宋体" panose="02010600030101010101" pitchFamily="2" charset="-122"/>
              <a:ea typeface="宋体" panose="02010600030101010101" pitchFamily="2" charset="-122"/>
              <a:cs typeface="宋体" panose="02010600030101010101" pitchFamily="2" charset="-122"/>
            </a:endParaRPr>
          </a:p>
          <a:p>
            <a:pPr algn="r"/>
            <a:r>
              <a:rPr lang="en-US" altLang="zh-CN">
                <a:solidFill>
                  <a:schemeClr val="dk1"/>
                </a:solidFill>
                <a:latin typeface="宋体" panose="02010600030101010101" pitchFamily="2" charset="-122"/>
                <a:ea typeface="宋体" panose="02010600030101010101" pitchFamily="2" charset="-122"/>
                <a:cs typeface="宋体" panose="02010600030101010101" pitchFamily="2" charset="-122"/>
              </a:rPr>
              <a:t>2021</a:t>
            </a:r>
            <a:r>
              <a:rPr lang="zh-CN" altLang="en-US">
                <a:solidFill>
                  <a:schemeClr val="dk1"/>
                </a:solidFill>
                <a:latin typeface="宋体" panose="02010600030101010101" pitchFamily="2" charset="-122"/>
                <a:ea typeface="宋体" panose="02010600030101010101" pitchFamily="2" charset="-122"/>
                <a:cs typeface="宋体" panose="02010600030101010101" pitchFamily="2" charset="-122"/>
              </a:rPr>
              <a:t>年</a:t>
            </a:r>
            <a:r>
              <a:rPr lang="en-US" altLang="zh-CN">
                <a:solidFill>
                  <a:schemeClr val="dk1"/>
                </a:solidFill>
                <a:latin typeface="宋体" panose="02010600030101010101" pitchFamily="2" charset="-122"/>
                <a:ea typeface="宋体" panose="02010600030101010101" pitchFamily="2" charset="-122"/>
                <a:cs typeface="宋体" panose="02010600030101010101" pitchFamily="2" charset="-122"/>
              </a:rPr>
              <a:t>6</a:t>
            </a:r>
            <a:r>
              <a:rPr lang="zh-CN" altLang="en-US">
                <a:solidFill>
                  <a:schemeClr val="dk1"/>
                </a:solidFill>
                <a:latin typeface="宋体" panose="02010600030101010101" pitchFamily="2" charset="-122"/>
                <a:ea typeface="宋体" panose="02010600030101010101" pitchFamily="2" charset="-122"/>
                <a:cs typeface="宋体" panose="02010600030101010101" pitchFamily="2" charset="-122"/>
              </a:rPr>
              <a:t>月</a:t>
            </a:r>
            <a:r>
              <a:rPr lang="en-US" altLang="zh-CN">
                <a:solidFill>
                  <a:schemeClr val="dk1"/>
                </a:solidFill>
                <a:latin typeface="宋体" panose="02010600030101010101" pitchFamily="2" charset="-122"/>
                <a:ea typeface="宋体" panose="02010600030101010101" pitchFamily="2" charset="-122"/>
                <a:cs typeface="宋体" panose="02010600030101010101" pitchFamily="2" charset="-122"/>
              </a:rPr>
              <a:t>10</a:t>
            </a:r>
            <a:r>
              <a:rPr lang="zh-CN" altLang="en-US">
                <a:solidFill>
                  <a:schemeClr val="dk1"/>
                </a:solidFill>
                <a:latin typeface="宋体" panose="02010600030101010101" pitchFamily="2" charset="-122"/>
                <a:ea typeface="宋体" panose="02010600030101010101" pitchFamily="2" charset="-122"/>
                <a:cs typeface="宋体" panose="02010600030101010101" pitchFamily="2" charset="-122"/>
              </a:rPr>
              <a:t>日</a:t>
            </a:r>
            <a:endParaRPr lang="zh-CN" altLang="en-US">
              <a:solidFill>
                <a:schemeClr val="dk1"/>
              </a:solidFill>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第一节  安全生产法解读</a:t>
            </a:r>
            <a:endParaRPr lang="zh-CN" altLang="en-US" sz="4000" b="1">
              <a:solidFill>
                <a:schemeClr val="lt1"/>
              </a:solidFill>
            </a:endParaRPr>
          </a:p>
        </p:txBody>
      </p:sp>
      <p:sp>
        <p:nvSpPr>
          <p:cNvPr id="2" name="矩形 1"/>
          <p:cNvSpPr/>
          <p:nvPr/>
        </p:nvSpPr>
        <p:spPr>
          <a:xfrm>
            <a:off x="581660" y="163131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安全生产法修订内容</a:t>
            </a:r>
            <a:endParaRPr lang="zh-CN" altLang="en-US" sz="2400" b="1">
              <a:solidFill>
                <a:srgbClr val="FFFFFF"/>
              </a:solidFill>
              <a:latin typeface="微软雅黑" panose="020B0503020204020204" charset="-122"/>
              <a:ea typeface="微软雅黑" panose="020B0503020204020204" charset="-122"/>
            </a:endParaRPr>
          </a:p>
        </p:txBody>
      </p:sp>
      <p:sp>
        <p:nvSpPr>
          <p:cNvPr id="361" name="文本框 360"/>
          <p:cNvSpPr txBox="1"/>
          <p:nvPr>
            <p:custDataLst>
              <p:tags r:id="rId1"/>
            </p:custDataLst>
          </p:nvPr>
        </p:nvSpPr>
        <p:spPr>
          <a:xfrm>
            <a:off x="842010" y="2261208"/>
            <a:ext cx="10507980" cy="431165"/>
          </a:xfrm>
          <a:prstGeom prst="rect">
            <a:avLst/>
          </a:prstGeom>
          <a:noFill/>
        </p:spPr>
        <p:txBody>
          <a:bodyPr wrap="square" lIns="90000" tIns="46800" rIns="90000" bIns="46800" rtlCol="0" anchor="ctr" anchorCtr="0">
            <a:noAutofit/>
          </a:bodyPr>
          <a:lstStyle>
            <a:defPPr>
              <a:defRPr lang="en-US"/>
            </a:defPPr>
            <a:lvl1pPr marL="342900" indent="-342900">
              <a:lnSpc>
                <a:spcPct val="140000"/>
              </a:lnSpc>
              <a:buFont typeface="Arial" panose="020B0604020202020204" pitchFamily="34" charset="0"/>
              <a:buAutoNum type="arabicPeriod"/>
              <a:defRPr kumimoji="1" sz="1400">
                <a:solidFill>
                  <a:sysClr val="windowText" lastClr="000000">
                    <a:lumMod val="75000"/>
                    <a:lumOff val="25000"/>
                  </a:sysClr>
                </a:solidFill>
              </a:defRPr>
            </a:lvl1pPr>
          </a:lstStyle>
          <a:p>
            <a:pPr marL="0" marR="0" lvl="0" indent="0" algn="dist" defTabSz="914400" rtl="0" eaLnBrk="1" fontAlgn="auto" latinLnBrk="0" hangingPunct="1">
              <a:lnSpc>
                <a:spcPct val="150000"/>
              </a:lnSpc>
              <a:spcBef>
                <a:spcPct val="0"/>
              </a:spcBef>
              <a:spcAft>
                <a:spcPct val="0"/>
              </a:spcAft>
              <a:buClrTx/>
              <a:buSzTx/>
              <a:buFont typeface="Arial" panose="020B0604020202020204" pitchFamily="34" charset="0"/>
              <a:buNone/>
              <a:defRPr/>
            </a:pPr>
            <a:r>
              <a:rPr kumimoji="1" lang="zh-CN" altLang="zh-CN" sz="2400" b="1" i="0" u="none" strike="noStrike" kern="1200" cap="none" spc="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rPr>
              <a:t>修改决定共42条，大约占原来条款的1/3，主要包括以下几个方面的内容</a:t>
            </a:r>
            <a:endParaRPr kumimoji="1" lang="zh-CN" altLang="zh-CN" sz="2400" b="1" i="0" u="none" strike="noStrike" kern="1200" cap="none" spc="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endParaRPr>
          </a:p>
        </p:txBody>
      </p:sp>
      <p:sp>
        <p:nvSpPr>
          <p:cNvPr id="4" name="文本框 3"/>
          <p:cNvSpPr txBox="1"/>
          <p:nvPr>
            <p:custDataLst>
              <p:tags r:id="rId2"/>
            </p:custDataLst>
          </p:nvPr>
        </p:nvSpPr>
        <p:spPr>
          <a:xfrm>
            <a:off x="842010" y="2818779"/>
            <a:ext cx="3799840" cy="664156"/>
          </a:xfrm>
          <a:prstGeom prst="rect">
            <a:avLst/>
          </a:prstGeom>
          <a:noFill/>
        </p:spPr>
        <p:txBody>
          <a:bodyPr wrap="square" rtlCol="0" anchor="t">
            <a:spAutoFit/>
          </a:bodyPr>
          <a:lstStyle>
            <a:defPPr>
              <a:defRPr lang="zh-CN"/>
            </a:defPPr>
            <a:lvl1pPr marR="0" lvl="0" indent="0" algn="dist" fontAlgn="auto">
              <a:lnSpc>
                <a:spcPct val="180000"/>
              </a:lnSpc>
              <a:spcBef>
                <a:spcPct val="0"/>
              </a:spcBef>
              <a:spcAft>
                <a:spcPct val="0"/>
              </a:spcAft>
              <a:buClrTx/>
              <a:buSzTx/>
              <a:buFont typeface="宋体" panose="02010600030101010101" pitchFamily="2" charset="-122"/>
              <a:buNone/>
              <a:defRPr kumimoji="0" sz="2400" b="1" i="0" u="none" strike="noStrike" kern="100" cap="none" spc="0" normalizeH="0" baseline="0">
                <a:ln>
                  <a:noFill/>
                </a:ln>
                <a:solidFill>
                  <a:schemeClr val="bg1"/>
                </a:solidFill>
                <a:effectLst/>
                <a:uLnTx/>
                <a:uFillTx/>
                <a:latin typeface="Arial" panose="020B0604020202020204" pitchFamily="34" charset="0"/>
                <a:ea typeface="微软雅黑" panose="020B0503020204020204" charset="-122"/>
                <a:cs typeface="字魂58号-创中黑" panose="00000500000000000000" charset="-122"/>
              </a:defRPr>
            </a:lvl1pPr>
          </a:lstStyle>
          <a:p>
            <a:r>
              <a:rPr lang="zh-CN" altLang="en-US">
                <a:solidFill>
                  <a:schemeClr val="dk1"/>
                </a:solidFill>
                <a:sym typeface="Arial" panose="020B0604020202020204" pitchFamily="34" charset="0"/>
              </a:rPr>
              <a:t>一是贯彻新思想新理念</a:t>
            </a:r>
            <a:endParaRPr lang="zh-CN" altLang="en-US">
              <a:solidFill>
                <a:schemeClr val="dk1"/>
              </a:solidFill>
              <a:sym typeface="Arial" panose="020B0604020202020204" pitchFamily="34" charset="0"/>
            </a:endParaRPr>
          </a:p>
        </p:txBody>
      </p:sp>
      <p:pic>
        <p:nvPicPr>
          <p:cNvPr id="5" name="图片 4" descr="卡通人物&#10;&#10;低可信度描述已自动生成"/>
          <p:cNvPicPr>
            <a:picLocks noChangeAspect="1"/>
          </p:cNvPicPr>
          <p:nvPr/>
        </p:nvPicPr>
        <p:blipFill>
          <a:blip r:embed="rId3"/>
          <a:stretch>
            <a:fillRect/>
          </a:stretch>
        </p:blipFill>
        <p:spPr>
          <a:xfrm>
            <a:off x="9182100" y="4092575"/>
            <a:ext cx="2429510" cy="2429510"/>
          </a:xfrm>
          <a:prstGeom prst="rect">
            <a:avLst/>
          </a:prstGeom>
        </p:spPr>
      </p:pic>
      <p:sp>
        <p:nvSpPr>
          <p:cNvPr id="47" name="矩形 46"/>
          <p:cNvSpPr/>
          <p:nvPr>
            <p:custDataLst>
              <p:tags r:id="rId4"/>
            </p:custDataLst>
          </p:nvPr>
        </p:nvSpPr>
        <p:spPr>
          <a:xfrm>
            <a:off x="906145" y="3609340"/>
            <a:ext cx="10094595" cy="2912745"/>
          </a:xfrm>
          <a:prstGeom prst="rect">
            <a:avLst/>
          </a:prstGeom>
        </p:spPr>
        <p:txBody>
          <a:bodyPr wrap="square" lIns="90000" tIns="0" rIns="90000" bIns="46800"/>
          <a:lstStyle/>
          <a:p>
            <a:pPr marL="285750" marR="0" lvl="0" indent="-285750" algn="l" defTabSz="914400" rtl="0" eaLnBrk="1" fontAlgn="auto" latinLnBrk="0" hangingPunct="1">
              <a:lnSpc>
                <a:spcPct val="200000"/>
              </a:lnSpc>
              <a:spcBef>
                <a:spcPct val="0"/>
              </a:spcBef>
              <a:spcAft>
                <a:spcPct val="0"/>
              </a:spcAft>
              <a:buClrTx/>
              <a:buSzTx/>
              <a:buFont typeface="Arial" panose="020B0604020202020204" pitchFamily="34" charset="0"/>
              <a:buChar char="•"/>
              <a:defRPr/>
            </a:pPr>
            <a:r>
              <a:rPr kumimoji="0" lang="en-US" altLang="zh-CN" sz="1800" b="0" i="0" u="none" strike="noStrike" kern="100" cap="none" spc="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rPr>
              <a:t>这次修改以习近平新时代中国特色社会主义思想为指导，立足于人民群众对平安的需求向往，</a:t>
            </a:r>
            <a:endParaRPr kumimoji="0" lang="en-US" altLang="zh-CN" sz="1800" b="0" i="0" u="none" strike="noStrike" kern="100" cap="none" spc="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endParaRPr>
          </a:p>
          <a:p>
            <a:pPr marL="285750" marR="0" lvl="0" indent="-285750" algn="l" defTabSz="914400" rtl="0" eaLnBrk="1" fontAlgn="auto" latinLnBrk="0" hangingPunct="1">
              <a:lnSpc>
                <a:spcPct val="200000"/>
              </a:lnSpc>
              <a:spcBef>
                <a:spcPct val="0"/>
              </a:spcBef>
              <a:spcAft>
                <a:spcPct val="0"/>
              </a:spcAft>
              <a:buClrTx/>
              <a:buSzTx/>
              <a:buFont typeface="Arial" panose="020B0604020202020204" pitchFamily="34" charset="0"/>
              <a:buChar char="•"/>
              <a:defRPr/>
            </a:pPr>
            <a:r>
              <a:rPr lang="en-US" altLang="zh-CN" kern="10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rPr>
              <a:t>着眼解决影响构建新发展格局、实现高质量发展的安全生产突出问题，</a:t>
            </a:r>
            <a:endParaRPr kumimoji="0" lang="en-US" altLang="zh-CN" b="0" i="0" u="none" strike="noStrike" kern="100" cap="none" spc="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endParaRPr>
          </a:p>
          <a:p>
            <a:pPr marL="285750" marR="0" lvl="0" indent="-285750" algn="l" defTabSz="914400" rtl="0" eaLnBrk="1" fontAlgn="auto" latinLnBrk="0" hangingPunct="1">
              <a:lnSpc>
                <a:spcPct val="200000"/>
              </a:lnSpc>
              <a:spcBef>
                <a:spcPct val="0"/>
              </a:spcBef>
              <a:spcAft>
                <a:spcPct val="0"/>
              </a:spcAft>
              <a:buClrTx/>
              <a:buSzTx/>
              <a:buFont typeface="Arial" panose="020B0604020202020204" pitchFamily="34" charset="0"/>
              <a:buChar char="•"/>
              <a:defRPr/>
            </a:pPr>
            <a:r>
              <a:rPr lang="en-US" altLang="zh-CN" kern="10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rPr>
              <a:t>将习近平总书记关于安全生产工作一系列重要指示批示精神转化为法律规定，</a:t>
            </a:r>
            <a:endParaRPr kumimoji="0" lang="en-US" altLang="zh-CN" b="0" i="0" u="none" strike="noStrike" kern="100" cap="none" spc="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endParaRPr>
          </a:p>
          <a:p>
            <a:pPr marL="285750" marR="0" lvl="0" indent="-285750" algn="l" defTabSz="914400" rtl="0" eaLnBrk="1" fontAlgn="auto" latinLnBrk="0" hangingPunct="1">
              <a:lnSpc>
                <a:spcPct val="200000"/>
              </a:lnSpc>
              <a:spcBef>
                <a:spcPct val="0"/>
              </a:spcBef>
              <a:spcAft>
                <a:spcPct val="0"/>
              </a:spcAft>
              <a:buClrTx/>
              <a:buSzTx/>
              <a:buFont typeface="Arial" panose="020B0604020202020204" pitchFamily="34" charset="0"/>
              <a:buChar char="•"/>
              <a:defRPr/>
            </a:pPr>
            <a:r>
              <a:rPr lang="en-US" altLang="zh-CN" kern="10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rPr>
              <a:t>增加了安全生产工作坚持人民至上、生命至上，树牢安全发展理念，</a:t>
            </a:r>
            <a:endParaRPr kumimoji="0" lang="en-US" altLang="zh-CN" b="0" i="0" u="none" strike="noStrike" kern="100" cap="none" spc="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endParaRPr>
          </a:p>
          <a:p>
            <a:pPr marL="285750" marR="0" lvl="0" indent="-285750" algn="l" defTabSz="914400" rtl="0" eaLnBrk="1" fontAlgn="auto" latinLnBrk="0" hangingPunct="1">
              <a:lnSpc>
                <a:spcPct val="200000"/>
              </a:lnSpc>
              <a:spcBef>
                <a:spcPct val="0"/>
              </a:spcBef>
              <a:spcAft>
                <a:spcPct val="0"/>
              </a:spcAft>
              <a:buClrTx/>
              <a:buSzTx/>
              <a:buFont typeface="Arial" panose="020B0604020202020204" pitchFamily="34" charset="0"/>
              <a:buChar char="•"/>
              <a:defRPr/>
            </a:pPr>
            <a:r>
              <a:rPr lang="en-US" altLang="zh-CN" kern="10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rPr>
              <a:t>从源头上防范化解重大安全风险等规定，为统筹发展和安全两件大事提供了坚强的法治保障。</a:t>
            </a:r>
            <a:endParaRPr kumimoji="0" lang="en-US" altLang="zh-CN" b="0" i="0" u="none" strike="noStrike" kern="100" cap="none" spc="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endParaRPr>
          </a:p>
          <a:p>
            <a:pPr marL="285750" marR="0" lvl="0" indent="-285750" algn="l" defTabSz="914400" rtl="0" eaLnBrk="1" fontAlgn="auto" latinLnBrk="0" hangingPunct="1">
              <a:lnSpc>
                <a:spcPct val="200000"/>
              </a:lnSpc>
              <a:spcBef>
                <a:spcPct val="0"/>
              </a:spcBef>
              <a:spcAft>
                <a:spcPct val="0"/>
              </a:spcAft>
              <a:buClrTx/>
              <a:buSzTx/>
              <a:buFont typeface="Arial" panose="020B0604020202020204" pitchFamily="34" charset="0"/>
              <a:buChar char="•"/>
              <a:defRPr/>
            </a:pPr>
            <a:endParaRPr kumimoji="0" lang="en-US" altLang="zh-CN" sz="1800" b="0" i="0" u="none" strike="noStrike" kern="100" cap="none" spc="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endParaRPr>
          </a:p>
        </p:txBody>
      </p:sp>
      <p:sp>
        <p:nvSpPr>
          <p:cNvPr id="8" name="矩形 7"/>
          <p:cNvSpPr/>
          <p:nvPr>
            <p:custDataLst>
              <p:tags r:id="rId5"/>
            </p:custDataLst>
          </p:nvPr>
        </p:nvSpPr>
        <p:spPr>
          <a:xfrm>
            <a:off x="906145" y="3609340"/>
            <a:ext cx="10094595" cy="2912745"/>
          </a:xfrm>
          <a:prstGeom prst="rect">
            <a:avLst/>
          </a:prstGeom>
        </p:spPr>
        <p:txBody>
          <a:bodyPr wrap="square" lIns="90000" tIns="0" rIns="90000" bIns="46800"/>
          <a:lstStyle/>
          <a:p>
            <a:pPr marL="285750" marR="0" lvl="0" indent="-285750" algn="l" defTabSz="914400" rtl="0" eaLnBrk="1" fontAlgn="auto" latinLnBrk="0" hangingPunct="1">
              <a:lnSpc>
                <a:spcPct val="200000"/>
              </a:lnSpc>
              <a:spcBef>
                <a:spcPct val="0"/>
              </a:spcBef>
              <a:spcAft>
                <a:spcPct val="0"/>
              </a:spcAft>
              <a:buClrTx/>
              <a:buSzTx/>
              <a:buFont typeface="Arial" panose="020B0604020202020204" pitchFamily="34" charset="0"/>
              <a:buChar char="•"/>
              <a:defRPr/>
            </a:pPr>
            <a:r>
              <a:rPr kumimoji="0" lang="en-US" altLang="zh-CN" sz="1800" b="0" i="0" u="none" strike="noStrike" kern="100" cap="none" spc="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rPr>
              <a:t>这次修改以习近平新时代中国特色社会主义思想为指导，立足于人民群众对平安的需求向往，</a:t>
            </a:r>
            <a:endParaRPr kumimoji="0" lang="en-US" altLang="zh-CN" sz="1800" b="0" i="0" u="none" strike="noStrike" kern="100" cap="none" spc="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endParaRPr>
          </a:p>
          <a:p>
            <a:pPr marL="285750" marR="0" lvl="0" indent="-285750" algn="l" defTabSz="914400" rtl="0" eaLnBrk="1" fontAlgn="auto" latinLnBrk="0" hangingPunct="1">
              <a:lnSpc>
                <a:spcPct val="200000"/>
              </a:lnSpc>
              <a:spcBef>
                <a:spcPct val="0"/>
              </a:spcBef>
              <a:spcAft>
                <a:spcPct val="0"/>
              </a:spcAft>
              <a:buClrTx/>
              <a:buSzTx/>
              <a:buFont typeface="Arial" panose="020B0604020202020204" pitchFamily="34" charset="0"/>
              <a:buChar char="•"/>
              <a:defRPr/>
            </a:pPr>
            <a:r>
              <a:rPr lang="en-US" altLang="zh-CN" kern="10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rPr>
              <a:t>着眼解决影响构建新发展格局、实现高质量发展的安全生产突出问题，</a:t>
            </a:r>
            <a:endParaRPr kumimoji="0" lang="en-US" altLang="zh-CN" b="0" i="0" u="none" strike="noStrike" kern="100" cap="none" spc="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endParaRPr>
          </a:p>
          <a:p>
            <a:pPr marL="285750" marR="0" lvl="0" indent="-285750" algn="l" defTabSz="914400" rtl="0" eaLnBrk="1" fontAlgn="auto" latinLnBrk="0" hangingPunct="1">
              <a:lnSpc>
                <a:spcPct val="200000"/>
              </a:lnSpc>
              <a:spcBef>
                <a:spcPct val="0"/>
              </a:spcBef>
              <a:spcAft>
                <a:spcPct val="0"/>
              </a:spcAft>
              <a:buClrTx/>
              <a:buSzTx/>
              <a:buFont typeface="Arial" panose="020B0604020202020204" pitchFamily="34" charset="0"/>
              <a:buChar char="•"/>
              <a:defRPr/>
            </a:pPr>
            <a:r>
              <a:rPr lang="en-US" altLang="zh-CN" kern="10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rPr>
              <a:t>将习近平总书记关于安全生产工作一系列重要指示批示精神转化为法律规定，</a:t>
            </a:r>
            <a:endParaRPr kumimoji="0" lang="en-US" altLang="zh-CN" b="0" i="0" u="none" strike="noStrike" kern="100" cap="none" spc="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endParaRPr>
          </a:p>
          <a:p>
            <a:pPr marL="285750" marR="0" lvl="0" indent="-285750" algn="l" defTabSz="914400" rtl="0" eaLnBrk="1" fontAlgn="auto" latinLnBrk="0" hangingPunct="1">
              <a:lnSpc>
                <a:spcPct val="200000"/>
              </a:lnSpc>
              <a:spcBef>
                <a:spcPct val="0"/>
              </a:spcBef>
              <a:spcAft>
                <a:spcPct val="0"/>
              </a:spcAft>
              <a:buClrTx/>
              <a:buSzTx/>
              <a:buFont typeface="Arial" panose="020B0604020202020204" pitchFamily="34" charset="0"/>
              <a:buChar char="•"/>
              <a:defRPr/>
            </a:pPr>
            <a:r>
              <a:rPr lang="en-US" altLang="zh-CN" kern="10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rPr>
              <a:t>增加了安全生产工作坚持人民至上、生命至上，树牢安全发展理念，</a:t>
            </a:r>
            <a:endParaRPr kumimoji="0" lang="en-US" altLang="zh-CN" b="0" i="0" u="none" strike="noStrike" kern="100" cap="none" spc="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endParaRPr>
          </a:p>
          <a:p>
            <a:pPr marL="285750" marR="0" lvl="0" indent="-285750" algn="l" defTabSz="914400" rtl="0" eaLnBrk="1" fontAlgn="auto" latinLnBrk="0" hangingPunct="1">
              <a:lnSpc>
                <a:spcPct val="200000"/>
              </a:lnSpc>
              <a:spcBef>
                <a:spcPct val="0"/>
              </a:spcBef>
              <a:spcAft>
                <a:spcPct val="0"/>
              </a:spcAft>
              <a:buClrTx/>
              <a:buSzTx/>
              <a:buFont typeface="Arial" panose="020B0604020202020204" pitchFamily="34" charset="0"/>
              <a:buChar char="•"/>
              <a:defRPr/>
            </a:pPr>
            <a:r>
              <a:rPr lang="en-US" altLang="zh-CN" kern="10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rPr>
              <a:t>从源头上防范化解重大安全风险等规定，为统筹发展和安全两件大事提供了坚强的法治保障。</a:t>
            </a:r>
            <a:endParaRPr kumimoji="0" lang="en-US" altLang="zh-CN" b="0" i="0" u="none" strike="noStrike" kern="100" cap="none" spc="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endParaRPr>
          </a:p>
          <a:p>
            <a:pPr marL="285750" marR="0" lvl="0" indent="-285750" algn="l" defTabSz="914400" rtl="0" eaLnBrk="1" fontAlgn="auto" latinLnBrk="0" hangingPunct="1">
              <a:lnSpc>
                <a:spcPct val="200000"/>
              </a:lnSpc>
              <a:spcBef>
                <a:spcPct val="0"/>
              </a:spcBef>
              <a:spcAft>
                <a:spcPct val="0"/>
              </a:spcAft>
              <a:buClrTx/>
              <a:buSzTx/>
              <a:buFont typeface="Arial" panose="020B0604020202020204" pitchFamily="34" charset="0"/>
              <a:buChar char="•"/>
              <a:defRPr/>
            </a:pPr>
            <a:endParaRPr kumimoji="0" lang="en-US" altLang="zh-CN" sz="1800" b="0" i="0" u="none" strike="noStrike" kern="100" cap="none" spc="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61"/>
                                        </p:tgtEl>
                                        <p:attrNameLst>
                                          <p:attrName>style.visibility</p:attrName>
                                        </p:attrNameLst>
                                      </p:cBhvr>
                                      <p:to>
                                        <p:strVal val="visible"/>
                                      </p:to>
                                    </p:set>
                                    <p:anim calcmode="lin" valueType="num">
                                      <p:cBhvr>
                                        <p:cTn id="7" dur="750" fill="hold"/>
                                        <p:tgtEl>
                                          <p:spTgt spid="361"/>
                                        </p:tgtEl>
                                        <p:attrNameLst>
                                          <p:attrName>ppt_w</p:attrName>
                                        </p:attrNameLst>
                                      </p:cBhvr>
                                      <p:tavLst>
                                        <p:tav tm="0">
                                          <p:val>
                                            <p:fltVal val="0"/>
                                          </p:val>
                                        </p:tav>
                                        <p:tav tm="100000">
                                          <p:val>
                                            <p:strVal val="#ppt_w"/>
                                          </p:val>
                                        </p:tav>
                                      </p:tavLst>
                                    </p:anim>
                                    <p:anim calcmode="lin" valueType="num">
                                      <p:cBhvr>
                                        <p:cTn id="8" dur="750" fill="hold"/>
                                        <p:tgtEl>
                                          <p:spTgt spid="361"/>
                                        </p:tgtEl>
                                        <p:attrNameLst>
                                          <p:attrName>ppt_h</p:attrName>
                                        </p:attrNameLst>
                                      </p:cBhvr>
                                      <p:tavLst>
                                        <p:tav tm="0">
                                          <p:val>
                                            <p:fltVal val="0"/>
                                          </p:val>
                                        </p:tav>
                                        <p:tav tm="100000">
                                          <p:val>
                                            <p:strVal val="#ppt_h"/>
                                          </p:val>
                                        </p:tav>
                                      </p:tavLst>
                                    </p:anim>
                                    <p:animEffect transition="in" filter="fade">
                                      <p:cBhvr>
                                        <p:cTn id="9" dur="750"/>
                                        <p:tgtEl>
                                          <p:spTgt spid="361"/>
                                        </p:tgtEl>
                                      </p:cBhvr>
                                    </p:animEffect>
                                  </p:childTnLst>
                                </p:cTn>
                              </p:par>
                            </p:childTnLst>
                          </p:cTn>
                        </p:par>
                        <p:par>
                          <p:cTn id="10" fill="hold">
                            <p:stCondLst>
                              <p:cond delay="1000"/>
                            </p:stCondLst>
                            <p:childTnLst>
                              <p:par>
                                <p:cTn id="11" presetID="12" presetClass="entr" presetSubtype="4"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750"/>
                                        <p:tgtEl>
                                          <p:spTgt spid="4"/>
                                        </p:tgtEl>
                                        <p:attrNameLst>
                                          <p:attrName>ppt_y</p:attrName>
                                        </p:attrNameLst>
                                      </p:cBhvr>
                                      <p:tavLst>
                                        <p:tav tm="0">
                                          <p:val>
                                            <p:strVal val="#ppt_y+#ppt_h*1.125000"/>
                                          </p:val>
                                        </p:tav>
                                        <p:tav tm="100000">
                                          <p:val>
                                            <p:strVal val="#ppt_y"/>
                                          </p:val>
                                        </p:tav>
                                      </p:tavLst>
                                    </p:anim>
                                    <p:animEffect transition="in" filter="wipe(up)">
                                      <p:cBhvr>
                                        <p:cTn id="14" dur="750"/>
                                        <p:tgtEl>
                                          <p:spTgt spid="4"/>
                                        </p:tgtEl>
                                      </p:cBhvr>
                                    </p:animEffect>
                                  </p:childTnLst>
                                </p:cTn>
                              </p:par>
                            </p:childTnLst>
                          </p:cTn>
                        </p:par>
                        <p:par>
                          <p:cTn id="15" fill="hold">
                            <p:stCondLst>
                              <p:cond delay="2000"/>
                            </p:stCondLst>
                            <p:childTnLst>
                              <p:par>
                                <p:cTn id="16" presetID="42"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750"/>
                                        <p:tgtEl>
                                          <p:spTgt spid="5"/>
                                        </p:tgtEl>
                                      </p:cBhvr>
                                    </p:animEffect>
                                    <p:anim calcmode="lin" valueType="num">
                                      <p:cBhvr>
                                        <p:cTn id="19" dur="750" fill="hold"/>
                                        <p:tgtEl>
                                          <p:spTgt spid="5"/>
                                        </p:tgtEl>
                                        <p:attrNameLst>
                                          <p:attrName>ppt_x</p:attrName>
                                        </p:attrNameLst>
                                      </p:cBhvr>
                                      <p:tavLst>
                                        <p:tav tm="0">
                                          <p:val>
                                            <p:strVal val="#ppt_x"/>
                                          </p:val>
                                        </p:tav>
                                        <p:tav tm="100000">
                                          <p:val>
                                            <p:strVal val="#ppt_x"/>
                                          </p:val>
                                        </p:tav>
                                      </p:tavLst>
                                    </p:anim>
                                    <p:anim calcmode="lin" valueType="num">
                                      <p:cBhvr>
                                        <p:cTn id="20" dur="7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1" grpId="0"/>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第一节  安全生产法解读</a:t>
            </a:r>
            <a:endParaRPr lang="zh-CN" altLang="en-US" sz="4000" b="1">
              <a:solidFill>
                <a:schemeClr val="lt1"/>
              </a:solidFill>
            </a:endParaRPr>
          </a:p>
        </p:txBody>
      </p:sp>
      <p:sp>
        <p:nvSpPr>
          <p:cNvPr id="2" name="矩形 1"/>
          <p:cNvSpPr/>
          <p:nvPr/>
        </p:nvSpPr>
        <p:spPr>
          <a:xfrm>
            <a:off x="581660" y="163131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安全生产法修订内容</a:t>
            </a:r>
            <a:endParaRPr lang="zh-CN" altLang="en-US" sz="2400" b="1">
              <a:solidFill>
                <a:srgbClr val="FFFFFF"/>
              </a:solidFill>
              <a:latin typeface="微软雅黑" panose="020B0503020204020204" charset="-122"/>
              <a:ea typeface="微软雅黑" panose="020B0503020204020204" charset="-122"/>
            </a:endParaRPr>
          </a:p>
        </p:txBody>
      </p:sp>
      <p:sp>
        <p:nvSpPr>
          <p:cNvPr id="6" name="文本框 5"/>
          <p:cNvSpPr txBox="1"/>
          <p:nvPr>
            <p:custDataLst>
              <p:tags r:id="rId1"/>
            </p:custDataLst>
          </p:nvPr>
        </p:nvSpPr>
        <p:spPr>
          <a:xfrm>
            <a:off x="1361440" y="2323465"/>
            <a:ext cx="3542030" cy="664156"/>
          </a:xfrm>
          <a:prstGeom prst="rect">
            <a:avLst/>
          </a:prstGeom>
          <a:noFill/>
        </p:spPr>
        <p:txBody>
          <a:bodyPr wrap="square" rtlCol="0" anchor="t">
            <a:spAutoFit/>
          </a:bodyPr>
          <a:lstStyle>
            <a:defPPr>
              <a:defRPr lang="zh-CN"/>
            </a:defPPr>
            <a:lvl1pPr marR="0" lvl="0" indent="0" algn="dist" fontAlgn="auto">
              <a:lnSpc>
                <a:spcPct val="180000"/>
              </a:lnSpc>
              <a:spcBef>
                <a:spcPct val="0"/>
              </a:spcBef>
              <a:spcAft>
                <a:spcPct val="0"/>
              </a:spcAft>
              <a:buClrTx/>
              <a:buSzTx/>
              <a:buFont typeface="宋体" panose="02010600030101010101" pitchFamily="2" charset="-122"/>
              <a:buNone/>
              <a:defRPr kumimoji="0" sz="2400" b="1" i="0" u="none" strike="noStrike" kern="100" cap="none" spc="0" normalizeH="0" baseline="0">
                <a:ln>
                  <a:noFill/>
                </a:ln>
                <a:solidFill>
                  <a:schemeClr val="bg1"/>
                </a:solidFill>
                <a:effectLst/>
                <a:uLnTx/>
                <a:uFillTx/>
                <a:latin typeface="Arial" panose="020B0604020202020204" pitchFamily="34" charset="0"/>
                <a:ea typeface="微软雅黑" panose="020B0503020204020204" charset="-122"/>
                <a:cs typeface="字魂58号-创中黑" panose="00000500000000000000" charset="-122"/>
              </a:defRPr>
            </a:lvl1pPr>
          </a:lstStyle>
          <a:p>
            <a:r>
              <a:rPr lang="zh-CN" altLang="en-US">
                <a:solidFill>
                  <a:schemeClr val="dk1"/>
                </a:solidFill>
                <a:sym typeface="Arial" panose="020B0604020202020204" pitchFamily="34" charset="0"/>
              </a:rPr>
              <a:t>二是落实中央决策部署</a:t>
            </a:r>
            <a:endParaRPr lang="zh-CN" altLang="en-US">
              <a:solidFill>
                <a:schemeClr val="dk1"/>
              </a:solidFill>
              <a:sym typeface="Arial" panose="020B0604020202020204" pitchFamily="34" charset="0"/>
            </a:endParaRPr>
          </a:p>
        </p:txBody>
      </p:sp>
      <p:grpSp>
        <p:nvGrpSpPr>
          <p:cNvPr id="7" name="组合 6"/>
          <p:cNvGrpSpPr/>
          <p:nvPr/>
        </p:nvGrpSpPr>
        <p:grpSpPr>
          <a:xfrm>
            <a:off x="1447800" y="4748530"/>
            <a:ext cx="9296400" cy="1131570"/>
            <a:chOff x="1580" y="5749"/>
            <a:chExt cx="14640" cy="1782"/>
          </a:xfrm>
        </p:grpSpPr>
        <p:sp>
          <p:nvSpPr>
            <p:cNvPr id="326" name="矩形 325"/>
            <p:cNvSpPr/>
            <p:nvPr>
              <p:custDataLst>
                <p:tags r:id="rId2"/>
              </p:custDataLst>
            </p:nvPr>
          </p:nvSpPr>
          <p:spPr>
            <a:xfrm>
              <a:off x="1580" y="6212"/>
              <a:ext cx="944" cy="9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lstStyle/>
            <a:p>
              <a:pPr marL="0" marR="0" lvl="0" indent="0" algn="ctr" defTabSz="914400" rtl="0" eaLnBrk="1" fontAlgn="auto" latinLnBrk="0" hangingPunct="1">
                <a:lnSpc>
                  <a:spcPct val="120000"/>
                </a:lnSpc>
                <a:spcBef>
                  <a:spcPct val="0"/>
                </a:spcBef>
                <a:spcAft>
                  <a:spcPct val="0"/>
                </a:spcAft>
                <a:buClrTx/>
                <a:buSzTx/>
                <a:buFontTx/>
                <a:buNone/>
                <a:defRPr/>
              </a:pPr>
              <a:r>
                <a:rPr kumimoji="0" lang="en-US" altLang="zh-CN" sz="1800" b="0" i="0" u="none" strike="noStrike" kern="1200" cap="none" spc="0" normalizeH="0" baseline="0" noProof="0">
                  <a:ln>
                    <a:noFill/>
                  </a:ln>
                  <a:solidFill>
                    <a:schemeClr val="lt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rPr>
                <a:t>02</a:t>
              </a:r>
              <a:endParaRPr kumimoji="0" lang="en-US" altLang="zh-CN" sz="1800" b="0" i="0" u="none" strike="noStrike" kern="1200" cap="none" spc="0" normalizeH="0" baseline="0" noProof="0">
                <a:ln>
                  <a:noFill/>
                </a:ln>
                <a:solidFill>
                  <a:schemeClr val="lt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endParaRPr>
            </a:p>
          </p:txBody>
        </p:sp>
        <p:sp>
          <p:nvSpPr>
            <p:cNvPr id="327" name="文本框 326"/>
            <p:cNvSpPr txBox="1"/>
            <p:nvPr>
              <p:custDataLst>
                <p:tags r:id="rId3"/>
              </p:custDataLst>
            </p:nvPr>
          </p:nvSpPr>
          <p:spPr>
            <a:xfrm>
              <a:off x="2524" y="5749"/>
              <a:ext cx="13696" cy="1782"/>
            </a:xfrm>
            <a:prstGeom prst="rect">
              <a:avLst/>
            </a:prstGeom>
          </p:spPr>
          <p:txBody>
            <a:bodyPr wrap="square" tIns="0">
              <a:noAutofit/>
            </a:bodyPr>
            <a:lstStyle>
              <a:defPPr>
                <a:defRPr lang="zh-CN"/>
              </a:defPPr>
              <a:lvl1pPr>
                <a:defRPr>
                  <a:solidFill>
                    <a:srgbClr val="E7E6E6">
                      <a:lumMod val="25000"/>
                    </a:srgbClr>
                  </a:solidFill>
                </a:defRPr>
              </a:lvl1pPr>
            </a:lstStyle>
            <a:p>
              <a:pPr marL="0" marR="0" lvl="0" indent="0" algn="just" defTabSz="914400" rtl="0" eaLnBrk="1" fontAlgn="auto" latinLnBrk="0" hangingPunct="1">
                <a:lnSpc>
                  <a:spcPct val="200000"/>
                </a:lnSpc>
                <a:spcBef>
                  <a:spcPct val="0"/>
                </a:spcBef>
                <a:spcAft>
                  <a:spcPct val="0"/>
                </a:spcAft>
                <a:buClrTx/>
                <a:buSzTx/>
                <a:buFontTx/>
                <a:buNone/>
                <a:defRPr/>
              </a:pPr>
              <a:r>
                <a:rPr kumimoji="0" lang="zh-CN" altLang="en-US" sz="1800" b="0" i="0" u="none" strike="noStrike" kern="1200" cap="none" spc="15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rPr>
                <a:t>这次修改深入贯彻中央文件精神，增加规定了重大事故隐患排查治理情况报告、高危行业领域强制实施安全生产责任保险、安全生产公益诉讼等重要制度。 </a:t>
              </a:r>
              <a:endParaRPr kumimoji="0" lang="zh-CN" altLang="en-US" sz="1800" b="0" i="0" u="none" strike="noStrike" kern="1200" cap="none" spc="15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endParaRPr>
            </a:p>
          </p:txBody>
        </p:sp>
      </p:grpSp>
      <p:grpSp>
        <p:nvGrpSpPr>
          <p:cNvPr id="9" name="组合 8"/>
          <p:cNvGrpSpPr/>
          <p:nvPr/>
        </p:nvGrpSpPr>
        <p:grpSpPr>
          <a:xfrm>
            <a:off x="1447800" y="3118214"/>
            <a:ext cx="9296400" cy="894080"/>
            <a:chOff x="1580" y="4113"/>
            <a:chExt cx="14640" cy="1408"/>
          </a:xfrm>
        </p:grpSpPr>
        <p:sp>
          <p:nvSpPr>
            <p:cNvPr id="329" name="矩形 328"/>
            <p:cNvSpPr/>
            <p:nvPr>
              <p:custDataLst>
                <p:tags r:id="rId4"/>
              </p:custDataLst>
            </p:nvPr>
          </p:nvSpPr>
          <p:spPr>
            <a:xfrm>
              <a:off x="1580" y="4577"/>
              <a:ext cx="944" cy="9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marL="0" marR="0" lvl="0" indent="0" algn="ctr" defTabSz="914400" rtl="0" eaLnBrk="1" fontAlgn="auto" latinLnBrk="0" hangingPunct="1">
                <a:lnSpc>
                  <a:spcPct val="120000"/>
                </a:lnSpc>
                <a:spcBef>
                  <a:spcPct val="0"/>
                </a:spcBef>
                <a:spcAft>
                  <a:spcPct val="0"/>
                </a:spcAft>
                <a:buClrTx/>
                <a:buSzTx/>
                <a:buFontTx/>
                <a:buNone/>
                <a:defRPr/>
              </a:pPr>
              <a:r>
                <a:rPr kumimoji="0" lang="en-US" sz="1800" b="0" i="0" u="none" strike="noStrike" kern="1200" cap="none" spc="0" normalizeH="0" baseline="0" noProof="0">
                  <a:ln>
                    <a:noFill/>
                  </a:ln>
                  <a:solidFill>
                    <a:schemeClr val="lt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rPr>
                <a:t>01</a:t>
              </a:r>
              <a:endParaRPr kumimoji="0" lang="en-US" sz="1800" b="0" i="0" u="none" strike="noStrike" kern="1200" cap="none" spc="0" normalizeH="0" baseline="0" noProof="0">
                <a:ln>
                  <a:noFill/>
                </a:ln>
                <a:solidFill>
                  <a:schemeClr val="lt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endParaRPr>
            </a:p>
          </p:txBody>
        </p:sp>
        <p:sp>
          <p:nvSpPr>
            <p:cNvPr id="331" name="文本框 330"/>
            <p:cNvSpPr txBox="1"/>
            <p:nvPr>
              <p:custDataLst>
                <p:tags r:id="rId5"/>
              </p:custDataLst>
            </p:nvPr>
          </p:nvSpPr>
          <p:spPr>
            <a:xfrm>
              <a:off x="2523" y="4113"/>
              <a:ext cx="13697" cy="986"/>
            </a:xfrm>
            <a:prstGeom prst="rect">
              <a:avLst/>
            </a:prstGeom>
          </p:spPr>
          <p:txBody>
            <a:bodyPr wrap="square" tIns="0">
              <a:noAutofit/>
            </a:bodyPr>
            <a:lstStyle>
              <a:defPPr>
                <a:defRPr lang="zh-CN"/>
              </a:defPPr>
              <a:lvl1pPr>
                <a:defRPr>
                  <a:solidFill>
                    <a:srgbClr val="E7E6E6">
                      <a:lumMod val="25000"/>
                    </a:srgbClr>
                  </a:solidFill>
                </a:defRPr>
              </a:lvl1pPr>
            </a:lstStyle>
            <a:p>
              <a:pPr marL="0" marR="0" lvl="0" indent="0" algn="just" defTabSz="914400" rtl="0" eaLnBrk="1" fontAlgn="auto" latinLnBrk="0" hangingPunct="1">
                <a:lnSpc>
                  <a:spcPct val="200000"/>
                </a:lnSpc>
                <a:spcBef>
                  <a:spcPct val="0"/>
                </a:spcBef>
                <a:spcAft>
                  <a:spcPct val="0"/>
                </a:spcAft>
                <a:buClrTx/>
                <a:buSzTx/>
                <a:buFontTx/>
                <a:buNone/>
                <a:defRPr/>
              </a:pPr>
              <a:r>
                <a:rPr kumimoji="0" lang="zh-CN" altLang="en-US" sz="1800" b="0" i="0" u="none" strike="noStrike" kern="1200" cap="none" spc="15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rPr>
                <a:t>《中共中央、国务院关于推进安全生产领域改革发展的意见》，对安全生产工作的指导思想、基本原则、制度措施等作出了新的重大部署。</a:t>
              </a:r>
              <a:endParaRPr kumimoji="0" lang="zh-CN" altLang="en-US" sz="1800" b="0" i="0" u="none" strike="noStrike" kern="1200" cap="none" spc="15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750" fill="hold"/>
                                        <p:tgtEl>
                                          <p:spTgt spid="6"/>
                                        </p:tgtEl>
                                        <p:attrNameLst>
                                          <p:attrName>ppt_w</p:attrName>
                                        </p:attrNameLst>
                                      </p:cBhvr>
                                      <p:tavLst>
                                        <p:tav tm="0">
                                          <p:val>
                                            <p:fltVal val="0"/>
                                          </p:val>
                                        </p:tav>
                                        <p:tav tm="100000">
                                          <p:val>
                                            <p:strVal val="#ppt_w"/>
                                          </p:val>
                                        </p:tav>
                                      </p:tavLst>
                                    </p:anim>
                                    <p:anim calcmode="lin" valueType="num">
                                      <p:cBhvr>
                                        <p:cTn id="8" dur="750" fill="hold"/>
                                        <p:tgtEl>
                                          <p:spTgt spid="6"/>
                                        </p:tgtEl>
                                        <p:attrNameLst>
                                          <p:attrName>ppt_h</p:attrName>
                                        </p:attrNameLst>
                                      </p:cBhvr>
                                      <p:tavLst>
                                        <p:tav tm="0">
                                          <p:val>
                                            <p:fltVal val="0"/>
                                          </p:val>
                                        </p:tav>
                                        <p:tav tm="100000">
                                          <p:val>
                                            <p:strVal val="#ppt_h"/>
                                          </p:val>
                                        </p:tav>
                                      </p:tavLst>
                                    </p:anim>
                                    <p:animEffect transition="in" filter="fade">
                                      <p:cBhvr>
                                        <p:cTn id="9" dur="750"/>
                                        <p:tgtEl>
                                          <p:spTgt spid="6"/>
                                        </p:tgtEl>
                                      </p:cBhvr>
                                    </p:animEffect>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750"/>
                                        <p:tgtEl>
                                          <p:spTgt spid="9"/>
                                        </p:tgtEl>
                                      </p:cBhvr>
                                    </p:animEffect>
                                  </p:childTnLst>
                                </p:cTn>
                              </p:par>
                            </p:childTnLst>
                          </p:cTn>
                        </p:par>
                        <p:par>
                          <p:cTn id="14" fill="hold">
                            <p:stCondLst>
                              <p:cond delay="2000"/>
                            </p:stCondLst>
                            <p:childTnLst>
                              <p:par>
                                <p:cTn id="15" presetID="22" presetClass="entr" presetSubtype="2"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right)">
                                      <p:cBhvr>
                                        <p:cTn id="17"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第一节  安全生产法解读</a:t>
            </a:r>
            <a:endParaRPr lang="zh-CN" altLang="en-US" sz="4000" b="1">
              <a:solidFill>
                <a:schemeClr val="lt1"/>
              </a:solidFill>
            </a:endParaRPr>
          </a:p>
        </p:txBody>
      </p:sp>
      <p:sp>
        <p:nvSpPr>
          <p:cNvPr id="2" name="矩形 1"/>
          <p:cNvSpPr/>
          <p:nvPr/>
        </p:nvSpPr>
        <p:spPr>
          <a:xfrm>
            <a:off x="581660" y="163131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安全生产法修订内容</a:t>
            </a:r>
            <a:endParaRPr lang="zh-CN" altLang="en-US" sz="2400" b="1">
              <a:solidFill>
                <a:srgbClr val="FFFFFF"/>
              </a:solidFill>
              <a:latin typeface="微软雅黑" panose="020B0503020204020204" charset="-122"/>
              <a:ea typeface="微软雅黑" panose="020B0503020204020204" charset="-122"/>
            </a:endParaRPr>
          </a:p>
        </p:txBody>
      </p:sp>
      <p:sp>
        <p:nvSpPr>
          <p:cNvPr id="4" name="文本框 3"/>
          <p:cNvSpPr txBox="1"/>
          <p:nvPr>
            <p:custDataLst>
              <p:tags r:id="rId1"/>
            </p:custDataLst>
          </p:nvPr>
        </p:nvSpPr>
        <p:spPr>
          <a:xfrm>
            <a:off x="581025" y="2408555"/>
            <a:ext cx="4272280" cy="664156"/>
          </a:xfrm>
          <a:prstGeom prst="rect">
            <a:avLst/>
          </a:prstGeom>
          <a:noFill/>
        </p:spPr>
        <p:txBody>
          <a:bodyPr wrap="square" rtlCol="0" anchor="t">
            <a:spAutoFit/>
          </a:bodyPr>
          <a:lstStyle>
            <a:defPPr>
              <a:defRPr lang="zh-CN"/>
            </a:defPPr>
            <a:lvl1pPr marR="0" lvl="0" indent="0" algn="dist" fontAlgn="auto">
              <a:lnSpc>
                <a:spcPct val="180000"/>
              </a:lnSpc>
              <a:spcBef>
                <a:spcPct val="0"/>
              </a:spcBef>
              <a:spcAft>
                <a:spcPct val="0"/>
              </a:spcAft>
              <a:buClrTx/>
              <a:buSzTx/>
              <a:buFont typeface="宋体" panose="02010600030101010101" pitchFamily="2" charset="-122"/>
              <a:buNone/>
              <a:defRPr kumimoji="0" sz="2400" b="1" i="0" u="none" strike="noStrike" kern="100" cap="none" spc="0" normalizeH="0" baseline="0">
                <a:ln>
                  <a:noFill/>
                </a:ln>
                <a:solidFill>
                  <a:schemeClr val="bg1"/>
                </a:solidFill>
                <a:effectLst/>
                <a:uLnTx/>
                <a:uFillTx/>
                <a:latin typeface="Arial" panose="020B0604020202020204" pitchFamily="34" charset="0"/>
                <a:ea typeface="微软雅黑" panose="020B0503020204020204" charset="-122"/>
                <a:cs typeface="字魂58号-创中黑" panose="00000500000000000000" charset="-122"/>
              </a:defRPr>
            </a:lvl1pPr>
          </a:lstStyle>
          <a:p>
            <a:r>
              <a:rPr lang="zh-CN" altLang="en-US">
                <a:solidFill>
                  <a:schemeClr val="dk1"/>
                </a:solidFill>
                <a:sym typeface="Arial" panose="020B0604020202020204" pitchFamily="34" charset="0"/>
              </a:rPr>
              <a:t>三是健全安全生产责任体系</a:t>
            </a:r>
            <a:endParaRPr lang="zh-CN" altLang="en-US">
              <a:solidFill>
                <a:schemeClr val="dk1"/>
              </a:solidFill>
              <a:sym typeface="Arial" panose="020B0604020202020204" pitchFamily="34" charset="0"/>
            </a:endParaRPr>
          </a:p>
        </p:txBody>
      </p:sp>
      <p:grpSp>
        <p:nvGrpSpPr>
          <p:cNvPr id="5" name="组合 4"/>
          <p:cNvGrpSpPr/>
          <p:nvPr/>
        </p:nvGrpSpPr>
        <p:grpSpPr>
          <a:xfrm>
            <a:off x="1056004" y="3193415"/>
            <a:ext cx="10079983" cy="3253105"/>
            <a:chOff x="2692" y="4109"/>
            <a:chExt cx="15703" cy="5123"/>
          </a:xfrm>
        </p:grpSpPr>
        <p:sp>
          <p:nvSpPr>
            <p:cNvPr id="74" name="Rectangle 20"/>
            <p:cNvSpPr/>
            <p:nvPr>
              <p:custDataLst>
                <p:tags r:id="rId2"/>
              </p:custDataLst>
            </p:nvPr>
          </p:nvSpPr>
          <p:spPr>
            <a:xfrm>
              <a:off x="2762" y="4109"/>
              <a:ext cx="15554" cy="1844"/>
            </a:xfrm>
            <a:prstGeom prst="rect">
              <a:avLst/>
            </a:prstGeom>
          </p:spPr>
          <p:txBody>
            <a:bodyPr wrap="square">
              <a:noAutofit/>
            </a:bodyPr>
            <a:lstStyle/>
            <a:p>
              <a:pPr marL="0" marR="0" lvl="0" indent="0" algn="just" defTabSz="904240" rtl="0" eaLnBrk="1" fontAlgn="auto" latinLnBrk="0" hangingPunct="1">
                <a:lnSpc>
                  <a:spcPct val="200000"/>
                </a:lnSpc>
                <a:spcBef>
                  <a:spcPct val="0"/>
                </a:spcBef>
                <a:spcAft>
                  <a:spcPct val="0"/>
                </a:spcAft>
                <a:buClrTx/>
                <a:buSzTx/>
                <a:buFontTx/>
                <a:buNone/>
                <a:defRPr/>
              </a:pPr>
              <a:r>
                <a:rPr kumimoji="0" lang="zh-CN" altLang="en-US" sz="1800" b="1" i="0" u="none" strike="noStrike" kern="1200" cap="none" spc="15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rPr>
                <a:t>第一，强化党委和政府的领导责任。</a:t>
              </a:r>
              <a:r>
                <a:rPr kumimoji="0" lang="zh-CN" altLang="en-US" sz="1800" b="0" i="0" u="none" strike="noStrike" kern="1200" cap="none" spc="15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rPr>
                <a:t>这次修改明确安全生产工作坚持党的领导，要求各级人民政府加强安全生产基础设施建设和安全生产监管能力建设，所需经费列入本级预算。</a:t>
              </a:r>
              <a:endParaRPr kumimoji="0" lang="zh-CN" altLang="en-US" sz="1800" b="0" i="0" u="none" strike="noStrike" kern="1200" cap="none" spc="15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endParaRPr>
            </a:p>
          </p:txBody>
        </p:sp>
        <p:sp>
          <p:nvSpPr>
            <p:cNvPr id="8" name="Rectangle 20"/>
            <p:cNvSpPr/>
            <p:nvPr>
              <p:custDataLst>
                <p:tags r:id="rId3"/>
              </p:custDataLst>
            </p:nvPr>
          </p:nvSpPr>
          <p:spPr>
            <a:xfrm>
              <a:off x="2692" y="6397"/>
              <a:ext cx="15703" cy="2835"/>
            </a:xfrm>
            <a:prstGeom prst="rect">
              <a:avLst/>
            </a:prstGeom>
          </p:spPr>
          <p:txBody>
            <a:bodyPr wrap="square">
              <a:noAutofit/>
            </a:bodyPr>
            <a:lstStyle/>
            <a:p>
              <a:pPr marL="0" marR="0" lvl="0" indent="0" algn="l" defTabSz="904240" rtl="0" eaLnBrk="1" fontAlgn="auto" latinLnBrk="0" hangingPunct="1">
                <a:lnSpc>
                  <a:spcPct val="200000"/>
                </a:lnSpc>
                <a:spcBef>
                  <a:spcPct val="0"/>
                </a:spcBef>
                <a:spcAft>
                  <a:spcPct val="0"/>
                </a:spcAft>
                <a:buClrTx/>
                <a:buSzTx/>
                <a:buFontTx/>
                <a:buNone/>
                <a:defRPr/>
              </a:pPr>
              <a:r>
                <a:rPr kumimoji="0" lang="zh-CN" altLang="en-US" sz="1800" b="1" i="0" u="none" strike="noStrike" kern="1200" cap="none" spc="15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rPr>
                <a:t>第二，明确各有关部门的监管职责。</a:t>
              </a:r>
              <a:r>
                <a:rPr kumimoji="0" lang="zh-CN" altLang="en-US" sz="1800" b="0" i="0" u="none" strike="noStrike" kern="1200" cap="none" spc="15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rPr>
                <a:t>规定安全生产工作实行“管行业必须管安全、管业务必须管安全、管生产经营必须管安全”。对新兴行业、领域的安全生产监督管理职责不明确的，明确由县级以上地方各级人民政府按照业务相近的原则确定监督管理部门。</a:t>
              </a:r>
              <a:endParaRPr kumimoji="0" lang="zh-CN" altLang="en-US" sz="1800" b="0" i="0" u="none" strike="noStrike" kern="1200" cap="none" spc="15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endParaRPr>
            </a:p>
          </p:txBody>
        </p:sp>
      </p:grpSp>
      <p:sp>
        <p:nvSpPr>
          <p:cNvPr id="12" name="矩形 11"/>
          <p:cNvSpPr/>
          <p:nvPr>
            <p:custDataLst>
              <p:tags r:id="rId4"/>
            </p:custDataLst>
          </p:nvPr>
        </p:nvSpPr>
        <p:spPr>
          <a:xfrm>
            <a:off x="1121370" y="4465955"/>
            <a:ext cx="9876871" cy="45719"/>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fltVal val="0"/>
                                          </p:val>
                                        </p:tav>
                                        <p:tav tm="100000">
                                          <p:val>
                                            <p:strVal val="#ppt_w"/>
                                          </p:val>
                                        </p:tav>
                                      </p:tavLst>
                                    </p:anim>
                                    <p:anim calcmode="lin" valueType="num">
                                      <p:cBhvr>
                                        <p:cTn id="8" dur="750" fill="hold"/>
                                        <p:tgtEl>
                                          <p:spTgt spid="4"/>
                                        </p:tgtEl>
                                        <p:attrNameLst>
                                          <p:attrName>ppt_h</p:attrName>
                                        </p:attrNameLst>
                                      </p:cBhvr>
                                      <p:tavLst>
                                        <p:tav tm="0">
                                          <p:val>
                                            <p:fltVal val="0"/>
                                          </p:val>
                                        </p:tav>
                                        <p:tav tm="100000">
                                          <p:val>
                                            <p:strVal val="#ppt_h"/>
                                          </p:val>
                                        </p:tav>
                                      </p:tavLst>
                                    </p:anim>
                                    <p:animEffect transition="in" filter="fade">
                                      <p:cBhvr>
                                        <p:cTn id="9" dur="750"/>
                                        <p:tgtEl>
                                          <p:spTgt spid="4"/>
                                        </p:tgtEl>
                                      </p:cBhvr>
                                    </p:animEffect>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750"/>
                                        <p:tgtEl>
                                          <p:spTgt spid="5"/>
                                        </p:tgtEl>
                                      </p:cBhvr>
                                    </p:animEffect>
                                  </p:childTnLst>
                                </p:cTn>
                              </p:par>
                            </p:childTnLst>
                          </p:cTn>
                        </p:par>
                        <p:par>
                          <p:cTn id="14" fill="hold">
                            <p:stCondLst>
                              <p:cond delay="2000"/>
                            </p:stCondLst>
                            <p:childTnLst>
                              <p:par>
                                <p:cTn id="15" presetID="10" presetClass="entr" presetSubtype="0"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第一节  安全生产法解读</a:t>
            </a:r>
            <a:endParaRPr lang="zh-CN" altLang="en-US" sz="4000" b="1">
              <a:solidFill>
                <a:schemeClr val="lt1"/>
              </a:solidFill>
            </a:endParaRPr>
          </a:p>
        </p:txBody>
      </p:sp>
      <p:sp>
        <p:nvSpPr>
          <p:cNvPr id="2" name="矩形 1"/>
          <p:cNvSpPr/>
          <p:nvPr/>
        </p:nvSpPr>
        <p:spPr>
          <a:xfrm>
            <a:off x="581660" y="163131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安全生产法修订内容</a:t>
            </a:r>
            <a:endParaRPr lang="zh-CN" altLang="en-US" sz="2400" b="1">
              <a:solidFill>
                <a:srgbClr val="FFFFFF"/>
              </a:solidFill>
              <a:latin typeface="微软雅黑" panose="020B0503020204020204" charset="-122"/>
              <a:ea typeface="微软雅黑" panose="020B0503020204020204" charset="-122"/>
            </a:endParaRPr>
          </a:p>
        </p:txBody>
      </p:sp>
      <p:sp>
        <p:nvSpPr>
          <p:cNvPr id="6" name="Rectangle 20"/>
          <p:cNvSpPr/>
          <p:nvPr>
            <p:custDataLst>
              <p:tags r:id="rId1"/>
            </p:custDataLst>
          </p:nvPr>
        </p:nvSpPr>
        <p:spPr>
          <a:xfrm>
            <a:off x="1062990" y="2082165"/>
            <a:ext cx="10185400" cy="3436620"/>
          </a:xfrm>
          <a:prstGeom prst="rect">
            <a:avLst/>
          </a:prstGeom>
        </p:spPr>
        <p:txBody>
          <a:bodyPr wrap="square">
            <a:noAutofit/>
          </a:bodyPr>
          <a:lstStyle/>
          <a:p>
            <a:pPr marR="0" lvl="0" algn="just" defTabSz="904240" rtl="0" eaLnBrk="1" fontAlgn="auto" latinLnBrk="0" hangingPunct="1">
              <a:lnSpc>
                <a:spcPct val="200000"/>
              </a:lnSpc>
              <a:spcBef>
                <a:spcPct val="0"/>
              </a:spcBef>
              <a:spcAft>
                <a:spcPct val="0"/>
              </a:spcAft>
              <a:buClrTx/>
              <a:buSzTx/>
              <a:defRPr/>
            </a:pPr>
            <a:r>
              <a:rPr kumimoji="0" lang="zh-CN" altLang="en-US" sz="1800" b="1" i="0" u="none" strike="noStrike" kern="1200" cap="none" spc="15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rPr>
              <a:t>第三，压实生产经营单位的主体责任。</a:t>
            </a:r>
            <a:endParaRPr kumimoji="0" lang="en-US" altLang="zh-CN" sz="1800" b="1" i="0" u="none" strike="noStrike" kern="1200" cap="none" spc="15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endParaRPr>
          </a:p>
          <a:p>
            <a:pPr marR="0" lvl="0" algn="just" defTabSz="904240" rtl="0" eaLnBrk="1" fontAlgn="auto" latinLnBrk="0" hangingPunct="1">
              <a:lnSpc>
                <a:spcPct val="200000"/>
              </a:lnSpc>
              <a:spcBef>
                <a:spcPct val="0"/>
              </a:spcBef>
              <a:spcAft>
                <a:spcPct val="0"/>
              </a:spcAft>
              <a:buClrTx/>
              <a:buSzTx/>
              <a:defRPr/>
            </a:pPr>
            <a:endParaRPr kumimoji="0" lang="zh-CN" altLang="en-US" sz="1800" b="1" i="0" u="none" strike="noStrike" kern="1200" cap="none" spc="15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endParaRPr>
          </a:p>
          <a:p>
            <a:pPr marR="0" lvl="0" algn="just" defTabSz="904240" rtl="0" eaLnBrk="1" fontAlgn="auto" latinLnBrk="0" hangingPunct="1">
              <a:lnSpc>
                <a:spcPct val="200000"/>
              </a:lnSpc>
              <a:spcBef>
                <a:spcPct val="0"/>
              </a:spcBef>
              <a:spcAft>
                <a:spcPct val="0"/>
              </a:spcAft>
              <a:buClrTx/>
              <a:buSzTx/>
              <a:defRPr/>
            </a:pPr>
            <a:r>
              <a:rPr kumimoji="0" lang="zh-CN" altLang="en-US" sz="1800" b="0" i="0" u="none" strike="noStrike" kern="1200" cap="none" spc="15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rPr>
              <a:t>明确生产经营单位的主要负责人是本单位安全生产第一责任人，对本单位的安全生产工作全面负责，其他负责人对职责范围内的安全生产工作负责。</a:t>
            </a:r>
            <a:endParaRPr kumimoji="0" lang="zh-CN" altLang="en-US" sz="1800" b="0" i="0" u="none" strike="noStrike" kern="1200" cap="none" spc="15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endParaRPr>
          </a:p>
          <a:p>
            <a:pPr marR="0" lvl="0" algn="just" defTabSz="904240" rtl="0" eaLnBrk="1" fontAlgn="auto" latinLnBrk="0" hangingPunct="1">
              <a:lnSpc>
                <a:spcPct val="200000"/>
              </a:lnSpc>
              <a:spcBef>
                <a:spcPct val="0"/>
              </a:spcBef>
              <a:spcAft>
                <a:spcPct val="0"/>
              </a:spcAft>
              <a:buClrTx/>
              <a:buSzTx/>
              <a:defRPr/>
            </a:pPr>
            <a:r>
              <a:rPr kumimoji="0" lang="zh-CN" altLang="en-US" sz="1800" b="0" i="0" u="none" strike="noStrike" kern="1200" cap="none" spc="15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rPr>
              <a:t>要求各类生产经营单位健全并落实全员安全生产责任制、安全风险分级管控和隐患排查治理双重预防机制，加强安全生产标准化、信息化建设，加大对安全生产资金、物资、技术、人员的投入保障力度，切实提高安全生产水平。 </a:t>
            </a:r>
            <a:endParaRPr kumimoji="0" lang="zh-CN" altLang="en-US" sz="1800" b="0" i="0" u="none" strike="noStrike" kern="1200" cap="none" spc="15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endParaRPr>
          </a:p>
        </p:txBody>
      </p:sp>
      <p:grpSp>
        <p:nvGrpSpPr>
          <p:cNvPr id="7" name="组合 6"/>
          <p:cNvGrpSpPr/>
          <p:nvPr/>
        </p:nvGrpSpPr>
        <p:grpSpPr>
          <a:xfrm>
            <a:off x="1157565" y="2927985"/>
            <a:ext cx="9876871" cy="3296919"/>
            <a:chOff x="1222929" y="2154555"/>
            <a:chExt cx="9876871" cy="3296919"/>
          </a:xfrm>
        </p:grpSpPr>
        <p:sp>
          <p:nvSpPr>
            <p:cNvPr id="10" name="矩形 9"/>
            <p:cNvSpPr/>
            <p:nvPr>
              <p:custDataLst>
                <p:tags r:id="rId2"/>
              </p:custDataLst>
            </p:nvPr>
          </p:nvSpPr>
          <p:spPr>
            <a:xfrm>
              <a:off x="1222929" y="2154555"/>
              <a:ext cx="9876871" cy="45719"/>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1" name="矩形 10"/>
            <p:cNvSpPr/>
            <p:nvPr>
              <p:custDataLst>
                <p:tags r:id="rId3"/>
              </p:custDataLst>
            </p:nvPr>
          </p:nvSpPr>
          <p:spPr>
            <a:xfrm>
              <a:off x="1222929" y="5405755"/>
              <a:ext cx="9876871" cy="45719"/>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750"/>
                                        <p:tgtEl>
                                          <p:spTgt spid="6"/>
                                        </p:tgtEl>
                                      </p:cBhvr>
                                    </p:animEffect>
                                  </p:childTnLst>
                                </p:cTn>
                              </p:par>
                            </p:childTnLst>
                          </p:cTn>
                        </p:par>
                        <p:par>
                          <p:cTn id="8" fill="hold">
                            <p:stCondLst>
                              <p:cond delay="1000"/>
                            </p:stCondLst>
                            <p:childTnLst>
                              <p:par>
                                <p:cTn id="9" presetID="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750" fill="hold"/>
                                        <p:tgtEl>
                                          <p:spTgt spid="7"/>
                                        </p:tgtEl>
                                        <p:attrNameLst>
                                          <p:attrName>ppt_x</p:attrName>
                                        </p:attrNameLst>
                                      </p:cBhvr>
                                      <p:tavLst>
                                        <p:tav tm="0">
                                          <p:val>
                                            <p:strVal val="0-#ppt_w/2"/>
                                          </p:val>
                                        </p:tav>
                                        <p:tav tm="100000">
                                          <p:val>
                                            <p:strVal val="#ppt_x"/>
                                          </p:val>
                                        </p:tav>
                                      </p:tavLst>
                                    </p:anim>
                                    <p:anim calcmode="lin" valueType="num">
                                      <p:cBhvr additive="base">
                                        <p:cTn id="12" dur="75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第一节  安全生产法解读</a:t>
            </a:r>
            <a:endParaRPr lang="zh-CN" altLang="en-US" sz="4000" b="1">
              <a:solidFill>
                <a:schemeClr val="lt1"/>
              </a:solidFill>
            </a:endParaRPr>
          </a:p>
        </p:txBody>
      </p:sp>
      <p:sp>
        <p:nvSpPr>
          <p:cNvPr id="2" name="矩形 1"/>
          <p:cNvSpPr/>
          <p:nvPr/>
        </p:nvSpPr>
        <p:spPr>
          <a:xfrm>
            <a:off x="581660" y="163131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安全生产法修订内容</a:t>
            </a:r>
            <a:endParaRPr lang="zh-CN" altLang="en-US" sz="2400" b="1">
              <a:solidFill>
                <a:srgbClr val="FFFFFF"/>
              </a:solidFill>
              <a:latin typeface="微软雅黑" panose="020B0503020204020204" charset="-122"/>
              <a:ea typeface="微软雅黑" panose="020B0503020204020204" charset="-122"/>
            </a:endParaRPr>
          </a:p>
        </p:txBody>
      </p:sp>
      <p:grpSp>
        <p:nvGrpSpPr>
          <p:cNvPr id="6" name="组合 5"/>
          <p:cNvGrpSpPr/>
          <p:nvPr/>
        </p:nvGrpSpPr>
        <p:grpSpPr>
          <a:xfrm>
            <a:off x="1084580" y="2795960"/>
            <a:ext cx="10367645" cy="2312035"/>
            <a:chOff x="1608" y="4101"/>
            <a:chExt cx="16327" cy="3641"/>
          </a:xfrm>
        </p:grpSpPr>
        <p:sp>
          <p:nvSpPr>
            <p:cNvPr id="329" name="矩形 328"/>
            <p:cNvSpPr/>
            <p:nvPr>
              <p:custDataLst>
                <p:tags r:id="rId1"/>
              </p:custDataLst>
            </p:nvPr>
          </p:nvSpPr>
          <p:spPr>
            <a:xfrm>
              <a:off x="1608" y="4390"/>
              <a:ext cx="944" cy="30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95000"/>
            </a:bodyPr>
            <a:lstStyle/>
            <a:p>
              <a:pPr marL="0" marR="0" lvl="0" indent="0" algn="ctr" defTabSz="914400" rtl="0" eaLnBrk="1" fontAlgn="auto" latinLnBrk="0" hangingPunct="1">
                <a:lnSpc>
                  <a:spcPct val="120000"/>
                </a:lnSpc>
                <a:spcBef>
                  <a:spcPct val="0"/>
                </a:spcBef>
                <a:spcAft>
                  <a:spcPct val="0"/>
                </a:spcAft>
                <a:buClrTx/>
                <a:buSzTx/>
                <a:buFontTx/>
                <a:buNone/>
                <a:defRPr/>
              </a:pPr>
              <a:r>
                <a:rPr kumimoji="0" lang="en-US" altLang="zh-CN" sz="4800" b="0" i="0" u="none" strike="noStrike" kern="1200" cap="none" spc="0" normalizeH="0" baseline="0" noProof="0">
                  <a:ln>
                    <a:noFill/>
                  </a:ln>
                  <a:solidFill>
                    <a:schemeClr val="lt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rPr>
                <a:t>1</a:t>
              </a:r>
              <a:endParaRPr kumimoji="0" lang="en-US" altLang="zh-CN" sz="4800" b="0" i="0" u="none" strike="noStrike" kern="1200" cap="none" spc="0" normalizeH="0" baseline="0" noProof="0">
                <a:ln>
                  <a:noFill/>
                </a:ln>
                <a:solidFill>
                  <a:schemeClr val="lt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endParaRPr>
            </a:p>
          </p:txBody>
        </p:sp>
        <p:sp>
          <p:nvSpPr>
            <p:cNvPr id="331" name="文本框 330"/>
            <p:cNvSpPr txBox="1"/>
            <p:nvPr>
              <p:custDataLst>
                <p:tags r:id="rId2"/>
              </p:custDataLst>
            </p:nvPr>
          </p:nvSpPr>
          <p:spPr>
            <a:xfrm>
              <a:off x="2520" y="4101"/>
              <a:ext cx="15415" cy="3641"/>
            </a:xfrm>
            <a:prstGeom prst="rect">
              <a:avLst/>
            </a:prstGeom>
          </p:spPr>
          <p:txBody>
            <a:bodyPr wrap="square" tIns="0">
              <a:noAutofit/>
            </a:bodyPr>
            <a:lstStyle>
              <a:defPPr>
                <a:defRPr lang="zh-CN"/>
              </a:defPPr>
              <a:lvl1pPr>
                <a:defRPr>
                  <a:solidFill>
                    <a:srgbClr val="E7E6E6">
                      <a:lumMod val="25000"/>
                    </a:srgbClr>
                  </a:solidFill>
                </a:defRPr>
              </a:lvl1pPr>
            </a:lstStyle>
            <a:p>
              <a:pPr marL="0" marR="0" lvl="0" indent="0" algn="just" defTabSz="914400" rtl="0" eaLnBrk="1" fontAlgn="auto" latinLnBrk="0" hangingPunct="1">
                <a:lnSpc>
                  <a:spcPct val="200000"/>
                </a:lnSpc>
                <a:spcBef>
                  <a:spcPct val="0"/>
                </a:spcBef>
                <a:spcAft>
                  <a:spcPct val="0"/>
                </a:spcAft>
                <a:buClrTx/>
                <a:buSzTx/>
                <a:defRPr/>
              </a:pPr>
              <a:r>
                <a:rPr kumimoji="0" lang="zh-CN" altLang="en-US" sz="1800" b="0" i="0" u="none" strike="noStrike" kern="1200" cap="none" spc="15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rPr>
                <a:t>深刻汲取近年来事故教训，对安全生产事故中暴露的新问题作了针对性规定。比如，要求餐饮行业使用燃气的生产经营单位安装可燃气体报警装置并保障其正常使用；要求矿山等高危行业施工单位加强安全管理，不得非法转让施工资质，不得违法分包、转包；要求承担安全评价的一些机构实施报告公开制度，不得租借资质、挂靠、出具虚假报告。</a:t>
              </a:r>
              <a:endParaRPr kumimoji="0" lang="zh-CN" altLang="en-US" sz="1800" b="0" i="0" u="none" strike="noStrike" kern="1200" cap="none" spc="15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endParaRPr>
            </a:p>
          </p:txBody>
        </p:sp>
      </p:grpSp>
      <p:sp>
        <p:nvSpPr>
          <p:cNvPr id="4" name="文本框 3"/>
          <p:cNvSpPr txBox="1"/>
          <p:nvPr>
            <p:custDataLst>
              <p:tags r:id="rId3"/>
            </p:custDataLst>
          </p:nvPr>
        </p:nvSpPr>
        <p:spPr>
          <a:xfrm>
            <a:off x="1084263" y="2064385"/>
            <a:ext cx="5065395" cy="664156"/>
          </a:xfrm>
          <a:prstGeom prst="rect">
            <a:avLst/>
          </a:prstGeom>
          <a:noFill/>
        </p:spPr>
        <p:txBody>
          <a:bodyPr wrap="square" rtlCol="0" anchor="t">
            <a:spAutoFit/>
          </a:bodyPr>
          <a:lstStyle>
            <a:defPPr>
              <a:defRPr lang="zh-CN"/>
            </a:defPPr>
            <a:lvl1pPr marR="0" lvl="0" indent="0" algn="dist" fontAlgn="auto">
              <a:lnSpc>
                <a:spcPct val="180000"/>
              </a:lnSpc>
              <a:spcBef>
                <a:spcPct val="0"/>
              </a:spcBef>
              <a:spcAft>
                <a:spcPct val="0"/>
              </a:spcAft>
              <a:buClrTx/>
              <a:buSzTx/>
              <a:buFont typeface="宋体" panose="02010600030101010101" pitchFamily="2" charset="-122"/>
              <a:buNone/>
              <a:defRPr kumimoji="0" sz="2400" b="1" i="0" u="none" strike="noStrike" kern="100" cap="none" spc="0" normalizeH="0" baseline="0">
                <a:ln>
                  <a:noFill/>
                </a:ln>
                <a:solidFill>
                  <a:schemeClr val="bg1"/>
                </a:solidFill>
                <a:effectLst/>
                <a:uLnTx/>
                <a:uFillTx/>
                <a:latin typeface="Arial" panose="020B0604020202020204" pitchFamily="34" charset="0"/>
                <a:ea typeface="微软雅黑" panose="020B0503020204020204" charset="-122"/>
                <a:cs typeface="字魂58号-创中黑" panose="00000500000000000000" charset="-122"/>
              </a:defRPr>
            </a:lvl1pPr>
          </a:lstStyle>
          <a:p>
            <a:r>
              <a:rPr lang="zh-CN" altLang="en-US">
                <a:solidFill>
                  <a:schemeClr val="dk1"/>
                </a:solidFill>
                <a:sym typeface="Arial" panose="020B0604020202020204" pitchFamily="34" charset="0"/>
              </a:rPr>
              <a:t>四是强化新问题新风险的防范应对</a:t>
            </a:r>
            <a:endParaRPr lang="zh-CN" altLang="en-US">
              <a:solidFill>
                <a:schemeClr val="dk1"/>
              </a:solidFill>
              <a:sym typeface="Arial" panose="020B0604020202020204" pitchFamily="34" charset="0"/>
            </a:endParaRPr>
          </a:p>
        </p:txBody>
      </p:sp>
      <p:grpSp>
        <p:nvGrpSpPr>
          <p:cNvPr id="5" name="组合 4"/>
          <p:cNvGrpSpPr/>
          <p:nvPr/>
        </p:nvGrpSpPr>
        <p:grpSpPr>
          <a:xfrm>
            <a:off x="1084580" y="5277540"/>
            <a:ext cx="9375775" cy="1265555"/>
            <a:chOff x="1608" y="4081"/>
            <a:chExt cx="14765" cy="1993"/>
          </a:xfrm>
        </p:grpSpPr>
        <p:sp>
          <p:nvSpPr>
            <p:cNvPr id="7" name="矩形 6"/>
            <p:cNvSpPr/>
            <p:nvPr>
              <p:custDataLst>
                <p:tags r:id="rId4"/>
              </p:custDataLst>
            </p:nvPr>
          </p:nvSpPr>
          <p:spPr>
            <a:xfrm>
              <a:off x="1608" y="4283"/>
              <a:ext cx="944" cy="15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fontScale="95000"/>
            </a:bodyPr>
            <a:lstStyle/>
            <a:p>
              <a:pPr marL="0" marR="0" lvl="0" indent="0" algn="ctr" defTabSz="914400" rtl="0" eaLnBrk="1" fontAlgn="auto" latinLnBrk="0" hangingPunct="1">
                <a:lnSpc>
                  <a:spcPct val="120000"/>
                </a:lnSpc>
                <a:spcBef>
                  <a:spcPct val="0"/>
                </a:spcBef>
                <a:spcAft>
                  <a:spcPct val="0"/>
                </a:spcAft>
                <a:buClrTx/>
                <a:buSzTx/>
                <a:buFontTx/>
                <a:buNone/>
                <a:defRPr/>
              </a:pPr>
              <a:r>
                <a:rPr kumimoji="0" lang="en-US" altLang="zh-CN" sz="4800" b="0" i="0" u="none" strike="noStrike" kern="1200" cap="none" spc="0" normalizeH="0" baseline="0" noProof="0">
                  <a:ln>
                    <a:noFill/>
                  </a:ln>
                  <a:solidFill>
                    <a:schemeClr val="lt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rPr>
                <a:t>2</a:t>
              </a:r>
              <a:endParaRPr kumimoji="0" lang="en-US" altLang="zh-CN" sz="4800" b="0" i="0" u="none" strike="noStrike" kern="1200" cap="none" spc="0" normalizeH="0" baseline="0" noProof="0">
                <a:ln>
                  <a:noFill/>
                </a:ln>
                <a:solidFill>
                  <a:schemeClr val="lt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endParaRPr>
            </a:p>
          </p:txBody>
        </p:sp>
        <p:sp>
          <p:nvSpPr>
            <p:cNvPr id="8" name="文本框 7"/>
            <p:cNvSpPr txBox="1"/>
            <p:nvPr>
              <p:custDataLst>
                <p:tags r:id="rId5"/>
              </p:custDataLst>
            </p:nvPr>
          </p:nvSpPr>
          <p:spPr>
            <a:xfrm>
              <a:off x="2520" y="4081"/>
              <a:ext cx="13853" cy="1993"/>
            </a:xfrm>
            <a:prstGeom prst="rect">
              <a:avLst/>
            </a:prstGeom>
          </p:spPr>
          <p:txBody>
            <a:bodyPr wrap="square" tIns="0">
              <a:noAutofit/>
            </a:bodyPr>
            <a:lstStyle>
              <a:defPPr>
                <a:defRPr lang="zh-CN"/>
              </a:defPPr>
              <a:lvl1pPr>
                <a:defRPr>
                  <a:solidFill>
                    <a:srgbClr val="E7E6E6">
                      <a:lumMod val="25000"/>
                    </a:srgbClr>
                  </a:solidFill>
                </a:defRPr>
              </a:lvl1pPr>
            </a:lstStyle>
            <a:p>
              <a:pPr marL="0" marR="0" lvl="0" indent="0" algn="just" defTabSz="914400" rtl="0" eaLnBrk="1" fontAlgn="auto" latinLnBrk="0" hangingPunct="1">
                <a:lnSpc>
                  <a:spcPct val="200000"/>
                </a:lnSpc>
                <a:spcBef>
                  <a:spcPct val="0"/>
                </a:spcBef>
                <a:spcAft>
                  <a:spcPct val="0"/>
                </a:spcAft>
                <a:buClrTx/>
                <a:buSzTx/>
                <a:buFontTx/>
                <a:buNone/>
                <a:defRPr/>
              </a:pPr>
              <a:r>
                <a:rPr kumimoji="0" lang="zh-CN" altLang="en-US" sz="1800" b="0" i="0" u="none" strike="noStrike" kern="1200" cap="none" spc="15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rPr>
                <a:t>同时，对于新业态、新模式产生的新风险，强调应当建立健全并落实全员安全生产责任制，加强从业人员安全生产教育和培训，履行法定安全生产义务。 </a:t>
              </a:r>
              <a:endParaRPr kumimoji="0" lang="zh-CN" altLang="en-US" sz="1800" b="0" i="0" u="none" strike="noStrike" kern="1200" cap="none" spc="15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fltVal val="0"/>
                                          </p:val>
                                        </p:tav>
                                        <p:tav tm="100000">
                                          <p:val>
                                            <p:strVal val="#ppt_w"/>
                                          </p:val>
                                        </p:tav>
                                      </p:tavLst>
                                    </p:anim>
                                    <p:anim calcmode="lin" valueType="num">
                                      <p:cBhvr>
                                        <p:cTn id="8" dur="750" fill="hold"/>
                                        <p:tgtEl>
                                          <p:spTgt spid="4"/>
                                        </p:tgtEl>
                                        <p:attrNameLst>
                                          <p:attrName>ppt_h</p:attrName>
                                        </p:attrNameLst>
                                      </p:cBhvr>
                                      <p:tavLst>
                                        <p:tav tm="0">
                                          <p:val>
                                            <p:fltVal val="0"/>
                                          </p:val>
                                        </p:tav>
                                        <p:tav tm="100000">
                                          <p:val>
                                            <p:strVal val="#ppt_h"/>
                                          </p:val>
                                        </p:tav>
                                      </p:tavLst>
                                    </p:anim>
                                    <p:animEffect transition="in" filter="fade">
                                      <p:cBhvr>
                                        <p:cTn id="9" dur="750"/>
                                        <p:tgtEl>
                                          <p:spTgt spid="4"/>
                                        </p:tgtEl>
                                      </p:cBhvr>
                                    </p:animEffect>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750"/>
                                        <p:tgtEl>
                                          <p:spTgt spid="6"/>
                                        </p:tgtEl>
                                      </p:cBhvr>
                                    </p:animEffect>
                                  </p:childTnLst>
                                </p:cTn>
                              </p:par>
                            </p:childTnLst>
                          </p:cTn>
                        </p:par>
                        <p:par>
                          <p:cTn id="14" fill="hold">
                            <p:stCondLst>
                              <p:cond delay="2000"/>
                            </p:stCondLst>
                            <p:childTnLst>
                              <p:par>
                                <p:cTn id="15" presetID="16" presetClass="entr" presetSubtype="37"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outVertical)">
                                      <p:cBhvr>
                                        <p:cTn id="17"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第一节  安全生产法解读</a:t>
            </a:r>
            <a:endParaRPr lang="zh-CN" altLang="en-US" sz="4000" b="1">
              <a:solidFill>
                <a:schemeClr val="lt1"/>
              </a:solidFill>
            </a:endParaRPr>
          </a:p>
        </p:txBody>
      </p:sp>
      <p:sp>
        <p:nvSpPr>
          <p:cNvPr id="2" name="矩形 1"/>
          <p:cNvSpPr/>
          <p:nvPr/>
        </p:nvSpPr>
        <p:spPr>
          <a:xfrm>
            <a:off x="581660" y="163131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安全生产法修订内容</a:t>
            </a:r>
            <a:endParaRPr lang="zh-CN" altLang="en-US" sz="2400" b="1">
              <a:solidFill>
                <a:srgbClr val="FFFFFF"/>
              </a:solidFill>
              <a:latin typeface="微软雅黑" panose="020B0503020204020204" charset="-122"/>
              <a:ea typeface="微软雅黑" panose="020B0503020204020204" charset="-122"/>
            </a:endParaRPr>
          </a:p>
        </p:txBody>
      </p:sp>
      <p:sp>
        <p:nvSpPr>
          <p:cNvPr id="14" name="文本框 13"/>
          <p:cNvSpPr txBox="1"/>
          <p:nvPr>
            <p:custDataLst>
              <p:tags r:id="rId1"/>
            </p:custDataLst>
          </p:nvPr>
        </p:nvSpPr>
        <p:spPr>
          <a:xfrm>
            <a:off x="1164273" y="2207895"/>
            <a:ext cx="4854575" cy="664156"/>
          </a:xfrm>
          <a:prstGeom prst="rect">
            <a:avLst/>
          </a:prstGeom>
          <a:noFill/>
        </p:spPr>
        <p:txBody>
          <a:bodyPr wrap="square" rtlCol="0" anchor="t">
            <a:spAutoFit/>
          </a:bodyPr>
          <a:lstStyle>
            <a:defPPr>
              <a:defRPr lang="zh-CN"/>
            </a:defPPr>
            <a:lvl1pPr marR="0" lvl="0" indent="0" algn="dist" fontAlgn="auto">
              <a:lnSpc>
                <a:spcPct val="180000"/>
              </a:lnSpc>
              <a:spcBef>
                <a:spcPct val="0"/>
              </a:spcBef>
              <a:spcAft>
                <a:spcPct val="0"/>
              </a:spcAft>
              <a:buClrTx/>
              <a:buSzTx/>
              <a:buFont typeface="宋体" panose="02010600030101010101" pitchFamily="2" charset="-122"/>
              <a:buNone/>
              <a:defRPr kumimoji="0" sz="2400" b="1" i="0" u="none" strike="noStrike" kern="100" cap="none" spc="0" normalizeH="0" baseline="0">
                <a:ln>
                  <a:noFill/>
                </a:ln>
                <a:solidFill>
                  <a:schemeClr val="bg1"/>
                </a:solidFill>
                <a:effectLst/>
                <a:uLnTx/>
                <a:uFillTx/>
                <a:latin typeface="Arial" panose="020B0604020202020204" pitchFamily="34" charset="0"/>
                <a:ea typeface="微软雅黑" panose="020B0503020204020204" charset="-122"/>
                <a:cs typeface="字魂58号-创中黑" panose="00000500000000000000" charset="-122"/>
              </a:defRPr>
            </a:lvl1pPr>
          </a:lstStyle>
          <a:p>
            <a:r>
              <a:rPr lang="zh-CN" altLang="en-US">
                <a:solidFill>
                  <a:schemeClr val="dk1"/>
                </a:solidFill>
                <a:sym typeface="Arial" panose="020B0604020202020204" pitchFamily="34" charset="0"/>
              </a:rPr>
              <a:t>五是加大对违法行为的惩处力度</a:t>
            </a:r>
            <a:endParaRPr lang="zh-CN" altLang="en-US">
              <a:solidFill>
                <a:schemeClr val="dk1"/>
              </a:solidFill>
              <a:sym typeface="Arial" panose="020B0604020202020204" pitchFamily="34" charset="0"/>
            </a:endParaRPr>
          </a:p>
        </p:txBody>
      </p:sp>
      <p:sp>
        <p:nvSpPr>
          <p:cNvPr id="839" name="文本框 838"/>
          <p:cNvSpPr txBox="1"/>
          <p:nvPr>
            <p:custDataLst>
              <p:tags r:id="rId2"/>
            </p:custDataLst>
          </p:nvPr>
        </p:nvSpPr>
        <p:spPr>
          <a:xfrm>
            <a:off x="1164590" y="2872105"/>
            <a:ext cx="10194290" cy="1624330"/>
          </a:xfrm>
          <a:prstGeom prst="rect">
            <a:avLst/>
          </a:prstGeom>
        </p:spPr>
        <p:txBody>
          <a:bodyPr vert="horz" wrap="square" lIns="90000" tIns="46800" rIns="90000" bIns="46800" rtlCol="0" anchor="ctr" anchorCtr="0"/>
          <a:lstStyle>
            <a:defPPr>
              <a:defRPr lang="zh-CN"/>
            </a:defPPr>
            <a:lvl1pPr indent="0">
              <a:lnSpc>
                <a:spcPct val="120000"/>
              </a:lnSpc>
              <a:spcBef>
                <a:spcPct val="0"/>
              </a:spcBef>
              <a:buFont typeface="Arial" panose="020B0604020202020204" pitchFamily="34" charset="0"/>
              <a:buNone/>
              <a:defRPr spc="150">
                <a:solidFill>
                  <a:schemeClr val="tx1">
                    <a:lumMod val="75000"/>
                    <a:lumOff val="25000"/>
                  </a:schemeClr>
                </a:solidFill>
                <a:latin typeface="Arial" panose="020B0604020202020204" pitchFamily="34" charset="0"/>
                <a:ea typeface="微软雅黑" panose="020B0503020204020204" charset="-122"/>
              </a:defRPr>
            </a:lvl1pPr>
            <a:lvl2pPr marL="685800" indent="-228600">
              <a:lnSpc>
                <a:spcPct val="130000"/>
              </a:lnSpc>
              <a:spcBef>
                <a:spcPts val="500"/>
              </a:spcBef>
              <a:buFont typeface="Arial" panose="020B0604020202020204" pitchFamily="34" charset="0"/>
              <a:buChar char="•"/>
              <a:defRPr>
                <a:solidFill>
                  <a:schemeClr val="accent5"/>
                </a:solidFill>
              </a:defRPr>
            </a:lvl2pPr>
            <a:lvl3pPr marL="1143000" indent="-228600">
              <a:lnSpc>
                <a:spcPct val="130000"/>
              </a:lnSpc>
              <a:spcBef>
                <a:spcPts val="500"/>
              </a:spcBef>
              <a:buFont typeface="Arial" panose="020B0604020202020204" pitchFamily="34" charset="0"/>
              <a:buChar char="•"/>
              <a:defRPr>
                <a:solidFill>
                  <a:schemeClr val="accent5"/>
                </a:solidFill>
              </a:defRPr>
            </a:lvl3pPr>
            <a:lvl4pPr marL="1600200" indent="-228600">
              <a:lnSpc>
                <a:spcPct val="130000"/>
              </a:lnSpc>
              <a:spcBef>
                <a:spcPts val="500"/>
              </a:spcBef>
              <a:buFont typeface="Arial" panose="020B0604020202020204" pitchFamily="34" charset="0"/>
              <a:buChar char="•"/>
              <a:defRPr>
                <a:solidFill>
                  <a:schemeClr val="accent5"/>
                </a:solidFill>
              </a:defRPr>
            </a:lvl4pPr>
            <a:lvl5pPr marL="2057400" indent="-228600">
              <a:lnSpc>
                <a:spcPct val="130000"/>
              </a:lnSpc>
              <a:spcBef>
                <a:spcPts val="500"/>
              </a:spcBef>
              <a:buFont typeface="Arial" panose="020B0604020202020204" pitchFamily="34" charset="0"/>
              <a:buChar char="•"/>
              <a:defRPr>
                <a:solidFill>
                  <a:schemeClr val="accent5"/>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just" defTabSz="914400" rtl="0" eaLnBrk="1" fontAlgn="auto" latinLnBrk="0" hangingPunct="1">
              <a:lnSpc>
                <a:spcPct val="15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rPr>
              <a:t>第一，罚款金额更高。</a:t>
            </a:r>
            <a:r>
              <a:rPr kumimoji="0" lang="zh-CN" altLang="en-US" sz="1800" b="0" i="0" u="none" strike="noStrike" kern="1200" cap="none" spc="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rPr>
              <a:t>这次修改普遍提高了对违法行为的罚款数额，就大家关注的事故罚款，由现行法规定的20万元至2000万元，提高至30万元至1亿元；对单位主要负责人的事故罚款数额由年收入的30%至80%，提高至40%至100%。现在对特别重大事故的罚款，最高可以达到1亿元的罚款。</a:t>
            </a:r>
            <a:endParaRPr kumimoji="0" lang="zh-CN" altLang="en-US" sz="1800" b="0" i="0" u="none" strike="noStrike" kern="1200" cap="none" spc="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endParaRPr>
          </a:p>
        </p:txBody>
      </p:sp>
      <p:sp>
        <p:nvSpPr>
          <p:cNvPr id="4" name="文本框 3"/>
          <p:cNvSpPr txBox="1"/>
          <p:nvPr>
            <p:custDataLst>
              <p:tags r:id="rId3"/>
            </p:custDataLst>
          </p:nvPr>
        </p:nvSpPr>
        <p:spPr>
          <a:xfrm>
            <a:off x="1164590" y="4552315"/>
            <a:ext cx="4664710" cy="1624330"/>
          </a:xfrm>
          <a:prstGeom prst="rect">
            <a:avLst/>
          </a:prstGeom>
        </p:spPr>
        <p:txBody>
          <a:bodyPr vert="horz" wrap="square" lIns="90000" tIns="46800" rIns="90000" bIns="46800" rtlCol="0" anchor="ctr" anchorCtr="0"/>
          <a:lstStyle>
            <a:defPPr>
              <a:defRPr lang="zh-CN"/>
            </a:defPPr>
            <a:lvl1pPr indent="0">
              <a:lnSpc>
                <a:spcPct val="120000"/>
              </a:lnSpc>
              <a:spcBef>
                <a:spcPct val="0"/>
              </a:spcBef>
              <a:buFont typeface="Arial" panose="020B0604020202020204" pitchFamily="34" charset="0"/>
              <a:buNone/>
              <a:defRPr spc="150">
                <a:solidFill>
                  <a:schemeClr val="tx1">
                    <a:lumMod val="75000"/>
                    <a:lumOff val="25000"/>
                  </a:schemeClr>
                </a:solidFill>
                <a:latin typeface="Arial" panose="020B0604020202020204" pitchFamily="34" charset="0"/>
                <a:ea typeface="微软雅黑" panose="020B0503020204020204" charset="-122"/>
              </a:defRPr>
            </a:lvl1pPr>
            <a:lvl2pPr marL="685800" indent="-228600">
              <a:lnSpc>
                <a:spcPct val="130000"/>
              </a:lnSpc>
              <a:spcBef>
                <a:spcPts val="500"/>
              </a:spcBef>
              <a:buFont typeface="Arial" panose="020B0604020202020204" pitchFamily="34" charset="0"/>
              <a:buChar char="•"/>
              <a:defRPr>
                <a:solidFill>
                  <a:schemeClr val="accent5"/>
                </a:solidFill>
              </a:defRPr>
            </a:lvl2pPr>
            <a:lvl3pPr marL="1143000" indent="-228600">
              <a:lnSpc>
                <a:spcPct val="130000"/>
              </a:lnSpc>
              <a:spcBef>
                <a:spcPts val="500"/>
              </a:spcBef>
              <a:buFont typeface="Arial" panose="020B0604020202020204" pitchFamily="34" charset="0"/>
              <a:buChar char="•"/>
              <a:defRPr>
                <a:solidFill>
                  <a:schemeClr val="accent5"/>
                </a:solidFill>
              </a:defRPr>
            </a:lvl3pPr>
            <a:lvl4pPr marL="1600200" indent="-228600">
              <a:lnSpc>
                <a:spcPct val="130000"/>
              </a:lnSpc>
              <a:spcBef>
                <a:spcPts val="500"/>
              </a:spcBef>
              <a:buFont typeface="Arial" panose="020B0604020202020204" pitchFamily="34" charset="0"/>
              <a:buChar char="•"/>
              <a:defRPr>
                <a:solidFill>
                  <a:schemeClr val="accent5"/>
                </a:solidFill>
              </a:defRPr>
            </a:lvl4pPr>
            <a:lvl5pPr marL="2057400" indent="-228600">
              <a:lnSpc>
                <a:spcPct val="130000"/>
              </a:lnSpc>
              <a:spcBef>
                <a:spcPts val="500"/>
              </a:spcBef>
              <a:buFont typeface="Arial" panose="020B0604020202020204" pitchFamily="34" charset="0"/>
              <a:buChar char="•"/>
              <a:defRPr>
                <a:solidFill>
                  <a:schemeClr val="accent5"/>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just" defTabSz="914400" rtl="0" eaLnBrk="1" fontAlgn="auto" latinLnBrk="0" hangingPunct="1">
              <a:lnSpc>
                <a:spcPct val="15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rPr>
              <a:t>第二，处罚方式更严。</a:t>
            </a:r>
            <a:r>
              <a:rPr kumimoji="0" lang="zh-CN" altLang="en-US" sz="1800" b="0" i="0" u="none" strike="noStrike" kern="1200" cap="none" spc="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rPr>
              <a:t>违法行为一经发现，即责令整改并处罚款，拒不整改的，责令停产停业整改整顿，并且可以按日连续计罚。</a:t>
            </a:r>
            <a:endParaRPr kumimoji="0" lang="zh-CN" altLang="en-US" sz="1800" b="0" i="0" u="none" strike="noStrike" kern="1200" cap="none" spc="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endParaRPr>
          </a:p>
        </p:txBody>
      </p:sp>
      <p:sp>
        <p:nvSpPr>
          <p:cNvPr id="7" name="文本框 6"/>
          <p:cNvSpPr txBox="1"/>
          <p:nvPr>
            <p:custDataLst>
              <p:tags r:id="rId4"/>
            </p:custDataLst>
          </p:nvPr>
        </p:nvSpPr>
        <p:spPr>
          <a:xfrm>
            <a:off x="6096000" y="4765675"/>
            <a:ext cx="4931410" cy="1624330"/>
          </a:xfrm>
          <a:prstGeom prst="rect">
            <a:avLst/>
          </a:prstGeom>
        </p:spPr>
        <p:txBody>
          <a:bodyPr vert="horz" wrap="square" lIns="90000" tIns="46800" rIns="90000" bIns="46800" rtlCol="0" anchor="ctr" anchorCtr="0"/>
          <a:lstStyle>
            <a:defPPr>
              <a:defRPr lang="zh-CN"/>
            </a:defPPr>
            <a:lvl1pPr indent="0">
              <a:lnSpc>
                <a:spcPct val="120000"/>
              </a:lnSpc>
              <a:spcBef>
                <a:spcPct val="0"/>
              </a:spcBef>
              <a:buFont typeface="Arial" panose="020B0604020202020204" pitchFamily="34" charset="0"/>
              <a:buNone/>
              <a:defRPr spc="150">
                <a:solidFill>
                  <a:schemeClr val="tx1">
                    <a:lumMod val="75000"/>
                    <a:lumOff val="25000"/>
                  </a:schemeClr>
                </a:solidFill>
                <a:latin typeface="Arial" panose="020B0604020202020204" pitchFamily="34" charset="0"/>
                <a:ea typeface="微软雅黑" panose="020B0503020204020204" charset="-122"/>
              </a:defRPr>
            </a:lvl1pPr>
            <a:lvl2pPr marL="685800" indent="-228600">
              <a:lnSpc>
                <a:spcPct val="130000"/>
              </a:lnSpc>
              <a:spcBef>
                <a:spcPts val="500"/>
              </a:spcBef>
              <a:buFont typeface="Arial" panose="020B0604020202020204" pitchFamily="34" charset="0"/>
              <a:buChar char="•"/>
              <a:defRPr>
                <a:solidFill>
                  <a:schemeClr val="accent5"/>
                </a:solidFill>
              </a:defRPr>
            </a:lvl2pPr>
            <a:lvl3pPr marL="1143000" indent="-228600">
              <a:lnSpc>
                <a:spcPct val="130000"/>
              </a:lnSpc>
              <a:spcBef>
                <a:spcPts val="500"/>
              </a:spcBef>
              <a:buFont typeface="Arial" panose="020B0604020202020204" pitchFamily="34" charset="0"/>
              <a:buChar char="•"/>
              <a:defRPr>
                <a:solidFill>
                  <a:schemeClr val="accent5"/>
                </a:solidFill>
              </a:defRPr>
            </a:lvl3pPr>
            <a:lvl4pPr marL="1600200" indent="-228600">
              <a:lnSpc>
                <a:spcPct val="130000"/>
              </a:lnSpc>
              <a:spcBef>
                <a:spcPts val="500"/>
              </a:spcBef>
              <a:buFont typeface="Arial" panose="020B0604020202020204" pitchFamily="34" charset="0"/>
              <a:buChar char="•"/>
              <a:defRPr>
                <a:solidFill>
                  <a:schemeClr val="accent5"/>
                </a:solidFill>
              </a:defRPr>
            </a:lvl4pPr>
            <a:lvl5pPr marL="2057400" indent="-228600">
              <a:lnSpc>
                <a:spcPct val="130000"/>
              </a:lnSpc>
              <a:spcBef>
                <a:spcPts val="500"/>
              </a:spcBef>
              <a:buFont typeface="Arial" panose="020B0604020202020204" pitchFamily="34" charset="0"/>
              <a:buChar char="•"/>
              <a:defRPr>
                <a:solidFill>
                  <a:schemeClr val="accent5"/>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just" defTabSz="914400" rtl="0" eaLnBrk="1" fontAlgn="auto" latinLnBrk="0" hangingPunct="1">
              <a:lnSpc>
                <a:spcPct val="15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rPr>
              <a:t>第三，惩戒力度更大。</a:t>
            </a:r>
            <a:r>
              <a:rPr kumimoji="0" lang="zh-CN" altLang="en-US" sz="1800" b="0" i="0" u="none" strike="noStrike" kern="1200" cap="none" spc="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rPr>
              <a:t>采取联合惩戒方式，最严重的要进行行业或者职业禁入等联合惩戒措施。通过“利剑高悬”，有效打击震慑违法企业，保障守法企业合法权益。</a:t>
            </a:r>
            <a:endParaRPr kumimoji="0" lang="zh-CN" altLang="en-US" sz="1800" b="0" i="0" u="none" strike="noStrike" kern="1200" cap="none" spc="0" normalizeH="0" baseline="0" noProof="0">
              <a:ln>
                <a:noFill/>
              </a:ln>
              <a:solidFill>
                <a:schemeClr val="dk1"/>
              </a:solidFill>
              <a:effectLst/>
              <a:uLnTx/>
              <a:uFillTx/>
              <a:latin typeface="Arial" panose="020B0604020202020204" pitchFamily="34" charset="0"/>
              <a:ea typeface="微软雅黑" panose="020B0503020204020204" charset="-122"/>
              <a:cs typeface="字魂58号-创中黑" panose="00000500000000000000" charset="-122"/>
              <a:sym typeface="Arial" panose="020B0604020202020204" pitchFamily="34" charset="0"/>
            </a:endParaRPr>
          </a:p>
        </p:txBody>
      </p:sp>
      <p:grpSp>
        <p:nvGrpSpPr>
          <p:cNvPr id="12" name="组合 11"/>
          <p:cNvGrpSpPr/>
          <p:nvPr/>
        </p:nvGrpSpPr>
        <p:grpSpPr>
          <a:xfrm>
            <a:off x="1164590" y="4513581"/>
            <a:ext cx="9876871" cy="2192019"/>
            <a:chOff x="1222929" y="2268855"/>
            <a:chExt cx="9876871" cy="2192019"/>
          </a:xfrm>
        </p:grpSpPr>
        <p:sp>
          <p:nvSpPr>
            <p:cNvPr id="13" name="矩形 12"/>
            <p:cNvSpPr/>
            <p:nvPr>
              <p:custDataLst>
                <p:tags r:id="rId5"/>
              </p:custDataLst>
            </p:nvPr>
          </p:nvSpPr>
          <p:spPr>
            <a:xfrm>
              <a:off x="1222929" y="2268855"/>
              <a:ext cx="9876871" cy="45719"/>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5" name="矩形 14"/>
            <p:cNvSpPr/>
            <p:nvPr>
              <p:custDataLst>
                <p:tags r:id="rId6"/>
              </p:custDataLst>
            </p:nvPr>
          </p:nvSpPr>
          <p:spPr>
            <a:xfrm>
              <a:off x="1222929" y="4415155"/>
              <a:ext cx="9876871" cy="45719"/>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2"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750" fill="hold"/>
                                        <p:tgtEl>
                                          <p:spTgt spid="14"/>
                                        </p:tgtEl>
                                        <p:attrNameLst>
                                          <p:attrName>ppt_w</p:attrName>
                                        </p:attrNameLst>
                                      </p:cBhvr>
                                      <p:tavLst>
                                        <p:tav tm="0">
                                          <p:val>
                                            <p:fltVal val="0"/>
                                          </p:val>
                                        </p:tav>
                                        <p:tav tm="100000">
                                          <p:val>
                                            <p:strVal val="#ppt_w"/>
                                          </p:val>
                                        </p:tav>
                                      </p:tavLst>
                                    </p:anim>
                                    <p:anim calcmode="lin" valueType="num">
                                      <p:cBhvr>
                                        <p:cTn id="8" dur="750" fill="hold"/>
                                        <p:tgtEl>
                                          <p:spTgt spid="14"/>
                                        </p:tgtEl>
                                        <p:attrNameLst>
                                          <p:attrName>ppt_h</p:attrName>
                                        </p:attrNameLst>
                                      </p:cBhvr>
                                      <p:tavLst>
                                        <p:tav tm="0">
                                          <p:val>
                                            <p:fltVal val="0"/>
                                          </p:val>
                                        </p:tav>
                                        <p:tav tm="100000">
                                          <p:val>
                                            <p:strVal val="#ppt_h"/>
                                          </p:val>
                                        </p:tav>
                                      </p:tavLst>
                                    </p:anim>
                                    <p:animEffect transition="in" filter="fade">
                                      <p:cBhvr>
                                        <p:cTn id="9" dur="750"/>
                                        <p:tgtEl>
                                          <p:spTgt spid="14"/>
                                        </p:tgtEl>
                                      </p:cBhvr>
                                    </p:animEffect>
                                  </p:childTnLst>
                                </p:cTn>
                              </p:par>
                            </p:childTnLst>
                          </p:cTn>
                        </p:par>
                        <p:par>
                          <p:cTn id="10" fill="hold">
                            <p:stCondLst>
                              <p:cond delay="1000"/>
                            </p:stCondLst>
                            <p:childTnLst>
                              <p:par>
                                <p:cTn id="11" presetID="22" presetClass="entr" presetSubtype="4" fill="hold" grpId="2" nodeType="afterEffect">
                                  <p:stCondLst>
                                    <p:cond delay="0"/>
                                  </p:stCondLst>
                                  <p:childTnLst>
                                    <p:set>
                                      <p:cBhvr>
                                        <p:cTn id="12" dur="1" fill="hold">
                                          <p:stCondLst>
                                            <p:cond delay="0"/>
                                          </p:stCondLst>
                                        </p:cTn>
                                        <p:tgtEl>
                                          <p:spTgt spid="839"/>
                                        </p:tgtEl>
                                        <p:attrNameLst>
                                          <p:attrName>style.visibility</p:attrName>
                                        </p:attrNameLst>
                                      </p:cBhvr>
                                      <p:to>
                                        <p:strVal val="visible"/>
                                      </p:to>
                                    </p:set>
                                    <p:animEffect transition="in" filter="wipe(down)">
                                      <p:cBhvr>
                                        <p:cTn id="13" dur="750"/>
                                        <p:tgtEl>
                                          <p:spTgt spid="839"/>
                                        </p:tgtEl>
                                      </p:cBhvr>
                                    </p:animEffect>
                                  </p:childTnLst>
                                </p:cTn>
                              </p:par>
                            </p:childTnLst>
                          </p:cTn>
                        </p:par>
                        <p:par>
                          <p:cTn id="14" fill="hold">
                            <p:stCondLst>
                              <p:cond delay="2000"/>
                            </p:stCondLst>
                            <p:childTnLst>
                              <p:par>
                                <p:cTn id="15" presetID="16" presetClass="entr" presetSubtype="21" fill="hold" grpId="2"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750"/>
                                        <p:tgtEl>
                                          <p:spTgt spid="4"/>
                                        </p:tgtEl>
                                      </p:cBhvr>
                                    </p:animEffect>
                                  </p:childTnLst>
                                </p:cTn>
                              </p:par>
                            </p:childTnLst>
                          </p:cTn>
                        </p:par>
                        <p:par>
                          <p:cTn id="18" fill="hold">
                            <p:stCondLst>
                              <p:cond delay="3000"/>
                            </p:stCondLst>
                            <p:childTnLst>
                              <p:par>
                                <p:cTn id="19" presetID="16" presetClass="entr" presetSubtype="21" fill="hold" grpId="2"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arn(inVertical)">
                                      <p:cBhvr>
                                        <p:cTn id="21" dur="750"/>
                                        <p:tgtEl>
                                          <p:spTgt spid="7"/>
                                        </p:tgtEl>
                                      </p:cBhvr>
                                    </p:animEffect>
                                  </p:childTnLst>
                                </p:cTn>
                              </p:par>
                            </p:childTnLst>
                          </p:cTn>
                        </p:par>
                        <p:par>
                          <p:cTn id="22" fill="hold">
                            <p:stCondLst>
                              <p:cond delay="4000"/>
                            </p:stCondLst>
                            <p:childTnLst>
                              <p:par>
                                <p:cTn id="23" presetID="2" presetClass="entr" presetSubtype="2"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750" fill="hold"/>
                                        <p:tgtEl>
                                          <p:spTgt spid="12"/>
                                        </p:tgtEl>
                                        <p:attrNameLst>
                                          <p:attrName>ppt_x</p:attrName>
                                        </p:attrNameLst>
                                      </p:cBhvr>
                                      <p:tavLst>
                                        <p:tav tm="0">
                                          <p:val>
                                            <p:strVal val="1+#ppt_w/2"/>
                                          </p:val>
                                        </p:tav>
                                        <p:tav tm="100000">
                                          <p:val>
                                            <p:strVal val="#ppt_x"/>
                                          </p:val>
                                        </p:tav>
                                      </p:tavLst>
                                    </p:anim>
                                    <p:anim calcmode="lin" valueType="num">
                                      <p:cBhvr additive="base">
                                        <p:cTn id="26" dur="75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2" animBg="1"/>
      <p:bldP spid="839" grpId="2"/>
      <p:bldP spid="4" grpId="2"/>
      <p:bldP spid="7" grpId="2"/>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第一节  安全生产法解读</a:t>
            </a:r>
            <a:endParaRPr lang="zh-CN" altLang="en-US" sz="4000" b="1">
              <a:solidFill>
                <a:schemeClr val="lt1"/>
              </a:solidFill>
            </a:endParaRPr>
          </a:p>
        </p:txBody>
      </p:sp>
      <p:sp>
        <p:nvSpPr>
          <p:cNvPr id="2" name="矩形 1"/>
          <p:cNvSpPr/>
          <p:nvPr/>
        </p:nvSpPr>
        <p:spPr>
          <a:xfrm>
            <a:off x="581660" y="163131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安全生产法：总则</a:t>
            </a:r>
            <a:endParaRPr lang="zh-CN" altLang="en-US" sz="2400" b="1">
              <a:solidFill>
                <a:srgbClr val="FFFFFF"/>
              </a:solidFill>
              <a:latin typeface="微软雅黑" panose="020B0503020204020204" charset="-122"/>
              <a:ea typeface="微软雅黑" panose="020B0503020204020204" charset="-122"/>
            </a:endParaRPr>
          </a:p>
        </p:txBody>
      </p:sp>
      <p:sp>
        <p:nvSpPr>
          <p:cNvPr id="25631" name="文本框 57"/>
          <p:cNvSpPr txBox="1"/>
          <p:nvPr/>
        </p:nvSpPr>
        <p:spPr>
          <a:xfrm>
            <a:off x="3780473" y="6262053"/>
            <a:ext cx="6121400" cy="369887"/>
          </a:xfrm>
          <a:prstGeom prst="rect">
            <a:avLst/>
          </a:prstGeom>
          <a:noFill/>
          <a:ln w="9525">
            <a:noFill/>
          </a:ln>
        </p:spPr>
        <p:txBody>
          <a:bodyPr anchor="t" anchorCtr="0">
            <a:spAutoFit/>
          </a:bodyPr>
          <a:lstStyle/>
          <a:p>
            <a:r>
              <a:rPr lang="zh-CN" altLang="en-US" sz="1800" b="1">
                <a:solidFill>
                  <a:schemeClr val="dk1"/>
                </a:solidFill>
                <a:latin typeface="微软雅黑" panose="020B0503020204020204" charset="-122"/>
                <a:ea typeface="微软雅黑" panose="020B0503020204020204" charset="-122"/>
              </a:rPr>
              <a:t>构建安全风险分级管控和隐患排查治理双重预防机制</a:t>
            </a:r>
            <a:endParaRPr lang="zh-CN" altLang="en-US" sz="1800" b="1">
              <a:solidFill>
                <a:schemeClr val="dk1"/>
              </a:solidFill>
              <a:latin typeface="微软雅黑" panose="020B0503020204020204" charset="-122"/>
              <a:ea typeface="微软雅黑" panose="020B0503020204020204" charset="-122"/>
            </a:endParaRPr>
          </a:p>
        </p:txBody>
      </p:sp>
      <p:sp>
        <p:nvSpPr>
          <p:cNvPr id="25632" name="object 22"/>
          <p:cNvSpPr txBox="1"/>
          <p:nvPr/>
        </p:nvSpPr>
        <p:spPr>
          <a:xfrm>
            <a:off x="3308985" y="6300788"/>
            <a:ext cx="136525" cy="276225"/>
          </a:xfrm>
          <a:prstGeom prst="rect">
            <a:avLst/>
          </a:prstGeom>
          <a:noFill/>
          <a:ln w="9525">
            <a:noFill/>
          </a:ln>
        </p:spPr>
        <p:txBody>
          <a:bodyPr lIns="0" tIns="0" rIns="0" bIns="0" anchor="t" anchorCtr="0">
            <a:spAutoFit/>
          </a:bodyPr>
          <a:lstStyle/>
          <a:p>
            <a:pPr marL="12700"/>
            <a:r>
              <a:rPr lang="en-US" altLang="zh-CN" sz="1800" b="1">
                <a:solidFill>
                  <a:schemeClr val="dk1"/>
                </a:solidFill>
                <a:latin typeface="Arial" panose="020B0604020202020204" pitchFamily="34" charset="0"/>
                <a:ea typeface="宋体" panose="02010600030101010101" pitchFamily="2" charset="-122"/>
              </a:rPr>
              <a:t>6</a:t>
            </a:r>
            <a:endParaRPr lang="en-US" altLang="zh-CN" sz="1800" b="1">
              <a:solidFill>
                <a:schemeClr val="dk1"/>
              </a:solidFill>
              <a:latin typeface="Arial" panose="020B0604020202020204" pitchFamily="34" charset="0"/>
              <a:ea typeface="宋体" panose="02010600030101010101" pitchFamily="2" charset="-122"/>
            </a:endParaRPr>
          </a:p>
        </p:txBody>
      </p:sp>
      <p:grpSp>
        <p:nvGrpSpPr>
          <p:cNvPr id="23553" name="组合 19"/>
          <p:cNvGrpSpPr/>
          <p:nvPr/>
        </p:nvGrpSpPr>
        <p:grpSpPr>
          <a:xfrm>
            <a:off x="1430020" y="2159000"/>
            <a:ext cx="9155430" cy="4472894"/>
            <a:chOff x="1370679" y="731522"/>
            <a:chExt cx="8769222" cy="5945061"/>
          </a:xfrm>
        </p:grpSpPr>
        <p:sp>
          <p:nvSpPr>
            <p:cNvPr id="23554" name="object 2"/>
            <p:cNvSpPr/>
            <p:nvPr>
              <p:custDataLst>
                <p:tags r:id="rId1"/>
              </p:custDataLst>
            </p:nvPr>
          </p:nvSpPr>
          <p:spPr>
            <a:xfrm>
              <a:off x="1370679" y="1558292"/>
              <a:ext cx="3677412" cy="3963924"/>
            </a:xfrm>
            <a:prstGeom prst="rect">
              <a:avLst/>
            </a:prstGeom>
            <a:blipFill rotWithShape="1">
              <a:blip r:embed="rId2"/>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23555" name="object 3"/>
            <p:cNvSpPr/>
            <p:nvPr>
              <p:custDataLst>
                <p:tags r:id="rId3"/>
              </p:custDataLst>
            </p:nvPr>
          </p:nvSpPr>
          <p:spPr>
            <a:xfrm>
              <a:off x="6079839" y="968504"/>
              <a:ext cx="1130808" cy="1050036"/>
            </a:xfrm>
            <a:prstGeom prst="rect">
              <a:avLst/>
            </a:prstGeom>
            <a:blipFill rotWithShape="1">
              <a:blip r:embed="rId4"/>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23556" name="object 4"/>
            <p:cNvSpPr/>
            <p:nvPr>
              <p:custDataLst>
                <p:tags r:id="rId5"/>
              </p:custDataLst>
            </p:nvPr>
          </p:nvSpPr>
          <p:spPr>
            <a:xfrm>
              <a:off x="8341455" y="1067565"/>
              <a:ext cx="1275587" cy="851915"/>
            </a:xfrm>
            <a:prstGeom prst="rect">
              <a:avLst/>
            </a:prstGeom>
            <a:blipFill rotWithShape="1">
              <a:blip r:embed="rId6"/>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23557" name="object 5"/>
            <p:cNvSpPr/>
            <p:nvPr>
              <p:custDataLst>
                <p:tags r:id="rId7"/>
              </p:custDataLst>
            </p:nvPr>
          </p:nvSpPr>
          <p:spPr>
            <a:xfrm>
              <a:off x="8510618" y="3085340"/>
              <a:ext cx="1228344" cy="917448"/>
            </a:xfrm>
            <a:prstGeom prst="rect">
              <a:avLst/>
            </a:prstGeom>
            <a:blipFill rotWithShape="1">
              <a:blip r:embed="rId8"/>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23558" name="object 6"/>
            <p:cNvSpPr/>
            <p:nvPr>
              <p:custDataLst>
                <p:tags r:id="rId9"/>
              </p:custDataLst>
            </p:nvPr>
          </p:nvSpPr>
          <p:spPr>
            <a:xfrm>
              <a:off x="8227155" y="4453893"/>
              <a:ext cx="1583435" cy="1107948"/>
            </a:xfrm>
            <a:prstGeom prst="rect">
              <a:avLst/>
            </a:prstGeom>
            <a:blipFill rotWithShape="1">
              <a:blip r:embed="rId10"/>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23559" name="object 7"/>
            <p:cNvSpPr/>
            <p:nvPr>
              <p:custDataLst>
                <p:tags r:id="rId11"/>
              </p:custDataLst>
            </p:nvPr>
          </p:nvSpPr>
          <p:spPr>
            <a:xfrm>
              <a:off x="6128607" y="2987805"/>
              <a:ext cx="1296923" cy="970788"/>
            </a:xfrm>
            <a:prstGeom prst="rect">
              <a:avLst/>
            </a:prstGeom>
            <a:blipFill rotWithShape="1">
              <a:blip r:embed="rId12"/>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23560" name="object 8"/>
            <p:cNvSpPr/>
            <p:nvPr>
              <p:custDataLst>
                <p:tags r:id="rId13"/>
              </p:custDataLst>
            </p:nvPr>
          </p:nvSpPr>
          <p:spPr>
            <a:xfrm>
              <a:off x="7355427" y="2384300"/>
              <a:ext cx="1548383" cy="551688"/>
            </a:xfrm>
            <a:prstGeom prst="rect">
              <a:avLst/>
            </a:prstGeom>
            <a:blipFill rotWithShape="1">
              <a:blip r:embed="rId14"/>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23561" name="object 9"/>
            <p:cNvSpPr/>
            <p:nvPr>
              <p:custDataLst>
                <p:tags r:id="rId15"/>
              </p:custDataLst>
            </p:nvPr>
          </p:nvSpPr>
          <p:spPr>
            <a:xfrm>
              <a:off x="6279483" y="4485896"/>
              <a:ext cx="993647" cy="992124"/>
            </a:xfrm>
            <a:prstGeom prst="rect">
              <a:avLst/>
            </a:prstGeom>
            <a:blipFill rotWithShape="1">
              <a:blip r:embed="rId16"/>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23562" name="object 11"/>
            <p:cNvSpPr txBox="1"/>
            <p:nvPr>
              <p:custDataLst>
                <p:tags r:id="rId17"/>
              </p:custDataLst>
            </p:nvPr>
          </p:nvSpPr>
          <p:spPr>
            <a:xfrm>
              <a:off x="2719800" y="6308600"/>
              <a:ext cx="939800" cy="367983"/>
            </a:xfrm>
            <a:prstGeom prst="rect">
              <a:avLst/>
            </a:prstGeom>
            <a:noFill/>
            <a:ln w="9525">
              <a:noFill/>
            </a:ln>
          </p:spPr>
          <p:txBody>
            <a:bodyPr lIns="0" tIns="0" rIns="0" bIns="0" anchor="t" anchorCtr="0">
              <a:spAutoFit/>
            </a:bodyPr>
            <a:lstStyle/>
            <a:p>
              <a:pPr marL="12700"/>
              <a:r>
                <a:rPr lang="zh-CN" altLang="en-US" sz="1800" b="1">
                  <a:solidFill>
                    <a:schemeClr val="dk1"/>
                  </a:solidFill>
                  <a:latin typeface="微软雅黑" panose="020B0503020204020204" charset="-122"/>
                  <a:ea typeface="微软雅黑" panose="020B0503020204020204" charset="-122"/>
                </a:rPr>
                <a:t>适用本法</a:t>
              </a:r>
              <a:endParaRPr lang="zh-CN" altLang="en-US" sz="1800" b="1">
                <a:solidFill>
                  <a:schemeClr val="dk1"/>
                </a:solidFill>
                <a:latin typeface="微软雅黑" panose="020B0503020204020204" charset="-122"/>
                <a:ea typeface="微软雅黑" panose="020B0503020204020204" charset="-122"/>
              </a:endParaRPr>
            </a:p>
          </p:txBody>
        </p:sp>
        <p:sp>
          <p:nvSpPr>
            <p:cNvPr id="23563" name="object 12"/>
            <p:cNvSpPr txBox="1"/>
            <p:nvPr>
              <p:custDataLst>
                <p:tags r:id="rId18"/>
              </p:custDataLst>
            </p:nvPr>
          </p:nvSpPr>
          <p:spPr>
            <a:xfrm>
              <a:off x="6697185" y="6308600"/>
              <a:ext cx="2540635" cy="367983"/>
            </a:xfrm>
            <a:prstGeom prst="rect">
              <a:avLst/>
            </a:prstGeom>
            <a:noFill/>
            <a:ln w="9525">
              <a:noFill/>
            </a:ln>
          </p:spPr>
          <p:txBody>
            <a:bodyPr wrap="square" lIns="0" tIns="0" rIns="0" bIns="0" anchor="t" anchorCtr="0">
              <a:spAutoFit/>
            </a:bodyPr>
            <a:lstStyle/>
            <a:p>
              <a:pPr marL="12700"/>
              <a:r>
                <a:rPr lang="zh-CN" altLang="en-US" sz="1800" b="1">
                  <a:solidFill>
                    <a:schemeClr val="dk1"/>
                  </a:solidFill>
                  <a:latin typeface="微软雅黑" panose="020B0503020204020204" charset="-122"/>
                  <a:ea typeface="微软雅黑" panose="020B0503020204020204" charset="-122"/>
                </a:rPr>
                <a:t>另有规定的，适用其规定</a:t>
              </a:r>
              <a:endParaRPr lang="zh-CN" altLang="en-US" sz="1800" b="1">
                <a:solidFill>
                  <a:schemeClr val="dk1"/>
                </a:solidFill>
                <a:latin typeface="微软雅黑" panose="020B0503020204020204" charset="-122"/>
                <a:ea typeface="微软雅黑" panose="020B0503020204020204" charset="-122"/>
              </a:endParaRPr>
            </a:p>
          </p:txBody>
        </p:sp>
        <p:sp>
          <p:nvSpPr>
            <p:cNvPr id="12" name="object 14"/>
            <p:cNvSpPr txBox="1"/>
            <p:nvPr/>
          </p:nvSpPr>
          <p:spPr>
            <a:xfrm>
              <a:off x="9934161" y="731522"/>
              <a:ext cx="205740" cy="572231"/>
            </a:xfrm>
            <a:prstGeom prst="rect">
              <a:avLst/>
            </a:prstGeom>
          </p:spPr>
          <p:txBody>
            <a:bodyPr vert="horz" wrap="square" lIns="0" tIns="0" rIns="0" bIns="0" rtlCol="0">
              <a:spAutoFit/>
            </a:bodyPr>
            <a:lstStyle/>
            <a:p>
              <a:pPr marL="12700" marR="0" defTabSz="1219835" fontAlgn="auto">
                <a:spcBef>
                  <a:spcPct val="0"/>
                </a:spcBef>
                <a:spcAft>
                  <a:spcPct val="0"/>
                </a:spcAft>
                <a:buClrTx/>
                <a:buSzTx/>
                <a:buFontTx/>
                <a:buNone/>
                <a:defRPr/>
              </a:pPr>
              <a:r>
                <a:rPr kumimoji="0" sz="2800" kern="1200" cap="none" spc="-15" normalizeH="0" baseline="0" noProof="0">
                  <a:solidFill>
                    <a:schemeClr val="dk1"/>
                  </a:solidFill>
                  <a:latin typeface="Calibri" panose="020F0502020204030204"/>
                  <a:ea typeface="+mn-ea"/>
                  <a:cs typeface="Calibri" panose="020F0502020204030204"/>
                </a:rPr>
                <a:t>2</a:t>
              </a:r>
              <a:endParaRPr kumimoji="0" sz="2800" kern="1200" cap="none" spc="-15" normalizeH="0" baseline="0" noProof="0">
                <a:solidFill>
                  <a:schemeClr val="dk1"/>
                </a:solidFill>
                <a:latin typeface="Calibri" panose="020F0502020204030204"/>
                <a:ea typeface="+mn-ea"/>
                <a:cs typeface="Calibri" panose="020F0502020204030204"/>
              </a:endParaRPr>
            </a:p>
          </p:txBody>
        </p:sp>
        <p:sp>
          <p:nvSpPr>
            <p:cNvPr id="23565" name="object 15"/>
            <p:cNvSpPr txBox="1"/>
            <p:nvPr/>
          </p:nvSpPr>
          <p:spPr>
            <a:xfrm>
              <a:off x="6222586" y="2060070"/>
              <a:ext cx="836294" cy="326627"/>
            </a:xfrm>
            <a:prstGeom prst="rect">
              <a:avLst/>
            </a:prstGeom>
            <a:noFill/>
            <a:ln w="9525">
              <a:noFill/>
            </a:ln>
          </p:spPr>
          <p:txBody>
            <a:bodyPr wrap="square" lIns="0" tIns="0" rIns="0" bIns="0" anchor="t" anchorCtr="0">
              <a:spAutoFit/>
            </a:bodyPr>
            <a:lstStyle/>
            <a:p>
              <a:pPr marL="12700"/>
              <a:r>
                <a:rPr lang="zh-CN" altLang="en-US" sz="1600" b="1">
                  <a:solidFill>
                    <a:srgbClr val="585858"/>
                  </a:solidFill>
                  <a:latin typeface="微软雅黑" panose="020B0503020204020204" charset="-122"/>
                  <a:ea typeface="微软雅黑" panose="020B0503020204020204" charset="-122"/>
                </a:rPr>
                <a:t>消防安全</a:t>
              </a:r>
              <a:endParaRPr lang="zh-CN" altLang="en-US" sz="1600" b="1">
                <a:solidFill>
                  <a:srgbClr val="585858"/>
                </a:solidFill>
                <a:latin typeface="微软雅黑" panose="020B0503020204020204" charset="-122"/>
                <a:ea typeface="微软雅黑" panose="020B0503020204020204" charset="-122"/>
              </a:endParaRPr>
            </a:p>
          </p:txBody>
        </p:sp>
        <p:sp>
          <p:nvSpPr>
            <p:cNvPr id="23566" name="object 16"/>
            <p:cNvSpPr txBox="1"/>
            <p:nvPr/>
          </p:nvSpPr>
          <p:spPr>
            <a:xfrm>
              <a:off x="8444832" y="2060070"/>
              <a:ext cx="1242060" cy="326627"/>
            </a:xfrm>
            <a:prstGeom prst="rect">
              <a:avLst/>
            </a:prstGeom>
            <a:noFill/>
            <a:ln w="9525">
              <a:noFill/>
            </a:ln>
          </p:spPr>
          <p:txBody>
            <a:bodyPr wrap="square" lIns="0" tIns="0" rIns="0" bIns="0" anchor="t" anchorCtr="0">
              <a:spAutoFit/>
            </a:bodyPr>
            <a:lstStyle/>
            <a:p>
              <a:pPr marL="12700"/>
              <a:r>
                <a:rPr lang="zh-CN" altLang="en-US" sz="1600" b="1">
                  <a:solidFill>
                    <a:srgbClr val="585858"/>
                  </a:solidFill>
                  <a:latin typeface="微软雅黑" panose="020B0503020204020204" charset="-122"/>
                  <a:ea typeface="微软雅黑" panose="020B0503020204020204" charset="-122"/>
                </a:rPr>
                <a:t>道路交通安全</a:t>
              </a:r>
              <a:endParaRPr lang="zh-CN" altLang="en-US" sz="1600" b="1">
                <a:solidFill>
                  <a:srgbClr val="585858"/>
                </a:solidFill>
                <a:latin typeface="微软雅黑" panose="020B0503020204020204" charset="-122"/>
                <a:ea typeface="微软雅黑" panose="020B0503020204020204" charset="-122"/>
              </a:endParaRPr>
            </a:p>
          </p:txBody>
        </p:sp>
        <p:sp>
          <p:nvSpPr>
            <p:cNvPr id="23567" name="object 17"/>
            <p:cNvSpPr txBox="1"/>
            <p:nvPr/>
          </p:nvSpPr>
          <p:spPr>
            <a:xfrm>
              <a:off x="6137878" y="4061717"/>
              <a:ext cx="1242060" cy="326627"/>
            </a:xfrm>
            <a:prstGeom prst="rect">
              <a:avLst/>
            </a:prstGeom>
            <a:noFill/>
            <a:ln w="9525">
              <a:noFill/>
            </a:ln>
          </p:spPr>
          <p:txBody>
            <a:bodyPr wrap="square" lIns="0" tIns="0" rIns="0" bIns="0" anchor="t" anchorCtr="0">
              <a:spAutoFit/>
            </a:bodyPr>
            <a:lstStyle/>
            <a:p>
              <a:pPr marL="12700"/>
              <a:r>
                <a:rPr lang="zh-CN" altLang="en-US" sz="1600" b="1">
                  <a:solidFill>
                    <a:srgbClr val="585858"/>
                  </a:solidFill>
                  <a:latin typeface="微软雅黑" panose="020B0503020204020204" charset="-122"/>
                  <a:ea typeface="微软雅黑" panose="020B0503020204020204" charset="-122"/>
                </a:rPr>
                <a:t>铁路交通安全</a:t>
              </a:r>
              <a:endParaRPr lang="zh-CN" altLang="en-US" sz="1600" b="1">
                <a:solidFill>
                  <a:srgbClr val="585858"/>
                </a:solidFill>
                <a:latin typeface="微软雅黑" panose="020B0503020204020204" charset="-122"/>
                <a:ea typeface="微软雅黑" panose="020B0503020204020204" charset="-122"/>
              </a:endParaRPr>
            </a:p>
          </p:txBody>
        </p:sp>
        <p:sp>
          <p:nvSpPr>
            <p:cNvPr id="23568" name="object 18"/>
            <p:cNvSpPr txBox="1"/>
            <p:nvPr/>
          </p:nvSpPr>
          <p:spPr>
            <a:xfrm>
              <a:off x="8444832" y="4061717"/>
              <a:ext cx="1242060" cy="326627"/>
            </a:xfrm>
            <a:prstGeom prst="rect">
              <a:avLst/>
            </a:prstGeom>
            <a:noFill/>
            <a:ln w="9525">
              <a:noFill/>
            </a:ln>
          </p:spPr>
          <p:txBody>
            <a:bodyPr wrap="square" lIns="0" tIns="0" rIns="0" bIns="0" anchor="t" anchorCtr="0">
              <a:spAutoFit/>
            </a:bodyPr>
            <a:lstStyle/>
            <a:p>
              <a:pPr marL="12700"/>
              <a:r>
                <a:rPr lang="zh-CN" altLang="en-US" sz="1600" b="1">
                  <a:solidFill>
                    <a:srgbClr val="585858"/>
                  </a:solidFill>
                  <a:latin typeface="微软雅黑" panose="020B0503020204020204" charset="-122"/>
                  <a:ea typeface="微软雅黑" panose="020B0503020204020204" charset="-122"/>
                </a:rPr>
                <a:t>水上交通安全</a:t>
              </a:r>
              <a:endParaRPr lang="zh-CN" altLang="en-US" sz="1600" b="1">
                <a:solidFill>
                  <a:srgbClr val="585858"/>
                </a:solidFill>
                <a:latin typeface="微软雅黑" panose="020B0503020204020204" charset="-122"/>
                <a:ea typeface="微软雅黑" panose="020B0503020204020204" charset="-122"/>
              </a:endParaRPr>
            </a:p>
          </p:txBody>
        </p:sp>
        <p:sp>
          <p:nvSpPr>
            <p:cNvPr id="23569" name="object 19"/>
            <p:cNvSpPr txBox="1"/>
            <p:nvPr/>
          </p:nvSpPr>
          <p:spPr>
            <a:xfrm>
              <a:off x="7444581" y="3045208"/>
              <a:ext cx="1243965" cy="326627"/>
            </a:xfrm>
            <a:prstGeom prst="rect">
              <a:avLst/>
            </a:prstGeom>
            <a:noFill/>
            <a:ln w="9525">
              <a:noFill/>
            </a:ln>
          </p:spPr>
          <p:txBody>
            <a:bodyPr wrap="square" lIns="0" tIns="0" rIns="0" bIns="0" anchor="t" anchorCtr="0">
              <a:spAutoFit/>
            </a:bodyPr>
            <a:lstStyle/>
            <a:p>
              <a:pPr marL="12700"/>
              <a:r>
                <a:rPr lang="zh-CN" altLang="en-US" sz="1600" b="1">
                  <a:solidFill>
                    <a:srgbClr val="585858"/>
                  </a:solidFill>
                  <a:latin typeface="微软雅黑" panose="020B0503020204020204" charset="-122"/>
                  <a:ea typeface="微软雅黑" panose="020B0503020204020204" charset="-122"/>
                </a:rPr>
                <a:t>民用航空安全</a:t>
              </a:r>
              <a:endParaRPr lang="zh-CN" altLang="en-US" sz="1600" b="1">
                <a:solidFill>
                  <a:srgbClr val="585858"/>
                </a:solidFill>
                <a:latin typeface="微软雅黑" panose="020B0503020204020204" charset="-122"/>
                <a:ea typeface="微软雅黑" panose="020B0503020204020204" charset="-122"/>
              </a:endParaRPr>
            </a:p>
          </p:txBody>
        </p:sp>
        <p:sp>
          <p:nvSpPr>
            <p:cNvPr id="23570" name="object 20"/>
            <p:cNvSpPr txBox="1"/>
            <p:nvPr/>
          </p:nvSpPr>
          <p:spPr>
            <a:xfrm>
              <a:off x="6178136" y="5590034"/>
              <a:ext cx="1242060" cy="326627"/>
            </a:xfrm>
            <a:prstGeom prst="rect">
              <a:avLst/>
            </a:prstGeom>
            <a:noFill/>
            <a:ln w="9525">
              <a:noFill/>
            </a:ln>
          </p:spPr>
          <p:txBody>
            <a:bodyPr wrap="square" lIns="0" tIns="0" rIns="0" bIns="0" anchor="t" anchorCtr="0">
              <a:spAutoFit/>
            </a:bodyPr>
            <a:lstStyle/>
            <a:p>
              <a:pPr marL="12700"/>
              <a:r>
                <a:rPr lang="zh-CN" altLang="en-US" sz="1600" b="1">
                  <a:solidFill>
                    <a:srgbClr val="585858"/>
                  </a:solidFill>
                  <a:latin typeface="微软雅黑" panose="020B0503020204020204" charset="-122"/>
                  <a:ea typeface="微软雅黑" panose="020B0503020204020204" charset="-122"/>
                </a:rPr>
                <a:t>核与辐射安全</a:t>
              </a:r>
              <a:endParaRPr lang="zh-CN" altLang="en-US" sz="1600" b="1">
                <a:solidFill>
                  <a:srgbClr val="585858"/>
                </a:solidFill>
                <a:latin typeface="微软雅黑" panose="020B0503020204020204" charset="-122"/>
                <a:ea typeface="微软雅黑" panose="020B0503020204020204" charset="-122"/>
              </a:endParaRPr>
            </a:p>
          </p:txBody>
        </p:sp>
        <p:sp>
          <p:nvSpPr>
            <p:cNvPr id="23571" name="object 21"/>
            <p:cNvSpPr txBox="1"/>
            <p:nvPr/>
          </p:nvSpPr>
          <p:spPr>
            <a:xfrm>
              <a:off x="8403431" y="5590034"/>
              <a:ext cx="1242060" cy="326627"/>
            </a:xfrm>
            <a:prstGeom prst="rect">
              <a:avLst/>
            </a:prstGeom>
            <a:noFill/>
            <a:ln w="9525">
              <a:noFill/>
            </a:ln>
          </p:spPr>
          <p:txBody>
            <a:bodyPr wrap="square" lIns="0" tIns="0" rIns="0" bIns="0" anchor="t" anchorCtr="0">
              <a:spAutoFit/>
            </a:bodyPr>
            <a:lstStyle/>
            <a:p>
              <a:pPr marL="12700"/>
              <a:r>
                <a:rPr lang="zh-CN" altLang="en-US" sz="1600" b="1">
                  <a:solidFill>
                    <a:srgbClr val="585858"/>
                  </a:solidFill>
                  <a:latin typeface="微软雅黑" panose="020B0503020204020204" charset="-122"/>
                  <a:ea typeface="微软雅黑" panose="020B0503020204020204" charset="-122"/>
                </a:rPr>
                <a:t>特种设备安全</a:t>
              </a:r>
              <a:endParaRPr lang="zh-CN" altLang="en-US" sz="1600" b="1">
                <a:solidFill>
                  <a:srgbClr val="585858"/>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第一节  安全生产法解读</a:t>
            </a:r>
            <a:endParaRPr lang="zh-CN" altLang="en-US" sz="4000" b="1">
              <a:solidFill>
                <a:schemeClr val="lt1"/>
              </a:solidFill>
            </a:endParaRPr>
          </a:p>
        </p:txBody>
      </p:sp>
      <p:sp>
        <p:nvSpPr>
          <p:cNvPr id="2" name="矩形 1"/>
          <p:cNvSpPr/>
          <p:nvPr/>
        </p:nvSpPr>
        <p:spPr>
          <a:xfrm>
            <a:off x="581660" y="163131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安全生产法：总则</a:t>
            </a:r>
            <a:endParaRPr lang="zh-CN" altLang="en-US" sz="2400" b="1">
              <a:solidFill>
                <a:srgbClr val="FFFFFF"/>
              </a:solidFill>
              <a:latin typeface="微软雅黑" panose="020B0503020204020204" charset="-122"/>
              <a:ea typeface="微软雅黑" panose="020B0503020204020204" charset="-122"/>
            </a:endParaRPr>
          </a:p>
        </p:txBody>
      </p:sp>
      <p:sp>
        <p:nvSpPr>
          <p:cNvPr id="25631" name="文本框 57"/>
          <p:cNvSpPr txBox="1"/>
          <p:nvPr/>
        </p:nvSpPr>
        <p:spPr>
          <a:xfrm>
            <a:off x="3780473" y="6262053"/>
            <a:ext cx="6121400" cy="369887"/>
          </a:xfrm>
          <a:prstGeom prst="rect">
            <a:avLst/>
          </a:prstGeom>
          <a:noFill/>
          <a:ln w="9525">
            <a:noFill/>
          </a:ln>
        </p:spPr>
        <p:txBody>
          <a:bodyPr anchor="t" anchorCtr="0">
            <a:spAutoFit/>
          </a:bodyPr>
          <a:lstStyle/>
          <a:p>
            <a:r>
              <a:rPr lang="zh-CN" altLang="en-US" sz="1800" b="1">
                <a:solidFill>
                  <a:schemeClr val="dk1"/>
                </a:solidFill>
                <a:latin typeface="微软雅黑" panose="020B0503020204020204" charset="-122"/>
                <a:ea typeface="微软雅黑" panose="020B0503020204020204" charset="-122"/>
              </a:rPr>
              <a:t>构建安全风险分级管控和隐患排查治理双重预防机制</a:t>
            </a:r>
            <a:endParaRPr lang="zh-CN" altLang="en-US" sz="1800" b="1">
              <a:solidFill>
                <a:schemeClr val="dk1"/>
              </a:solidFill>
              <a:latin typeface="微软雅黑" panose="020B0503020204020204" charset="-122"/>
              <a:ea typeface="微软雅黑" panose="020B0503020204020204" charset="-122"/>
            </a:endParaRPr>
          </a:p>
        </p:txBody>
      </p:sp>
      <p:sp>
        <p:nvSpPr>
          <p:cNvPr id="25632" name="object 22"/>
          <p:cNvSpPr txBox="1"/>
          <p:nvPr/>
        </p:nvSpPr>
        <p:spPr>
          <a:xfrm>
            <a:off x="3308985" y="6300788"/>
            <a:ext cx="136525" cy="276225"/>
          </a:xfrm>
          <a:prstGeom prst="rect">
            <a:avLst/>
          </a:prstGeom>
          <a:noFill/>
          <a:ln w="9525">
            <a:noFill/>
          </a:ln>
        </p:spPr>
        <p:txBody>
          <a:bodyPr lIns="0" tIns="0" rIns="0" bIns="0" anchor="t" anchorCtr="0">
            <a:spAutoFit/>
          </a:bodyPr>
          <a:lstStyle/>
          <a:p>
            <a:pPr marL="12700"/>
            <a:r>
              <a:rPr lang="en-US" altLang="zh-CN" sz="1800" b="1">
                <a:solidFill>
                  <a:schemeClr val="dk1"/>
                </a:solidFill>
                <a:latin typeface="Arial" panose="020B0604020202020204" pitchFamily="34" charset="0"/>
                <a:ea typeface="宋体" panose="02010600030101010101" pitchFamily="2" charset="-122"/>
              </a:rPr>
              <a:t>6</a:t>
            </a:r>
            <a:endParaRPr lang="en-US" altLang="zh-CN" sz="1800" b="1">
              <a:solidFill>
                <a:schemeClr val="dk1"/>
              </a:solidFill>
              <a:latin typeface="Arial" panose="020B0604020202020204" pitchFamily="34" charset="0"/>
              <a:ea typeface="宋体" panose="02010600030101010101" pitchFamily="2" charset="-122"/>
            </a:endParaRPr>
          </a:p>
        </p:txBody>
      </p:sp>
      <p:grpSp>
        <p:nvGrpSpPr>
          <p:cNvPr id="24577" name="组合 2"/>
          <p:cNvGrpSpPr/>
          <p:nvPr/>
        </p:nvGrpSpPr>
        <p:grpSpPr>
          <a:xfrm>
            <a:off x="4737100" y="2881948"/>
            <a:ext cx="2665413" cy="2592387"/>
            <a:chOff x="4440713" y="2421682"/>
            <a:chExt cx="2665476" cy="2592000"/>
          </a:xfrm>
        </p:grpSpPr>
        <p:sp>
          <p:nvSpPr>
            <p:cNvPr id="24578" name="object 4"/>
            <p:cNvSpPr/>
            <p:nvPr>
              <p:custDataLst>
                <p:tags r:id="rId1"/>
              </p:custDataLst>
            </p:nvPr>
          </p:nvSpPr>
          <p:spPr>
            <a:xfrm>
              <a:off x="4548157" y="2687620"/>
              <a:ext cx="2450588" cy="432815"/>
            </a:xfrm>
            <a:custGeom>
              <a:avLst/>
              <a:gdLst/>
              <a:ahLst/>
              <a:cxnLst/>
              <a:rect l="0" t="0" r="0" b="0"/>
              <a:pathLst>
                <a:path w="2450588" h="432815">
                  <a:moveTo>
                    <a:pt x="2378454" y="0"/>
                  </a:moveTo>
                  <a:lnTo>
                    <a:pt x="71647" y="1"/>
                  </a:lnTo>
                  <a:lnTo>
                    <a:pt x="31551" y="12468"/>
                  </a:lnTo>
                  <a:lnTo>
                    <a:pt x="5617" y="44146"/>
                  </a:lnTo>
                  <a:lnTo>
                    <a:pt x="0" y="361167"/>
                  </a:lnTo>
                  <a:lnTo>
                    <a:pt x="1545" y="375630"/>
                  </a:lnTo>
                  <a:lnTo>
                    <a:pt x="21271" y="411861"/>
                  </a:lnTo>
                  <a:lnTo>
                    <a:pt x="57642" y="431363"/>
                  </a:lnTo>
                  <a:lnTo>
                    <a:pt x="72134" y="432815"/>
                  </a:lnTo>
                  <a:lnTo>
                    <a:pt x="2378941" y="432814"/>
                  </a:lnTo>
                  <a:lnTo>
                    <a:pt x="2419037" y="420347"/>
                  </a:lnTo>
                  <a:lnTo>
                    <a:pt x="2444971" y="388669"/>
                  </a:lnTo>
                  <a:lnTo>
                    <a:pt x="2450588" y="71648"/>
                  </a:lnTo>
                  <a:lnTo>
                    <a:pt x="2449043" y="57185"/>
                  </a:lnTo>
                  <a:lnTo>
                    <a:pt x="2429316" y="20954"/>
                  </a:lnTo>
                  <a:lnTo>
                    <a:pt x="2392945" y="1452"/>
                  </a:lnTo>
                  <a:lnTo>
                    <a:pt x="2378454" y="0"/>
                  </a:lnTo>
                  <a:close/>
                </a:path>
              </a:pathLst>
            </a:custGeom>
            <a:solidFill>
              <a:srgbClr val="0E73BD"/>
            </a:solidFill>
            <a:ln w="9525">
              <a:noFill/>
            </a:ln>
          </p:spPr>
          <p:txBody>
            <a:bodyPr/>
            <a:lstStyle/>
            <a:p>
              <a:endParaRPr lang="zh-CN" altLang="en-US">
                <a:solidFill>
                  <a:schemeClr val="dk1"/>
                </a:solidFill>
              </a:endParaRPr>
            </a:p>
          </p:txBody>
        </p:sp>
        <p:sp>
          <p:nvSpPr>
            <p:cNvPr id="24579" name="object 5"/>
            <p:cNvSpPr txBox="1"/>
            <p:nvPr/>
          </p:nvSpPr>
          <p:spPr>
            <a:xfrm>
              <a:off x="4996339" y="2742103"/>
              <a:ext cx="1552575" cy="317500"/>
            </a:xfrm>
            <a:prstGeom prst="rect">
              <a:avLst/>
            </a:prstGeom>
            <a:noFill/>
            <a:ln w="9525">
              <a:noFill/>
            </a:ln>
          </p:spPr>
          <p:txBody>
            <a:bodyPr lIns="0" tIns="0" rIns="0" bIns="0" anchor="t" anchorCtr="0">
              <a:spAutoFit/>
            </a:bodyPr>
            <a:lstStyle/>
            <a:p>
              <a:pPr marL="12700"/>
              <a:r>
                <a:rPr lang="zh-CN" altLang="en-US" sz="2000" b="1">
                  <a:solidFill>
                    <a:srgbClr val="FFFFFF"/>
                  </a:solidFill>
                  <a:latin typeface="微软雅黑" panose="020B0503020204020204" charset="-122"/>
                  <a:ea typeface="微软雅黑" panose="020B0503020204020204" charset="-122"/>
                </a:rPr>
                <a:t>安全生产方针</a:t>
              </a:r>
              <a:endParaRPr lang="zh-CN" altLang="en-US" sz="2000" b="1">
                <a:solidFill>
                  <a:srgbClr val="FFFFFF"/>
                </a:solidFill>
                <a:latin typeface="微软雅黑" panose="020B0503020204020204" charset="-122"/>
                <a:ea typeface="微软雅黑" panose="020B0503020204020204" charset="-122"/>
              </a:endParaRPr>
            </a:p>
          </p:txBody>
        </p:sp>
        <p:sp>
          <p:nvSpPr>
            <p:cNvPr id="24580" name="object 6"/>
            <p:cNvSpPr/>
            <p:nvPr>
              <p:custDataLst>
                <p:tags r:id="rId2"/>
              </p:custDataLst>
            </p:nvPr>
          </p:nvSpPr>
          <p:spPr>
            <a:xfrm>
              <a:off x="4692935" y="3513627"/>
              <a:ext cx="2161032" cy="394715"/>
            </a:xfrm>
            <a:custGeom>
              <a:avLst/>
              <a:gdLst/>
              <a:ahLst/>
              <a:cxnLst/>
              <a:rect l="0" t="0" r="0" b="0"/>
              <a:pathLst>
                <a:path w="2161032" h="394715">
                  <a:moveTo>
                    <a:pt x="2138680" y="0"/>
                  </a:moveTo>
                  <a:lnTo>
                    <a:pt x="15414" y="1103"/>
                  </a:lnTo>
                  <a:lnTo>
                    <a:pt x="4356" y="9113"/>
                  </a:lnTo>
                  <a:lnTo>
                    <a:pt x="0" y="22351"/>
                  </a:lnTo>
                  <a:lnTo>
                    <a:pt x="1103" y="379301"/>
                  </a:lnTo>
                  <a:lnTo>
                    <a:pt x="9113" y="390359"/>
                  </a:lnTo>
                  <a:lnTo>
                    <a:pt x="22352" y="394715"/>
                  </a:lnTo>
                  <a:lnTo>
                    <a:pt x="2145617" y="393612"/>
                  </a:lnTo>
                  <a:lnTo>
                    <a:pt x="2156675" y="385602"/>
                  </a:lnTo>
                  <a:lnTo>
                    <a:pt x="2161032" y="372363"/>
                  </a:lnTo>
                  <a:lnTo>
                    <a:pt x="2159928" y="15414"/>
                  </a:lnTo>
                  <a:lnTo>
                    <a:pt x="2151918" y="4356"/>
                  </a:lnTo>
                  <a:lnTo>
                    <a:pt x="2138680" y="0"/>
                  </a:lnTo>
                  <a:close/>
                </a:path>
              </a:pathLst>
            </a:custGeom>
            <a:solidFill>
              <a:srgbClr val="20ACE8"/>
            </a:solidFill>
            <a:ln w="9525">
              <a:noFill/>
            </a:ln>
          </p:spPr>
          <p:txBody>
            <a:bodyPr/>
            <a:lstStyle/>
            <a:p>
              <a:endParaRPr lang="zh-CN" altLang="en-US">
                <a:solidFill>
                  <a:schemeClr val="dk1"/>
                </a:solidFill>
              </a:endParaRPr>
            </a:p>
          </p:txBody>
        </p:sp>
        <p:sp>
          <p:nvSpPr>
            <p:cNvPr id="24581" name="object 7"/>
            <p:cNvSpPr/>
            <p:nvPr>
              <p:custDataLst>
                <p:tags r:id="rId3"/>
              </p:custDataLst>
            </p:nvPr>
          </p:nvSpPr>
          <p:spPr>
            <a:xfrm>
              <a:off x="4692935" y="3908344"/>
              <a:ext cx="2161032" cy="397763"/>
            </a:xfrm>
            <a:custGeom>
              <a:avLst/>
              <a:gdLst/>
              <a:ahLst/>
              <a:cxnLst/>
              <a:rect l="0" t="0" r="0" b="0"/>
              <a:pathLst>
                <a:path w="2161032" h="397763">
                  <a:moveTo>
                    <a:pt x="2138426" y="0"/>
                  </a:moveTo>
                  <a:lnTo>
                    <a:pt x="15291" y="1218"/>
                  </a:lnTo>
                  <a:lnTo>
                    <a:pt x="4316" y="9349"/>
                  </a:lnTo>
                  <a:lnTo>
                    <a:pt x="0" y="22606"/>
                  </a:lnTo>
                  <a:lnTo>
                    <a:pt x="1218" y="382472"/>
                  </a:lnTo>
                  <a:lnTo>
                    <a:pt x="9349" y="393447"/>
                  </a:lnTo>
                  <a:lnTo>
                    <a:pt x="22606" y="397764"/>
                  </a:lnTo>
                  <a:lnTo>
                    <a:pt x="2145740" y="396545"/>
                  </a:lnTo>
                  <a:lnTo>
                    <a:pt x="2156715" y="388414"/>
                  </a:lnTo>
                  <a:lnTo>
                    <a:pt x="2161032" y="375158"/>
                  </a:lnTo>
                  <a:lnTo>
                    <a:pt x="2159813" y="15291"/>
                  </a:lnTo>
                  <a:lnTo>
                    <a:pt x="2151682" y="4316"/>
                  </a:lnTo>
                  <a:lnTo>
                    <a:pt x="2138426" y="0"/>
                  </a:lnTo>
                  <a:close/>
                </a:path>
              </a:pathLst>
            </a:custGeom>
            <a:solidFill>
              <a:srgbClr val="0A75BC"/>
            </a:solidFill>
            <a:ln w="9525">
              <a:noFill/>
            </a:ln>
          </p:spPr>
          <p:txBody>
            <a:bodyPr/>
            <a:lstStyle/>
            <a:p>
              <a:endParaRPr lang="zh-CN" altLang="en-US">
                <a:solidFill>
                  <a:schemeClr val="dk1"/>
                </a:solidFill>
              </a:endParaRPr>
            </a:p>
          </p:txBody>
        </p:sp>
        <p:sp>
          <p:nvSpPr>
            <p:cNvPr id="24582" name="object 8"/>
            <p:cNvSpPr/>
            <p:nvPr>
              <p:custDataLst>
                <p:tags r:id="rId4"/>
              </p:custDataLst>
            </p:nvPr>
          </p:nvSpPr>
          <p:spPr>
            <a:xfrm>
              <a:off x="5685060" y="3196635"/>
              <a:ext cx="173736" cy="287274"/>
            </a:xfrm>
            <a:custGeom>
              <a:avLst/>
              <a:gdLst/>
              <a:ahLst/>
              <a:cxnLst/>
              <a:rect l="0" t="0" r="0" b="0"/>
              <a:pathLst>
                <a:path w="173736" h="287274">
                  <a:moveTo>
                    <a:pt x="57912" y="113537"/>
                  </a:moveTo>
                  <a:lnTo>
                    <a:pt x="0" y="113537"/>
                  </a:lnTo>
                  <a:lnTo>
                    <a:pt x="86868" y="287274"/>
                  </a:lnTo>
                  <a:lnTo>
                    <a:pt x="159258" y="142494"/>
                  </a:lnTo>
                  <a:lnTo>
                    <a:pt x="57912" y="142494"/>
                  </a:lnTo>
                  <a:lnTo>
                    <a:pt x="57912" y="113537"/>
                  </a:lnTo>
                  <a:close/>
                </a:path>
                <a:path w="173736" h="287274">
                  <a:moveTo>
                    <a:pt x="115824" y="0"/>
                  </a:moveTo>
                  <a:lnTo>
                    <a:pt x="57912" y="0"/>
                  </a:lnTo>
                  <a:lnTo>
                    <a:pt x="57912" y="142494"/>
                  </a:lnTo>
                  <a:lnTo>
                    <a:pt x="115824" y="142494"/>
                  </a:lnTo>
                  <a:lnTo>
                    <a:pt x="115824" y="0"/>
                  </a:lnTo>
                  <a:close/>
                </a:path>
                <a:path w="173736" h="287274">
                  <a:moveTo>
                    <a:pt x="173736" y="113537"/>
                  </a:moveTo>
                  <a:lnTo>
                    <a:pt x="115824" y="113537"/>
                  </a:lnTo>
                  <a:lnTo>
                    <a:pt x="115824" y="142494"/>
                  </a:lnTo>
                  <a:lnTo>
                    <a:pt x="159258" y="142494"/>
                  </a:lnTo>
                  <a:lnTo>
                    <a:pt x="173736" y="113537"/>
                  </a:lnTo>
                  <a:close/>
                </a:path>
              </a:pathLst>
            </a:custGeom>
            <a:solidFill>
              <a:srgbClr val="056330"/>
            </a:solidFill>
            <a:ln w="9525">
              <a:noFill/>
            </a:ln>
          </p:spPr>
          <p:txBody>
            <a:bodyPr/>
            <a:lstStyle/>
            <a:p>
              <a:endParaRPr lang="zh-CN" altLang="en-US">
                <a:solidFill>
                  <a:schemeClr val="dk1"/>
                </a:solidFill>
              </a:endParaRPr>
            </a:p>
          </p:txBody>
        </p:sp>
        <p:sp>
          <p:nvSpPr>
            <p:cNvPr id="24583" name="object 9"/>
            <p:cNvSpPr/>
            <p:nvPr>
              <p:custDataLst>
                <p:tags r:id="rId5"/>
              </p:custDataLst>
            </p:nvPr>
          </p:nvSpPr>
          <p:spPr>
            <a:xfrm>
              <a:off x="4692935" y="4306108"/>
              <a:ext cx="2161032" cy="394716"/>
            </a:xfrm>
            <a:custGeom>
              <a:avLst/>
              <a:gdLst/>
              <a:ahLst/>
              <a:cxnLst/>
              <a:rect l="0" t="0" r="0" b="0"/>
              <a:pathLst>
                <a:path w="2161032" h="394716">
                  <a:moveTo>
                    <a:pt x="2138680" y="0"/>
                  </a:moveTo>
                  <a:lnTo>
                    <a:pt x="15414" y="1103"/>
                  </a:lnTo>
                  <a:lnTo>
                    <a:pt x="4356" y="9113"/>
                  </a:lnTo>
                  <a:lnTo>
                    <a:pt x="0" y="22351"/>
                  </a:lnTo>
                  <a:lnTo>
                    <a:pt x="1103" y="379301"/>
                  </a:lnTo>
                  <a:lnTo>
                    <a:pt x="9113" y="390359"/>
                  </a:lnTo>
                  <a:lnTo>
                    <a:pt x="22352" y="394715"/>
                  </a:lnTo>
                  <a:lnTo>
                    <a:pt x="2145617" y="393612"/>
                  </a:lnTo>
                  <a:lnTo>
                    <a:pt x="2156675" y="385602"/>
                  </a:lnTo>
                  <a:lnTo>
                    <a:pt x="2161032" y="372363"/>
                  </a:lnTo>
                  <a:lnTo>
                    <a:pt x="2159928" y="15414"/>
                  </a:lnTo>
                  <a:lnTo>
                    <a:pt x="2151918" y="4356"/>
                  </a:lnTo>
                  <a:lnTo>
                    <a:pt x="2138680" y="0"/>
                  </a:lnTo>
                  <a:close/>
                </a:path>
              </a:pathLst>
            </a:custGeom>
            <a:solidFill>
              <a:srgbClr val="293192"/>
            </a:solidFill>
            <a:ln w="9525">
              <a:noFill/>
            </a:ln>
          </p:spPr>
          <p:txBody>
            <a:bodyPr/>
            <a:lstStyle/>
            <a:p>
              <a:endParaRPr lang="zh-CN" altLang="en-US">
                <a:solidFill>
                  <a:schemeClr val="dk1"/>
                </a:solidFill>
              </a:endParaRPr>
            </a:p>
          </p:txBody>
        </p:sp>
        <p:sp>
          <p:nvSpPr>
            <p:cNvPr id="24584" name="object 10"/>
            <p:cNvSpPr txBox="1"/>
            <p:nvPr/>
          </p:nvSpPr>
          <p:spPr>
            <a:xfrm>
              <a:off x="5355114" y="3429798"/>
              <a:ext cx="836294" cy="1200785"/>
            </a:xfrm>
            <a:prstGeom prst="rect">
              <a:avLst/>
            </a:prstGeom>
            <a:noFill/>
            <a:ln w="9525">
              <a:noFill/>
            </a:ln>
          </p:spPr>
          <p:txBody>
            <a:bodyPr wrap="square" lIns="0" tIns="0" rIns="0" bIns="0" anchor="t" anchorCtr="0">
              <a:spAutoFit/>
            </a:bodyPr>
            <a:lstStyle/>
            <a:p>
              <a:pPr marL="12700" algn="just">
                <a:lnSpc>
                  <a:spcPct val="162000"/>
                </a:lnSpc>
              </a:pPr>
              <a:r>
                <a:rPr lang="zh-CN" altLang="en-US" sz="1600" b="1">
                  <a:solidFill>
                    <a:srgbClr val="FFFFFF"/>
                  </a:solidFill>
                  <a:latin typeface="微软雅黑" panose="020B0503020204020204" charset="-122"/>
                  <a:ea typeface="微软雅黑" panose="020B0503020204020204" charset="-122"/>
                </a:rPr>
                <a:t>安全第一 预防为主 综合治理</a:t>
              </a:r>
              <a:endParaRPr lang="zh-CN" altLang="en-US" sz="1600" b="1">
                <a:solidFill>
                  <a:srgbClr val="FFFFFF"/>
                </a:solidFill>
                <a:latin typeface="微软雅黑" panose="020B0503020204020204" charset="-122"/>
                <a:ea typeface="微软雅黑" panose="020B0503020204020204" charset="-122"/>
              </a:endParaRPr>
            </a:p>
          </p:txBody>
        </p:sp>
        <p:sp>
          <p:nvSpPr>
            <p:cNvPr id="24585" name="object 11"/>
            <p:cNvSpPr/>
            <p:nvPr>
              <p:custDataLst>
                <p:tags r:id="rId6"/>
              </p:custDataLst>
            </p:nvPr>
          </p:nvSpPr>
          <p:spPr>
            <a:xfrm>
              <a:off x="4440713" y="2421682"/>
              <a:ext cx="2665476" cy="2592000"/>
            </a:xfrm>
            <a:custGeom>
              <a:avLst/>
              <a:gdLst/>
              <a:ahLst/>
              <a:cxnLst/>
              <a:rect l="0" t="0" r="0" b="0"/>
              <a:pathLst>
                <a:path w="2665476" h="3169919">
                  <a:moveTo>
                    <a:pt x="0" y="3169919"/>
                  </a:moveTo>
                  <a:lnTo>
                    <a:pt x="2665476" y="3169919"/>
                  </a:lnTo>
                  <a:lnTo>
                    <a:pt x="2665476" y="0"/>
                  </a:lnTo>
                  <a:lnTo>
                    <a:pt x="0" y="0"/>
                  </a:lnTo>
                  <a:lnTo>
                    <a:pt x="0" y="3169919"/>
                  </a:lnTo>
                  <a:close/>
                </a:path>
              </a:pathLst>
            </a:custGeom>
            <a:noFill/>
            <a:ln w="28956" cap="flat" cmpd="sng">
              <a:solidFill>
                <a:srgbClr val="0E73BD"/>
              </a:solidFill>
              <a:prstDash val="solid"/>
              <a:miter/>
              <a:headEnd type="none" w="med" len="med"/>
              <a:tailEnd type="none" w="med" len="med"/>
            </a:ln>
          </p:spPr>
          <p:txBody>
            <a:bodyPr/>
            <a:lstStyle/>
            <a:p>
              <a:endParaRPr lang="zh-CN" altLang="en-US">
                <a:solidFill>
                  <a:schemeClr val="dk1"/>
                </a:solidFill>
              </a:endParaRPr>
            </a:p>
          </p:txBody>
        </p:sp>
      </p:grpSp>
      <p:grpSp>
        <p:nvGrpSpPr>
          <p:cNvPr id="24586" name="组合 1"/>
          <p:cNvGrpSpPr/>
          <p:nvPr/>
        </p:nvGrpSpPr>
        <p:grpSpPr>
          <a:xfrm>
            <a:off x="628650" y="2881313"/>
            <a:ext cx="3254375" cy="2281237"/>
            <a:chOff x="678889" y="2493690"/>
            <a:chExt cx="2836124" cy="2055357"/>
          </a:xfrm>
        </p:grpSpPr>
        <p:sp>
          <p:nvSpPr>
            <p:cNvPr id="24587" name="object 12"/>
            <p:cNvSpPr/>
            <p:nvPr>
              <p:custDataLst>
                <p:tags r:id="rId7"/>
              </p:custDataLst>
            </p:nvPr>
          </p:nvSpPr>
          <p:spPr>
            <a:xfrm>
              <a:off x="929387" y="2677332"/>
              <a:ext cx="2450591" cy="431291"/>
            </a:xfrm>
            <a:custGeom>
              <a:avLst/>
              <a:gdLst/>
              <a:ahLst/>
              <a:cxnLst/>
              <a:rect l="0" t="0" r="0" b="0"/>
              <a:pathLst>
                <a:path w="2450591" h="431290">
                  <a:moveTo>
                    <a:pt x="2378709" y="0"/>
                  </a:moveTo>
                  <a:lnTo>
                    <a:pt x="71815" y="0"/>
                  </a:lnTo>
                  <a:lnTo>
                    <a:pt x="31637" y="12284"/>
                  </a:lnTo>
                  <a:lnTo>
                    <a:pt x="5635" y="43894"/>
                  </a:lnTo>
                  <a:lnTo>
                    <a:pt x="0" y="359476"/>
                  </a:lnTo>
                  <a:lnTo>
                    <a:pt x="1469" y="373966"/>
                  </a:lnTo>
                  <a:lnTo>
                    <a:pt x="21056" y="410279"/>
                  </a:lnTo>
                  <a:lnTo>
                    <a:pt x="57388" y="429835"/>
                  </a:lnTo>
                  <a:lnTo>
                    <a:pt x="71881" y="431291"/>
                  </a:lnTo>
                  <a:lnTo>
                    <a:pt x="2378776" y="431291"/>
                  </a:lnTo>
                  <a:lnTo>
                    <a:pt x="2418954" y="419007"/>
                  </a:lnTo>
                  <a:lnTo>
                    <a:pt x="2444956" y="387397"/>
                  </a:lnTo>
                  <a:lnTo>
                    <a:pt x="2450591" y="71815"/>
                  </a:lnTo>
                  <a:lnTo>
                    <a:pt x="2449122" y="57325"/>
                  </a:lnTo>
                  <a:lnTo>
                    <a:pt x="2429535" y="21012"/>
                  </a:lnTo>
                  <a:lnTo>
                    <a:pt x="2393203" y="1456"/>
                  </a:lnTo>
                  <a:lnTo>
                    <a:pt x="2378709" y="0"/>
                  </a:lnTo>
                  <a:close/>
                </a:path>
              </a:pathLst>
            </a:custGeom>
            <a:solidFill>
              <a:srgbClr val="086237"/>
            </a:solidFill>
            <a:ln w="9525">
              <a:noFill/>
            </a:ln>
          </p:spPr>
          <p:txBody>
            <a:bodyPr/>
            <a:lstStyle/>
            <a:p>
              <a:endParaRPr lang="zh-CN" altLang="en-US">
                <a:solidFill>
                  <a:schemeClr val="dk1"/>
                </a:solidFill>
              </a:endParaRPr>
            </a:p>
          </p:txBody>
        </p:sp>
        <p:sp>
          <p:nvSpPr>
            <p:cNvPr id="24588" name="object 13"/>
            <p:cNvSpPr txBox="1"/>
            <p:nvPr/>
          </p:nvSpPr>
          <p:spPr>
            <a:xfrm>
              <a:off x="1377824" y="2730927"/>
              <a:ext cx="1552575" cy="317500"/>
            </a:xfrm>
            <a:prstGeom prst="rect">
              <a:avLst/>
            </a:prstGeom>
            <a:noFill/>
            <a:ln w="9525">
              <a:noFill/>
            </a:ln>
          </p:spPr>
          <p:txBody>
            <a:bodyPr lIns="0" tIns="0" rIns="0" bIns="0" anchor="t" anchorCtr="0">
              <a:spAutoFit/>
            </a:bodyPr>
            <a:lstStyle/>
            <a:p>
              <a:pPr marL="12700"/>
              <a:r>
                <a:rPr lang="zh-CN" altLang="en-US" sz="2000" b="1">
                  <a:solidFill>
                    <a:srgbClr val="FFFFFF"/>
                  </a:solidFill>
                  <a:latin typeface="微软雅黑" panose="020B0503020204020204" charset="-122"/>
                  <a:ea typeface="微软雅黑" panose="020B0503020204020204" charset="-122"/>
                </a:rPr>
                <a:t>安全生产理念</a:t>
              </a:r>
              <a:endParaRPr lang="zh-CN" altLang="en-US" sz="2000" b="1">
                <a:solidFill>
                  <a:srgbClr val="FFFFFF"/>
                </a:solidFill>
                <a:latin typeface="微软雅黑" panose="020B0503020204020204" charset="-122"/>
                <a:ea typeface="微软雅黑" panose="020B0503020204020204" charset="-122"/>
              </a:endParaRPr>
            </a:p>
          </p:txBody>
        </p:sp>
        <p:sp>
          <p:nvSpPr>
            <p:cNvPr id="24589" name="object 14"/>
            <p:cNvSpPr/>
            <p:nvPr>
              <p:custDataLst>
                <p:tags r:id="rId8"/>
              </p:custDataLst>
            </p:nvPr>
          </p:nvSpPr>
          <p:spPr>
            <a:xfrm>
              <a:off x="1074167" y="3503340"/>
              <a:ext cx="2161032" cy="394716"/>
            </a:xfrm>
            <a:custGeom>
              <a:avLst/>
              <a:gdLst/>
              <a:ahLst/>
              <a:cxnLst/>
              <a:rect l="0" t="0" r="0" b="0"/>
              <a:pathLst>
                <a:path w="2161032" h="394716">
                  <a:moveTo>
                    <a:pt x="2138680" y="0"/>
                  </a:moveTo>
                  <a:lnTo>
                    <a:pt x="15414" y="1103"/>
                  </a:lnTo>
                  <a:lnTo>
                    <a:pt x="4356" y="9113"/>
                  </a:lnTo>
                  <a:lnTo>
                    <a:pt x="0" y="22351"/>
                  </a:lnTo>
                  <a:lnTo>
                    <a:pt x="1103" y="379301"/>
                  </a:lnTo>
                  <a:lnTo>
                    <a:pt x="9113" y="390359"/>
                  </a:lnTo>
                  <a:lnTo>
                    <a:pt x="22352" y="394716"/>
                  </a:lnTo>
                  <a:lnTo>
                    <a:pt x="2145617" y="393612"/>
                  </a:lnTo>
                  <a:lnTo>
                    <a:pt x="2156675" y="385602"/>
                  </a:lnTo>
                  <a:lnTo>
                    <a:pt x="2161032" y="372363"/>
                  </a:lnTo>
                  <a:lnTo>
                    <a:pt x="2159928" y="15414"/>
                  </a:lnTo>
                  <a:lnTo>
                    <a:pt x="2151918" y="4356"/>
                  </a:lnTo>
                  <a:lnTo>
                    <a:pt x="2138680" y="0"/>
                  </a:lnTo>
                  <a:close/>
                </a:path>
              </a:pathLst>
            </a:custGeom>
            <a:solidFill>
              <a:srgbClr val="0A9241"/>
            </a:solidFill>
            <a:ln w="9525">
              <a:noFill/>
            </a:ln>
          </p:spPr>
          <p:txBody>
            <a:bodyPr/>
            <a:lstStyle/>
            <a:p>
              <a:endParaRPr lang="zh-CN" altLang="en-US">
                <a:solidFill>
                  <a:schemeClr val="dk1"/>
                </a:solidFill>
              </a:endParaRPr>
            </a:p>
          </p:txBody>
        </p:sp>
        <p:sp>
          <p:nvSpPr>
            <p:cNvPr id="24590" name="object 15"/>
            <p:cNvSpPr/>
            <p:nvPr>
              <p:custDataLst>
                <p:tags r:id="rId9"/>
              </p:custDataLst>
            </p:nvPr>
          </p:nvSpPr>
          <p:spPr>
            <a:xfrm>
              <a:off x="1074167" y="3898057"/>
              <a:ext cx="2161032" cy="394715"/>
            </a:xfrm>
            <a:custGeom>
              <a:avLst/>
              <a:gdLst/>
              <a:ahLst/>
              <a:cxnLst/>
              <a:rect l="0" t="0" r="0" b="0"/>
              <a:pathLst>
                <a:path w="2161032" h="394715">
                  <a:moveTo>
                    <a:pt x="2138680" y="0"/>
                  </a:moveTo>
                  <a:lnTo>
                    <a:pt x="15414" y="1103"/>
                  </a:lnTo>
                  <a:lnTo>
                    <a:pt x="4356" y="9113"/>
                  </a:lnTo>
                  <a:lnTo>
                    <a:pt x="0" y="22351"/>
                  </a:lnTo>
                  <a:lnTo>
                    <a:pt x="1103" y="379301"/>
                  </a:lnTo>
                  <a:lnTo>
                    <a:pt x="9113" y="390359"/>
                  </a:lnTo>
                  <a:lnTo>
                    <a:pt x="22352" y="394715"/>
                  </a:lnTo>
                  <a:lnTo>
                    <a:pt x="2145617" y="393612"/>
                  </a:lnTo>
                  <a:lnTo>
                    <a:pt x="2156675" y="385602"/>
                  </a:lnTo>
                  <a:lnTo>
                    <a:pt x="2161032" y="372363"/>
                  </a:lnTo>
                  <a:lnTo>
                    <a:pt x="2159928" y="15414"/>
                  </a:lnTo>
                  <a:lnTo>
                    <a:pt x="2151918" y="4356"/>
                  </a:lnTo>
                  <a:lnTo>
                    <a:pt x="2138680" y="0"/>
                  </a:lnTo>
                  <a:close/>
                </a:path>
              </a:pathLst>
            </a:custGeom>
            <a:solidFill>
              <a:srgbClr val="056330"/>
            </a:solidFill>
            <a:ln w="9525">
              <a:noFill/>
            </a:ln>
          </p:spPr>
          <p:txBody>
            <a:bodyPr/>
            <a:lstStyle/>
            <a:p>
              <a:endParaRPr lang="zh-CN" altLang="en-US">
                <a:solidFill>
                  <a:schemeClr val="dk1"/>
                </a:solidFill>
              </a:endParaRPr>
            </a:p>
          </p:txBody>
        </p:sp>
        <p:sp>
          <p:nvSpPr>
            <p:cNvPr id="24591" name="object 16"/>
            <p:cNvSpPr txBox="1"/>
            <p:nvPr/>
          </p:nvSpPr>
          <p:spPr>
            <a:xfrm>
              <a:off x="678889" y="3516688"/>
              <a:ext cx="2836124" cy="1032359"/>
            </a:xfrm>
            <a:prstGeom prst="rect">
              <a:avLst/>
            </a:prstGeom>
            <a:noFill/>
            <a:ln w="9525">
              <a:noFill/>
            </a:ln>
          </p:spPr>
          <p:txBody>
            <a:bodyPr wrap="square" lIns="0" tIns="0" rIns="0" bIns="0" anchor="t" anchorCtr="0">
              <a:spAutoFit/>
            </a:bodyPr>
            <a:lstStyle/>
            <a:p>
              <a:pPr marL="12700" indent="101600" algn="ctr">
                <a:lnSpc>
                  <a:spcPct val="162000"/>
                </a:lnSpc>
              </a:pPr>
              <a:r>
                <a:rPr lang="zh-CN" altLang="en-US" sz="1600" b="1" err="1">
                  <a:solidFill>
                    <a:srgbClr val="FFFFFF"/>
                  </a:solidFill>
                  <a:latin typeface="微软雅黑" panose="020B0503020204020204" charset="-122"/>
                  <a:ea typeface="微软雅黑" panose="020B0503020204020204" charset="-122"/>
                </a:rPr>
                <a:t>以人为本</a:t>
              </a:r>
              <a:endParaRPr lang="en-US" altLang="zh-CN" sz="1600" b="1">
                <a:solidFill>
                  <a:srgbClr val="FFFFFF"/>
                </a:solidFill>
                <a:latin typeface="微软雅黑" panose="020B0503020204020204" charset="-122"/>
                <a:ea typeface="微软雅黑" panose="020B0503020204020204" charset="-122"/>
              </a:endParaRPr>
            </a:p>
            <a:p>
              <a:pPr marL="12700" indent="101600" algn="ctr">
                <a:lnSpc>
                  <a:spcPct val="162000"/>
                </a:lnSpc>
              </a:pPr>
              <a:r>
                <a:rPr lang="zh-CN" altLang="en-US" sz="1600" b="1">
                  <a:solidFill>
                    <a:srgbClr val="FFFFFF"/>
                  </a:solidFill>
                  <a:latin typeface="微软雅黑" panose="020B0503020204020204" charset="-122"/>
                  <a:ea typeface="微软雅黑" panose="020B0503020204020204" charset="-122"/>
                </a:rPr>
                <a:t>坚持人民至上、生命至上</a:t>
              </a:r>
              <a:endParaRPr lang="en-US" altLang="zh-CN" sz="1600" b="1">
                <a:solidFill>
                  <a:srgbClr val="FFFFFF"/>
                </a:solidFill>
                <a:latin typeface="微软雅黑" panose="020B0503020204020204" charset="-122"/>
                <a:ea typeface="微软雅黑" panose="020B0503020204020204" charset="-122"/>
              </a:endParaRPr>
            </a:p>
            <a:p>
              <a:pPr marL="12700" indent="101600" algn="ctr">
                <a:lnSpc>
                  <a:spcPct val="162000"/>
                </a:lnSpc>
              </a:pPr>
              <a:r>
                <a:rPr lang="en-US" altLang="zh-CN" sz="1600" b="1">
                  <a:solidFill>
                    <a:srgbClr val="FFFFFF"/>
                  </a:solidFill>
                  <a:latin typeface="微软雅黑" panose="020B0503020204020204" charset="-122"/>
                  <a:ea typeface="微软雅黑" panose="020B0503020204020204" charset="-122"/>
                </a:rPr>
                <a:t> </a:t>
              </a:r>
              <a:endParaRPr lang="en-US" altLang="zh-CN" sz="1600" b="1">
                <a:solidFill>
                  <a:srgbClr val="FFFFFF"/>
                </a:solidFill>
                <a:latin typeface="微软雅黑" panose="020B0503020204020204" charset="-122"/>
                <a:ea typeface="微软雅黑" panose="020B0503020204020204" charset="-122"/>
              </a:endParaRPr>
            </a:p>
          </p:txBody>
        </p:sp>
        <p:sp>
          <p:nvSpPr>
            <p:cNvPr id="24592" name="object 17"/>
            <p:cNvSpPr/>
            <p:nvPr>
              <p:custDataLst>
                <p:tags r:id="rId10"/>
              </p:custDataLst>
            </p:nvPr>
          </p:nvSpPr>
          <p:spPr>
            <a:xfrm>
              <a:off x="2067816" y="3184824"/>
              <a:ext cx="173736" cy="287274"/>
            </a:xfrm>
            <a:custGeom>
              <a:avLst/>
              <a:gdLst/>
              <a:ahLst/>
              <a:cxnLst/>
              <a:rect l="0" t="0" r="0" b="0"/>
              <a:pathLst>
                <a:path w="173736" h="287274">
                  <a:moveTo>
                    <a:pt x="57912" y="113537"/>
                  </a:moveTo>
                  <a:lnTo>
                    <a:pt x="0" y="113537"/>
                  </a:lnTo>
                  <a:lnTo>
                    <a:pt x="86868" y="287274"/>
                  </a:lnTo>
                  <a:lnTo>
                    <a:pt x="159258" y="142493"/>
                  </a:lnTo>
                  <a:lnTo>
                    <a:pt x="57912" y="142493"/>
                  </a:lnTo>
                  <a:lnTo>
                    <a:pt x="57912" y="113537"/>
                  </a:lnTo>
                  <a:close/>
                </a:path>
                <a:path w="173736" h="287274">
                  <a:moveTo>
                    <a:pt x="115824" y="0"/>
                  </a:moveTo>
                  <a:lnTo>
                    <a:pt x="57912" y="0"/>
                  </a:lnTo>
                  <a:lnTo>
                    <a:pt x="57912" y="142493"/>
                  </a:lnTo>
                  <a:lnTo>
                    <a:pt x="115824" y="142493"/>
                  </a:lnTo>
                  <a:lnTo>
                    <a:pt x="115824" y="0"/>
                  </a:lnTo>
                  <a:close/>
                </a:path>
                <a:path w="173736" h="287274">
                  <a:moveTo>
                    <a:pt x="173736" y="113537"/>
                  </a:moveTo>
                  <a:lnTo>
                    <a:pt x="115824" y="113537"/>
                  </a:lnTo>
                  <a:lnTo>
                    <a:pt x="115824" y="142493"/>
                  </a:lnTo>
                  <a:lnTo>
                    <a:pt x="159258" y="142493"/>
                  </a:lnTo>
                  <a:lnTo>
                    <a:pt x="173736" y="113537"/>
                  </a:lnTo>
                  <a:close/>
                </a:path>
              </a:pathLst>
            </a:custGeom>
            <a:solidFill>
              <a:srgbClr val="056330"/>
            </a:solidFill>
            <a:ln w="9525">
              <a:noFill/>
            </a:ln>
          </p:spPr>
          <p:txBody>
            <a:bodyPr/>
            <a:lstStyle/>
            <a:p>
              <a:endParaRPr lang="zh-CN" altLang="en-US">
                <a:solidFill>
                  <a:schemeClr val="dk1"/>
                </a:solidFill>
              </a:endParaRPr>
            </a:p>
          </p:txBody>
        </p:sp>
        <p:sp>
          <p:nvSpPr>
            <p:cNvPr id="24593" name="object 18"/>
            <p:cNvSpPr/>
            <p:nvPr>
              <p:custDataLst>
                <p:tags r:id="rId11"/>
              </p:custDataLst>
            </p:nvPr>
          </p:nvSpPr>
          <p:spPr>
            <a:xfrm>
              <a:off x="808229" y="2493690"/>
              <a:ext cx="2665476" cy="2031492"/>
            </a:xfrm>
            <a:custGeom>
              <a:avLst/>
              <a:gdLst/>
              <a:ahLst/>
              <a:cxnLst/>
              <a:rect l="0" t="0" r="0" b="0"/>
              <a:pathLst>
                <a:path w="2665476" h="2031492">
                  <a:moveTo>
                    <a:pt x="0" y="2031492"/>
                  </a:moveTo>
                  <a:lnTo>
                    <a:pt x="2665476" y="2031492"/>
                  </a:lnTo>
                  <a:lnTo>
                    <a:pt x="2665476" y="0"/>
                  </a:lnTo>
                  <a:lnTo>
                    <a:pt x="0" y="0"/>
                  </a:lnTo>
                  <a:lnTo>
                    <a:pt x="0" y="2031492"/>
                  </a:lnTo>
                  <a:close/>
                </a:path>
              </a:pathLst>
            </a:custGeom>
            <a:noFill/>
            <a:ln w="28956" cap="flat" cmpd="sng">
              <a:solidFill>
                <a:srgbClr val="086237"/>
              </a:solidFill>
              <a:prstDash val="solid"/>
              <a:miter/>
              <a:headEnd type="none" w="med" len="med"/>
              <a:tailEnd type="none" w="med" len="med"/>
            </a:ln>
          </p:spPr>
          <p:txBody>
            <a:bodyPr/>
            <a:lstStyle/>
            <a:p>
              <a:endParaRPr lang="zh-CN" altLang="en-US">
                <a:solidFill>
                  <a:schemeClr val="dk1"/>
                </a:solidFill>
              </a:endParaRPr>
            </a:p>
          </p:txBody>
        </p:sp>
      </p:grpSp>
      <p:grpSp>
        <p:nvGrpSpPr>
          <p:cNvPr id="24594" name="组合 3"/>
          <p:cNvGrpSpPr/>
          <p:nvPr/>
        </p:nvGrpSpPr>
        <p:grpSpPr>
          <a:xfrm>
            <a:off x="8300720" y="2881630"/>
            <a:ext cx="2837815" cy="3432730"/>
            <a:chOff x="8438166" y="2420115"/>
            <a:chExt cx="2810255" cy="3259093"/>
          </a:xfrm>
        </p:grpSpPr>
        <p:sp>
          <p:nvSpPr>
            <p:cNvPr id="24595" name="object 19"/>
            <p:cNvSpPr/>
            <p:nvPr>
              <p:custDataLst>
                <p:tags r:id="rId12"/>
              </p:custDataLst>
            </p:nvPr>
          </p:nvSpPr>
          <p:spPr>
            <a:xfrm>
              <a:off x="8618760" y="2585468"/>
              <a:ext cx="2447543" cy="431292"/>
            </a:xfrm>
            <a:custGeom>
              <a:avLst/>
              <a:gdLst/>
              <a:ahLst/>
              <a:cxnLst/>
              <a:rect l="0" t="0" r="0" b="0"/>
              <a:pathLst>
                <a:path w="2447543" h="431292">
                  <a:moveTo>
                    <a:pt x="2375661" y="0"/>
                  </a:moveTo>
                  <a:lnTo>
                    <a:pt x="71815" y="0"/>
                  </a:lnTo>
                  <a:lnTo>
                    <a:pt x="31637" y="12284"/>
                  </a:lnTo>
                  <a:lnTo>
                    <a:pt x="5635" y="43894"/>
                  </a:lnTo>
                  <a:lnTo>
                    <a:pt x="0" y="359476"/>
                  </a:lnTo>
                  <a:lnTo>
                    <a:pt x="1469" y="373966"/>
                  </a:lnTo>
                  <a:lnTo>
                    <a:pt x="21056" y="410279"/>
                  </a:lnTo>
                  <a:lnTo>
                    <a:pt x="57388" y="429835"/>
                  </a:lnTo>
                  <a:lnTo>
                    <a:pt x="71881" y="431292"/>
                  </a:lnTo>
                  <a:lnTo>
                    <a:pt x="2375728" y="431291"/>
                  </a:lnTo>
                  <a:lnTo>
                    <a:pt x="2415906" y="419007"/>
                  </a:lnTo>
                  <a:lnTo>
                    <a:pt x="2441908" y="387397"/>
                  </a:lnTo>
                  <a:lnTo>
                    <a:pt x="2447543" y="71815"/>
                  </a:lnTo>
                  <a:lnTo>
                    <a:pt x="2446074" y="57325"/>
                  </a:lnTo>
                  <a:lnTo>
                    <a:pt x="2426487" y="21012"/>
                  </a:lnTo>
                  <a:lnTo>
                    <a:pt x="2390155" y="1456"/>
                  </a:lnTo>
                  <a:lnTo>
                    <a:pt x="2375661" y="0"/>
                  </a:lnTo>
                  <a:close/>
                </a:path>
              </a:pathLst>
            </a:custGeom>
            <a:solidFill>
              <a:srgbClr val="F05A23"/>
            </a:solidFill>
            <a:ln w="9525">
              <a:noFill/>
            </a:ln>
          </p:spPr>
          <p:txBody>
            <a:bodyPr/>
            <a:lstStyle/>
            <a:p>
              <a:endParaRPr lang="zh-CN" altLang="en-US">
                <a:solidFill>
                  <a:schemeClr val="dk1"/>
                </a:solidFill>
              </a:endParaRPr>
            </a:p>
          </p:txBody>
        </p:sp>
        <p:sp>
          <p:nvSpPr>
            <p:cNvPr id="24596" name="object 20"/>
            <p:cNvSpPr txBox="1"/>
            <p:nvPr/>
          </p:nvSpPr>
          <p:spPr>
            <a:xfrm>
              <a:off x="8812054" y="2639316"/>
              <a:ext cx="2064385" cy="291794"/>
            </a:xfrm>
            <a:prstGeom prst="rect">
              <a:avLst/>
            </a:prstGeom>
            <a:noFill/>
            <a:ln w="9525">
              <a:noFill/>
            </a:ln>
          </p:spPr>
          <p:txBody>
            <a:bodyPr lIns="0" tIns="0" rIns="0" bIns="0" anchor="t" anchorCtr="0">
              <a:spAutoFit/>
            </a:bodyPr>
            <a:lstStyle/>
            <a:p>
              <a:pPr marL="12700"/>
              <a:r>
                <a:rPr lang="zh-CN" altLang="en-US" sz="2000" b="1">
                  <a:solidFill>
                    <a:srgbClr val="FFFFFF"/>
                  </a:solidFill>
                  <a:latin typeface="微软雅黑" panose="020B0503020204020204" charset="-122"/>
                  <a:ea typeface="微软雅黑" panose="020B0503020204020204" charset="-122"/>
                </a:rPr>
                <a:t>安全生产工作机制</a:t>
              </a:r>
              <a:endParaRPr lang="zh-CN" altLang="en-US" sz="2000" b="1">
                <a:solidFill>
                  <a:srgbClr val="FFFFFF"/>
                </a:solidFill>
                <a:latin typeface="微软雅黑" panose="020B0503020204020204" charset="-122"/>
                <a:ea typeface="微软雅黑" panose="020B0503020204020204" charset="-122"/>
              </a:endParaRPr>
            </a:p>
          </p:txBody>
        </p:sp>
        <p:sp>
          <p:nvSpPr>
            <p:cNvPr id="24597" name="object 21"/>
            <p:cNvSpPr/>
            <p:nvPr>
              <p:custDataLst>
                <p:tags r:id="rId13"/>
              </p:custDataLst>
            </p:nvPr>
          </p:nvSpPr>
          <p:spPr>
            <a:xfrm>
              <a:off x="8763539" y="3409953"/>
              <a:ext cx="2157984" cy="396240"/>
            </a:xfrm>
            <a:custGeom>
              <a:avLst/>
              <a:gdLst/>
              <a:ahLst/>
              <a:cxnLst/>
              <a:rect l="0" t="0" r="0" b="0"/>
              <a:pathLst>
                <a:path w="2157984" h="396240">
                  <a:moveTo>
                    <a:pt x="2135505" y="0"/>
                  </a:moveTo>
                  <a:lnTo>
                    <a:pt x="15328" y="1154"/>
                  </a:lnTo>
                  <a:lnTo>
                    <a:pt x="4317" y="9203"/>
                  </a:lnTo>
                  <a:lnTo>
                    <a:pt x="0" y="22479"/>
                  </a:lnTo>
                  <a:lnTo>
                    <a:pt x="1154" y="380911"/>
                  </a:lnTo>
                  <a:lnTo>
                    <a:pt x="9203" y="391922"/>
                  </a:lnTo>
                  <a:lnTo>
                    <a:pt x="22479" y="396240"/>
                  </a:lnTo>
                  <a:lnTo>
                    <a:pt x="2142655" y="395085"/>
                  </a:lnTo>
                  <a:lnTo>
                    <a:pt x="2153666" y="387036"/>
                  </a:lnTo>
                  <a:lnTo>
                    <a:pt x="2157984" y="373761"/>
                  </a:lnTo>
                  <a:lnTo>
                    <a:pt x="2156829" y="15328"/>
                  </a:lnTo>
                  <a:lnTo>
                    <a:pt x="2148780" y="4317"/>
                  </a:lnTo>
                  <a:lnTo>
                    <a:pt x="2135505" y="0"/>
                  </a:lnTo>
                  <a:close/>
                </a:path>
              </a:pathLst>
            </a:custGeom>
            <a:solidFill>
              <a:srgbClr val="F6AD3E"/>
            </a:solidFill>
            <a:ln w="9525">
              <a:noFill/>
            </a:ln>
          </p:spPr>
          <p:txBody>
            <a:bodyPr/>
            <a:lstStyle/>
            <a:p>
              <a:endParaRPr lang="zh-CN" altLang="en-US">
                <a:solidFill>
                  <a:schemeClr val="dk1"/>
                </a:solidFill>
              </a:endParaRPr>
            </a:p>
          </p:txBody>
        </p:sp>
        <p:sp>
          <p:nvSpPr>
            <p:cNvPr id="24598" name="object 22"/>
            <p:cNvSpPr/>
            <p:nvPr>
              <p:custDataLst>
                <p:tags r:id="rId14"/>
              </p:custDataLst>
            </p:nvPr>
          </p:nvSpPr>
          <p:spPr>
            <a:xfrm>
              <a:off x="8763539" y="3806192"/>
              <a:ext cx="2157984" cy="396239"/>
            </a:xfrm>
            <a:custGeom>
              <a:avLst/>
              <a:gdLst/>
              <a:ahLst/>
              <a:cxnLst/>
              <a:rect l="0" t="0" r="0" b="0"/>
              <a:pathLst>
                <a:path w="2157984" h="396239">
                  <a:moveTo>
                    <a:pt x="2135505" y="0"/>
                  </a:moveTo>
                  <a:lnTo>
                    <a:pt x="15328" y="1154"/>
                  </a:lnTo>
                  <a:lnTo>
                    <a:pt x="4317" y="9203"/>
                  </a:lnTo>
                  <a:lnTo>
                    <a:pt x="0" y="22478"/>
                  </a:lnTo>
                  <a:lnTo>
                    <a:pt x="1154" y="380911"/>
                  </a:lnTo>
                  <a:lnTo>
                    <a:pt x="9203" y="391922"/>
                  </a:lnTo>
                  <a:lnTo>
                    <a:pt x="22479" y="396239"/>
                  </a:lnTo>
                  <a:lnTo>
                    <a:pt x="2142655" y="395085"/>
                  </a:lnTo>
                  <a:lnTo>
                    <a:pt x="2153666" y="387036"/>
                  </a:lnTo>
                  <a:lnTo>
                    <a:pt x="2157984" y="373760"/>
                  </a:lnTo>
                  <a:lnTo>
                    <a:pt x="2156829" y="15328"/>
                  </a:lnTo>
                  <a:lnTo>
                    <a:pt x="2148780" y="4317"/>
                  </a:lnTo>
                  <a:lnTo>
                    <a:pt x="2135505" y="0"/>
                  </a:lnTo>
                  <a:close/>
                </a:path>
              </a:pathLst>
            </a:custGeom>
            <a:solidFill>
              <a:srgbClr val="FC9317"/>
            </a:solidFill>
            <a:ln w="9525">
              <a:noFill/>
            </a:ln>
          </p:spPr>
          <p:txBody>
            <a:bodyPr/>
            <a:lstStyle/>
            <a:p>
              <a:endParaRPr lang="zh-CN" altLang="en-US">
                <a:solidFill>
                  <a:schemeClr val="dk1"/>
                </a:solidFill>
              </a:endParaRPr>
            </a:p>
          </p:txBody>
        </p:sp>
        <p:sp>
          <p:nvSpPr>
            <p:cNvPr id="24599" name="object 23"/>
            <p:cNvSpPr/>
            <p:nvPr>
              <p:custDataLst>
                <p:tags r:id="rId15"/>
              </p:custDataLst>
            </p:nvPr>
          </p:nvSpPr>
          <p:spPr>
            <a:xfrm>
              <a:off x="9755663" y="3092960"/>
              <a:ext cx="173736" cy="287273"/>
            </a:xfrm>
            <a:custGeom>
              <a:avLst/>
              <a:gdLst/>
              <a:ahLst/>
              <a:cxnLst/>
              <a:rect l="0" t="0" r="0" b="0"/>
              <a:pathLst>
                <a:path w="173736" h="287274">
                  <a:moveTo>
                    <a:pt x="57912" y="113537"/>
                  </a:moveTo>
                  <a:lnTo>
                    <a:pt x="0" y="113537"/>
                  </a:lnTo>
                  <a:lnTo>
                    <a:pt x="86867" y="287273"/>
                  </a:lnTo>
                  <a:lnTo>
                    <a:pt x="159258" y="142493"/>
                  </a:lnTo>
                  <a:lnTo>
                    <a:pt x="57912" y="142493"/>
                  </a:lnTo>
                  <a:lnTo>
                    <a:pt x="57912" y="113537"/>
                  </a:lnTo>
                  <a:close/>
                </a:path>
                <a:path w="173736" h="287274">
                  <a:moveTo>
                    <a:pt x="115824" y="0"/>
                  </a:moveTo>
                  <a:lnTo>
                    <a:pt x="57912" y="0"/>
                  </a:lnTo>
                  <a:lnTo>
                    <a:pt x="57912" y="142493"/>
                  </a:lnTo>
                  <a:lnTo>
                    <a:pt x="115824" y="142493"/>
                  </a:lnTo>
                  <a:lnTo>
                    <a:pt x="115824" y="0"/>
                  </a:lnTo>
                  <a:close/>
                </a:path>
                <a:path w="173736" h="287274">
                  <a:moveTo>
                    <a:pt x="173736" y="113537"/>
                  </a:moveTo>
                  <a:lnTo>
                    <a:pt x="115824" y="113537"/>
                  </a:lnTo>
                  <a:lnTo>
                    <a:pt x="115824" y="142493"/>
                  </a:lnTo>
                  <a:lnTo>
                    <a:pt x="159258" y="142493"/>
                  </a:lnTo>
                  <a:lnTo>
                    <a:pt x="173736" y="113537"/>
                  </a:lnTo>
                  <a:close/>
                </a:path>
              </a:pathLst>
            </a:custGeom>
            <a:solidFill>
              <a:srgbClr val="056330"/>
            </a:solidFill>
            <a:ln w="9525">
              <a:noFill/>
            </a:ln>
          </p:spPr>
          <p:txBody>
            <a:bodyPr/>
            <a:lstStyle/>
            <a:p>
              <a:endParaRPr lang="zh-CN" altLang="en-US">
                <a:solidFill>
                  <a:schemeClr val="dk1"/>
                </a:solidFill>
              </a:endParaRPr>
            </a:p>
          </p:txBody>
        </p:sp>
        <p:sp>
          <p:nvSpPr>
            <p:cNvPr id="24600" name="object 24"/>
            <p:cNvSpPr/>
            <p:nvPr>
              <p:custDataLst>
                <p:tags r:id="rId16"/>
              </p:custDataLst>
            </p:nvPr>
          </p:nvSpPr>
          <p:spPr>
            <a:xfrm>
              <a:off x="8763539" y="4202433"/>
              <a:ext cx="2157984" cy="396240"/>
            </a:xfrm>
            <a:custGeom>
              <a:avLst/>
              <a:gdLst/>
              <a:ahLst/>
              <a:cxnLst/>
              <a:rect l="0" t="0" r="0" b="0"/>
              <a:pathLst>
                <a:path w="2157984" h="396239">
                  <a:moveTo>
                    <a:pt x="2135505" y="0"/>
                  </a:moveTo>
                  <a:lnTo>
                    <a:pt x="15328" y="1154"/>
                  </a:lnTo>
                  <a:lnTo>
                    <a:pt x="4317" y="9203"/>
                  </a:lnTo>
                  <a:lnTo>
                    <a:pt x="0" y="22479"/>
                  </a:lnTo>
                  <a:lnTo>
                    <a:pt x="1154" y="380911"/>
                  </a:lnTo>
                  <a:lnTo>
                    <a:pt x="9203" y="391922"/>
                  </a:lnTo>
                  <a:lnTo>
                    <a:pt x="22479" y="396240"/>
                  </a:lnTo>
                  <a:lnTo>
                    <a:pt x="2142655" y="395085"/>
                  </a:lnTo>
                  <a:lnTo>
                    <a:pt x="2153666" y="387036"/>
                  </a:lnTo>
                  <a:lnTo>
                    <a:pt x="2157984" y="373761"/>
                  </a:lnTo>
                  <a:lnTo>
                    <a:pt x="2156829" y="15328"/>
                  </a:lnTo>
                  <a:lnTo>
                    <a:pt x="2148780" y="4317"/>
                  </a:lnTo>
                  <a:lnTo>
                    <a:pt x="2135505" y="0"/>
                  </a:lnTo>
                  <a:close/>
                </a:path>
              </a:pathLst>
            </a:custGeom>
            <a:solidFill>
              <a:srgbClr val="EE7329"/>
            </a:solidFill>
            <a:ln w="9525">
              <a:noFill/>
            </a:ln>
          </p:spPr>
          <p:txBody>
            <a:bodyPr/>
            <a:lstStyle/>
            <a:p>
              <a:endParaRPr lang="zh-CN" altLang="en-US">
                <a:solidFill>
                  <a:schemeClr val="dk1"/>
                </a:solidFill>
              </a:endParaRPr>
            </a:p>
          </p:txBody>
        </p:sp>
        <p:sp>
          <p:nvSpPr>
            <p:cNvPr id="24601" name="object 25"/>
            <p:cNvSpPr/>
            <p:nvPr>
              <p:custDataLst>
                <p:tags r:id="rId17"/>
              </p:custDataLst>
            </p:nvPr>
          </p:nvSpPr>
          <p:spPr>
            <a:xfrm>
              <a:off x="8763539" y="4598673"/>
              <a:ext cx="2157984" cy="396240"/>
            </a:xfrm>
            <a:custGeom>
              <a:avLst/>
              <a:gdLst/>
              <a:ahLst/>
              <a:cxnLst/>
              <a:rect l="0" t="0" r="0" b="0"/>
              <a:pathLst>
                <a:path w="2157984" h="396239">
                  <a:moveTo>
                    <a:pt x="2135505" y="0"/>
                  </a:moveTo>
                  <a:lnTo>
                    <a:pt x="15328" y="1154"/>
                  </a:lnTo>
                  <a:lnTo>
                    <a:pt x="4317" y="9203"/>
                  </a:lnTo>
                  <a:lnTo>
                    <a:pt x="0" y="22479"/>
                  </a:lnTo>
                  <a:lnTo>
                    <a:pt x="1151" y="380901"/>
                  </a:lnTo>
                  <a:lnTo>
                    <a:pt x="9200" y="391913"/>
                  </a:lnTo>
                  <a:lnTo>
                    <a:pt x="22479" y="396240"/>
                  </a:lnTo>
                  <a:lnTo>
                    <a:pt x="2142648" y="395085"/>
                  </a:lnTo>
                  <a:lnTo>
                    <a:pt x="2153663" y="387031"/>
                  </a:lnTo>
                  <a:lnTo>
                    <a:pt x="2157984" y="373773"/>
                  </a:lnTo>
                  <a:lnTo>
                    <a:pt x="2156829" y="15328"/>
                  </a:lnTo>
                  <a:lnTo>
                    <a:pt x="2148780" y="4317"/>
                  </a:lnTo>
                  <a:lnTo>
                    <a:pt x="2135505" y="0"/>
                  </a:lnTo>
                  <a:close/>
                </a:path>
              </a:pathLst>
            </a:custGeom>
            <a:solidFill>
              <a:srgbClr val="EE6129"/>
            </a:solidFill>
            <a:ln w="9525">
              <a:noFill/>
            </a:ln>
          </p:spPr>
          <p:txBody>
            <a:bodyPr/>
            <a:lstStyle/>
            <a:p>
              <a:endParaRPr lang="zh-CN" altLang="en-US">
                <a:solidFill>
                  <a:schemeClr val="dk1"/>
                </a:solidFill>
              </a:endParaRPr>
            </a:p>
          </p:txBody>
        </p:sp>
        <p:sp>
          <p:nvSpPr>
            <p:cNvPr id="24602" name="object 26"/>
            <p:cNvSpPr/>
            <p:nvPr>
              <p:custDataLst>
                <p:tags r:id="rId18"/>
              </p:custDataLst>
            </p:nvPr>
          </p:nvSpPr>
          <p:spPr>
            <a:xfrm>
              <a:off x="8763539" y="4994912"/>
              <a:ext cx="2157984" cy="394716"/>
            </a:xfrm>
            <a:custGeom>
              <a:avLst/>
              <a:gdLst/>
              <a:ahLst/>
              <a:cxnLst/>
              <a:rect l="0" t="0" r="0" b="0"/>
              <a:pathLst>
                <a:path w="2157984" h="394715">
                  <a:moveTo>
                    <a:pt x="2135632" y="0"/>
                  </a:moveTo>
                  <a:lnTo>
                    <a:pt x="15391" y="1109"/>
                  </a:lnTo>
                  <a:lnTo>
                    <a:pt x="4349" y="9125"/>
                  </a:lnTo>
                  <a:lnTo>
                    <a:pt x="0" y="22390"/>
                  </a:lnTo>
                  <a:lnTo>
                    <a:pt x="1110" y="379309"/>
                  </a:lnTo>
                  <a:lnTo>
                    <a:pt x="9122" y="390368"/>
                  </a:lnTo>
                  <a:lnTo>
                    <a:pt x="22352" y="394715"/>
                  </a:lnTo>
                  <a:lnTo>
                    <a:pt x="2142592" y="393606"/>
                  </a:lnTo>
                  <a:lnTo>
                    <a:pt x="2153634" y="385590"/>
                  </a:lnTo>
                  <a:lnTo>
                    <a:pt x="2157984" y="372325"/>
                  </a:lnTo>
                  <a:lnTo>
                    <a:pt x="2156873" y="15406"/>
                  </a:lnTo>
                  <a:lnTo>
                    <a:pt x="2148861" y="4347"/>
                  </a:lnTo>
                  <a:lnTo>
                    <a:pt x="2135632" y="0"/>
                  </a:lnTo>
                  <a:close/>
                </a:path>
              </a:pathLst>
            </a:custGeom>
            <a:solidFill>
              <a:srgbClr val="F75820"/>
            </a:solidFill>
            <a:ln w="9525">
              <a:noFill/>
            </a:ln>
          </p:spPr>
          <p:txBody>
            <a:bodyPr/>
            <a:lstStyle/>
            <a:p>
              <a:endParaRPr lang="zh-CN" altLang="en-US">
                <a:solidFill>
                  <a:schemeClr val="dk1"/>
                </a:solidFill>
              </a:endParaRPr>
            </a:p>
          </p:txBody>
        </p:sp>
        <p:sp>
          <p:nvSpPr>
            <p:cNvPr id="24603" name="object 27"/>
            <p:cNvSpPr txBox="1"/>
            <p:nvPr/>
          </p:nvSpPr>
          <p:spPr>
            <a:xfrm>
              <a:off x="9048783" y="3396705"/>
              <a:ext cx="1647189" cy="2282503"/>
            </a:xfrm>
            <a:prstGeom prst="rect">
              <a:avLst/>
            </a:prstGeom>
            <a:noFill/>
            <a:ln w="9525">
              <a:noFill/>
            </a:ln>
          </p:spPr>
          <p:txBody>
            <a:bodyPr wrap="square" lIns="0" tIns="0" rIns="0" bIns="0" anchor="t" anchorCtr="0">
              <a:spAutoFit/>
            </a:bodyPr>
            <a:lstStyle/>
            <a:p>
              <a:pPr marL="417830" indent="-405130">
                <a:lnSpc>
                  <a:spcPct val="163000"/>
                </a:lnSpc>
              </a:pPr>
              <a:r>
                <a:rPr lang="zh-CN" altLang="en-US" sz="1600" b="1" err="1">
                  <a:solidFill>
                    <a:srgbClr val="FF0000"/>
                  </a:solidFill>
                  <a:latin typeface="微软雅黑" panose="020B0503020204020204" charset="-122"/>
                  <a:ea typeface="微软雅黑" panose="020B0503020204020204" charset="-122"/>
                </a:rPr>
                <a:t>生产经营单位负责</a:t>
              </a:r>
              <a:r>
                <a:rPr lang="zh-CN" altLang="en-US" sz="1600" b="1">
                  <a:solidFill>
                    <a:srgbClr val="FFFFFF"/>
                  </a:solidFill>
                  <a:latin typeface="微软雅黑" panose="020B0503020204020204" charset="-122"/>
                  <a:ea typeface="微软雅黑" panose="020B0503020204020204" charset="-122"/>
                </a:rPr>
                <a:t> </a:t>
              </a:r>
              <a:endParaRPr lang="en-US" altLang="zh-CN" sz="1600" b="1">
                <a:solidFill>
                  <a:srgbClr val="FFFFFF"/>
                </a:solidFill>
                <a:latin typeface="微软雅黑" panose="020B0503020204020204" charset="-122"/>
                <a:ea typeface="微软雅黑" panose="020B0503020204020204" charset="-122"/>
              </a:endParaRPr>
            </a:p>
            <a:p>
              <a:pPr marL="417830" indent="-405130" algn="ctr">
                <a:lnSpc>
                  <a:spcPct val="163000"/>
                </a:lnSpc>
              </a:pPr>
              <a:r>
                <a:rPr lang="zh-CN" altLang="en-US" sz="1600" b="1">
                  <a:solidFill>
                    <a:srgbClr val="FFFFFF"/>
                  </a:solidFill>
                  <a:latin typeface="微软雅黑" panose="020B0503020204020204" charset="-122"/>
                  <a:ea typeface="微软雅黑" panose="020B0503020204020204" charset="-122"/>
                </a:rPr>
                <a:t>单位负责</a:t>
              </a:r>
              <a:endParaRPr lang="en-US" altLang="zh-CN" sz="1600" b="1">
                <a:solidFill>
                  <a:srgbClr val="FFFFFF"/>
                </a:solidFill>
                <a:latin typeface="微软雅黑" panose="020B0503020204020204" charset="-122"/>
                <a:ea typeface="微软雅黑" panose="020B0503020204020204" charset="-122"/>
              </a:endParaRPr>
            </a:p>
            <a:p>
              <a:pPr marL="417830" indent="-405130" algn="ctr">
                <a:lnSpc>
                  <a:spcPct val="163000"/>
                </a:lnSpc>
              </a:pPr>
              <a:r>
                <a:rPr lang="zh-CN" altLang="en-US" sz="1600" b="1" err="1">
                  <a:solidFill>
                    <a:srgbClr val="FFFFFF"/>
                  </a:solidFill>
                  <a:latin typeface="微软雅黑" panose="020B0503020204020204" charset="-122"/>
                  <a:ea typeface="微软雅黑" panose="020B0503020204020204" charset="-122"/>
                </a:rPr>
                <a:t>职工参与 </a:t>
              </a:r>
              <a:endParaRPr lang="en-US" altLang="zh-CN" sz="1600" b="1">
                <a:solidFill>
                  <a:srgbClr val="FFFFFF"/>
                </a:solidFill>
                <a:latin typeface="微软雅黑" panose="020B0503020204020204" charset="-122"/>
                <a:ea typeface="微软雅黑" panose="020B0503020204020204" charset="-122"/>
              </a:endParaRPr>
            </a:p>
            <a:p>
              <a:pPr marL="417830" indent="-405130" algn="ctr">
                <a:lnSpc>
                  <a:spcPct val="163000"/>
                </a:lnSpc>
              </a:pPr>
              <a:r>
                <a:rPr lang="zh-CN" altLang="en-US" sz="1600" b="1">
                  <a:solidFill>
                    <a:srgbClr val="FFFFFF"/>
                  </a:solidFill>
                  <a:latin typeface="微软雅黑" panose="020B0503020204020204" charset="-122"/>
                  <a:ea typeface="微软雅黑" panose="020B0503020204020204" charset="-122"/>
                </a:rPr>
                <a:t>政府监管 </a:t>
              </a:r>
              <a:endParaRPr lang="en-US" altLang="zh-CN" sz="1600" b="1">
                <a:solidFill>
                  <a:srgbClr val="FFFFFF"/>
                </a:solidFill>
                <a:latin typeface="微软雅黑" panose="020B0503020204020204" charset="-122"/>
                <a:ea typeface="微软雅黑" panose="020B0503020204020204" charset="-122"/>
              </a:endParaRPr>
            </a:p>
            <a:p>
              <a:pPr marL="417830" indent="-405130" algn="ctr">
                <a:lnSpc>
                  <a:spcPct val="163000"/>
                </a:lnSpc>
              </a:pPr>
              <a:r>
                <a:rPr lang="zh-CN" altLang="en-US" sz="1600" b="1">
                  <a:solidFill>
                    <a:srgbClr val="FFFFFF"/>
                  </a:solidFill>
                  <a:latin typeface="微软雅黑" panose="020B0503020204020204" charset="-122"/>
                  <a:ea typeface="微软雅黑" panose="020B0503020204020204" charset="-122"/>
                </a:rPr>
                <a:t>行业自律</a:t>
              </a:r>
              <a:endParaRPr lang="en-US" altLang="zh-CN" sz="1600" b="1">
                <a:solidFill>
                  <a:srgbClr val="FFFFFF"/>
                </a:solidFill>
                <a:latin typeface="微软雅黑" panose="020B0503020204020204" charset="-122"/>
                <a:ea typeface="微软雅黑" panose="020B0503020204020204" charset="-122"/>
              </a:endParaRPr>
            </a:p>
            <a:p>
              <a:pPr marL="417830" indent="-405130" algn="ctr">
                <a:lnSpc>
                  <a:spcPct val="163000"/>
                </a:lnSpc>
              </a:pPr>
              <a:r>
                <a:rPr lang="en-US" altLang="zh-CN" sz="1600" b="1">
                  <a:solidFill>
                    <a:srgbClr val="FFFFFF"/>
                  </a:solidFill>
                  <a:latin typeface="微软雅黑" panose="020B0503020204020204" charset="-122"/>
                  <a:ea typeface="微软雅黑" panose="020B0503020204020204" charset="-122"/>
                </a:rPr>
                <a:t> </a:t>
              </a:r>
              <a:r>
                <a:rPr lang="zh-CN" altLang="en-US" sz="1600" b="1">
                  <a:solidFill>
                    <a:srgbClr val="FFFFFF"/>
                  </a:solidFill>
                  <a:latin typeface="微软雅黑" panose="020B0503020204020204" charset="-122"/>
                  <a:ea typeface="微软雅黑" panose="020B0503020204020204" charset="-122"/>
                </a:rPr>
                <a:t>社会监督</a:t>
              </a:r>
              <a:endParaRPr lang="zh-CN" altLang="en-US" sz="1600" b="1">
                <a:solidFill>
                  <a:srgbClr val="FFFFFF"/>
                </a:solidFill>
                <a:latin typeface="微软雅黑" panose="020B0503020204020204" charset="-122"/>
                <a:ea typeface="微软雅黑" panose="020B0503020204020204" charset="-122"/>
              </a:endParaRPr>
            </a:p>
          </p:txBody>
        </p:sp>
        <p:sp>
          <p:nvSpPr>
            <p:cNvPr id="24604" name="object 28"/>
            <p:cNvSpPr/>
            <p:nvPr>
              <p:custDataLst>
                <p:tags r:id="rId19"/>
              </p:custDataLst>
            </p:nvPr>
          </p:nvSpPr>
          <p:spPr>
            <a:xfrm>
              <a:off x="8438166" y="2420115"/>
              <a:ext cx="2810255" cy="3169919"/>
            </a:xfrm>
            <a:custGeom>
              <a:avLst/>
              <a:gdLst/>
              <a:ahLst/>
              <a:cxnLst/>
              <a:rect l="0" t="0" r="0" b="0"/>
              <a:pathLst>
                <a:path w="2810255" h="3169919">
                  <a:moveTo>
                    <a:pt x="0" y="3169919"/>
                  </a:moveTo>
                  <a:lnTo>
                    <a:pt x="2810255" y="3169919"/>
                  </a:lnTo>
                  <a:lnTo>
                    <a:pt x="2810255" y="0"/>
                  </a:lnTo>
                  <a:lnTo>
                    <a:pt x="0" y="0"/>
                  </a:lnTo>
                  <a:lnTo>
                    <a:pt x="0" y="3169919"/>
                  </a:lnTo>
                  <a:close/>
                </a:path>
              </a:pathLst>
            </a:custGeom>
            <a:noFill/>
            <a:ln w="28956" cap="flat" cmpd="sng">
              <a:solidFill>
                <a:srgbClr val="F05A23"/>
              </a:solidFill>
              <a:prstDash val="solid"/>
              <a:miter/>
              <a:headEnd type="none" w="med" len="med"/>
              <a:tailEnd type="none" w="med" len="med"/>
            </a:ln>
          </p:spPr>
          <p:txBody>
            <a:bodyPr/>
            <a:lstStyle/>
            <a:p>
              <a:endParaRPr lang="zh-CN" altLang="en-US">
                <a:solidFill>
                  <a:schemeClr val="dk1"/>
                </a:solidFill>
              </a:endParaRPr>
            </a:p>
          </p:txBody>
        </p:sp>
      </p:grpSp>
      <p:sp>
        <p:nvSpPr>
          <p:cNvPr id="24608" name="文本框 53"/>
          <p:cNvSpPr txBox="1"/>
          <p:nvPr/>
        </p:nvSpPr>
        <p:spPr>
          <a:xfrm>
            <a:off x="581025" y="2188210"/>
            <a:ext cx="6099175" cy="461963"/>
          </a:xfrm>
          <a:prstGeom prst="rect">
            <a:avLst/>
          </a:prstGeom>
          <a:noFill/>
          <a:ln w="9525">
            <a:noFill/>
          </a:ln>
        </p:spPr>
        <p:txBody>
          <a:bodyPr anchor="t" anchorCtr="0">
            <a:spAutoFit/>
          </a:bodyPr>
          <a:lstStyle/>
          <a:p>
            <a:r>
              <a:rPr lang="zh-CN" altLang="en-US" b="1">
                <a:solidFill>
                  <a:srgbClr val="C00000"/>
                </a:solidFill>
                <a:latin typeface="微软雅黑" panose="020B0503020204020204" charset="-122"/>
                <a:ea typeface="微软雅黑" panose="020B0503020204020204" charset="-122"/>
              </a:rPr>
              <a:t>安全生产工作坚持中国共产党的领导</a:t>
            </a:r>
            <a:endParaRPr lang="zh-CN" altLang="en-US" b="1">
              <a:solidFill>
                <a:srgbClr val="C00000"/>
              </a:solidFill>
              <a:latin typeface="微软雅黑" panose="020B0503020204020204" charset="-122"/>
              <a:ea typeface="微软雅黑" panose="020B0503020204020204" charset="-122"/>
            </a:endParaRPr>
          </a:p>
        </p:txBody>
      </p:sp>
      <p:sp>
        <p:nvSpPr>
          <p:cNvPr id="24609" name="文本框 54"/>
          <p:cNvSpPr txBox="1"/>
          <p:nvPr/>
        </p:nvSpPr>
        <p:spPr>
          <a:xfrm>
            <a:off x="195263" y="6138863"/>
            <a:ext cx="10902950" cy="461962"/>
          </a:xfrm>
          <a:prstGeom prst="rect">
            <a:avLst/>
          </a:prstGeom>
          <a:noFill/>
          <a:ln w="9525">
            <a:noFill/>
          </a:ln>
        </p:spPr>
        <p:txBody>
          <a:bodyPr anchor="t" anchorCtr="0">
            <a:spAutoFit/>
          </a:bodyPr>
          <a:lstStyle/>
          <a:p>
            <a:r>
              <a:rPr lang="zh-CN" altLang="en-US" b="1">
                <a:solidFill>
                  <a:srgbClr val="C00000"/>
                </a:solidFill>
                <a:latin typeface="微软雅黑" panose="020B0503020204020204" charset="-122"/>
                <a:ea typeface="微软雅黑" panose="020B0503020204020204" charset="-122"/>
              </a:rPr>
              <a:t>管行业必须管安全、管业务必须管安全、管生产经营必须管安全</a:t>
            </a:r>
            <a:endParaRPr lang="zh-CN" altLang="en-US" b="1">
              <a:solidFill>
                <a:srgbClr val="C00000"/>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第一节  安全生产法解读</a:t>
            </a:r>
            <a:endParaRPr lang="zh-CN" altLang="en-US" sz="4000" b="1">
              <a:solidFill>
                <a:schemeClr val="lt1"/>
              </a:solidFill>
            </a:endParaRPr>
          </a:p>
        </p:txBody>
      </p:sp>
      <p:sp>
        <p:nvSpPr>
          <p:cNvPr id="2" name="矩形 1"/>
          <p:cNvSpPr/>
          <p:nvPr/>
        </p:nvSpPr>
        <p:spPr>
          <a:xfrm>
            <a:off x="581660" y="163131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安全生产法：总则</a:t>
            </a:r>
            <a:endParaRPr lang="zh-CN" altLang="en-US" sz="2400" b="1">
              <a:solidFill>
                <a:srgbClr val="FFFFFF"/>
              </a:solidFill>
              <a:latin typeface="微软雅黑" panose="020B0503020204020204" charset="-122"/>
              <a:ea typeface="微软雅黑" panose="020B0503020204020204" charset="-122"/>
            </a:endParaRPr>
          </a:p>
        </p:txBody>
      </p:sp>
      <p:grpSp>
        <p:nvGrpSpPr>
          <p:cNvPr id="25604" name="组合 54"/>
          <p:cNvGrpSpPr/>
          <p:nvPr/>
        </p:nvGrpSpPr>
        <p:grpSpPr>
          <a:xfrm>
            <a:off x="1705611" y="2246630"/>
            <a:ext cx="8798559" cy="3673475"/>
            <a:chOff x="3808437" y="2349674"/>
            <a:chExt cx="6070077" cy="3738373"/>
          </a:xfrm>
        </p:grpSpPr>
        <p:sp>
          <p:nvSpPr>
            <p:cNvPr id="25605" name="object 2"/>
            <p:cNvSpPr/>
            <p:nvPr>
              <p:custDataLst>
                <p:tags r:id="rId1"/>
              </p:custDataLst>
            </p:nvPr>
          </p:nvSpPr>
          <p:spPr>
            <a:xfrm>
              <a:off x="4912314" y="2349674"/>
              <a:ext cx="4715256" cy="576072"/>
            </a:xfrm>
            <a:custGeom>
              <a:avLst/>
              <a:gdLst/>
              <a:ahLst/>
              <a:cxnLst/>
              <a:rect l="0" t="0" r="0" b="0"/>
              <a:pathLst>
                <a:path w="4715256" h="576072">
                  <a:moveTo>
                    <a:pt x="0" y="576072"/>
                  </a:moveTo>
                  <a:lnTo>
                    <a:pt x="4715255" y="576072"/>
                  </a:lnTo>
                  <a:lnTo>
                    <a:pt x="4715255" y="0"/>
                  </a:lnTo>
                  <a:lnTo>
                    <a:pt x="0" y="0"/>
                  </a:lnTo>
                  <a:lnTo>
                    <a:pt x="0" y="576072"/>
                  </a:lnTo>
                  <a:close/>
                </a:path>
              </a:pathLst>
            </a:custGeom>
            <a:solidFill>
              <a:srgbClr val="7A7A7A"/>
            </a:solidFill>
            <a:ln w="9525">
              <a:noFill/>
            </a:ln>
          </p:spPr>
          <p:txBody>
            <a:bodyPr/>
            <a:lstStyle/>
            <a:p>
              <a:endParaRPr lang="zh-CN" altLang="en-US">
                <a:solidFill>
                  <a:schemeClr val="dk1"/>
                </a:solidFill>
              </a:endParaRPr>
            </a:p>
          </p:txBody>
        </p:sp>
        <p:sp>
          <p:nvSpPr>
            <p:cNvPr id="25606" name="object 3"/>
            <p:cNvSpPr/>
            <p:nvPr>
              <p:custDataLst>
                <p:tags r:id="rId2"/>
              </p:custDataLst>
            </p:nvPr>
          </p:nvSpPr>
          <p:spPr>
            <a:xfrm>
              <a:off x="4912314" y="2349674"/>
              <a:ext cx="4715256" cy="576072"/>
            </a:xfrm>
            <a:custGeom>
              <a:avLst/>
              <a:gdLst/>
              <a:ahLst/>
              <a:cxnLst/>
              <a:rect l="0" t="0" r="0" b="0"/>
              <a:pathLst>
                <a:path w="4715256" h="576072">
                  <a:moveTo>
                    <a:pt x="0" y="576072"/>
                  </a:moveTo>
                  <a:lnTo>
                    <a:pt x="4715255" y="576072"/>
                  </a:lnTo>
                  <a:lnTo>
                    <a:pt x="4715255" y="0"/>
                  </a:lnTo>
                  <a:lnTo>
                    <a:pt x="0" y="0"/>
                  </a:lnTo>
                  <a:lnTo>
                    <a:pt x="0" y="576072"/>
                  </a:lnTo>
                  <a:close/>
                </a:path>
              </a:pathLst>
            </a:custGeom>
            <a:noFill/>
            <a:ln w="12191" cap="flat" cmpd="sng">
              <a:solidFill>
                <a:srgbClr val="41709C"/>
              </a:solidFill>
              <a:prstDash val="solid"/>
              <a:miter/>
              <a:headEnd type="none" w="med" len="med"/>
              <a:tailEnd type="none" w="med" len="med"/>
            </a:ln>
          </p:spPr>
          <p:txBody>
            <a:bodyPr/>
            <a:lstStyle/>
            <a:p>
              <a:endParaRPr lang="zh-CN" altLang="en-US">
                <a:solidFill>
                  <a:schemeClr val="dk1"/>
                </a:solidFill>
              </a:endParaRPr>
            </a:p>
          </p:txBody>
        </p:sp>
        <p:sp>
          <p:nvSpPr>
            <p:cNvPr id="25607" name="object 4"/>
            <p:cNvSpPr/>
            <p:nvPr>
              <p:custDataLst>
                <p:tags r:id="rId3"/>
              </p:custDataLst>
            </p:nvPr>
          </p:nvSpPr>
          <p:spPr>
            <a:xfrm>
              <a:off x="4552651" y="2422826"/>
              <a:ext cx="684276" cy="429767"/>
            </a:xfrm>
            <a:custGeom>
              <a:avLst/>
              <a:gdLst/>
              <a:ahLst/>
              <a:cxnLst/>
              <a:rect l="0" t="0" r="0" b="0"/>
              <a:pathLst>
                <a:path w="684276" h="429767">
                  <a:moveTo>
                    <a:pt x="469391" y="0"/>
                  </a:moveTo>
                  <a:lnTo>
                    <a:pt x="0" y="0"/>
                  </a:lnTo>
                  <a:lnTo>
                    <a:pt x="0" y="429767"/>
                  </a:lnTo>
                  <a:lnTo>
                    <a:pt x="469391" y="429767"/>
                  </a:lnTo>
                  <a:lnTo>
                    <a:pt x="684276" y="214883"/>
                  </a:lnTo>
                  <a:lnTo>
                    <a:pt x="469391" y="0"/>
                  </a:lnTo>
                  <a:close/>
                </a:path>
              </a:pathLst>
            </a:custGeom>
            <a:solidFill>
              <a:srgbClr val="E75845"/>
            </a:solidFill>
            <a:ln w="9525">
              <a:noFill/>
            </a:ln>
          </p:spPr>
          <p:txBody>
            <a:bodyPr/>
            <a:lstStyle/>
            <a:p>
              <a:endParaRPr lang="zh-CN" altLang="en-US">
                <a:solidFill>
                  <a:schemeClr val="dk1"/>
                </a:solidFill>
              </a:endParaRPr>
            </a:p>
          </p:txBody>
        </p:sp>
        <p:sp>
          <p:nvSpPr>
            <p:cNvPr id="25608" name="object 5"/>
            <p:cNvSpPr txBox="1"/>
            <p:nvPr/>
          </p:nvSpPr>
          <p:spPr>
            <a:xfrm>
              <a:off x="4894648" y="2495087"/>
              <a:ext cx="153035" cy="281751"/>
            </a:xfrm>
            <a:prstGeom prst="rect">
              <a:avLst/>
            </a:prstGeom>
            <a:noFill/>
            <a:ln w="9525">
              <a:noFill/>
            </a:ln>
          </p:spPr>
          <p:txBody>
            <a:bodyPr lIns="0" tIns="0" rIns="0" bIns="0" anchor="t" anchorCtr="0">
              <a:spAutoFit/>
            </a:bodyPr>
            <a:lstStyle/>
            <a:p>
              <a:pPr marL="12700"/>
              <a:r>
                <a:rPr lang="en-US" altLang="zh-CN" sz="1800" b="1">
                  <a:solidFill>
                    <a:srgbClr val="FFFFFF"/>
                  </a:solidFill>
                  <a:latin typeface="Arial" panose="020B0604020202020204" pitchFamily="34" charset="0"/>
                  <a:ea typeface="宋体" panose="02010600030101010101" pitchFamily="2" charset="-122"/>
                </a:rPr>
                <a:t>1</a:t>
              </a:r>
              <a:endParaRPr lang="en-US" altLang="zh-CN" sz="1800" b="1">
                <a:solidFill>
                  <a:srgbClr val="FFFFFF"/>
                </a:solidFill>
                <a:latin typeface="Arial" panose="020B0604020202020204" pitchFamily="34" charset="0"/>
                <a:ea typeface="宋体" panose="02010600030101010101" pitchFamily="2" charset="-122"/>
              </a:endParaRPr>
            </a:p>
          </p:txBody>
        </p:sp>
        <p:sp>
          <p:nvSpPr>
            <p:cNvPr id="25609" name="object 6"/>
            <p:cNvSpPr txBox="1"/>
            <p:nvPr/>
          </p:nvSpPr>
          <p:spPr>
            <a:xfrm>
              <a:off x="5315919" y="2490136"/>
              <a:ext cx="4168337" cy="281751"/>
            </a:xfrm>
            <a:prstGeom prst="rect">
              <a:avLst/>
            </a:prstGeom>
            <a:noFill/>
            <a:ln w="9525">
              <a:noFill/>
            </a:ln>
          </p:spPr>
          <p:txBody>
            <a:bodyPr lIns="0" tIns="0" rIns="0" bIns="0" anchor="t" anchorCtr="0">
              <a:spAutoFit/>
            </a:bodyPr>
            <a:lstStyle/>
            <a:p>
              <a:pPr marL="12700"/>
              <a:r>
                <a:rPr lang="zh-CN" altLang="en-US" sz="1800" b="1" err="1">
                  <a:solidFill>
                    <a:srgbClr val="FFFFFF"/>
                  </a:solidFill>
                  <a:latin typeface="微软雅黑" panose="020B0503020204020204" charset="-122"/>
                  <a:ea typeface="微软雅黑" panose="020B0503020204020204" charset="-122"/>
                </a:rPr>
                <a:t>遵守本法和其他有关法律、法规，</a:t>
              </a:r>
              <a:r>
                <a:rPr lang="zh-CN" altLang="en-US" sz="1800" b="1">
                  <a:solidFill>
                    <a:schemeClr val="bg1"/>
                  </a:solidFill>
                  <a:latin typeface="微软雅黑" panose="020B0503020204020204" charset="-122"/>
                  <a:ea typeface="微软雅黑" panose="020B0503020204020204" charset="-122"/>
                </a:rPr>
                <a:t>加强安全生产管理</a:t>
              </a:r>
              <a:endParaRPr lang="zh-CN" altLang="en-US" sz="1800" b="1">
                <a:solidFill>
                  <a:schemeClr val="bg1"/>
                </a:solidFill>
                <a:latin typeface="微软雅黑" panose="020B0503020204020204" charset="-122"/>
                <a:ea typeface="微软雅黑" panose="020B0503020204020204" charset="-122"/>
              </a:endParaRPr>
            </a:p>
          </p:txBody>
        </p:sp>
        <p:sp>
          <p:nvSpPr>
            <p:cNvPr id="25610" name="object 7"/>
            <p:cNvSpPr/>
            <p:nvPr>
              <p:custDataLst>
                <p:tags r:id="rId4"/>
              </p:custDataLst>
            </p:nvPr>
          </p:nvSpPr>
          <p:spPr>
            <a:xfrm>
              <a:off x="4912314" y="3140630"/>
              <a:ext cx="4715256" cy="576072"/>
            </a:xfrm>
            <a:custGeom>
              <a:avLst/>
              <a:gdLst/>
              <a:ahLst/>
              <a:cxnLst/>
              <a:rect l="0" t="0" r="0" b="0"/>
              <a:pathLst>
                <a:path w="4715256" h="576072">
                  <a:moveTo>
                    <a:pt x="0" y="576072"/>
                  </a:moveTo>
                  <a:lnTo>
                    <a:pt x="4715255" y="576072"/>
                  </a:lnTo>
                  <a:lnTo>
                    <a:pt x="4715255" y="0"/>
                  </a:lnTo>
                  <a:lnTo>
                    <a:pt x="0" y="0"/>
                  </a:lnTo>
                  <a:lnTo>
                    <a:pt x="0" y="576072"/>
                  </a:lnTo>
                  <a:close/>
                </a:path>
              </a:pathLst>
            </a:custGeom>
            <a:solidFill>
              <a:srgbClr val="7A7A7A"/>
            </a:solidFill>
            <a:ln w="9525">
              <a:noFill/>
            </a:ln>
          </p:spPr>
          <p:txBody>
            <a:bodyPr/>
            <a:lstStyle/>
            <a:p>
              <a:endParaRPr lang="zh-CN" altLang="en-US">
                <a:solidFill>
                  <a:schemeClr val="dk1"/>
                </a:solidFill>
              </a:endParaRPr>
            </a:p>
          </p:txBody>
        </p:sp>
        <p:sp>
          <p:nvSpPr>
            <p:cNvPr id="25611" name="object 8"/>
            <p:cNvSpPr/>
            <p:nvPr>
              <p:custDataLst>
                <p:tags r:id="rId5"/>
              </p:custDataLst>
            </p:nvPr>
          </p:nvSpPr>
          <p:spPr>
            <a:xfrm>
              <a:off x="4912314" y="3140630"/>
              <a:ext cx="4715256" cy="576072"/>
            </a:xfrm>
            <a:custGeom>
              <a:avLst/>
              <a:gdLst/>
              <a:ahLst/>
              <a:cxnLst/>
              <a:rect l="0" t="0" r="0" b="0"/>
              <a:pathLst>
                <a:path w="4715256" h="576072">
                  <a:moveTo>
                    <a:pt x="0" y="576072"/>
                  </a:moveTo>
                  <a:lnTo>
                    <a:pt x="4715255" y="576072"/>
                  </a:lnTo>
                  <a:lnTo>
                    <a:pt x="4715255" y="0"/>
                  </a:lnTo>
                  <a:lnTo>
                    <a:pt x="0" y="0"/>
                  </a:lnTo>
                  <a:lnTo>
                    <a:pt x="0" y="576072"/>
                  </a:lnTo>
                  <a:close/>
                </a:path>
              </a:pathLst>
            </a:custGeom>
            <a:noFill/>
            <a:ln w="12191" cap="flat" cmpd="sng">
              <a:solidFill>
                <a:srgbClr val="41709C"/>
              </a:solidFill>
              <a:prstDash val="solid"/>
              <a:miter/>
              <a:headEnd type="none" w="med" len="med"/>
              <a:tailEnd type="none" w="med" len="med"/>
            </a:ln>
          </p:spPr>
          <p:txBody>
            <a:bodyPr/>
            <a:lstStyle/>
            <a:p>
              <a:endParaRPr lang="zh-CN" altLang="en-US">
                <a:solidFill>
                  <a:schemeClr val="dk1"/>
                </a:solidFill>
              </a:endParaRPr>
            </a:p>
          </p:txBody>
        </p:sp>
        <p:sp>
          <p:nvSpPr>
            <p:cNvPr id="25612" name="object 9"/>
            <p:cNvSpPr/>
            <p:nvPr>
              <p:custDataLst>
                <p:tags r:id="rId6"/>
              </p:custDataLst>
            </p:nvPr>
          </p:nvSpPr>
          <p:spPr>
            <a:xfrm>
              <a:off x="4552651" y="3213781"/>
              <a:ext cx="684276" cy="429768"/>
            </a:xfrm>
            <a:custGeom>
              <a:avLst/>
              <a:gdLst/>
              <a:ahLst/>
              <a:cxnLst/>
              <a:rect l="0" t="0" r="0" b="0"/>
              <a:pathLst>
                <a:path w="684276" h="429768">
                  <a:moveTo>
                    <a:pt x="469391" y="0"/>
                  </a:moveTo>
                  <a:lnTo>
                    <a:pt x="0" y="0"/>
                  </a:lnTo>
                  <a:lnTo>
                    <a:pt x="0" y="429768"/>
                  </a:lnTo>
                  <a:lnTo>
                    <a:pt x="469391" y="429768"/>
                  </a:lnTo>
                  <a:lnTo>
                    <a:pt x="684276" y="214884"/>
                  </a:lnTo>
                  <a:lnTo>
                    <a:pt x="469391" y="0"/>
                  </a:lnTo>
                  <a:close/>
                </a:path>
              </a:pathLst>
            </a:custGeom>
            <a:solidFill>
              <a:srgbClr val="006FC0"/>
            </a:solidFill>
            <a:ln w="9525">
              <a:noFill/>
            </a:ln>
          </p:spPr>
          <p:txBody>
            <a:bodyPr/>
            <a:lstStyle/>
            <a:p>
              <a:endParaRPr lang="zh-CN" altLang="en-US">
                <a:solidFill>
                  <a:schemeClr val="dk1"/>
                </a:solidFill>
              </a:endParaRPr>
            </a:p>
          </p:txBody>
        </p:sp>
        <p:sp>
          <p:nvSpPr>
            <p:cNvPr id="25613" name="object 10"/>
            <p:cNvSpPr txBox="1"/>
            <p:nvPr/>
          </p:nvSpPr>
          <p:spPr>
            <a:xfrm>
              <a:off x="4913885" y="3285409"/>
              <a:ext cx="153035" cy="281751"/>
            </a:xfrm>
            <a:prstGeom prst="rect">
              <a:avLst/>
            </a:prstGeom>
            <a:noFill/>
            <a:ln w="9525">
              <a:noFill/>
            </a:ln>
          </p:spPr>
          <p:txBody>
            <a:bodyPr lIns="0" tIns="0" rIns="0" bIns="0" anchor="t" anchorCtr="0">
              <a:spAutoFit/>
            </a:bodyPr>
            <a:lstStyle/>
            <a:p>
              <a:pPr marL="12700"/>
              <a:r>
                <a:rPr lang="en-US" altLang="zh-CN" sz="1800" b="1">
                  <a:solidFill>
                    <a:srgbClr val="FFFFFF"/>
                  </a:solidFill>
                  <a:latin typeface="Arial" panose="020B0604020202020204" pitchFamily="34" charset="0"/>
                  <a:ea typeface="宋体" panose="02010600030101010101" pitchFamily="2" charset="-122"/>
                </a:rPr>
                <a:t>2</a:t>
              </a:r>
              <a:endParaRPr lang="en-US" altLang="zh-CN" sz="1800" b="1">
                <a:solidFill>
                  <a:srgbClr val="FFFFFF"/>
                </a:solidFill>
                <a:latin typeface="Arial" panose="020B0604020202020204" pitchFamily="34" charset="0"/>
                <a:ea typeface="宋体" panose="02010600030101010101" pitchFamily="2" charset="-122"/>
              </a:endParaRPr>
            </a:p>
          </p:txBody>
        </p:sp>
        <p:sp>
          <p:nvSpPr>
            <p:cNvPr id="25614" name="object 11"/>
            <p:cNvSpPr txBox="1"/>
            <p:nvPr/>
          </p:nvSpPr>
          <p:spPr>
            <a:xfrm>
              <a:off x="5315920" y="3280838"/>
              <a:ext cx="1854201" cy="281751"/>
            </a:xfrm>
            <a:prstGeom prst="rect">
              <a:avLst/>
            </a:prstGeom>
            <a:noFill/>
            <a:ln w="9525">
              <a:noFill/>
            </a:ln>
          </p:spPr>
          <p:txBody>
            <a:bodyPr lIns="0" tIns="0" rIns="0" bIns="0" anchor="t" anchorCtr="0">
              <a:spAutoFit/>
            </a:bodyPr>
            <a:lstStyle/>
            <a:p>
              <a:pPr marL="12700"/>
              <a:r>
                <a:rPr lang="zh-CN" altLang="en-US" sz="1800" b="1">
                  <a:solidFill>
                    <a:srgbClr val="FFFFFF"/>
                  </a:solidFill>
                  <a:latin typeface="微软雅黑" panose="020B0503020204020204" charset="-122"/>
                  <a:ea typeface="微软雅黑" panose="020B0503020204020204" charset="-122"/>
                </a:rPr>
                <a:t>加强安全生产管理</a:t>
              </a:r>
              <a:endParaRPr lang="zh-CN" altLang="en-US" sz="1800" b="1">
                <a:solidFill>
                  <a:srgbClr val="FFFFFF"/>
                </a:solidFill>
                <a:latin typeface="微软雅黑" panose="020B0503020204020204" charset="-122"/>
                <a:ea typeface="微软雅黑" panose="020B0503020204020204" charset="-122"/>
              </a:endParaRPr>
            </a:p>
          </p:txBody>
        </p:sp>
        <p:sp>
          <p:nvSpPr>
            <p:cNvPr id="25615" name="object 12"/>
            <p:cNvSpPr/>
            <p:nvPr>
              <p:custDataLst>
                <p:tags r:id="rId7"/>
              </p:custDataLst>
            </p:nvPr>
          </p:nvSpPr>
          <p:spPr>
            <a:xfrm>
              <a:off x="4912314" y="3930063"/>
              <a:ext cx="4715256" cy="576071"/>
            </a:xfrm>
            <a:custGeom>
              <a:avLst/>
              <a:gdLst/>
              <a:ahLst/>
              <a:cxnLst/>
              <a:rect l="0" t="0" r="0" b="0"/>
              <a:pathLst>
                <a:path w="4715256" h="576072">
                  <a:moveTo>
                    <a:pt x="0" y="576071"/>
                  </a:moveTo>
                  <a:lnTo>
                    <a:pt x="4715255" y="576071"/>
                  </a:lnTo>
                  <a:lnTo>
                    <a:pt x="4715255" y="0"/>
                  </a:lnTo>
                  <a:lnTo>
                    <a:pt x="0" y="0"/>
                  </a:lnTo>
                  <a:lnTo>
                    <a:pt x="0" y="576071"/>
                  </a:lnTo>
                  <a:close/>
                </a:path>
              </a:pathLst>
            </a:custGeom>
            <a:solidFill>
              <a:srgbClr val="7A7A7A"/>
            </a:solidFill>
            <a:ln w="9525">
              <a:noFill/>
            </a:ln>
          </p:spPr>
          <p:txBody>
            <a:bodyPr/>
            <a:lstStyle/>
            <a:p>
              <a:endParaRPr lang="zh-CN" altLang="en-US">
                <a:solidFill>
                  <a:schemeClr val="dk1"/>
                </a:solidFill>
              </a:endParaRPr>
            </a:p>
          </p:txBody>
        </p:sp>
        <p:sp>
          <p:nvSpPr>
            <p:cNvPr id="25616" name="object 13"/>
            <p:cNvSpPr/>
            <p:nvPr>
              <p:custDataLst>
                <p:tags r:id="rId8"/>
              </p:custDataLst>
            </p:nvPr>
          </p:nvSpPr>
          <p:spPr>
            <a:xfrm>
              <a:off x="4912314" y="3930063"/>
              <a:ext cx="4715256" cy="576071"/>
            </a:xfrm>
            <a:custGeom>
              <a:avLst/>
              <a:gdLst/>
              <a:ahLst/>
              <a:cxnLst/>
              <a:rect l="0" t="0" r="0" b="0"/>
              <a:pathLst>
                <a:path w="4715256" h="576072">
                  <a:moveTo>
                    <a:pt x="0" y="576071"/>
                  </a:moveTo>
                  <a:lnTo>
                    <a:pt x="4715255" y="576071"/>
                  </a:lnTo>
                  <a:lnTo>
                    <a:pt x="4715255" y="0"/>
                  </a:lnTo>
                  <a:lnTo>
                    <a:pt x="0" y="0"/>
                  </a:lnTo>
                  <a:lnTo>
                    <a:pt x="0" y="576071"/>
                  </a:lnTo>
                  <a:close/>
                </a:path>
              </a:pathLst>
            </a:custGeom>
            <a:noFill/>
            <a:ln w="12191" cap="flat" cmpd="sng">
              <a:solidFill>
                <a:srgbClr val="41709C"/>
              </a:solidFill>
              <a:prstDash val="solid"/>
              <a:miter/>
              <a:headEnd type="none" w="med" len="med"/>
              <a:tailEnd type="none" w="med" len="med"/>
            </a:ln>
          </p:spPr>
          <p:txBody>
            <a:bodyPr/>
            <a:lstStyle/>
            <a:p>
              <a:endParaRPr lang="zh-CN" altLang="en-US">
                <a:solidFill>
                  <a:schemeClr val="dk1"/>
                </a:solidFill>
              </a:endParaRPr>
            </a:p>
          </p:txBody>
        </p:sp>
        <p:sp>
          <p:nvSpPr>
            <p:cNvPr id="25617" name="object 14"/>
            <p:cNvSpPr/>
            <p:nvPr>
              <p:custDataLst>
                <p:tags r:id="rId9"/>
              </p:custDataLst>
            </p:nvPr>
          </p:nvSpPr>
          <p:spPr>
            <a:xfrm>
              <a:off x="4552651" y="4003213"/>
              <a:ext cx="684276" cy="431291"/>
            </a:xfrm>
            <a:custGeom>
              <a:avLst/>
              <a:gdLst/>
              <a:ahLst/>
              <a:cxnLst/>
              <a:rect l="0" t="0" r="0" b="0"/>
              <a:pathLst>
                <a:path w="684276" h="431290">
                  <a:moveTo>
                    <a:pt x="468629" y="0"/>
                  </a:moveTo>
                  <a:lnTo>
                    <a:pt x="0" y="0"/>
                  </a:lnTo>
                  <a:lnTo>
                    <a:pt x="0" y="431291"/>
                  </a:lnTo>
                  <a:lnTo>
                    <a:pt x="468629" y="431291"/>
                  </a:lnTo>
                  <a:lnTo>
                    <a:pt x="684276" y="215645"/>
                  </a:lnTo>
                  <a:lnTo>
                    <a:pt x="468629" y="0"/>
                  </a:lnTo>
                  <a:close/>
                </a:path>
              </a:pathLst>
            </a:custGeom>
            <a:solidFill>
              <a:srgbClr val="00AF50"/>
            </a:solidFill>
            <a:ln w="9525">
              <a:noFill/>
            </a:ln>
          </p:spPr>
          <p:txBody>
            <a:bodyPr/>
            <a:lstStyle/>
            <a:p>
              <a:endParaRPr lang="zh-CN" altLang="en-US">
                <a:solidFill>
                  <a:schemeClr val="dk1"/>
                </a:solidFill>
              </a:endParaRPr>
            </a:p>
          </p:txBody>
        </p:sp>
        <p:sp>
          <p:nvSpPr>
            <p:cNvPr id="25618" name="object 15"/>
            <p:cNvSpPr/>
            <p:nvPr>
              <p:custDataLst>
                <p:tags r:id="rId10"/>
              </p:custDataLst>
            </p:nvPr>
          </p:nvSpPr>
          <p:spPr>
            <a:xfrm>
              <a:off x="4912314" y="4721019"/>
              <a:ext cx="4715256" cy="576072"/>
            </a:xfrm>
            <a:custGeom>
              <a:avLst/>
              <a:gdLst/>
              <a:ahLst/>
              <a:cxnLst/>
              <a:rect l="0" t="0" r="0" b="0"/>
              <a:pathLst>
                <a:path w="4715256" h="576072">
                  <a:moveTo>
                    <a:pt x="0" y="576072"/>
                  </a:moveTo>
                  <a:lnTo>
                    <a:pt x="4715255" y="576072"/>
                  </a:lnTo>
                  <a:lnTo>
                    <a:pt x="4715255" y="0"/>
                  </a:lnTo>
                  <a:lnTo>
                    <a:pt x="0" y="0"/>
                  </a:lnTo>
                  <a:lnTo>
                    <a:pt x="0" y="576072"/>
                  </a:lnTo>
                  <a:close/>
                </a:path>
              </a:pathLst>
            </a:custGeom>
            <a:solidFill>
              <a:srgbClr val="7A7A7A"/>
            </a:solidFill>
            <a:ln w="9525">
              <a:noFill/>
            </a:ln>
          </p:spPr>
          <p:txBody>
            <a:bodyPr/>
            <a:lstStyle/>
            <a:p>
              <a:endParaRPr lang="zh-CN" altLang="en-US">
                <a:solidFill>
                  <a:schemeClr val="dk1"/>
                </a:solidFill>
              </a:endParaRPr>
            </a:p>
          </p:txBody>
        </p:sp>
        <p:sp>
          <p:nvSpPr>
            <p:cNvPr id="25619" name="object 16"/>
            <p:cNvSpPr/>
            <p:nvPr>
              <p:custDataLst>
                <p:tags r:id="rId11"/>
              </p:custDataLst>
            </p:nvPr>
          </p:nvSpPr>
          <p:spPr>
            <a:xfrm>
              <a:off x="4912314" y="4721019"/>
              <a:ext cx="4715256" cy="576072"/>
            </a:xfrm>
            <a:custGeom>
              <a:avLst/>
              <a:gdLst/>
              <a:ahLst/>
              <a:cxnLst/>
              <a:rect l="0" t="0" r="0" b="0"/>
              <a:pathLst>
                <a:path w="4715256" h="576072">
                  <a:moveTo>
                    <a:pt x="0" y="576072"/>
                  </a:moveTo>
                  <a:lnTo>
                    <a:pt x="4715255" y="576072"/>
                  </a:lnTo>
                  <a:lnTo>
                    <a:pt x="4715255" y="0"/>
                  </a:lnTo>
                  <a:lnTo>
                    <a:pt x="0" y="0"/>
                  </a:lnTo>
                  <a:lnTo>
                    <a:pt x="0" y="576072"/>
                  </a:lnTo>
                  <a:close/>
                </a:path>
              </a:pathLst>
            </a:custGeom>
            <a:noFill/>
            <a:ln w="12191" cap="flat" cmpd="sng">
              <a:solidFill>
                <a:srgbClr val="41709C"/>
              </a:solidFill>
              <a:prstDash val="solid"/>
              <a:miter/>
              <a:headEnd type="none" w="med" len="med"/>
              <a:tailEnd type="none" w="med" len="med"/>
            </a:ln>
          </p:spPr>
          <p:txBody>
            <a:bodyPr/>
            <a:lstStyle/>
            <a:p>
              <a:endParaRPr lang="zh-CN" altLang="en-US">
                <a:solidFill>
                  <a:schemeClr val="dk1"/>
                </a:solidFill>
              </a:endParaRPr>
            </a:p>
          </p:txBody>
        </p:sp>
        <p:sp>
          <p:nvSpPr>
            <p:cNvPr id="25620" name="object 17"/>
            <p:cNvSpPr/>
            <p:nvPr>
              <p:custDataLst>
                <p:tags r:id="rId12"/>
              </p:custDataLst>
            </p:nvPr>
          </p:nvSpPr>
          <p:spPr>
            <a:xfrm>
              <a:off x="4552651" y="4794169"/>
              <a:ext cx="684276" cy="429767"/>
            </a:xfrm>
            <a:custGeom>
              <a:avLst/>
              <a:gdLst/>
              <a:ahLst/>
              <a:cxnLst/>
              <a:rect l="0" t="0" r="0" b="0"/>
              <a:pathLst>
                <a:path w="684276" h="429767">
                  <a:moveTo>
                    <a:pt x="469391" y="0"/>
                  </a:moveTo>
                  <a:lnTo>
                    <a:pt x="0" y="0"/>
                  </a:lnTo>
                  <a:lnTo>
                    <a:pt x="0" y="429767"/>
                  </a:lnTo>
                  <a:lnTo>
                    <a:pt x="469391" y="429767"/>
                  </a:lnTo>
                  <a:lnTo>
                    <a:pt x="684276" y="214883"/>
                  </a:lnTo>
                  <a:lnTo>
                    <a:pt x="469391" y="0"/>
                  </a:lnTo>
                  <a:close/>
                </a:path>
              </a:pathLst>
            </a:custGeom>
            <a:solidFill>
              <a:srgbClr val="28B5A4"/>
            </a:solidFill>
            <a:ln w="9525">
              <a:noFill/>
            </a:ln>
          </p:spPr>
          <p:txBody>
            <a:bodyPr/>
            <a:lstStyle/>
            <a:p>
              <a:endParaRPr lang="zh-CN" altLang="en-US">
                <a:solidFill>
                  <a:schemeClr val="dk1"/>
                </a:solidFill>
              </a:endParaRPr>
            </a:p>
          </p:txBody>
        </p:sp>
        <p:sp>
          <p:nvSpPr>
            <p:cNvPr id="48" name="object 18"/>
            <p:cNvSpPr txBox="1"/>
            <p:nvPr/>
          </p:nvSpPr>
          <p:spPr>
            <a:xfrm>
              <a:off x="4894789" y="4117792"/>
              <a:ext cx="4983725" cy="1033303"/>
            </a:xfrm>
            <a:prstGeom prst="rect">
              <a:avLst/>
            </a:prstGeom>
          </p:spPr>
          <p:txBody>
            <a:bodyPr vert="horz" wrap="square" lIns="0" tIns="0" rIns="0" bIns="0" rtlCol="0">
              <a:spAutoFit/>
            </a:bodyPr>
            <a:lstStyle/>
            <a:p>
              <a:pPr marL="12700" marR="0" defTabSz="1219835" fontAlgn="auto">
                <a:spcBef>
                  <a:spcPct val="0"/>
                </a:spcBef>
                <a:spcAft>
                  <a:spcPct val="0"/>
                </a:spcAft>
                <a:buClrTx/>
                <a:buSzTx/>
                <a:buFontTx/>
                <a:buNone/>
                <a:tabLst>
                  <a:tab pos="506730" algn="l"/>
                </a:tabLst>
                <a:defRPr/>
              </a:pPr>
              <a:r>
                <a:rPr kumimoji="0" sz="1800" b="1" kern="1200" cap="none" spc="0" normalizeH="0" baseline="0" noProof="0">
                  <a:solidFill>
                    <a:srgbClr val="FFFFFF"/>
                  </a:solidFill>
                  <a:latin typeface="微软雅黑" panose="020B0503020204020204" charset="-122"/>
                  <a:ea typeface="微软雅黑" panose="020B0503020204020204" charset="-122"/>
                  <a:cs typeface="Arial" panose="020B0604020202020204"/>
                </a:rPr>
                <a:t>3	</a:t>
              </a:r>
              <a:r>
                <a:rPr kumimoji="0" lang="zh-CN" altLang="en-US" sz="1800" b="1" kern="1200" cap="none" spc="0" normalizeH="0" baseline="0" noProof="0">
                  <a:solidFill>
                    <a:srgbClr val="FFFFFF"/>
                  </a:solidFill>
                  <a:latin typeface="微软雅黑" panose="020B0503020204020204" charset="-122"/>
                  <a:ea typeface="微软雅黑" panose="020B0503020204020204" charset="-122"/>
                  <a:cs typeface="+mn-cs"/>
                </a:rPr>
                <a:t>建立健全全员安全生产责任制和安全生产规章制度</a:t>
              </a:r>
              <a:endParaRPr kumimoji="0" sz="1800" b="1" kern="1200" cap="none" spc="0" normalizeH="0" baseline="0" noProof="0">
                <a:solidFill>
                  <a:srgbClr val="FFFFFF"/>
                </a:solidFill>
                <a:latin typeface="微软雅黑" panose="020B0503020204020204" charset="-122"/>
                <a:ea typeface="微软雅黑" panose="020B0503020204020204" charset="-122"/>
                <a:cs typeface="+mn-cs"/>
              </a:endParaRPr>
            </a:p>
            <a:p>
              <a:pPr marR="0" defTabSz="1219835" fontAlgn="auto">
                <a:lnSpc>
                  <a:spcPts val="1800"/>
                </a:lnSpc>
                <a:spcBef>
                  <a:spcPct val="0"/>
                </a:spcBef>
                <a:spcAft>
                  <a:spcPct val="0"/>
                </a:spcAft>
                <a:buClrTx/>
                <a:buSzTx/>
                <a:buFontTx/>
                <a:buNone/>
                <a:defRPr/>
              </a:pPr>
              <a:endParaRPr kumimoji="0" lang="en-US" altLang="zh-CN" sz="1800" kern="1200" cap="none" spc="0" normalizeH="0" baseline="0" noProof="0">
                <a:solidFill>
                  <a:schemeClr val="tx1"/>
                </a:solidFill>
                <a:latin typeface="微软雅黑" panose="020B0503020204020204" charset="-122"/>
                <a:ea typeface="微软雅黑" panose="020B0503020204020204" charset="-122"/>
                <a:cs typeface="+mn-cs"/>
              </a:endParaRPr>
            </a:p>
            <a:p>
              <a:pPr marR="0" defTabSz="1219835" fontAlgn="auto">
                <a:lnSpc>
                  <a:spcPts val="1800"/>
                </a:lnSpc>
                <a:spcBef>
                  <a:spcPct val="0"/>
                </a:spcBef>
                <a:spcAft>
                  <a:spcPct val="0"/>
                </a:spcAft>
                <a:buClrTx/>
                <a:buSzTx/>
                <a:buFontTx/>
                <a:buNone/>
                <a:defRPr/>
              </a:pPr>
              <a:endParaRPr kumimoji="0" sz="1800" kern="1200" cap="none" spc="0" normalizeH="0" baseline="0" noProof="0">
                <a:solidFill>
                  <a:schemeClr val="tx1"/>
                </a:solidFill>
                <a:latin typeface="微软雅黑" panose="020B0503020204020204" charset="-122"/>
                <a:ea typeface="微软雅黑" panose="020B0503020204020204" charset="-122"/>
                <a:cs typeface="+mn-cs"/>
              </a:endParaRPr>
            </a:p>
            <a:p>
              <a:pPr marL="12700" marR="0" defTabSz="1219835" fontAlgn="auto">
                <a:spcBef>
                  <a:spcPct val="0"/>
                </a:spcBef>
                <a:spcAft>
                  <a:spcPct val="0"/>
                </a:spcAft>
                <a:buClrTx/>
                <a:buSzTx/>
                <a:buFontTx/>
                <a:buNone/>
                <a:tabLst>
                  <a:tab pos="506730" algn="l"/>
                </a:tabLst>
                <a:defRPr/>
              </a:pPr>
              <a:r>
                <a:rPr kumimoji="0" sz="1800" b="1" kern="1200" cap="none" spc="0" normalizeH="0" baseline="0" noProof="0">
                  <a:solidFill>
                    <a:srgbClr val="FFFFFF"/>
                  </a:solidFill>
                  <a:latin typeface="微软雅黑" panose="020B0503020204020204" charset="-122"/>
                  <a:ea typeface="微软雅黑" panose="020B0503020204020204" charset="-122"/>
                  <a:cs typeface="Arial" panose="020B0604020202020204"/>
                </a:rPr>
                <a:t>4	</a:t>
              </a:r>
              <a:r>
                <a:rPr kumimoji="0" lang="zh-CN" altLang="en-US" sz="1800" b="1" kern="1200" cap="none" spc="0" normalizeH="0" baseline="0" noProof="0">
                  <a:solidFill>
                    <a:srgbClr val="FFFFFF"/>
                  </a:solidFill>
                  <a:latin typeface="微软雅黑" panose="020B0503020204020204" charset="-122"/>
                  <a:ea typeface="微软雅黑" panose="020B0503020204020204" charset="-122"/>
                  <a:cs typeface="+mn-cs"/>
                </a:rPr>
                <a:t>加大对安全生产资金、物资、技术、人员的投入保障力度</a:t>
              </a:r>
              <a:endParaRPr kumimoji="0" lang="zh-CN" altLang="en-US" sz="1800" b="1" kern="1200" cap="none" spc="0" normalizeH="0" baseline="0" noProof="0">
                <a:solidFill>
                  <a:srgbClr val="FFFFFF"/>
                </a:solidFill>
                <a:latin typeface="微软雅黑" panose="020B0503020204020204" charset="-122"/>
                <a:ea typeface="微软雅黑" panose="020B0503020204020204" charset="-122"/>
                <a:cs typeface="+mn-cs"/>
              </a:endParaRPr>
            </a:p>
          </p:txBody>
        </p:sp>
        <p:sp>
          <p:nvSpPr>
            <p:cNvPr id="25622" name="object 19"/>
            <p:cNvSpPr/>
            <p:nvPr>
              <p:custDataLst>
                <p:tags r:id="rId13"/>
              </p:custDataLst>
            </p:nvPr>
          </p:nvSpPr>
          <p:spPr>
            <a:xfrm>
              <a:off x="4912314" y="5511975"/>
              <a:ext cx="4715256" cy="576072"/>
            </a:xfrm>
            <a:custGeom>
              <a:avLst/>
              <a:gdLst/>
              <a:ahLst/>
              <a:cxnLst/>
              <a:rect l="0" t="0" r="0" b="0"/>
              <a:pathLst>
                <a:path w="4715256" h="576072">
                  <a:moveTo>
                    <a:pt x="0" y="576071"/>
                  </a:moveTo>
                  <a:lnTo>
                    <a:pt x="4715255" y="576071"/>
                  </a:lnTo>
                  <a:lnTo>
                    <a:pt x="4715255" y="0"/>
                  </a:lnTo>
                  <a:lnTo>
                    <a:pt x="0" y="0"/>
                  </a:lnTo>
                  <a:lnTo>
                    <a:pt x="0" y="576071"/>
                  </a:lnTo>
                  <a:close/>
                </a:path>
              </a:pathLst>
            </a:custGeom>
            <a:solidFill>
              <a:srgbClr val="7A7A7A"/>
            </a:solidFill>
            <a:ln w="9525">
              <a:noFill/>
            </a:ln>
          </p:spPr>
          <p:txBody>
            <a:bodyPr/>
            <a:lstStyle/>
            <a:p>
              <a:endParaRPr lang="zh-CN" altLang="en-US">
                <a:solidFill>
                  <a:schemeClr val="dk1"/>
                </a:solidFill>
              </a:endParaRPr>
            </a:p>
          </p:txBody>
        </p:sp>
        <p:sp>
          <p:nvSpPr>
            <p:cNvPr id="25623" name="object 20"/>
            <p:cNvSpPr/>
            <p:nvPr>
              <p:custDataLst>
                <p:tags r:id="rId14"/>
              </p:custDataLst>
            </p:nvPr>
          </p:nvSpPr>
          <p:spPr>
            <a:xfrm>
              <a:off x="4912314" y="5511975"/>
              <a:ext cx="4715256" cy="576072"/>
            </a:xfrm>
            <a:custGeom>
              <a:avLst/>
              <a:gdLst/>
              <a:ahLst/>
              <a:cxnLst/>
              <a:rect l="0" t="0" r="0" b="0"/>
              <a:pathLst>
                <a:path w="4715256" h="576072">
                  <a:moveTo>
                    <a:pt x="0" y="576071"/>
                  </a:moveTo>
                  <a:lnTo>
                    <a:pt x="4715255" y="576071"/>
                  </a:lnTo>
                  <a:lnTo>
                    <a:pt x="4715255" y="0"/>
                  </a:lnTo>
                  <a:lnTo>
                    <a:pt x="0" y="0"/>
                  </a:lnTo>
                  <a:lnTo>
                    <a:pt x="0" y="576071"/>
                  </a:lnTo>
                  <a:close/>
                </a:path>
              </a:pathLst>
            </a:custGeom>
            <a:noFill/>
            <a:ln w="12191" cap="flat" cmpd="sng">
              <a:solidFill>
                <a:srgbClr val="41709C"/>
              </a:solidFill>
              <a:prstDash val="solid"/>
              <a:miter/>
              <a:headEnd type="none" w="med" len="med"/>
              <a:tailEnd type="none" w="med" len="med"/>
            </a:ln>
          </p:spPr>
          <p:txBody>
            <a:bodyPr/>
            <a:lstStyle/>
            <a:p>
              <a:endParaRPr lang="zh-CN" altLang="en-US">
                <a:solidFill>
                  <a:schemeClr val="dk1"/>
                </a:solidFill>
              </a:endParaRPr>
            </a:p>
          </p:txBody>
        </p:sp>
        <p:sp>
          <p:nvSpPr>
            <p:cNvPr id="25624" name="object 21"/>
            <p:cNvSpPr/>
            <p:nvPr>
              <p:custDataLst>
                <p:tags r:id="rId15"/>
              </p:custDataLst>
            </p:nvPr>
          </p:nvSpPr>
          <p:spPr>
            <a:xfrm>
              <a:off x="4552651" y="5585126"/>
              <a:ext cx="684276" cy="429767"/>
            </a:xfrm>
            <a:custGeom>
              <a:avLst/>
              <a:gdLst/>
              <a:ahLst/>
              <a:cxnLst/>
              <a:rect l="0" t="0" r="0" b="0"/>
              <a:pathLst>
                <a:path w="684276" h="429767">
                  <a:moveTo>
                    <a:pt x="469391" y="0"/>
                  </a:moveTo>
                  <a:lnTo>
                    <a:pt x="0" y="0"/>
                  </a:lnTo>
                  <a:lnTo>
                    <a:pt x="0" y="429767"/>
                  </a:lnTo>
                  <a:lnTo>
                    <a:pt x="469391" y="429767"/>
                  </a:lnTo>
                  <a:lnTo>
                    <a:pt x="684276" y="214883"/>
                  </a:lnTo>
                  <a:lnTo>
                    <a:pt x="469391" y="0"/>
                  </a:lnTo>
                  <a:close/>
                </a:path>
              </a:pathLst>
            </a:custGeom>
            <a:solidFill>
              <a:srgbClr val="6F2F9F"/>
            </a:solidFill>
            <a:ln w="9525">
              <a:noFill/>
            </a:ln>
          </p:spPr>
          <p:txBody>
            <a:bodyPr/>
            <a:lstStyle/>
            <a:p>
              <a:endParaRPr lang="zh-CN" altLang="en-US">
                <a:solidFill>
                  <a:schemeClr val="dk1"/>
                </a:solidFill>
              </a:endParaRPr>
            </a:p>
          </p:txBody>
        </p:sp>
        <p:sp>
          <p:nvSpPr>
            <p:cNvPr id="25625" name="object 22"/>
            <p:cNvSpPr txBox="1"/>
            <p:nvPr/>
          </p:nvSpPr>
          <p:spPr>
            <a:xfrm>
              <a:off x="4912172" y="5657952"/>
              <a:ext cx="156517" cy="281751"/>
            </a:xfrm>
            <a:prstGeom prst="rect">
              <a:avLst/>
            </a:prstGeom>
            <a:noFill/>
            <a:ln w="9525">
              <a:noFill/>
            </a:ln>
          </p:spPr>
          <p:txBody>
            <a:bodyPr wrap="square" lIns="0" tIns="0" rIns="0" bIns="0" anchor="t" anchorCtr="0">
              <a:spAutoFit/>
            </a:bodyPr>
            <a:lstStyle/>
            <a:p>
              <a:pPr marL="12700"/>
              <a:r>
                <a:rPr lang="en-US" altLang="zh-CN" sz="1800" b="1">
                  <a:solidFill>
                    <a:srgbClr val="FFFFFF"/>
                  </a:solidFill>
                  <a:latin typeface="Arial" panose="020B0604020202020204" pitchFamily="34" charset="0"/>
                  <a:ea typeface="宋体" panose="02010600030101010101" pitchFamily="2" charset="-122"/>
                </a:rPr>
                <a:t>5</a:t>
              </a:r>
              <a:endParaRPr lang="en-US" altLang="zh-CN" sz="1800" b="1">
                <a:solidFill>
                  <a:srgbClr val="FFFFFF"/>
                </a:solidFill>
                <a:latin typeface="Arial" panose="020B0604020202020204" pitchFamily="34" charset="0"/>
                <a:ea typeface="宋体" panose="02010600030101010101" pitchFamily="2" charset="-122"/>
              </a:endParaRPr>
            </a:p>
          </p:txBody>
        </p:sp>
        <p:sp>
          <p:nvSpPr>
            <p:cNvPr id="25626" name="object 23"/>
            <p:cNvSpPr txBox="1"/>
            <p:nvPr/>
          </p:nvSpPr>
          <p:spPr>
            <a:xfrm>
              <a:off x="5270327" y="5687597"/>
              <a:ext cx="4357243" cy="281751"/>
            </a:xfrm>
            <a:prstGeom prst="rect">
              <a:avLst/>
            </a:prstGeom>
            <a:noFill/>
            <a:ln w="9525">
              <a:noFill/>
            </a:ln>
          </p:spPr>
          <p:txBody>
            <a:bodyPr lIns="0" tIns="0" rIns="0" bIns="0" anchor="t" anchorCtr="0">
              <a:spAutoFit/>
            </a:bodyPr>
            <a:lstStyle/>
            <a:p>
              <a:pPr marL="12700"/>
              <a:r>
                <a:rPr lang="zh-CN" altLang="en-US" sz="1800" b="1">
                  <a:solidFill>
                    <a:srgbClr val="FFFFFF"/>
                  </a:solidFill>
                  <a:latin typeface="微软雅黑" panose="020B0503020204020204" charset="-122"/>
                  <a:ea typeface="微软雅黑" panose="020B0503020204020204" charset="-122"/>
                </a:rPr>
                <a:t>改善安全生产条件，</a:t>
              </a:r>
              <a:r>
                <a:rPr lang="zh-CN" altLang="en-US" sz="1800" b="1">
                  <a:solidFill>
                    <a:schemeClr val="bg1"/>
                  </a:solidFill>
                  <a:latin typeface="微软雅黑" panose="020B0503020204020204" charset="-122"/>
                  <a:ea typeface="微软雅黑" panose="020B0503020204020204" charset="-122"/>
                </a:rPr>
                <a:t>加强安全生产标准化、信息化建设</a:t>
              </a:r>
              <a:endParaRPr lang="zh-CN" altLang="en-US" sz="1800" b="1">
                <a:solidFill>
                  <a:schemeClr val="bg1"/>
                </a:solidFill>
                <a:latin typeface="微软雅黑" panose="020B0503020204020204" charset="-122"/>
                <a:ea typeface="微软雅黑" panose="020B0503020204020204" charset="-122"/>
              </a:endParaRPr>
            </a:p>
          </p:txBody>
        </p:sp>
        <p:sp>
          <p:nvSpPr>
            <p:cNvPr id="25627" name="object 26"/>
            <p:cNvSpPr txBox="1"/>
            <p:nvPr/>
          </p:nvSpPr>
          <p:spPr>
            <a:xfrm>
              <a:off x="3808437" y="3643403"/>
              <a:ext cx="587469" cy="1409402"/>
            </a:xfrm>
            <a:prstGeom prst="rect">
              <a:avLst/>
            </a:prstGeom>
            <a:noFill/>
            <a:ln w="9525">
              <a:noFill/>
            </a:ln>
          </p:spPr>
          <p:txBody>
            <a:bodyPr wrap="square" lIns="0" tIns="0" rIns="0" bIns="0" anchor="t" anchorCtr="0">
              <a:spAutoFit/>
            </a:bodyPr>
            <a:lstStyle/>
            <a:p>
              <a:pPr marL="12700"/>
              <a:r>
                <a:rPr lang="zh-CN" altLang="en-US" b="1" err="1">
                  <a:solidFill>
                    <a:srgbClr val="585858"/>
                  </a:solidFill>
                  <a:latin typeface="微软雅黑" panose="020B0503020204020204" charset="-122"/>
                  <a:ea typeface="微软雅黑" panose="020B0503020204020204" charset="-122"/>
                </a:rPr>
                <a:t>生产经营单位安全生产主体责任</a:t>
              </a:r>
              <a:endParaRPr lang="zh-CN" altLang="en-US" b="1" err="1">
                <a:solidFill>
                  <a:srgbClr val="585858"/>
                </a:solidFill>
                <a:latin typeface="微软雅黑" panose="020B0503020204020204" charset="-122"/>
                <a:ea typeface="微软雅黑" panose="020B0503020204020204" charset="-122"/>
              </a:endParaRPr>
            </a:p>
          </p:txBody>
        </p:sp>
      </p:grpSp>
      <p:sp>
        <p:nvSpPr>
          <p:cNvPr id="4" name="object 19"/>
          <p:cNvSpPr/>
          <p:nvPr>
            <p:custDataLst>
              <p:tags r:id="rId16"/>
            </p:custDataLst>
          </p:nvPr>
        </p:nvSpPr>
        <p:spPr>
          <a:xfrm>
            <a:off x="3308985" y="6158865"/>
            <a:ext cx="6846888" cy="576263"/>
          </a:xfrm>
          <a:custGeom>
            <a:avLst/>
            <a:gdLst/>
            <a:ahLst/>
            <a:cxnLst/>
            <a:rect l="0" t="0" r="0" b="0"/>
            <a:pathLst>
              <a:path w="4715256" h="576072">
                <a:moveTo>
                  <a:pt x="0" y="576071"/>
                </a:moveTo>
                <a:lnTo>
                  <a:pt x="4715255" y="576071"/>
                </a:lnTo>
                <a:lnTo>
                  <a:pt x="4715255" y="0"/>
                </a:lnTo>
                <a:lnTo>
                  <a:pt x="0" y="0"/>
                </a:lnTo>
                <a:lnTo>
                  <a:pt x="0" y="576071"/>
                </a:lnTo>
                <a:close/>
              </a:path>
            </a:pathLst>
          </a:custGeom>
          <a:solidFill>
            <a:srgbClr val="7A7A7A"/>
          </a:solidFill>
          <a:ln w="9525">
            <a:noFill/>
          </a:ln>
        </p:spPr>
        <p:txBody>
          <a:bodyPr/>
          <a:lstStyle/>
          <a:p>
            <a:endParaRPr lang="zh-CN" altLang="en-US">
              <a:solidFill>
                <a:schemeClr val="dk1"/>
              </a:solidFill>
            </a:endParaRPr>
          </a:p>
        </p:txBody>
      </p:sp>
      <p:sp>
        <p:nvSpPr>
          <p:cNvPr id="5" name="object 21"/>
          <p:cNvSpPr/>
          <p:nvPr>
            <p:custDataLst>
              <p:tags r:id="rId17"/>
            </p:custDataLst>
          </p:nvPr>
        </p:nvSpPr>
        <p:spPr>
          <a:xfrm>
            <a:off x="2786698" y="6231890"/>
            <a:ext cx="993775" cy="430213"/>
          </a:xfrm>
          <a:custGeom>
            <a:avLst/>
            <a:gdLst/>
            <a:ahLst/>
            <a:cxnLst/>
            <a:rect l="0" t="0" r="0" b="0"/>
            <a:pathLst>
              <a:path w="684276" h="429767">
                <a:moveTo>
                  <a:pt x="469391" y="0"/>
                </a:moveTo>
                <a:lnTo>
                  <a:pt x="0" y="0"/>
                </a:lnTo>
                <a:lnTo>
                  <a:pt x="0" y="429767"/>
                </a:lnTo>
                <a:lnTo>
                  <a:pt x="469391" y="429767"/>
                </a:lnTo>
                <a:lnTo>
                  <a:pt x="684276" y="214883"/>
                </a:lnTo>
                <a:lnTo>
                  <a:pt x="469391" y="0"/>
                </a:lnTo>
                <a:close/>
              </a:path>
            </a:pathLst>
          </a:custGeom>
          <a:solidFill>
            <a:schemeClr val="accent5">
              <a:lumMod val="60000"/>
              <a:lumOff val="40000"/>
            </a:schemeClr>
          </a:solidFill>
          <a:ln w="9525">
            <a:noFill/>
          </a:ln>
        </p:spPr>
        <p:txBody>
          <a:bodyPr/>
          <a:lstStyle/>
          <a:p>
            <a:endParaRPr lang="en-US" altLang="zh-CN">
              <a:solidFill>
                <a:schemeClr val="dk1"/>
              </a:solidFill>
            </a:endParaRPr>
          </a:p>
        </p:txBody>
      </p:sp>
      <p:sp>
        <p:nvSpPr>
          <p:cNvPr id="25631" name="文本框 57"/>
          <p:cNvSpPr txBox="1"/>
          <p:nvPr/>
        </p:nvSpPr>
        <p:spPr>
          <a:xfrm>
            <a:off x="3780473" y="6262053"/>
            <a:ext cx="6121400" cy="369887"/>
          </a:xfrm>
          <a:prstGeom prst="rect">
            <a:avLst/>
          </a:prstGeom>
          <a:noFill/>
          <a:ln w="9525">
            <a:noFill/>
          </a:ln>
        </p:spPr>
        <p:txBody>
          <a:bodyPr anchor="t" anchorCtr="0">
            <a:spAutoFit/>
          </a:bodyPr>
          <a:lstStyle/>
          <a:p>
            <a:r>
              <a:rPr lang="zh-CN" altLang="en-US" sz="1800" b="1">
                <a:solidFill>
                  <a:srgbClr val="FFFFFF"/>
                </a:solidFill>
                <a:latin typeface="微软雅黑" panose="020B0503020204020204" charset="-122"/>
                <a:ea typeface="微软雅黑" panose="020B0503020204020204" charset="-122"/>
              </a:rPr>
              <a:t>构建安全风险分级管控和隐患排查治理双重预防机制</a:t>
            </a:r>
            <a:endParaRPr lang="zh-CN" altLang="en-US" sz="1800" b="1">
              <a:solidFill>
                <a:srgbClr val="FFFFFF"/>
              </a:solidFill>
              <a:latin typeface="微软雅黑" panose="020B0503020204020204" charset="-122"/>
              <a:ea typeface="微软雅黑" panose="020B0503020204020204" charset="-122"/>
            </a:endParaRPr>
          </a:p>
        </p:txBody>
      </p:sp>
      <p:sp>
        <p:nvSpPr>
          <p:cNvPr id="25632" name="object 22"/>
          <p:cNvSpPr txBox="1"/>
          <p:nvPr/>
        </p:nvSpPr>
        <p:spPr>
          <a:xfrm>
            <a:off x="3308985" y="6300788"/>
            <a:ext cx="136525" cy="276225"/>
          </a:xfrm>
          <a:prstGeom prst="rect">
            <a:avLst/>
          </a:prstGeom>
          <a:noFill/>
          <a:ln w="9525">
            <a:noFill/>
          </a:ln>
        </p:spPr>
        <p:txBody>
          <a:bodyPr lIns="0" tIns="0" rIns="0" bIns="0" anchor="t" anchorCtr="0">
            <a:spAutoFit/>
          </a:bodyPr>
          <a:lstStyle/>
          <a:p>
            <a:pPr marL="12700"/>
            <a:r>
              <a:rPr lang="en-US" altLang="zh-CN" sz="1800" b="1">
                <a:solidFill>
                  <a:srgbClr val="FFFFFF"/>
                </a:solidFill>
                <a:latin typeface="Arial" panose="020B0604020202020204" pitchFamily="34" charset="0"/>
                <a:ea typeface="宋体" panose="02010600030101010101" pitchFamily="2" charset="-122"/>
              </a:rPr>
              <a:t>6</a:t>
            </a:r>
            <a:endParaRPr lang="en-US" altLang="zh-CN" sz="1800" b="1">
              <a:solidFill>
                <a:srgbClr val="FFFFFF"/>
              </a:solidFill>
              <a:latin typeface="Arial" panose="020B0604020202020204" pitchFamily="34" charset="0"/>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第一节  安全生产法解读</a:t>
            </a:r>
            <a:endParaRPr lang="zh-CN" altLang="en-US" sz="4000" b="1">
              <a:solidFill>
                <a:schemeClr val="lt1"/>
              </a:solidFill>
            </a:endParaRPr>
          </a:p>
        </p:txBody>
      </p:sp>
      <p:sp>
        <p:nvSpPr>
          <p:cNvPr id="2" name="矩形 1"/>
          <p:cNvSpPr/>
          <p:nvPr/>
        </p:nvSpPr>
        <p:spPr>
          <a:xfrm>
            <a:off x="581660" y="163131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安全生产法：第二十一条</a:t>
            </a:r>
            <a:endParaRPr lang="zh-CN" altLang="en-US" sz="2400" b="1">
              <a:solidFill>
                <a:srgbClr val="FFFFFF"/>
              </a:solidFill>
              <a:latin typeface="微软雅黑" panose="020B0503020204020204" charset="-122"/>
              <a:ea typeface="微软雅黑" panose="020B0503020204020204" charset="-122"/>
            </a:endParaRPr>
          </a:p>
        </p:txBody>
      </p:sp>
      <p:grpSp>
        <p:nvGrpSpPr>
          <p:cNvPr id="27649" name="组合 20"/>
          <p:cNvGrpSpPr/>
          <p:nvPr/>
        </p:nvGrpSpPr>
        <p:grpSpPr>
          <a:xfrm>
            <a:off x="580708" y="2582228"/>
            <a:ext cx="11383962" cy="3638550"/>
            <a:chOff x="-125060" y="2131542"/>
            <a:chExt cx="11383164" cy="3638349"/>
          </a:xfrm>
        </p:grpSpPr>
        <p:sp>
          <p:nvSpPr>
            <p:cNvPr id="27650" name="object 4"/>
            <p:cNvSpPr/>
            <p:nvPr>
              <p:custDataLst>
                <p:tags r:id="rId1"/>
              </p:custDataLst>
            </p:nvPr>
          </p:nvSpPr>
          <p:spPr>
            <a:xfrm>
              <a:off x="3842003" y="2313432"/>
              <a:ext cx="2226564" cy="2231135"/>
            </a:xfrm>
            <a:custGeom>
              <a:avLst/>
              <a:gdLst/>
              <a:ahLst/>
              <a:cxnLst/>
              <a:rect l="0" t="0" r="0" b="0"/>
              <a:pathLst>
                <a:path w="2226564" h="2231135">
                  <a:moveTo>
                    <a:pt x="1113282" y="0"/>
                  </a:moveTo>
                  <a:lnTo>
                    <a:pt x="1021981" y="3698"/>
                  </a:lnTo>
                  <a:lnTo>
                    <a:pt x="932712" y="14601"/>
                  </a:lnTo>
                  <a:lnTo>
                    <a:pt x="845760" y="32423"/>
                  </a:lnTo>
                  <a:lnTo>
                    <a:pt x="761414" y="56875"/>
                  </a:lnTo>
                  <a:lnTo>
                    <a:pt x="679959" y="87671"/>
                  </a:lnTo>
                  <a:lnTo>
                    <a:pt x="601683" y="124524"/>
                  </a:lnTo>
                  <a:lnTo>
                    <a:pt x="526871" y="167145"/>
                  </a:lnTo>
                  <a:lnTo>
                    <a:pt x="455810" y="215249"/>
                  </a:lnTo>
                  <a:lnTo>
                    <a:pt x="388787" y="268548"/>
                  </a:lnTo>
                  <a:lnTo>
                    <a:pt x="326088" y="326755"/>
                  </a:lnTo>
                  <a:lnTo>
                    <a:pt x="268000" y="389582"/>
                  </a:lnTo>
                  <a:lnTo>
                    <a:pt x="214810" y="456742"/>
                  </a:lnTo>
                  <a:lnTo>
                    <a:pt x="166805" y="527949"/>
                  </a:lnTo>
                  <a:lnTo>
                    <a:pt x="124270" y="602915"/>
                  </a:lnTo>
                  <a:lnTo>
                    <a:pt x="87493" y="681353"/>
                  </a:lnTo>
                  <a:lnTo>
                    <a:pt x="56759" y="762975"/>
                  </a:lnTo>
                  <a:lnTo>
                    <a:pt x="32357" y="847495"/>
                  </a:lnTo>
                  <a:lnTo>
                    <a:pt x="14572" y="934625"/>
                  </a:lnTo>
                  <a:lnTo>
                    <a:pt x="3690" y="1024078"/>
                  </a:lnTo>
                  <a:lnTo>
                    <a:pt x="0" y="1115567"/>
                  </a:lnTo>
                  <a:lnTo>
                    <a:pt x="3690" y="1207057"/>
                  </a:lnTo>
                  <a:lnTo>
                    <a:pt x="14572" y="1296510"/>
                  </a:lnTo>
                  <a:lnTo>
                    <a:pt x="32357" y="1383640"/>
                  </a:lnTo>
                  <a:lnTo>
                    <a:pt x="56759" y="1468160"/>
                  </a:lnTo>
                  <a:lnTo>
                    <a:pt x="87493" y="1549782"/>
                  </a:lnTo>
                  <a:lnTo>
                    <a:pt x="124270" y="1628220"/>
                  </a:lnTo>
                  <a:lnTo>
                    <a:pt x="166805" y="1703186"/>
                  </a:lnTo>
                  <a:lnTo>
                    <a:pt x="214810" y="1774393"/>
                  </a:lnTo>
                  <a:lnTo>
                    <a:pt x="268019" y="1841574"/>
                  </a:lnTo>
                  <a:lnTo>
                    <a:pt x="326088" y="1904380"/>
                  </a:lnTo>
                  <a:lnTo>
                    <a:pt x="388787" y="1962587"/>
                  </a:lnTo>
                  <a:lnTo>
                    <a:pt x="455810" y="2015886"/>
                  </a:lnTo>
                  <a:lnTo>
                    <a:pt x="526871" y="2063990"/>
                  </a:lnTo>
                  <a:lnTo>
                    <a:pt x="601683" y="2106611"/>
                  </a:lnTo>
                  <a:lnTo>
                    <a:pt x="679959" y="2143464"/>
                  </a:lnTo>
                  <a:lnTo>
                    <a:pt x="761414" y="2174260"/>
                  </a:lnTo>
                  <a:lnTo>
                    <a:pt x="845760" y="2198712"/>
                  </a:lnTo>
                  <a:lnTo>
                    <a:pt x="932712" y="2216534"/>
                  </a:lnTo>
                  <a:lnTo>
                    <a:pt x="1021981" y="2227437"/>
                  </a:lnTo>
                  <a:lnTo>
                    <a:pt x="1113282" y="2231135"/>
                  </a:lnTo>
                  <a:lnTo>
                    <a:pt x="1204582" y="2227437"/>
                  </a:lnTo>
                  <a:lnTo>
                    <a:pt x="1293851" y="2216534"/>
                  </a:lnTo>
                  <a:lnTo>
                    <a:pt x="1380803" y="2198712"/>
                  </a:lnTo>
                  <a:lnTo>
                    <a:pt x="1465149" y="2174260"/>
                  </a:lnTo>
                  <a:lnTo>
                    <a:pt x="1546604" y="2143464"/>
                  </a:lnTo>
                  <a:lnTo>
                    <a:pt x="1624880" y="2106611"/>
                  </a:lnTo>
                  <a:lnTo>
                    <a:pt x="1686070" y="2071750"/>
                  </a:lnTo>
                  <a:lnTo>
                    <a:pt x="1113282" y="2071750"/>
                  </a:lnTo>
                  <a:lnTo>
                    <a:pt x="1035014" y="2068581"/>
                  </a:lnTo>
                  <a:lnTo>
                    <a:pt x="958489" y="2059235"/>
                  </a:lnTo>
                  <a:lnTo>
                    <a:pt x="883952" y="2043960"/>
                  </a:lnTo>
                  <a:lnTo>
                    <a:pt x="811649" y="2023002"/>
                  </a:lnTo>
                  <a:lnTo>
                    <a:pt x="741826" y="1996606"/>
                  </a:lnTo>
                  <a:lnTo>
                    <a:pt x="674728" y="1965019"/>
                  </a:lnTo>
                  <a:lnTo>
                    <a:pt x="610601" y="1928488"/>
                  </a:lnTo>
                  <a:lnTo>
                    <a:pt x="549690" y="1887257"/>
                  </a:lnTo>
                  <a:lnTo>
                    <a:pt x="492219" y="1841553"/>
                  </a:lnTo>
                  <a:lnTo>
                    <a:pt x="438499" y="1791684"/>
                  </a:lnTo>
                  <a:lnTo>
                    <a:pt x="388710" y="1737833"/>
                  </a:lnTo>
                  <a:lnTo>
                    <a:pt x="343119" y="1680268"/>
                  </a:lnTo>
                  <a:lnTo>
                    <a:pt x="301972" y="1619235"/>
                  </a:lnTo>
                  <a:lnTo>
                    <a:pt x="265515" y="1554980"/>
                  </a:lnTo>
                  <a:lnTo>
                    <a:pt x="233993" y="1487749"/>
                  </a:lnTo>
                  <a:lnTo>
                    <a:pt x="207652" y="1417788"/>
                  </a:lnTo>
                  <a:lnTo>
                    <a:pt x="186736" y="1345343"/>
                  </a:lnTo>
                  <a:lnTo>
                    <a:pt x="171493" y="1270661"/>
                  </a:lnTo>
                  <a:lnTo>
                    <a:pt x="162167" y="1193987"/>
                  </a:lnTo>
                  <a:lnTo>
                    <a:pt x="159004" y="1115567"/>
                  </a:lnTo>
                  <a:lnTo>
                    <a:pt x="162167" y="1037148"/>
                  </a:lnTo>
                  <a:lnTo>
                    <a:pt x="171493" y="960474"/>
                  </a:lnTo>
                  <a:lnTo>
                    <a:pt x="186736" y="885792"/>
                  </a:lnTo>
                  <a:lnTo>
                    <a:pt x="207652" y="813347"/>
                  </a:lnTo>
                  <a:lnTo>
                    <a:pt x="233993" y="743386"/>
                  </a:lnTo>
                  <a:lnTo>
                    <a:pt x="265515" y="676155"/>
                  </a:lnTo>
                  <a:lnTo>
                    <a:pt x="301972" y="611900"/>
                  </a:lnTo>
                  <a:lnTo>
                    <a:pt x="343119" y="550867"/>
                  </a:lnTo>
                  <a:lnTo>
                    <a:pt x="388710" y="493302"/>
                  </a:lnTo>
                  <a:lnTo>
                    <a:pt x="438499" y="439451"/>
                  </a:lnTo>
                  <a:lnTo>
                    <a:pt x="492241" y="389561"/>
                  </a:lnTo>
                  <a:lnTo>
                    <a:pt x="549690" y="343878"/>
                  </a:lnTo>
                  <a:lnTo>
                    <a:pt x="610601" y="302647"/>
                  </a:lnTo>
                  <a:lnTo>
                    <a:pt x="674728" y="266116"/>
                  </a:lnTo>
                  <a:lnTo>
                    <a:pt x="741826" y="234529"/>
                  </a:lnTo>
                  <a:lnTo>
                    <a:pt x="811649" y="208133"/>
                  </a:lnTo>
                  <a:lnTo>
                    <a:pt x="883952" y="187175"/>
                  </a:lnTo>
                  <a:lnTo>
                    <a:pt x="958489" y="171900"/>
                  </a:lnTo>
                  <a:lnTo>
                    <a:pt x="1035014" y="162554"/>
                  </a:lnTo>
                  <a:lnTo>
                    <a:pt x="1113282" y="159384"/>
                  </a:lnTo>
                  <a:lnTo>
                    <a:pt x="1686070" y="159384"/>
                  </a:lnTo>
                  <a:lnTo>
                    <a:pt x="1624880" y="124524"/>
                  </a:lnTo>
                  <a:lnTo>
                    <a:pt x="1546604" y="87671"/>
                  </a:lnTo>
                  <a:lnTo>
                    <a:pt x="1465149" y="56875"/>
                  </a:lnTo>
                  <a:lnTo>
                    <a:pt x="1380803" y="32423"/>
                  </a:lnTo>
                  <a:lnTo>
                    <a:pt x="1293851" y="14601"/>
                  </a:lnTo>
                  <a:lnTo>
                    <a:pt x="1204582" y="3698"/>
                  </a:lnTo>
                  <a:lnTo>
                    <a:pt x="1113282" y="0"/>
                  </a:lnTo>
                  <a:close/>
                </a:path>
                <a:path w="2226564" h="2231135">
                  <a:moveTo>
                    <a:pt x="1686070" y="159384"/>
                  </a:moveTo>
                  <a:lnTo>
                    <a:pt x="1113282" y="159384"/>
                  </a:lnTo>
                  <a:lnTo>
                    <a:pt x="1191549" y="162554"/>
                  </a:lnTo>
                  <a:lnTo>
                    <a:pt x="1268074" y="171900"/>
                  </a:lnTo>
                  <a:lnTo>
                    <a:pt x="1342611" y="187175"/>
                  </a:lnTo>
                  <a:lnTo>
                    <a:pt x="1414914" y="208133"/>
                  </a:lnTo>
                  <a:lnTo>
                    <a:pt x="1484737" y="234529"/>
                  </a:lnTo>
                  <a:lnTo>
                    <a:pt x="1551835" y="266116"/>
                  </a:lnTo>
                  <a:lnTo>
                    <a:pt x="1615962" y="302647"/>
                  </a:lnTo>
                  <a:lnTo>
                    <a:pt x="1676873" y="343878"/>
                  </a:lnTo>
                  <a:lnTo>
                    <a:pt x="1734344" y="389582"/>
                  </a:lnTo>
                  <a:lnTo>
                    <a:pt x="1788064" y="439451"/>
                  </a:lnTo>
                  <a:lnTo>
                    <a:pt x="1837853" y="493302"/>
                  </a:lnTo>
                  <a:lnTo>
                    <a:pt x="1883444" y="550867"/>
                  </a:lnTo>
                  <a:lnTo>
                    <a:pt x="1924591" y="611900"/>
                  </a:lnTo>
                  <a:lnTo>
                    <a:pt x="1961048" y="676155"/>
                  </a:lnTo>
                  <a:lnTo>
                    <a:pt x="1992570" y="743386"/>
                  </a:lnTo>
                  <a:lnTo>
                    <a:pt x="2018911" y="813347"/>
                  </a:lnTo>
                  <a:lnTo>
                    <a:pt x="2039827" y="885792"/>
                  </a:lnTo>
                  <a:lnTo>
                    <a:pt x="2055070" y="960474"/>
                  </a:lnTo>
                  <a:lnTo>
                    <a:pt x="2064396" y="1037148"/>
                  </a:lnTo>
                  <a:lnTo>
                    <a:pt x="2067560" y="1115567"/>
                  </a:lnTo>
                  <a:lnTo>
                    <a:pt x="2064396" y="1193987"/>
                  </a:lnTo>
                  <a:lnTo>
                    <a:pt x="2055070" y="1270661"/>
                  </a:lnTo>
                  <a:lnTo>
                    <a:pt x="2039827" y="1345343"/>
                  </a:lnTo>
                  <a:lnTo>
                    <a:pt x="2018911" y="1417788"/>
                  </a:lnTo>
                  <a:lnTo>
                    <a:pt x="1992570" y="1487749"/>
                  </a:lnTo>
                  <a:lnTo>
                    <a:pt x="1961048" y="1554980"/>
                  </a:lnTo>
                  <a:lnTo>
                    <a:pt x="1924591" y="1619235"/>
                  </a:lnTo>
                  <a:lnTo>
                    <a:pt x="1883444" y="1680268"/>
                  </a:lnTo>
                  <a:lnTo>
                    <a:pt x="1837853" y="1737833"/>
                  </a:lnTo>
                  <a:lnTo>
                    <a:pt x="1788064" y="1791684"/>
                  </a:lnTo>
                  <a:lnTo>
                    <a:pt x="1734322" y="1841574"/>
                  </a:lnTo>
                  <a:lnTo>
                    <a:pt x="1676873" y="1887257"/>
                  </a:lnTo>
                  <a:lnTo>
                    <a:pt x="1615962" y="1928488"/>
                  </a:lnTo>
                  <a:lnTo>
                    <a:pt x="1551835" y="1965019"/>
                  </a:lnTo>
                  <a:lnTo>
                    <a:pt x="1484737" y="1996606"/>
                  </a:lnTo>
                  <a:lnTo>
                    <a:pt x="1414914" y="2023002"/>
                  </a:lnTo>
                  <a:lnTo>
                    <a:pt x="1342611" y="2043960"/>
                  </a:lnTo>
                  <a:lnTo>
                    <a:pt x="1268074" y="2059235"/>
                  </a:lnTo>
                  <a:lnTo>
                    <a:pt x="1191549" y="2068581"/>
                  </a:lnTo>
                  <a:lnTo>
                    <a:pt x="1113282" y="2071750"/>
                  </a:lnTo>
                  <a:lnTo>
                    <a:pt x="1686070" y="2071750"/>
                  </a:lnTo>
                  <a:lnTo>
                    <a:pt x="1770753" y="2015886"/>
                  </a:lnTo>
                  <a:lnTo>
                    <a:pt x="1837776" y="1962587"/>
                  </a:lnTo>
                  <a:lnTo>
                    <a:pt x="1900475" y="1904380"/>
                  </a:lnTo>
                  <a:lnTo>
                    <a:pt x="1958563" y="1841553"/>
                  </a:lnTo>
                  <a:lnTo>
                    <a:pt x="2011753" y="1774393"/>
                  </a:lnTo>
                  <a:lnTo>
                    <a:pt x="2059758" y="1703186"/>
                  </a:lnTo>
                  <a:lnTo>
                    <a:pt x="2102293" y="1628220"/>
                  </a:lnTo>
                  <a:lnTo>
                    <a:pt x="2139070" y="1549782"/>
                  </a:lnTo>
                  <a:lnTo>
                    <a:pt x="2169804" y="1468160"/>
                  </a:lnTo>
                  <a:lnTo>
                    <a:pt x="2194206" y="1383640"/>
                  </a:lnTo>
                  <a:lnTo>
                    <a:pt x="2211991" y="1296510"/>
                  </a:lnTo>
                  <a:lnTo>
                    <a:pt x="2222873" y="1207057"/>
                  </a:lnTo>
                  <a:lnTo>
                    <a:pt x="2226564" y="1115567"/>
                  </a:lnTo>
                  <a:lnTo>
                    <a:pt x="2222873" y="1024078"/>
                  </a:lnTo>
                  <a:lnTo>
                    <a:pt x="2211991" y="934625"/>
                  </a:lnTo>
                  <a:lnTo>
                    <a:pt x="2194206" y="847495"/>
                  </a:lnTo>
                  <a:lnTo>
                    <a:pt x="2169804" y="762975"/>
                  </a:lnTo>
                  <a:lnTo>
                    <a:pt x="2139070" y="681353"/>
                  </a:lnTo>
                  <a:lnTo>
                    <a:pt x="2102293" y="602915"/>
                  </a:lnTo>
                  <a:lnTo>
                    <a:pt x="2059758" y="527949"/>
                  </a:lnTo>
                  <a:lnTo>
                    <a:pt x="2011753" y="456742"/>
                  </a:lnTo>
                  <a:lnTo>
                    <a:pt x="1958544" y="389561"/>
                  </a:lnTo>
                  <a:lnTo>
                    <a:pt x="1900475" y="326755"/>
                  </a:lnTo>
                  <a:lnTo>
                    <a:pt x="1837776" y="268548"/>
                  </a:lnTo>
                  <a:lnTo>
                    <a:pt x="1770753" y="215249"/>
                  </a:lnTo>
                  <a:lnTo>
                    <a:pt x="1699692" y="167145"/>
                  </a:lnTo>
                  <a:lnTo>
                    <a:pt x="1686070" y="159384"/>
                  </a:lnTo>
                  <a:close/>
                </a:path>
              </a:pathLst>
            </a:custGeom>
            <a:solidFill>
              <a:srgbClr val="BEBEBE"/>
            </a:solidFill>
            <a:ln w="9525">
              <a:noFill/>
            </a:ln>
          </p:spPr>
          <p:txBody>
            <a:bodyPr/>
            <a:lstStyle/>
            <a:p>
              <a:endParaRPr lang="zh-CN" altLang="en-US">
                <a:solidFill>
                  <a:schemeClr val="dk1"/>
                </a:solidFill>
              </a:endParaRPr>
            </a:p>
          </p:txBody>
        </p:sp>
        <p:sp>
          <p:nvSpPr>
            <p:cNvPr id="27651" name="object 5"/>
            <p:cNvSpPr/>
            <p:nvPr>
              <p:custDataLst>
                <p:tags r:id="rId2"/>
              </p:custDataLst>
            </p:nvPr>
          </p:nvSpPr>
          <p:spPr>
            <a:xfrm>
              <a:off x="3053842" y="2307082"/>
              <a:ext cx="3815079" cy="2324607"/>
            </a:xfrm>
            <a:prstGeom prst="rect">
              <a:avLst/>
            </a:prstGeom>
            <a:blipFill rotWithShape="1">
              <a:blip r:embed="rId3"/>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4" name="object 6"/>
            <p:cNvSpPr txBox="1"/>
            <p:nvPr/>
          </p:nvSpPr>
          <p:spPr>
            <a:xfrm>
              <a:off x="6191503" y="2342769"/>
              <a:ext cx="223520" cy="436245"/>
            </a:xfrm>
            <a:prstGeom prst="rect">
              <a:avLst/>
            </a:prstGeom>
          </p:spPr>
          <p:txBody>
            <a:bodyPr vert="horz" wrap="square" lIns="0" tIns="0" rIns="0" bIns="0" rtlCol="0">
              <a:spAutoFit/>
            </a:bodyPr>
            <a:lstStyle/>
            <a:p>
              <a:pPr marL="12700" marR="0" defTabSz="1219835" fontAlgn="auto">
                <a:spcBef>
                  <a:spcPct val="0"/>
                </a:spcBef>
                <a:spcAft>
                  <a:spcPct val="0"/>
                </a:spcAft>
                <a:buClrTx/>
                <a:buSzTx/>
                <a:buFontTx/>
                <a:buNone/>
                <a:defRPr/>
              </a:pPr>
              <a:r>
                <a:rPr kumimoji="0" sz="2800" b="1" kern="1200" cap="none" spc="-20" normalizeH="0" baseline="0" noProof="0">
                  <a:solidFill>
                    <a:srgbClr val="FFFFFF"/>
                  </a:solidFill>
                  <a:latin typeface="Arial" panose="020B0604020202020204"/>
                  <a:ea typeface="+mn-ea"/>
                  <a:cs typeface="Arial" panose="020B0604020202020204"/>
                </a:rPr>
                <a:t>5</a:t>
              </a:r>
              <a:endParaRPr kumimoji="0" sz="2800" b="1" kern="1200" cap="none" spc="-20" normalizeH="0" baseline="0" noProof="0">
                <a:solidFill>
                  <a:srgbClr val="FFFFFF"/>
                </a:solidFill>
                <a:latin typeface="Arial" panose="020B0604020202020204"/>
                <a:ea typeface="+mn-ea"/>
                <a:cs typeface="Arial" panose="020B0604020202020204"/>
              </a:endParaRPr>
            </a:p>
          </p:txBody>
        </p:sp>
        <p:sp>
          <p:nvSpPr>
            <p:cNvPr id="5" name="object 7"/>
            <p:cNvSpPr txBox="1"/>
            <p:nvPr/>
          </p:nvSpPr>
          <p:spPr>
            <a:xfrm>
              <a:off x="6210046" y="4131055"/>
              <a:ext cx="222885" cy="436245"/>
            </a:xfrm>
            <a:prstGeom prst="rect">
              <a:avLst/>
            </a:prstGeom>
          </p:spPr>
          <p:txBody>
            <a:bodyPr vert="horz" wrap="square" lIns="0" tIns="0" rIns="0" bIns="0" rtlCol="0">
              <a:spAutoFit/>
            </a:bodyPr>
            <a:lstStyle/>
            <a:p>
              <a:pPr marL="12700" marR="0" defTabSz="1219835" fontAlgn="auto">
                <a:spcBef>
                  <a:spcPct val="0"/>
                </a:spcBef>
                <a:spcAft>
                  <a:spcPct val="0"/>
                </a:spcAft>
                <a:buClrTx/>
                <a:buSzTx/>
                <a:buFontTx/>
                <a:buNone/>
                <a:defRPr/>
              </a:pPr>
              <a:r>
                <a:rPr kumimoji="0" sz="2800" b="1" kern="1200" cap="none" spc="-20" normalizeH="0" baseline="0" noProof="0">
                  <a:solidFill>
                    <a:srgbClr val="FFFFFF"/>
                  </a:solidFill>
                  <a:latin typeface="Arial" panose="020B0604020202020204"/>
                  <a:ea typeface="+mn-ea"/>
                  <a:cs typeface="Arial" panose="020B0604020202020204"/>
                </a:rPr>
                <a:t>7</a:t>
              </a:r>
              <a:endParaRPr kumimoji="0" sz="2800" b="1" kern="1200" cap="none" spc="-20" normalizeH="0" baseline="0" noProof="0">
                <a:solidFill>
                  <a:srgbClr val="FFFFFF"/>
                </a:solidFill>
                <a:latin typeface="Arial" panose="020B0604020202020204"/>
                <a:ea typeface="+mn-ea"/>
                <a:cs typeface="Arial" panose="020B0604020202020204"/>
              </a:endParaRPr>
            </a:p>
          </p:txBody>
        </p:sp>
        <p:sp>
          <p:nvSpPr>
            <p:cNvPr id="6" name="object 8"/>
            <p:cNvSpPr txBox="1"/>
            <p:nvPr/>
          </p:nvSpPr>
          <p:spPr>
            <a:xfrm>
              <a:off x="6500240" y="3206622"/>
              <a:ext cx="223520" cy="436245"/>
            </a:xfrm>
            <a:prstGeom prst="rect">
              <a:avLst/>
            </a:prstGeom>
          </p:spPr>
          <p:txBody>
            <a:bodyPr vert="horz" wrap="square" lIns="0" tIns="0" rIns="0" bIns="0" rtlCol="0">
              <a:spAutoFit/>
            </a:bodyPr>
            <a:lstStyle/>
            <a:p>
              <a:pPr marL="12700" marR="0" defTabSz="1219835" fontAlgn="auto">
                <a:spcBef>
                  <a:spcPct val="0"/>
                </a:spcBef>
                <a:spcAft>
                  <a:spcPct val="0"/>
                </a:spcAft>
                <a:buClrTx/>
                <a:buSzTx/>
                <a:buFontTx/>
                <a:buNone/>
                <a:defRPr/>
              </a:pPr>
              <a:r>
                <a:rPr kumimoji="0" sz="2800" b="1" kern="1200" cap="none" spc="-20" normalizeH="0" baseline="0" noProof="0">
                  <a:solidFill>
                    <a:srgbClr val="FFFFFF"/>
                  </a:solidFill>
                  <a:latin typeface="Arial" panose="020B0604020202020204"/>
                  <a:ea typeface="+mn-ea"/>
                  <a:cs typeface="Arial" panose="020B0604020202020204"/>
                </a:rPr>
                <a:t>6</a:t>
              </a:r>
              <a:endParaRPr kumimoji="0" sz="2800" b="1" kern="1200" cap="none" spc="-20" normalizeH="0" baseline="0" noProof="0">
                <a:solidFill>
                  <a:srgbClr val="FFFFFF"/>
                </a:solidFill>
                <a:latin typeface="Arial" panose="020B0604020202020204"/>
                <a:ea typeface="+mn-ea"/>
                <a:cs typeface="Arial" panose="020B0604020202020204"/>
              </a:endParaRPr>
            </a:p>
          </p:txBody>
        </p:sp>
        <p:sp>
          <p:nvSpPr>
            <p:cNvPr id="27655" name="object 9"/>
            <p:cNvSpPr txBox="1"/>
            <p:nvPr/>
          </p:nvSpPr>
          <p:spPr>
            <a:xfrm>
              <a:off x="6612000" y="2131542"/>
              <a:ext cx="4646104" cy="858697"/>
            </a:xfrm>
            <a:prstGeom prst="rect">
              <a:avLst/>
            </a:prstGeom>
            <a:noFill/>
            <a:ln w="9525">
              <a:noFill/>
            </a:ln>
          </p:spPr>
          <p:txBody>
            <a:bodyPr wrap="square" lIns="0" tIns="0" rIns="0" bIns="0" anchor="t" anchorCtr="0">
              <a:spAutoFit/>
            </a:bodyPr>
            <a:lstStyle/>
            <a:p>
              <a:pPr marL="12700">
                <a:lnSpc>
                  <a:spcPct val="120000"/>
                </a:lnSpc>
              </a:pPr>
              <a:r>
                <a:rPr lang="zh-CN" altLang="en-US" sz="1600" b="1">
                  <a:solidFill>
                    <a:srgbClr val="585858"/>
                  </a:solidFill>
                  <a:latin typeface="微软雅黑" panose="020B0503020204020204" charset="-122"/>
                  <a:ea typeface="微软雅黑" panose="020B0503020204020204" charset="-122"/>
                </a:rPr>
                <a:t>组织建立并落实安全风险分级管控和隐患排查治理双重预防工作机制，督促、检查本单位的安全生产工作，及时消除生产安全事故隐患</a:t>
              </a:r>
              <a:endParaRPr lang="zh-CN" altLang="en-US" sz="1600" b="1">
                <a:solidFill>
                  <a:srgbClr val="585858"/>
                </a:solidFill>
                <a:latin typeface="微软雅黑" panose="020B0503020204020204" charset="-122"/>
                <a:ea typeface="微软雅黑" panose="020B0503020204020204" charset="-122"/>
              </a:endParaRPr>
            </a:p>
          </p:txBody>
        </p:sp>
        <p:sp>
          <p:nvSpPr>
            <p:cNvPr id="8" name="object 10"/>
            <p:cNvSpPr txBox="1"/>
            <p:nvPr/>
          </p:nvSpPr>
          <p:spPr>
            <a:xfrm>
              <a:off x="-125060" y="2307082"/>
              <a:ext cx="3394096" cy="492443"/>
            </a:xfrm>
            <a:prstGeom prst="rect">
              <a:avLst/>
            </a:prstGeom>
          </p:spPr>
          <p:txBody>
            <a:bodyPr vert="horz" wrap="square" lIns="0" tIns="0" rIns="0" bIns="0" rtlCol="0">
              <a:spAutoFit/>
            </a:bodyPr>
            <a:lstStyle/>
            <a:p>
              <a:pPr marL="12700" marR="0" defTabSz="1219835" fontAlgn="auto">
                <a:spcBef>
                  <a:spcPct val="0"/>
                </a:spcBef>
                <a:spcAft>
                  <a:spcPct val="0"/>
                </a:spcAft>
                <a:buClrTx/>
                <a:buSzTx/>
                <a:buFontTx/>
                <a:buNone/>
                <a:defRPr/>
              </a:pPr>
              <a:r>
                <a:rPr kumimoji="0" lang="zh-CN" altLang="en-US" sz="1600" b="1" kern="1200" cap="none" spc="-25" normalizeH="0" baseline="0" noProof="0">
                  <a:solidFill>
                    <a:schemeClr val="dk1"/>
                  </a:solidFill>
                  <a:latin typeface="微软雅黑" panose="020B0503020204020204" charset="-122"/>
                  <a:ea typeface="微软雅黑" panose="020B0503020204020204" charset="-122"/>
                  <a:cs typeface="微软雅黑" panose="020B0503020204020204" charset="-122"/>
                </a:rPr>
                <a:t>建立健全并落实本单位全员安全生产责任制，加强安全生产标准化建设</a:t>
              </a:r>
              <a:endParaRPr kumimoji="0" lang="zh-CN" altLang="en-US" sz="1600" b="1" kern="1200" cap="none" spc="-25" normalizeH="0" baseline="0" noProof="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9" name="object 11"/>
            <p:cNvSpPr txBox="1"/>
            <p:nvPr/>
          </p:nvSpPr>
          <p:spPr>
            <a:xfrm>
              <a:off x="321056" y="3139185"/>
              <a:ext cx="2660650" cy="492443"/>
            </a:xfrm>
            <a:prstGeom prst="rect">
              <a:avLst/>
            </a:prstGeom>
          </p:spPr>
          <p:txBody>
            <a:bodyPr vert="horz" wrap="square" lIns="0" tIns="0" rIns="0" bIns="0" rtlCol="0">
              <a:spAutoFit/>
            </a:bodyPr>
            <a:lstStyle/>
            <a:p>
              <a:pPr marL="12700" marR="0" defTabSz="1219835" fontAlgn="auto">
                <a:spcBef>
                  <a:spcPct val="0"/>
                </a:spcBef>
                <a:spcAft>
                  <a:spcPct val="0"/>
                </a:spcAft>
                <a:buClrTx/>
                <a:buSzTx/>
                <a:buFontTx/>
                <a:buNone/>
                <a:defRPr/>
              </a:pPr>
              <a:r>
                <a:rPr kumimoji="0" lang="zh-CN" altLang="en-US" sz="1600" b="1" kern="1200" cap="none" spc="-20" normalizeH="0" baseline="0" noProof="0">
                  <a:solidFill>
                    <a:srgbClr val="585858"/>
                  </a:solidFill>
                  <a:latin typeface="微软雅黑" panose="020B0503020204020204" charset="-122"/>
                  <a:ea typeface="微软雅黑" panose="020B0503020204020204" charset="-122"/>
                  <a:cs typeface="微软雅黑" panose="020B0503020204020204" charset="-122"/>
                </a:rPr>
                <a:t>组织制定并实施本单位安全生产规章制度和操作规程</a:t>
              </a:r>
              <a:endParaRPr kumimoji="0" lang="zh-CN" altLang="en-US" sz="1600" b="1" kern="1200" cap="none" spc="-20" normalizeH="0" baseline="0" noProof="0">
                <a:solidFill>
                  <a:srgbClr val="585858"/>
                </a:solidFill>
                <a:latin typeface="微软雅黑" panose="020B0503020204020204" charset="-122"/>
                <a:ea typeface="微软雅黑" panose="020B0503020204020204" charset="-122"/>
                <a:cs typeface="微软雅黑" panose="020B0503020204020204" charset="-122"/>
              </a:endParaRPr>
            </a:p>
          </p:txBody>
        </p:sp>
        <p:sp>
          <p:nvSpPr>
            <p:cNvPr id="27658" name="object 12"/>
            <p:cNvSpPr txBox="1"/>
            <p:nvPr/>
          </p:nvSpPr>
          <p:spPr>
            <a:xfrm>
              <a:off x="3324667" y="4814758"/>
              <a:ext cx="3544253" cy="955133"/>
            </a:xfrm>
            <a:prstGeom prst="rect">
              <a:avLst/>
            </a:prstGeom>
            <a:noFill/>
            <a:ln w="9525">
              <a:noFill/>
            </a:ln>
          </p:spPr>
          <p:txBody>
            <a:bodyPr wrap="square" lIns="0" tIns="0" rIns="0" bIns="0" anchor="t" anchorCtr="0">
              <a:spAutoFit/>
            </a:bodyPr>
            <a:lstStyle/>
            <a:p>
              <a:pPr marL="30480" algn="ctr"/>
              <a:r>
                <a:rPr lang="en-US" altLang="zh-CN" sz="2800" b="1">
                  <a:solidFill>
                    <a:schemeClr val="dk1"/>
                  </a:solidFill>
                  <a:latin typeface="微软雅黑" panose="020B0503020204020204" charset="-122"/>
                  <a:ea typeface="微软雅黑" panose="020B0503020204020204" charset="-122"/>
                </a:rPr>
                <a:t>3</a:t>
              </a:r>
              <a:endParaRPr lang="en-US" altLang="zh-CN" sz="2800">
                <a:solidFill>
                  <a:schemeClr val="dk1"/>
                </a:solidFill>
                <a:latin typeface="微软雅黑" panose="020B0503020204020204" charset="-122"/>
                <a:ea typeface="微软雅黑" panose="020B0503020204020204" charset="-122"/>
              </a:endParaRPr>
            </a:p>
            <a:p>
              <a:pPr marL="30480" algn="ctr">
                <a:lnSpc>
                  <a:spcPct val="120000"/>
                </a:lnSpc>
                <a:spcBef>
                  <a:spcPts val="1975"/>
                </a:spcBef>
              </a:pPr>
              <a:r>
                <a:rPr lang="zh-CN" altLang="en-US" sz="1600" b="1">
                  <a:solidFill>
                    <a:schemeClr val="dk1"/>
                  </a:solidFill>
                  <a:latin typeface="微软雅黑" panose="020B0503020204020204" charset="-122"/>
                  <a:ea typeface="微软雅黑" panose="020B0503020204020204" charset="-122"/>
                </a:rPr>
                <a:t>保证本单位安全生产投入的有效实施</a:t>
              </a:r>
              <a:endParaRPr lang="zh-CN" altLang="en-US" sz="1600" b="1">
                <a:solidFill>
                  <a:schemeClr val="dk1"/>
                </a:solidFill>
                <a:latin typeface="微软雅黑" panose="020B0503020204020204" charset="-122"/>
                <a:ea typeface="微软雅黑" panose="020B0503020204020204" charset="-122"/>
              </a:endParaRPr>
            </a:p>
          </p:txBody>
        </p:sp>
        <p:sp>
          <p:nvSpPr>
            <p:cNvPr id="11" name="object 13"/>
            <p:cNvSpPr txBox="1"/>
            <p:nvPr/>
          </p:nvSpPr>
          <p:spPr>
            <a:xfrm>
              <a:off x="728268" y="4119117"/>
              <a:ext cx="2458720" cy="492443"/>
            </a:xfrm>
            <a:prstGeom prst="rect">
              <a:avLst/>
            </a:prstGeom>
          </p:spPr>
          <p:txBody>
            <a:bodyPr vert="horz" wrap="square" lIns="0" tIns="0" rIns="0" bIns="0" rtlCol="0">
              <a:spAutoFit/>
            </a:bodyPr>
            <a:lstStyle/>
            <a:p>
              <a:pPr marL="12700" marR="0" defTabSz="1219835" fontAlgn="auto">
                <a:spcBef>
                  <a:spcPct val="0"/>
                </a:spcBef>
                <a:spcAft>
                  <a:spcPct val="0"/>
                </a:spcAft>
                <a:buClrTx/>
                <a:buSzTx/>
                <a:buFontTx/>
                <a:buNone/>
                <a:defRPr/>
              </a:pPr>
              <a:r>
                <a:rPr kumimoji="0" lang="zh-CN" altLang="en-US" sz="1600" b="1" kern="1200" cap="none" spc="-20" normalizeH="0" baseline="0" noProof="0">
                  <a:solidFill>
                    <a:srgbClr val="585858"/>
                  </a:solidFill>
                  <a:latin typeface="微软雅黑" panose="020B0503020204020204" charset="-122"/>
                  <a:ea typeface="微软雅黑" panose="020B0503020204020204" charset="-122"/>
                  <a:cs typeface="微软雅黑" panose="020B0503020204020204" charset="-122"/>
                </a:rPr>
                <a:t>组织制定并实施本单位安全生产教育和培训计划</a:t>
              </a:r>
              <a:endParaRPr kumimoji="0" lang="zh-CN" altLang="en-US" sz="1600" b="1" kern="1200" cap="none" spc="-20" normalizeH="0" baseline="0" noProof="0">
                <a:solidFill>
                  <a:srgbClr val="585858"/>
                </a:solidFill>
                <a:latin typeface="微软雅黑" panose="020B0503020204020204" charset="-122"/>
                <a:ea typeface="微软雅黑" panose="020B0503020204020204" charset="-122"/>
                <a:cs typeface="微软雅黑" panose="020B0503020204020204" charset="-122"/>
              </a:endParaRPr>
            </a:p>
          </p:txBody>
        </p:sp>
        <p:sp>
          <p:nvSpPr>
            <p:cNvPr id="27660" name="object 14"/>
            <p:cNvSpPr txBox="1"/>
            <p:nvPr/>
          </p:nvSpPr>
          <p:spPr>
            <a:xfrm>
              <a:off x="7000303" y="3214496"/>
              <a:ext cx="3652019" cy="565924"/>
            </a:xfrm>
            <a:prstGeom prst="rect">
              <a:avLst/>
            </a:prstGeom>
            <a:noFill/>
            <a:ln w="9525">
              <a:noFill/>
            </a:ln>
          </p:spPr>
          <p:txBody>
            <a:bodyPr wrap="square" lIns="0" tIns="0" rIns="0" bIns="0" anchor="t" anchorCtr="0">
              <a:spAutoFit/>
            </a:bodyPr>
            <a:lstStyle/>
            <a:p>
              <a:pPr marL="12700">
                <a:lnSpc>
                  <a:spcPct val="120000"/>
                </a:lnSpc>
              </a:pPr>
              <a:r>
                <a:rPr lang="zh-CN" altLang="en-US" sz="1600" b="1">
                  <a:solidFill>
                    <a:srgbClr val="FF0000"/>
                  </a:solidFill>
                  <a:latin typeface="微软雅黑" panose="020B0503020204020204" charset="-122"/>
                  <a:ea typeface="微软雅黑" panose="020B0503020204020204" charset="-122"/>
                </a:rPr>
                <a:t>组织制定并实施本单位的 生产安全事故应急救援预案</a:t>
              </a:r>
              <a:endParaRPr lang="zh-CN" altLang="en-US" sz="1600" b="1">
                <a:solidFill>
                  <a:srgbClr val="FF0000"/>
                </a:solidFill>
                <a:latin typeface="微软雅黑" panose="020B0503020204020204" charset="-122"/>
                <a:ea typeface="微软雅黑" panose="020B0503020204020204" charset="-122"/>
              </a:endParaRPr>
            </a:p>
          </p:txBody>
        </p:sp>
        <p:sp>
          <p:nvSpPr>
            <p:cNvPr id="27661" name="object 15"/>
            <p:cNvSpPr txBox="1"/>
            <p:nvPr/>
          </p:nvSpPr>
          <p:spPr>
            <a:xfrm>
              <a:off x="6656323" y="4224654"/>
              <a:ext cx="2660650" cy="256540"/>
            </a:xfrm>
            <a:prstGeom prst="rect">
              <a:avLst/>
            </a:prstGeom>
            <a:noFill/>
            <a:ln w="9525">
              <a:noFill/>
            </a:ln>
          </p:spPr>
          <p:txBody>
            <a:bodyPr wrap="square" lIns="0" tIns="0" rIns="0" bIns="0" anchor="t" anchorCtr="0">
              <a:spAutoFit/>
            </a:bodyPr>
            <a:lstStyle/>
            <a:p>
              <a:pPr marL="12700"/>
              <a:r>
                <a:rPr lang="zh-CN" altLang="en-US" sz="1600" b="1">
                  <a:solidFill>
                    <a:srgbClr val="585858"/>
                  </a:solidFill>
                  <a:latin typeface="微软雅黑" panose="020B0503020204020204" charset="-122"/>
                  <a:ea typeface="微软雅黑" panose="020B0503020204020204" charset="-122"/>
                </a:rPr>
                <a:t>及时、如实报告生产安全事故</a:t>
              </a:r>
              <a:endParaRPr lang="zh-CN" altLang="en-US" sz="1600" b="1">
                <a:solidFill>
                  <a:srgbClr val="585858"/>
                </a:solidFill>
                <a:latin typeface="微软雅黑" panose="020B0503020204020204" charset="-122"/>
                <a:ea typeface="微软雅黑" panose="020B0503020204020204" charset="-122"/>
              </a:endParaRPr>
            </a:p>
          </p:txBody>
        </p:sp>
        <p:sp>
          <p:nvSpPr>
            <p:cNvPr id="14" name="object 16"/>
            <p:cNvSpPr txBox="1"/>
            <p:nvPr/>
          </p:nvSpPr>
          <p:spPr>
            <a:xfrm>
              <a:off x="3469385" y="2342769"/>
              <a:ext cx="223520" cy="436245"/>
            </a:xfrm>
            <a:prstGeom prst="rect">
              <a:avLst/>
            </a:prstGeom>
          </p:spPr>
          <p:txBody>
            <a:bodyPr vert="horz" wrap="square" lIns="0" tIns="0" rIns="0" bIns="0" rtlCol="0">
              <a:spAutoFit/>
            </a:bodyPr>
            <a:lstStyle/>
            <a:p>
              <a:pPr marL="12700" marR="0" defTabSz="1219835" fontAlgn="auto">
                <a:spcBef>
                  <a:spcPct val="0"/>
                </a:spcBef>
                <a:spcAft>
                  <a:spcPct val="0"/>
                </a:spcAft>
                <a:buClrTx/>
                <a:buSzTx/>
                <a:buFontTx/>
                <a:buNone/>
                <a:defRPr/>
              </a:pPr>
              <a:r>
                <a:rPr kumimoji="0" sz="2800" b="1" kern="1200" cap="none" spc="-20" normalizeH="0" baseline="0" noProof="0">
                  <a:solidFill>
                    <a:srgbClr val="FFFFFF"/>
                  </a:solidFill>
                  <a:latin typeface="Arial" panose="020B0604020202020204"/>
                  <a:ea typeface="+mn-ea"/>
                  <a:cs typeface="Arial" panose="020B0604020202020204"/>
                </a:rPr>
                <a:t>1</a:t>
              </a:r>
              <a:endParaRPr kumimoji="0" sz="2800" b="1" kern="1200" cap="none" spc="-20" normalizeH="0" baseline="0" noProof="0">
                <a:solidFill>
                  <a:srgbClr val="FFFFFF"/>
                </a:solidFill>
                <a:latin typeface="Arial" panose="020B0604020202020204"/>
                <a:ea typeface="+mn-ea"/>
                <a:cs typeface="Arial" panose="020B0604020202020204"/>
              </a:endParaRPr>
            </a:p>
          </p:txBody>
        </p:sp>
        <p:sp>
          <p:nvSpPr>
            <p:cNvPr id="15" name="object 17"/>
            <p:cNvSpPr txBox="1"/>
            <p:nvPr/>
          </p:nvSpPr>
          <p:spPr>
            <a:xfrm>
              <a:off x="3200145" y="3214496"/>
              <a:ext cx="222885" cy="436245"/>
            </a:xfrm>
            <a:prstGeom prst="rect">
              <a:avLst/>
            </a:prstGeom>
          </p:spPr>
          <p:txBody>
            <a:bodyPr vert="horz" wrap="square" lIns="0" tIns="0" rIns="0" bIns="0" rtlCol="0">
              <a:spAutoFit/>
            </a:bodyPr>
            <a:lstStyle/>
            <a:p>
              <a:pPr marL="12700" marR="0" defTabSz="1219835" fontAlgn="auto">
                <a:spcBef>
                  <a:spcPct val="0"/>
                </a:spcBef>
                <a:spcAft>
                  <a:spcPct val="0"/>
                </a:spcAft>
                <a:buClrTx/>
                <a:buSzTx/>
                <a:buFontTx/>
                <a:buNone/>
                <a:defRPr/>
              </a:pPr>
              <a:r>
                <a:rPr kumimoji="0" sz="2800" b="1" kern="1200" cap="none" spc="-20" normalizeH="0" baseline="0" noProof="0">
                  <a:solidFill>
                    <a:srgbClr val="FFFFFF"/>
                  </a:solidFill>
                  <a:latin typeface="Arial" panose="020B0604020202020204"/>
                  <a:ea typeface="+mn-ea"/>
                  <a:cs typeface="Arial" panose="020B0604020202020204"/>
                </a:rPr>
                <a:t>2</a:t>
              </a:r>
              <a:endParaRPr kumimoji="0" sz="2800" b="1" kern="1200" cap="none" spc="-20" normalizeH="0" baseline="0" noProof="0">
                <a:solidFill>
                  <a:srgbClr val="FFFFFF"/>
                </a:solidFill>
                <a:latin typeface="Arial" panose="020B0604020202020204"/>
                <a:ea typeface="+mn-ea"/>
                <a:cs typeface="Arial" panose="020B0604020202020204"/>
              </a:endParaRPr>
            </a:p>
          </p:txBody>
        </p:sp>
        <p:sp>
          <p:nvSpPr>
            <p:cNvPr id="27664" name="object 19"/>
            <p:cNvSpPr/>
            <p:nvPr>
              <p:custDataLst>
                <p:tags r:id="rId4"/>
              </p:custDataLst>
            </p:nvPr>
          </p:nvSpPr>
          <p:spPr>
            <a:xfrm>
              <a:off x="4701540" y="4786884"/>
              <a:ext cx="502920" cy="504444"/>
            </a:xfrm>
            <a:custGeom>
              <a:avLst/>
              <a:gdLst/>
              <a:ahLst/>
              <a:cxnLst/>
              <a:rect l="0" t="0" r="0" b="0"/>
              <a:pathLst>
                <a:path w="502920" h="504444">
                  <a:moveTo>
                    <a:pt x="251460" y="0"/>
                  </a:moveTo>
                  <a:lnTo>
                    <a:pt x="210657" y="3300"/>
                  </a:lnTo>
                  <a:lnTo>
                    <a:pt x="171955" y="12856"/>
                  </a:lnTo>
                  <a:lnTo>
                    <a:pt x="135872" y="28148"/>
                  </a:lnTo>
                  <a:lnTo>
                    <a:pt x="102924" y="48658"/>
                  </a:lnTo>
                  <a:lnTo>
                    <a:pt x="73628" y="73866"/>
                  </a:lnTo>
                  <a:lnTo>
                    <a:pt x="48499" y="103254"/>
                  </a:lnTo>
                  <a:lnTo>
                    <a:pt x="28056" y="136302"/>
                  </a:lnTo>
                  <a:lnTo>
                    <a:pt x="12813" y="172492"/>
                  </a:lnTo>
                  <a:lnTo>
                    <a:pt x="3289" y="211305"/>
                  </a:lnTo>
                  <a:lnTo>
                    <a:pt x="0" y="252222"/>
                  </a:lnTo>
                  <a:lnTo>
                    <a:pt x="833" y="272910"/>
                  </a:lnTo>
                  <a:lnTo>
                    <a:pt x="7304" y="312840"/>
                  </a:lnTo>
                  <a:lnTo>
                    <a:pt x="19752" y="350406"/>
                  </a:lnTo>
                  <a:lnTo>
                    <a:pt x="37660" y="385090"/>
                  </a:lnTo>
                  <a:lnTo>
                    <a:pt x="60510" y="416373"/>
                  </a:lnTo>
                  <a:lnTo>
                    <a:pt x="87787" y="443736"/>
                  </a:lnTo>
                  <a:lnTo>
                    <a:pt x="118974" y="466660"/>
                  </a:lnTo>
                  <a:lnTo>
                    <a:pt x="153554" y="484626"/>
                  </a:lnTo>
                  <a:lnTo>
                    <a:pt x="191011" y="497114"/>
                  </a:lnTo>
                  <a:lnTo>
                    <a:pt x="230828" y="503608"/>
                  </a:lnTo>
                  <a:lnTo>
                    <a:pt x="251460" y="504444"/>
                  </a:lnTo>
                  <a:lnTo>
                    <a:pt x="272091" y="503608"/>
                  </a:lnTo>
                  <a:lnTo>
                    <a:pt x="311908" y="497114"/>
                  </a:lnTo>
                  <a:lnTo>
                    <a:pt x="349365" y="484626"/>
                  </a:lnTo>
                  <a:lnTo>
                    <a:pt x="383945" y="466660"/>
                  </a:lnTo>
                  <a:lnTo>
                    <a:pt x="415132" y="443736"/>
                  </a:lnTo>
                  <a:lnTo>
                    <a:pt x="442409" y="416373"/>
                  </a:lnTo>
                  <a:lnTo>
                    <a:pt x="465259" y="385090"/>
                  </a:lnTo>
                  <a:lnTo>
                    <a:pt x="483167" y="350406"/>
                  </a:lnTo>
                  <a:lnTo>
                    <a:pt x="495615" y="312840"/>
                  </a:lnTo>
                  <a:lnTo>
                    <a:pt x="502086" y="272910"/>
                  </a:lnTo>
                  <a:lnTo>
                    <a:pt x="502920" y="252222"/>
                  </a:lnTo>
                  <a:lnTo>
                    <a:pt x="502086" y="231533"/>
                  </a:lnTo>
                  <a:lnTo>
                    <a:pt x="495615" y="191603"/>
                  </a:lnTo>
                  <a:lnTo>
                    <a:pt x="483167" y="154037"/>
                  </a:lnTo>
                  <a:lnTo>
                    <a:pt x="465259" y="119353"/>
                  </a:lnTo>
                  <a:lnTo>
                    <a:pt x="442409" y="88070"/>
                  </a:lnTo>
                  <a:lnTo>
                    <a:pt x="415132" y="60707"/>
                  </a:lnTo>
                  <a:lnTo>
                    <a:pt x="383945" y="37783"/>
                  </a:lnTo>
                  <a:lnTo>
                    <a:pt x="349365" y="19817"/>
                  </a:lnTo>
                  <a:lnTo>
                    <a:pt x="311908" y="7329"/>
                  </a:lnTo>
                  <a:lnTo>
                    <a:pt x="272091" y="835"/>
                  </a:lnTo>
                  <a:lnTo>
                    <a:pt x="251460" y="0"/>
                  </a:lnTo>
                  <a:close/>
                </a:path>
              </a:pathLst>
            </a:custGeom>
            <a:solidFill>
              <a:srgbClr val="DC3B00"/>
            </a:solidFill>
            <a:ln w="9525">
              <a:noFill/>
            </a:ln>
          </p:spPr>
          <p:txBody>
            <a:bodyPr/>
            <a:lstStyle/>
            <a:p>
              <a:endParaRPr lang="zh-CN" altLang="en-US">
                <a:solidFill>
                  <a:schemeClr val="dk1"/>
                </a:solidFill>
              </a:endParaRPr>
            </a:p>
          </p:txBody>
        </p:sp>
        <p:sp>
          <p:nvSpPr>
            <p:cNvPr id="27665" name="object 20"/>
            <p:cNvSpPr txBox="1"/>
            <p:nvPr/>
          </p:nvSpPr>
          <p:spPr>
            <a:xfrm>
              <a:off x="4146041" y="3714622"/>
              <a:ext cx="1625600" cy="287020"/>
            </a:xfrm>
            <a:prstGeom prst="rect">
              <a:avLst/>
            </a:prstGeom>
            <a:noFill/>
            <a:ln w="9525">
              <a:noFill/>
            </a:ln>
          </p:spPr>
          <p:txBody>
            <a:bodyPr lIns="0" tIns="0" rIns="0" bIns="0" anchor="t" anchorCtr="0">
              <a:spAutoFit/>
            </a:bodyPr>
            <a:lstStyle/>
            <a:p>
              <a:pPr marL="12700"/>
              <a:r>
                <a:rPr lang="zh-CN" altLang="en-US" sz="1800" b="1">
                  <a:solidFill>
                    <a:srgbClr val="585858"/>
                  </a:solidFill>
                  <a:latin typeface="微软雅黑" panose="020B0503020204020204" charset="-122"/>
                  <a:ea typeface="微软雅黑" panose="020B0503020204020204" charset="-122"/>
                </a:rPr>
                <a:t>主要负责人职责</a:t>
              </a:r>
              <a:endParaRPr lang="zh-CN" altLang="en-US" sz="1800" b="1">
                <a:solidFill>
                  <a:srgbClr val="585858"/>
                </a:solidFill>
                <a:latin typeface="微软雅黑" panose="020B0503020204020204" charset="-122"/>
                <a:ea typeface="微软雅黑" panose="020B0503020204020204" charset="-122"/>
              </a:endParaRPr>
            </a:p>
          </p:txBody>
        </p:sp>
        <p:sp>
          <p:nvSpPr>
            <p:cNvPr id="27666" name="object 21"/>
            <p:cNvSpPr/>
            <p:nvPr>
              <p:custDataLst>
                <p:tags r:id="rId5"/>
              </p:custDataLst>
            </p:nvPr>
          </p:nvSpPr>
          <p:spPr>
            <a:xfrm>
              <a:off x="4529328" y="2522220"/>
              <a:ext cx="917448" cy="1179575"/>
            </a:xfrm>
            <a:prstGeom prst="rect">
              <a:avLst/>
            </a:prstGeom>
            <a:blipFill rotWithShape="1">
              <a:blip r:embed="rId6"/>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20" name="object 18"/>
            <p:cNvSpPr txBox="1"/>
            <p:nvPr/>
          </p:nvSpPr>
          <p:spPr>
            <a:xfrm>
              <a:off x="3488476" y="4136413"/>
              <a:ext cx="119211" cy="430887"/>
            </a:xfrm>
            <a:prstGeom prst="rect">
              <a:avLst/>
            </a:prstGeom>
          </p:spPr>
          <p:txBody>
            <a:bodyPr vert="horz" wrap="square" lIns="0" tIns="0" rIns="0" bIns="0" rtlCol="0">
              <a:spAutoFit/>
            </a:bodyPr>
            <a:lstStyle/>
            <a:p>
              <a:pPr marL="12700" marR="0" defTabSz="1219835" fontAlgn="auto">
                <a:spcBef>
                  <a:spcPct val="0"/>
                </a:spcBef>
                <a:spcAft>
                  <a:spcPct val="0"/>
                </a:spcAft>
                <a:buClrTx/>
                <a:buSzTx/>
                <a:buFontTx/>
                <a:buNone/>
                <a:defRPr/>
              </a:pPr>
              <a:r>
                <a:rPr kumimoji="0" lang="en-US" sz="2800" b="1" kern="1200" cap="none" spc="-20" normalizeH="0" baseline="0" noProof="0">
                  <a:solidFill>
                    <a:srgbClr val="FFFFFF"/>
                  </a:solidFill>
                  <a:latin typeface="Arial" panose="020B0604020202020204"/>
                  <a:ea typeface="+mn-ea"/>
                  <a:cs typeface="Arial" panose="020B0604020202020204"/>
                </a:rPr>
                <a:t>3</a:t>
              </a:r>
              <a:endParaRPr kumimoji="0" lang="en-US" sz="2800" b="1" kern="1200" cap="none" spc="-20" normalizeH="0" baseline="0" noProof="0">
                <a:solidFill>
                  <a:srgbClr val="FFFFFF"/>
                </a:solidFill>
                <a:latin typeface="Arial" panose="020B0604020202020204"/>
                <a:ea typeface="+mn-ea"/>
                <a:cs typeface="Arial" panose="020B0604020202020204"/>
              </a:endParaRPr>
            </a:p>
          </p:txBody>
        </p:sp>
        <p:sp>
          <p:nvSpPr>
            <p:cNvPr id="16" name="object 18"/>
            <p:cNvSpPr txBox="1"/>
            <p:nvPr/>
          </p:nvSpPr>
          <p:spPr>
            <a:xfrm>
              <a:off x="4841557" y="4820983"/>
              <a:ext cx="222885" cy="436245"/>
            </a:xfrm>
            <a:prstGeom prst="rect">
              <a:avLst/>
            </a:prstGeom>
          </p:spPr>
          <p:txBody>
            <a:bodyPr vert="horz" wrap="square" lIns="0" tIns="0" rIns="0" bIns="0" rtlCol="0">
              <a:spAutoFit/>
            </a:bodyPr>
            <a:lstStyle/>
            <a:p>
              <a:pPr marL="12700" marR="0" defTabSz="1219835" fontAlgn="auto">
                <a:spcBef>
                  <a:spcPct val="0"/>
                </a:spcBef>
                <a:spcAft>
                  <a:spcPct val="0"/>
                </a:spcAft>
                <a:buClrTx/>
                <a:buSzTx/>
                <a:buFontTx/>
                <a:buNone/>
                <a:defRPr/>
              </a:pPr>
              <a:r>
                <a:rPr kumimoji="0" sz="2800" b="1" kern="1200" cap="none" spc="-20" normalizeH="0" baseline="0" noProof="0">
                  <a:solidFill>
                    <a:srgbClr val="FFFFFF"/>
                  </a:solidFill>
                  <a:latin typeface="Arial" panose="020B0604020202020204"/>
                  <a:ea typeface="+mn-ea"/>
                  <a:cs typeface="Arial" panose="020B0604020202020204"/>
                </a:rPr>
                <a:t>4</a:t>
              </a:r>
              <a:endParaRPr kumimoji="0" sz="2800" b="1" kern="1200" cap="none" spc="-20" normalizeH="0" baseline="0" noProof="0">
                <a:solidFill>
                  <a:srgbClr val="FFFFFF"/>
                </a:solidFill>
                <a:latin typeface="Arial" panose="020B0604020202020204"/>
                <a:ea typeface="+mn-ea"/>
                <a:cs typeface="Arial" panose="020B0604020202020204"/>
              </a:endParaRPr>
            </a:p>
          </p:txBody>
        </p:sp>
      </p:gr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第一节  安全生产法解读</a:t>
            </a:r>
            <a:endParaRPr lang="zh-CN" altLang="en-US" sz="4000" b="1">
              <a:solidFill>
                <a:schemeClr val="lt1"/>
              </a:solidFill>
            </a:endParaRPr>
          </a:p>
        </p:txBody>
      </p:sp>
      <p:sp>
        <p:nvSpPr>
          <p:cNvPr id="2" name="矩形 1"/>
          <p:cNvSpPr/>
          <p:nvPr/>
        </p:nvSpPr>
        <p:spPr>
          <a:xfrm>
            <a:off x="581660" y="163131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安全生产法：第二十二条</a:t>
            </a:r>
            <a:endParaRPr lang="zh-CN" altLang="en-US" sz="2400" b="1">
              <a:solidFill>
                <a:srgbClr val="FFFFFF"/>
              </a:solidFill>
              <a:latin typeface="微软雅黑" panose="020B0503020204020204" charset="-122"/>
              <a:ea typeface="微软雅黑" panose="020B0503020204020204" charset="-122"/>
            </a:endParaRPr>
          </a:p>
        </p:txBody>
      </p:sp>
      <p:sp>
        <p:nvSpPr>
          <p:cNvPr id="25631" name="文本框 57"/>
          <p:cNvSpPr txBox="1"/>
          <p:nvPr/>
        </p:nvSpPr>
        <p:spPr>
          <a:xfrm>
            <a:off x="3780473" y="6262053"/>
            <a:ext cx="6121400" cy="369887"/>
          </a:xfrm>
          <a:prstGeom prst="rect">
            <a:avLst/>
          </a:prstGeom>
          <a:noFill/>
          <a:ln w="9525">
            <a:noFill/>
          </a:ln>
        </p:spPr>
        <p:txBody>
          <a:bodyPr anchor="t" anchorCtr="0">
            <a:spAutoFit/>
          </a:bodyPr>
          <a:lstStyle/>
          <a:p>
            <a:r>
              <a:rPr lang="zh-CN" altLang="en-US" sz="1800" b="1">
                <a:solidFill>
                  <a:schemeClr val="dk1"/>
                </a:solidFill>
                <a:latin typeface="微软雅黑" panose="020B0503020204020204" charset="-122"/>
                <a:ea typeface="微软雅黑" panose="020B0503020204020204" charset="-122"/>
              </a:rPr>
              <a:t>构建安全风险分级管控和隐患排查治理双重预防机制</a:t>
            </a:r>
            <a:endParaRPr lang="zh-CN" altLang="en-US" sz="1800" b="1">
              <a:solidFill>
                <a:schemeClr val="dk1"/>
              </a:solidFill>
              <a:latin typeface="微软雅黑" panose="020B0503020204020204" charset="-122"/>
              <a:ea typeface="微软雅黑" panose="020B0503020204020204" charset="-122"/>
            </a:endParaRPr>
          </a:p>
        </p:txBody>
      </p:sp>
      <p:sp>
        <p:nvSpPr>
          <p:cNvPr id="25632" name="object 22"/>
          <p:cNvSpPr txBox="1"/>
          <p:nvPr/>
        </p:nvSpPr>
        <p:spPr>
          <a:xfrm>
            <a:off x="3308985" y="6300788"/>
            <a:ext cx="136525" cy="276225"/>
          </a:xfrm>
          <a:prstGeom prst="rect">
            <a:avLst/>
          </a:prstGeom>
          <a:noFill/>
          <a:ln w="9525">
            <a:noFill/>
          </a:ln>
        </p:spPr>
        <p:txBody>
          <a:bodyPr lIns="0" tIns="0" rIns="0" bIns="0" anchor="t" anchorCtr="0">
            <a:spAutoFit/>
          </a:bodyPr>
          <a:lstStyle/>
          <a:p>
            <a:pPr marL="12700"/>
            <a:r>
              <a:rPr lang="en-US" altLang="zh-CN" sz="1800" b="1">
                <a:solidFill>
                  <a:srgbClr val="FFFFFF"/>
                </a:solidFill>
                <a:latin typeface="Arial" panose="020B0604020202020204" pitchFamily="34" charset="0"/>
                <a:ea typeface="宋体" panose="02010600030101010101" pitchFamily="2" charset="-122"/>
              </a:rPr>
              <a:t>6</a:t>
            </a:r>
            <a:endParaRPr lang="en-US" altLang="zh-CN" sz="1800" b="1">
              <a:solidFill>
                <a:srgbClr val="FFFFFF"/>
              </a:solidFill>
              <a:latin typeface="Arial" panose="020B0604020202020204" pitchFamily="34" charset="0"/>
              <a:ea typeface="宋体" panose="02010600030101010101" pitchFamily="2" charset="-122"/>
            </a:endParaRPr>
          </a:p>
        </p:txBody>
      </p:sp>
      <p:grpSp>
        <p:nvGrpSpPr>
          <p:cNvPr id="28673" name="组合 1"/>
          <p:cNvGrpSpPr/>
          <p:nvPr/>
        </p:nvGrpSpPr>
        <p:grpSpPr>
          <a:xfrm>
            <a:off x="1589088" y="2342198"/>
            <a:ext cx="9013825" cy="4143375"/>
            <a:chOff x="2074662" y="1413570"/>
            <a:chExt cx="8092440" cy="4479035"/>
          </a:xfrm>
        </p:grpSpPr>
        <p:sp>
          <p:nvSpPr>
            <p:cNvPr id="14" name="object 2"/>
            <p:cNvSpPr/>
            <p:nvPr>
              <p:custDataLst>
                <p:tags r:id="rId1"/>
              </p:custDataLst>
            </p:nvPr>
          </p:nvSpPr>
          <p:spPr>
            <a:xfrm>
              <a:off x="2074662" y="2327969"/>
              <a:ext cx="3419855" cy="3564636"/>
            </a:xfrm>
            <a:custGeom>
              <a:avLst/>
              <a:gdLst/>
              <a:ahLst/>
              <a:cxnLst/>
              <a:rect l="l" t="t" r="r" b="b"/>
              <a:pathLst>
                <a:path w="3419855" h="3564636">
                  <a:moveTo>
                    <a:pt x="0" y="3564636"/>
                  </a:moveTo>
                  <a:lnTo>
                    <a:pt x="3419855" y="3564636"/>
                  </a:lnTo>
                  <a:lnTo>
                    <a:pt x="3419855" y="0"/>
                  </a:lnTo>
                  <a:lnTo>
                    <a:pt x="0" y="0"/>
                  </a:lnTo>
                  <a:lnTo>
                    <a:pt x="0" y="3564636"/>
                  </a:lnTo>
                  <a:close/>
                </a:path>
              </a:pathLst>
            </a:custGeom>
            <a:solidFill>
              <a:schemeClr val="lt1">
                <a:lumMod val="65000"/>
              </a:schemeClr>
            </a:solidFill>
          </p:spPr>
          <p:txBody>
            <a:bodyPr wrap="square" lIns="0" tIns="0" rIns="0" bIns="0" rtlCol="0">
              <a:spAutoFit/>
            </a:bodyPr>
            <a:lstStyle/>
            <a:p>
              <a:pPr marL="0" marR="0" lvl="0" indent="0" algn="l" defTabSz="1219835"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dk1"/>
                </a:solidFill>
                <a:effectLst/>
                <a:uLnTx/>
                <a:uFillTx/>
                <a:latin typeface="+mn-lt"/>
                <a:ea typeface="+mn-ea"/>
                <a:cs typeface="+mn-cs"/>
              </a:endParaRPr>
            </a:p>
          </p:txBody>
        </p:sp>
        <p:sp>
          <p:nvSpPr>
            <p:cNvPr id="28675" name="object 3"/>
            <p:cNvSpPr/>
            <p:nvPr>
              <p:custDataLst>
                <p:tags r:id="rId2"/>
              </p:custDataLst>
            </p:nvPr>
          </p:nvSpPr>
          <p:spPr>
            <a:xfrm>
              <a:off x="2074662" y="1428809"/>
              <a:ext cx="3419855" cy="899160"/>
            </a:xfrm>
            <a:custGeom>
              <a:avLst/>
              <a:gdLst/>
              <a:ahLst/>
              <a:cxnLst/>
              <a:rect l="0" t="0" r="0" b="0"/>
              <a:pathLst>
                <a:path w="3419855" h="899160">
                  <a:moveTo>
                    <a:pt x="0" y="899160"/>
                  </a:moveTo>
                  <a:lnTo>
                    <a:pt x="3419855" y="899160"/>
                  </a:lnTo>
                  <a:lnTo>
                    <a:pt x="3419855" y="0"/>
                  </a:lnTo>
                  <a:lnTo>
                    <a:pt x="0" y="0"/>
                  </a:lnTo>
                  <a:lnTo>
                    <a:pt x="0" y="899160"/>
                  </a:lnTo>
                  <a:close/>
                </a:path>
              </a:pathLst>
            </a:custGeom>
            <a:solidFill>
              <a:srgbClr val="006FC0"/>
            </a:solidFill>
            <a:ln w="9525">
              <a:noFill/>
            </a:ln>
          </p:spPr>
          <p:txBody>
            <a:bodyPr/>
            <a:lstStyle/>
            <a:p>
              <a:endParaRPr lang="zh-CN" altLang="en-US">
                <a:solidFill>
                  <a:schemeClr val="dk1"/>
                </a:solidFill>
              </a:endParaRPr>
            </a:p>
          </p:txBody>
        </p:sp>
        <p:sp>
          <p:nvSpPr>
            <p:cNvPr id="16" name="object 4"/>
            <p:cNvSpPr/>
            <p:nvPr>
              <p:custDataLst>
                <p:tags r:id="rId3"/>
              </p:custDataLst>
            </p:nvPr>
          </p:nvSpPr>
          <p:spPr>
            <a:xfrm>
              <a:off x="2413867" y="1686747"/>
              <a:ext cx="2686570" cy="399229"/>
            </a:xfrm>
            <a:prstGeom prst="rect">
              <a:avLst/>
            </a:prstGeom>
            <a:blipFill>
              <a:blip r:embed="rId4"/>
              <a:stretch>
                <a:fillRect/>
              </a:stretch>
            </a:blipFill>
          </p:spPr>
          <p:txBody>
            <a:bodyPr wrap="square" lIns="0" tIns="0" rIns="0" bIns="0" rtlCol="0">
              <a:spAutoFit/>
            </a:bodyPr>
            <a:lstStyle/>
            <a:p>
              <a:pPr marL="0" marR="0" lvl="0" indent="0" algn="l" defTabSz="1219835"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w="0"/>
                <a:solidFill>
                  <a:schemeClr val="dk1"/>
                </a:solidFill>
                <a:effectLst>
                  <a:outerShdw blurRad="38100" dist="19050" dir="2700000" algn="tl" rotWithShape="0">
                    <a:schemeClr val="dk1">
                      <a:alpha val="40000"/>
                    </a:schemeClr>
                  </a:outerShdw>
                </a:effectLst>
                <a:uLnTx/>
                <a:uFillTx/>
                <a:latin typeface="+mn-lt"/>
                <a:ea typeface="+mn-ea"/>
                <a:cs typeface="+mn-cs"/>
              </a:endParaRPr>
            </a:p>
          </p:txBody>
        </p:sp>
        <p:sp>
          <p:nvSpPr>
            <p:cNvPr id="28677" name="object 5"/>
            <p:cNvSpPr txBox="1"/>
            <p:nvPr/>
          </p:nvSpPr>
          <p:spPr>
            <a:xfrm>
              <a:off x="2386855" y="4323433"/>
              <a:ext cx="2735344" cy="1291256"/>
            </a:xfrm>
            <a:prstGeom prst="rect">
              <a:avLst/>
            </a:prstGeom>
            <a:noFill/>
            <a:ln w="9525">
              <a:noFill/>
            </a:ln>
          </p:spPr>
          <p:txBody>
            <a:bodyPr wrap="square" lIns="0" tIns="0" rIns="0" bIns="0" anchor="t" anchorCtr="0">
              <a:spAutoFit/>
            </a:bodyPr>
            <a:lstStyle/>
            <a:p>
              <a:pPr marL="12700" algn="ctr">
                <a:lnSpc>
                  <a:spcPct val="150000"/>
                </a:lnSpc>
              </a:pPr>
              <a:r>
                <a:rPr lang="zh-CN" altLang="en-US" sz="1800" b="1">
                  <a:solidFill>
                    <a:srgbClr val="FFFFFF"/>
                  </a:solidFill>
                  <a:latin typeface="微软雅黑" panose="020B0503020204020204" charset="-122"/>
                  <a:ea typeface="微软雅黑" panose="020B0503020204020204" charset="-122"/>
                </a:rPr>
                <a:t>全员安全生产责任制应当明确各岗位的责任人员、责任范围和考核标准等内容</a:t>
              </a:r>
              <a:endParaRPr lang="zh-CN" altLang="en-US" sz="1800" b="1">
                <a:solidFill>
                  <a:srgbClr val="FFFFFF"/>
                </a:solidFill>
                <a:latin typeface="微软雅黑" panose="020B0503020204020204" charset="-122"/>
                <a:ea typeface="微软雅黑" panose="020B0503020204020204" charset="-122"/>
              </a:endParaRPr>
            </a:p>
          </p:txBody>
        </p:sp>
        <p:sp>
          <p:nvSpPr>
            <p:cNvPr id="28678" name="object 6"/>
            <p:cNvSpPr/>
            <p:nvPr>
              <p:custDataLst>
                <p:tags r:id="rId5"/>
              </p:custDataLst>
            </p:nvPr>
          </p:nvSpPr>
          <p:spPr>
            <a:xfrm>
              <a:off x="3097266" y="2675992"/>
              <a:ext cx="1374648" cy="1393909"/>
            </a:xfrm>
            <a:custGeom>
              <a:avLst/>
              <a:gdLst/>
              <a:ahLst/>
              <a:cxnLst/>
              <a:rect l="0" t="0" r="0" b="0"/>
              <a:pathLst>
                <a:path w="1374648" h="1393909">
                  <a:moveTo>
                    <a:pt x="32" y="101684"/>
                  </a:moveTo>
                  <a:lnTo>
                    <a:pt x="0" y="1393909"/>
                  </a:lnTo>
                  <a:lnTo>
                    <a:pt x="1223772" y="1393909"/>
                  </a:lnTo>
                  <a:lnTo>
                    <a:pt x="1223772" y="1333457"/>
                  </a:lnTo>
                  <a:lnTo>
                    <a:pt x="61468" y="1333457"/>
                  </a:lnTo>
                  <a:lnTo>
                    <a:pt x="61468" y="166835"/>
                  </a:lnTo>
                  <a:lnTo>
                    <a:pt x="195561" y="166833"/>
                  </a:lnTo>
                  <a:lnTo>
                    <a:pt x="201139" y="156095"/>
                  </a:lnTo>
                  <a:lnTo>
                    <a:pt x="207515" y="145455"/>
                  </a:lnTo>
                  <a:lnTo>
                    <a:pt x="214686" y="135017"/>
                  </a:lnTo>
                  <a:lnTo>
                    <a:pt x="222654" y="124881"/>
                  </a:lnTo>
                  <a:lnTo>
                    <a:pt x="231419" y="115148"/>
                  </a:lnTo>
                  <a:lnTo>
                    <a:pt x="240982" y="105919"/>
                  </a:lnTo>
                  <a:lnTo>
                    <a:pt x="32" y="101684"/>
                  </a:lnTo>
                  <a:close/>
                </a:path>
                <a:path w="1374648" h="1393909">
                  <a:moveTo>
                    <a:pt x="1223771" y="729274"/>
                  </a:moveTo>
                  <a:lnTo>
                    <a:pt x="1162333" y="803577"/>
                  </a:lnTo>
                  <a:lnTo>
                    <a:pt x="1162304" y="1333457"/>
                  </a:lnTo>
                  <a:lnTo>
                    <a:pt x="1223772" y="1333457"/>
                  </a:lnTo>
                  <a:lnTo>
                    <a:pt x="1223771" y="729274"/>
                  </a:lnTo>
                  <a:close/>
                </a:path>
                <a:path w="1374648" h="1393909">
                  <a:moveTo>
                    <a:pt x="106298" y="227160"/>
                  </a:moveTo>
                  <a:lnTo>
                    <a:pt x="106172" y="1291674"/>
                  </a:lnTo>
                  <a:lnTo>
                    <a:pt x="1117473" y="1291674"/>
                  </a:lnTo>
                  <a:lnTo>
                    <a:pt x="1117485" y="1249764"/>
                  </a:lnTo>
                  <a:lnTo>
                    <a:pt x="162164" y="1249764"/>
                  </a:lnTo>
                  <a:lnTo>
                    <a:pt x="162052" y="273764"/>
                  </a:lnTo>
                  <a:lnTo>
                    <a:pt x="1109643" y="273642"/>
                  </a:lnTo>
                  <a:lnTo>
                    <a:pt x="1117521" y="264462"/>
                  </a:lnTo>
                  <a:lnTo>
                    <a:pt x="1117597" y="228372"/>
                  </a:lnTo>
                  <a:lnTo>
                    <a:pt x="106298" y="227160"/>
                  </a:lnTo>
                  <a:close/>
                </a:path>
                <a:path w="1374648" h="1393909">
                  <a:moveTo>
                    <a:pt x="1117599" y="859420"/>
                  </a:moveTo>
                  <a:lnTo>
                    <a:pt x="1061796" y="924301"/>
                  </a:lnTo>
                  <a:lnTo>
                    <a:pt x="1061720" y="1249764"/>
                  </a:lnTo>
                  <a:lnTo>
                    <a:pt x="1117485" y="1249764"/>
                  </a:lnTo>
                  <a:lnTo>
                    <a:pt x="1117599" y="859420"/>
                  </a:lnTo>
                  <a:close/>
                </a:path>
                <a:path w="1374648" h="1393909">
                  <a:moveTo>
                    <a:pt x="240335" y="1049993"/>
                  </a:moveTo>
                  <a:lnTo>
                    <a:pt x="240284" y="1091776"/>
                  </a:lnTo>
                  <a:lnTo>
                    <a:pt x="653744" y="1091776"/>
                  </a:lnTo>
                  <a:lnTo>
                    <a:pt x="653795" y="1050021"/>
                  </a:lnTo>
                  <a:lnTo>
                    <a:pt x="240335" y="1049993"/>
                  </a:lnTo>
                  <a:close/>
                </a:path>
                <a:path w="1374648" h="1393909">
                  <a:moveTo>
                    <a:pt x="720791" y="891878"/>
                  </a:moveTo>
                  <a:lnTo>
                    <a:pt x="240284" y="891878"/>
                  </a:lnTo>
                  <a:lnTo>
                    <a:pt x="240344" y="938360"/>
                  </a:lnTo>
                  <a:lnTo>
                    <a:pt x="720851" y="938087"/>
                  </a:lnTo>
                  <a:lnTo>
                    <a:pt x="720791" y="891878"/>
                  </a:lnTo>
                  <a:close/>
                </a:path>
                <a:path w="1374648" h="1393909">
                  <a:moveTo>
                    <a:pt x="871667" y="738462"/>
                  </a:moveTo>
                  <a:lnTo>
                    <a:pt x="720885" y="738506"/>
                  </a:lnTo>
                  <a:lnTo>
                    <a:pt x="866202" y="933788"/>
                  </a:lnTo>
                  <a:lnTo>
                    <a:pt x="1017060" y="933733"/>
                  </a:lnTo>
                  <a:lnTo>
                    <a:pt x="1096958" y="836102"/>
                  </a:lnTo>
                  <a:lnTo>
                    <a:pt x="944355" y="836102"/>
                  </a:lnTo>
                  <a:lnTo>
                    <a:pt x="871667" y="738462"/>
                  </a:lnTo>
                  <a:close/>
                </a:path>
                <a:path w="1374648" h="1393909">
                  <a:moveTo>
                    <a:pt x="1374648" y="496781"/>
                  </a:moveTo>
                  <a:lnTo>
                    <a:pt x="1218149" y="496823"/>
                  </a:lnTo>
                  <a:lnTo>
                    <a:pt x="944355" y="836102"/>
                  </a:lnTo>
                  <a:lnTo>
                    <a:pt x="1096958" y="836102"/>
                  </a:lnTo>
                  <a:lnTo>
                    <a:pt x="1374648" y="496781"/>
                  </a:lnTo>
                  <a:close/>
                </a:path>
                <a:path w="1374648" h="1393909">
                  <a:moveTo>
                    <a:pt x="653796" y="738462"/>
                  </a:moveTo>
                  <a:lnTo>
                    <a:pt x="240335" y="738462"/>
                  </a:lnTo>
                  <a:lnTo>
                    <a:pt x="240284" y="784671"/>
                  </a:lnTo>
                  <a:lnTo>
                    <a:pt x="653744" y="784944"/>
                  </a:lnTo>
                  <a:lnTo>
                    <a:pt x="653796" y="738462"/>
                  </a:lnTo>
                  <a:close/>
                </a:path>
                <a:path w="1374648" h="1393909">
                  <a:moveTo>
                    <a:pt x="1117599" y="552534"/>
                  </a:moveTo>
                  <a:lnTo>
                    <a:pt x="1061798" y="617593"/>
                  </a:lnTo>
                  <a:lnTo>
                    <a:pt x="1061720" y="640926"/>
                  </a:lnTo>
                  <a:lnTo>
                    <a:pt x="1117521" y="575867"/>
                  </a:lnTo>
                  <a:lnTo>
                    <a:pt x="1117599" y="552534"/>
                  </a:lnTo>
                  <a:close/>
                </a:path>
                <a:path w="1374648" h="1393909">
                  <a:moveTo>
                    <a:pt x="720852" y="585173"/>
                  </a:moveTo>
                  <a:lnTo>
                    <a:pt x="240344" y="585173"/>
                  </a:lnTo>
                  <a:lnTo>
                    <a:pt x="240284" y="626927"/>
                  </a:lnTo>
                  <a:lnTo>
                    <a:pt x="720791" y="626956"/>
                  </a:lnTo>
                  <a:lnTo>
                    <a:pt x="720852" y="585173"/>
                  </a:lnTo>
                  <a:close/>
                </a:path>
                <a:path w="1374648" h="1393909">
                  <a:moveTo>
                    <a:pt x="871667" y="427058"/>
                  </a:moveTo>
                  <a:lnTo>
                    <a:pt x="720884" y="427102"/>
                  </a:lnTo>
                  <a:lnTo>
                    <a:pt x="866202" y="622257"/>
                  </a:lnTo>
                  <a:lnTo>
                    <a:pt x="1017060" y="622203"/>
                  </a:lnTo>
                  <a:lnTo>
                    <a:pt x="1097746" y="524698"/>
                  </a:lnTo>
                  <a:lnTo>
                    <a:pt x="944355" y="524698"/>
                  </a:lnTo>
                  <a:lnTo>
                    <a:pt x="871667" y="427058"/>
                  </a:lnTo>
                  <a:close/>
                </a:path>
                <a:path w="1374648" h="1393909">
                  <a:moveTo>
                    <a:pt x="1374648" y="190076"/>
                  </a:moveTo>
                  <a:lnTo>
                    <a:pt x="1218149" y="190118"/>
                  </a:lnTo>
                  <a:lnTo>
                    <a:pt x="944355" y="524698"/>
                  </a:lnTo>
                  <a:lnTo>
                    <a:pt x="1097746" y="524698"/>
                  </a:lnTo>
                  <a:lnTo>
                    <a:pt x="1374648" y="190076"/>
                  </a:lnTo>
                  <a:close/>
                </a:path>
                <a:path w="1374648" h="1393909">
                  <a:moveTo>
                    <a:pt x="1223772" y="417787"/>
                  </a:moveTo>
                  <a:lnTo>
                    <a:pt x="1162334" y="492172"/>
                  </a:lnTo>
                  <a:lnTo>
                    <a:pt x="1162304" y="515450"/>
                  </a:lnTo>
                  <a:lnTo>
                    <a:pt x="1201248" y="469172"/>
                  </a:lnTo>
                  <a:lnTo>
                    <a:pt x="1223772" y="468968"/>
                  </a:lnTo>
                  <a:lnTo>
                    <a:pt x="1223772" y="417787"/>
                  </a:lnTo>
                  <a:close/>
                </a:path>
                <a:path w="1374648" h="1393909">
                  <a:moveTo>
                    <a:pt x="653796" y="427058"/>
                  </a:moveTo>
                  <a:lnTo>
                    <a:pt x="240335" y="427058"/>
                  </a:lnTo>
                  <a:lnTo>
                    <a:pt x="240284" y="473267"/>
                  </a:lnTo>
                  <a:lnTo>
                    <a:pt x="653744" y="473540"/>
                  </a:lnTo>
                  <a:lnTo>
                    <a:pt x="653796" y="427058"/>
                  </a:lnTo>
                  <a:close/>
                </a:path>
                <a:path w="1374648" h="1393909">
                  <a:moveTo>
                    <a:pt x="1109643" y="273642"/>
                  </a:moveTo>
                  <a:lnTo>
                    <a:pt x="1061607" y="273642"/>
                  </a:lnTo>
                  <a:lnTo>
                    <a:pt x="1061719" y="329480"/>
                  </a:lnTo>
                  <a:lnTo>
                    <a:pt x="1109643" y="273642"/>
                  </a:lnTo>
                  <a:close/>
                </a:path>
                <a:path w="1374648" h="1393909">
                  <a:moveTo>
                    <a:pt x="977985" y="101684"/>
                  </a:moveTo>
                  <a:lnTo>
                    <a:pt x="1005377" y="128492"/>
                  </a:lnTo>
                  <a:lnTo>
                    <a:pt x="1025634" y="160817"/>
                  </a:lnTo>
                  <a:lnTo>
                    <a:pt x="1162253" y="166833"/>
                  </a:lnTo>
                  <a:lnTo>
                    <a:pt x="1162302" y="202758"/>
                  </a:lnTo>
                  <a:lnTo>
                    <a:pt x="1201420" y="162136"/>
                  </a:lnTo>
                  <a:lnTo>
                    <a:pt x="1223772" y="162136"/>
                  </a:lnTo>
                  <a:lnTo>
                    <a:pt x="1223772" y="101930"/>
                  </a:lnTo>
                  <a:lnTo>
                    <a:pt x="977985" y="101684"/>
                  </a:lnTo>
                  <a:close/>
                </a:path>
                <a:path w="1374648" h="1393909">
                  <a:moveTo>
                    <a:pt x="601465" y="0"/>
                  </a:moveTo>
                  <a:lnTo>
                    <a:pt x="556340" y="11319"/>
                  </a:lnTo>
                  <a:lnTo>
                    <a:pt x="521917" y="34830"/>
                  </a:lnTo>
                  <a:lnTo>
                    <a:pt x="501511" y="67332"/>
                  </a:lnTo>
                  <a:lnTo>
                    <a:pt x="497332" y="92413"/>
                  </a:lnTo>
                  <a:lnTo>
                    <a:pt x="423803" y="92469"/>
                  </a:lnTo>
                  <a:lnTo>
                    <a:pt x="375750" y="95509"/>
                  </a:lnTo>
                  <a:lnTo>
                    <a:pt x="335964" y="100601"/>
                  </a:lnTo>
                  <a:lnTo>
                    <a:pt x="295680" y="110516"/>
                  </a:lnTo>
                  <a:lnTo>
                    <a:pt x="259473" y="129867"/>
                  </a:lnTo>
                  <a:lnTo>
                    <a:pt x="229108" y="166835"/>
                  </a:lnTo>
                  <a:lnTo>
                    <a:pt x="228356" y="173865"/>
                  </a:lnTo>
                  <a:lnTo>
                    <a:pt x="225366" y="187086"/>
                  </a:lnTo>
                  <a:lnTo>
                    <a:pt x="223520" y="199347"/>
                  </a:lnTo>
                  <a:lnTo>
                    <a:pt x="742458" y="196780"/>
                  </a:lnTo>
                  <a:lnTo>
                    <a:pt x="902087" y="193607"/>
                  </a:lnTo>
                  <a:lnTo>
                    <a:pt x="970103" y="191334"/>
                  </a:lnTo>
                  <a:lnTo>
                    <a:pt x="1000076" y="190001"/>
                  </a:lnTo>
                  <a:lnTo>
                    <a:pt x="998424" y="177119"/>
                  </a:lnTo>
                  <a:lnTo>
                    <a:pt x="974516" y="136994"/>
                  </a:lnTo>
                  <a:lnTo>
                    <a:pt x="942149" y="116628"/>
                  </a:lnTo>
                  <a:lnTo>
                    <a:pt x="897053" y="100581"/>
                  </a:lnTo>
                  <a:lnTo>
                    <a:pt x="851273" y="95449"/>
                  </a:lnTo>
                  <a:lnTo>
                    <a:pt x="811286" y="92960"/>
                  </a:lnTo>
                  <a:lnTo>
                    <a:pt x="553211" y="92413"/>
                  </a:lnTo>
                  <a:lnTo>
                    <a:pt x="553627" y="90805"/>
                  </a:lnTo>
                  <a:lnTo>
                    <a:pt x="586999" y="56095"/>
                  </a:lnTo>
                  <a:lnTo>
                    <a:pt x="618991" y="50778"/>
                  </a:lnTo>
                  <a:lnTo>
                    <a:pt x="713973" y="50778"/>
                  </a:lnTo>
                  <a:lnTo>
                    <a:pt x="709155" y="43650"/>
                  </a:lnTo>
                  <a:lnTo>
                    <a:pt x="678758" y="18129"/>
                  </a:lnTo>
                  <a:lnTo>
                    <a:pt x="635874" y="2952"/>
                  </a:lnTo>
                  <a:lnTo>
                    <a:pt x="619196" y="688"/>
                  </a:lnTo>
                  <a:lnTo>
                    <a:pt x="601465" y="0"/>
                  </a:lnTo>
                  <a:close/>
                </a:path>
                <a:path w="1374648" h="1393909">
                  <a:moveTo>
                    <a:pt x="713973" y="50778"/>
                  </a:moveTo>
                  <a:lnTo>
                    <a:pt x="618991" y="50778"/>
                  </a:lnTo>
                  <a:lnTo>
                    <a:pt x="633745" y="53682"/>
                  </a:lnTo>
                  <a:lnTo>
                    <a:pt x="646527" y="59863"/>
                  </a:lnTo>
                  <a:lnTo>
                    <a:pt x="656737" y="68756"/>
                  </a:lnTo>
                  <a:lnTo>
                    <a:pt x="663773" y="79795"/>
                  </a:lnTo>
                  <a:lnTo>
                    <a:pt x="667034" y="92413"/>
                  </a:lnTo>
                  <a:lnTo>
                    <a:pt x="732028" y="92413"/>
                  </a:lnTo>
                  <a:lnTo>
                    <a:pt x="726356" y="88800"/>
                  </a:lnTo>
                  <a:lnTo>
                    <a:pt x="724806" y="76640"/>
                  </a:lnTo>
                  <a:lnTo>
                    <a:pt x="721367" y="64991"/>
                  </a:lnTo>
                  <a:lnTo>
                    <a:pt x="716122" y="53959"/>
                  </a:lnTo>
                  <a:lnTo>
                    <a:pt x="713973" y="50778"/>
                  </a:lnTo>
                  <a:close/>
                </a:path>
              </a:pathLst>
            </a:custGeom>
            <a:solidFill>
              <a:srgbClr val="FFFFFF"/>
            </a:solidFill>
            <a:ln w="9525">
              <a:noFill/>
            </a:ln>
          </p:spPr>
          <p:txBody>
            <a:bodyPr/>
            <a:lstStyle/>
            <a:p>
              <a:endParaRPr lang="zh-CN" altLang="en-US">
                <a:solidFill>
                  <a:schemeClr val="dk1"/>
                </a:solidFill>
              </a:endParaRPr>
            </a:p>
          </p:txBody>
        </p:sp>
        <p:sp>
          <p:nvSpPr>
            <p:cNvPr id="19" name="object 7"/>
            <p:cNvSpPr/>
            <p:nvPr>
              <p:custDataLst>
                <p:tags r:id="rId6"/>
              </p:custDataLst>
            </p:nvPr>
          </p:nvSpPr>
          <p:spPr>
            <a:xfrm>
              <a:off x="6747247" y="2314254"/>
              <a:ext cx="3419855" cy="3563111"/>
            </a:xfrm>
            <a:custGeom>
              <a:avLst/>
              <a:gdLst/>
              <a:ahLst/>
              <a:cxnLst/>
              <a:rect l="l" t="t" r="r" b="b"/>
              <a:pathLst>
                <a:path w="3419855" h="3563110">
                  <a:moveTo>
                    <a:pt x="0" y="3563111"/>
                  </a:moveTo>
                  <a:lnTo>
                    <a:pt x="3419855" y="3563111"/>
                  </a:lnTo>
                  <a:lnTo>
                    <a:pt x="3419855" y="0"/>
                  </a:lnTo>
                  <a:lnTo>
                    <a:pt x="0" y="0"/>
                  </a:lnTo>
                  <a:lnTo>
                    <a:pt x="0" y="3563111"/>
                  </a:lnTo>
                  <a:close/>
                </a:path>
              </a:pathLst>
            </a:custGeom>
            <a:solidFill>
              <a:schemeClr val="lt1">
                <a:lumMod val="65000"/>
              </a:schemeClr>
            </a:solidFill>
          </p:spPr>
          <p:txBody>
            <a:bodyPr wrap="square" lIns="0" tIns="0" rIns="0" bIns="0" rtlCol="0">
              <a:spAutoFit/>
            </a:bodyPr>
            <a:lstStyle/>
            <a:p>
              <a:pPr marL="0" marR="0" lvl="0" indent="0" algn="l" defTabSz="1219835"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a:noFill/>
                </a:ln>
                <a:solidFill>
                  <a:schemeClr val="dk1"/>
                </a:solidFill>
                <a:effectLst/>
                <a:uLnTx/>
                <a:uFillTx/>
                <a:latin typeface="+mn-lt"/>
                <a:ea typeface="+mn-ea"/>
                <a:cs typeface="+mn-cs"/>
              </a:endParaRPr>
            </a:p>
          </p:txBody>
        </p:sp>
        <p:sp>
          <p:nvSpPr>
            <p:cNvPr id="28680" name="object 8"/>
            <p:cNvSpPr/>
            <p:nvPr>
              <p:custDataLst>
                <p:tags r:id="rId7"/>
              </p:custDataLst>
            </p:nvPr>
          </p:nvSpPr>
          <p:spPr>
            <a:xfrm>
              <a:off x="6747247" y="1413570"/>
              <a:ext cx="3419855" cy="900684"/>
            </a:xfrm>
            <a:custGeom>
              <a:avLst/>
              <a:gdLst/>
              <a:ahLst/>
              <a:cxnLst/>
              <a:rect l="0" t="0" r="0" b="0"/>
              <a:pathLst>
                <a:path w="3419855" h="900684">
                  <a:moveTo>
                    <a:pt x="0" y="900684"/>
                  </a:moveTo>
                  <a:lnTo>
                    <a:pt x="3419855" y="900684"/>
                  </a:lnTo>
                  <a:lnTo>
                    <a:pt x="3419855" y="0"/>
                  </a:lnTo>
                  <a:lnTo>
                    <a:pt x="0" y="0"/>
                  </a:lnTo>
                  <a:lnTo>
                    <a:pt x="0" y="900684"/>
                  </a:lnTo>
                  <a:close/>
                </a:path>
              </a:pathLst>
            </a:custGeom>
            <a:solidFill>
              <a:srgbClr val="DC3B00"/>
            </a:solidFill>
            <a:ln w="9525">
              <a:noFill/>
            </a:ln>
          </p:spPr>
          <p:txBody>
            <a:bodyPr/>
            <a:lstStyle/>
            <a:p>
              <a:endParaRPr lang="zh-CN" altLang="en-US">
                <a:solidFill>
                  <a:schemeClr val="dk1"/>
                </a:solidFill>
              </a:endParaRPr>
            </a:p>
          </p:txBody>
        </p:sp>
        <p:sp>
          <p:nvSpPr>
            <p:cNvPr id="21" name="object 9"/>
            <p:cNvSpPr/>
            <p:nvPr>
              <p:custDataLst>
                <p:tags r:id="rId8"/>
              </p:custDataLst>
            </p:nvPr>
          </p:nvSpPr>
          <p:spPr>
            <a:xfrm>
              <a:off x="7085617" y="1670998"/>
              <a:ext cx="2686769" cy="399229"/>
            </a:xfrm>
            <a:prstGeom prst="rect">
              <a:avLst/>
            </a:prstGeom>
            <a:blipFill>
              <a:blip r:embed="rId9"/>
              <a:stretch>
                <a:fillRect/>
              </a:stretch>
            </a:blipFill>
          </p:spPr>
          <p:txBody>
            <a:bodyPr wrap="square" lIns="0" tIns="0" rIns="0" bIns="0" rtlCol="0">
              <a:spAutoFit/>
            </a:bodyPr>
            <a:lstStyle/>
            <a:p>
              <a:pPr marL="0" marR="0" lvl="0" indent="0" algn="l" defTabSz="1219835" rtl="0" eaLnBrk="1" fontAlgn="auto" latinLnBrk="0" hangingPunct="1">
                <a:lnSpc>
                  <a:spcPct val="100000"/>
                </a:lnSpc>
                <a:spcBef>
                  <a:spcPct val="0"/>
                </a:spcBef>
                <a:spcAft>
                  <a:spcPct val="0"/>
                </a:spcAft>
                <a:buClrTx/>
                <a:buSzTx/>
                <a:buFontTx/>
                <a:buNone/>
                <a:defRPr/>
              </a:pPr>
              <a:endParaRPr kumimoji="0" sz="2400" b="0" i="0" u="none" strike="noStrike" kern="1200" cap="none" spc="0" normalizeH="0" baseline="0" noProof="0">
                <a:ln w="0"/>
                <a:solidFill>
                  <a:schemeClr val="dk1"/>
                </a:solidFill>
                <a:effectLst>
                  <a:outerShdw blurRad="38100" dist="19050" dir="2700000" algn="tl" rotWithShape="0">
                    <a:schemeClr val="dk1">
                      <a:alpha val="40000"/>
                    </a:schemeClr>
                  </a:outerShdw>
                </a:effectLst>
                <a:uLnTx/>
                <a:uFillTx/>
                <a:latin typeface="+mn-lt"/>
                <a:ea typeface="+mn-ea"/>
                <a:cs typeface="+mn-cs"/>
              </a:endParaRPr>
            </a:p>
          </p:txBody>
        </p:sp>
        <p:sp>
          <p:nvSpPr>
            <p:cNvPr id="28682" name="object 10"/>
            <p:cNvSpPr txBox="1"/>
            <p:nvPr/>
          </p:nvSpPr>
          <p:spPr>
            <a:xfrm>
              <a:off x="7261788" y="4323433"/>
              <a:ext cx="2486257" cy="1291256"/>
            </a:xfrm>
            <a:prstGeom prst="rect">
              <a:avLst/>
            </a:prstGeom>
            <a:noFill/>
            <a:ln w="9525">
              <a:noFill/>
            </a:ln>
          </p:spPr>
          <p:txBody>
            <a:bodyPr wrap="square" lIns="0" tIns="0" rIns="0" bIns="0" anchor="t" anchorCtr="0">
              <a:spAutoFit/>
            </a:bodyPr>
            <a:lstStyle/>
            <a:p>
              <a:pPr marL="12700" algn="ctr">
                <a:lnSpc>
                  <a:spcPct val="150000"/>
                </a:lnSpc>
              </a:pPr>
              <a:r>
                <a:rPr lang="zh-CN" altLang="en-US" sz="1800" b="1">
                  <a:solidFill>
                    <a:srgbClr val="FFFFFF"/>
                  </a:solidFill>
                  <a:latin typeface="微软雅黑" panose="020B0503020204020204" charset="-122"/>
                  <a:ea typeface="微软雅黑" panose="020B0503020204020204" charset="-122"/>
                </a:rPr>
                <a:t>加强对全员安全生产责任制落实情况的监督考核，保证全员安全生产责任制的落实</a:t>
              </a:r>
              <a:endParaRPr lang="zh-CN" altLang="en-US" sz="1800" b="1">
                <a:solidFill>
                  <a:srgbClr val="FFFFFF"/>
                </a:solidFill>
                <a:latin typeface="微软雅黑" panose="020B0503020204020204" charset="-122"/>
                <a:ea typeface="微软雅黑" panose="020B0503020204020204" charset="-122"/>
              </a:endParaRPr>
            </a:p>
          </p:txBody>
        </p:sp>
        <p:sp>
          <p:nvSpPr>
            <p:cNvPr id="28683" name="object 11"/>
            <p:cNvSpPr/>
            <p:nvPr>
              <p:custDataLst>
                <p:tags r:id="rId10"/>
              </p:custDataLst>
            </p:nvPr>
          </p:nvSpPr>
          <p:spPr>
            <a:xfrm>
              <a:off x="7690603" y="2754689"/>
              <a:ext cx="1531619" cy="1207008"/>
            </a:xfrm>
            <a:prstGeom prst="rect">
              <a:avLst/>
            </a:prstGeom>
            <a:blipFill rotWithShape="1">
              <a:blip r:embed="rId11"/>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28684" name="object 12"/>
            <p:cNvSpPr/>
            <p:nvPr>
              <p:custDataLst>
                <p:tags r:id="rId12"/>
              </p:custDataLst>
            </p:nvPr>
          </p:nvSpPr>
          <p:spPr>
            <a:xfrm>
              <a:off x="5750550" y="2184713"/>
              <a:ext cx="766572" cy="3009900"/>
            </a:xfrm>
            <a:custGeom>
              <a:avLst/>
              <a:gdLst/>
              <a:ahLst/>
              <a:cxnLst/>
              <a:rect l="0" t="0" r="0" b="0"/>
              <a:pathLst>
                <a:path w="766572" h="3009900">
                  <a:moveTo>
                    <a:pt x="111760" y="0"/>
                  </a:moveTo>
                  <a:lnTo>
                    <a:pt x="0" y="0"/>
                  </a:lnTo>
                  <a:lnTo>
                    <a:pt x="654812" y="1504950"/>
                  </a:lnTo>
                  <a:lnTo>
                    <a:pt x="0" y="3009900"/>
                  </a:lnTo>
                  <a:lnTo>
                    <a:pt x="111760" y="3009900"/>
                  </a:lnTo>
                  <a:lnTo>
                    <a:pt x="766572" y="1504950"/>
                  </a:lnTo>
                  <a:lnTo>
                    <a:pt x="111760" y="0"/>
                  </a:lnTo>
                  <a:close/>
                </a:path>
              </a:pathLst>
            </a:custGeom>
            <a:solidFill>
              <a:srgbClr val="DC3B00"/>
            </a:solidFill>
            <a:ln w="9525">
              <a:noFill/>
            </a:ln>
          </p:spPr>
          <p:txBody>
            <a:bodyPr/>
            <a:lstStyle/>
            <a:p>
              <a:endParaRPr lang="zh-CN" altLang="en-US">
                <a:solidFill>
                  <a:schemeClr val="dk1"/>
                </a:solidFill>
              </a:endParaRPr>
            </a:p>
          </p:txBody>
        </p:sp>
      </p:gr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第一节  安全生产法解读</a:t>
            </a:r>
            <a:endParaRPr lang="zh-CN" altLang="en-US" sz="4000" b="1">
              <a:solidFill>
                <a:schemeClr val="lt1"/>
              </a:solidFill>
            </a:endParaRPr>
          </a:p>
        </p:txBody>
      </p:sp>
      <p:sp>
        <p:nvSpPr>
          <p:cNvPr id="2" name="矩形 1"/>
          <p:cNvSpPr/>
          <p:nvPr/>
        </p:nvSpPr>
        <p:spPr>
          <a:xfrm>
            <a:off x="581660" y="163131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安全生产法：第二十三条</a:t>
            </a:r>
            <a:endParaRPr lang="zh-CN" altLang="en-US" sz="2400" b="1">
              <a:solidFill>
                <a:srgbClr val="FFFFFF"/>
              </a:solidFill>
              <a:latin typeface="微软雅黑" panose="020B0503020204020204" charset="-122"/>
              <a:ea typeface="微软雅黑" panose="020B0503020204020204" charset="-122"/>
            </a:endParaRPr>
          </a:p>
        </p:txBody>
      </p:sp>
      <p:grpSp>
        <p:nvGrpSpPr>
          <p:cNvPr id="29697" name="组合 28"/>
          <p:cNvGrpSpPr/>
          <p:nvPr/>
        </p:nvGrpSpPr>
        <p:grpSpPr>
          <a:xfrm>
            <a:off x="1656080" y="2218055"/>
            <a:ext cx="8724265" cy="4279225"/>
            <a:chOff x="529539" y="969517"/>
            <a:chExt cx="8887257" cy="5098362"/>
          </a:xfrm>
        </p:grpSpPr>
        <p:sp>
          <p:nvSpPr>
            <p:cNvPr id="29698" name="object 2"/>
            <p:cNvSpPr/>
            <p:nvPr>
              <p:custDataLst>
                <p:tags r:id="rId1"/>
              </p:custDataLst>
            </p:nvPr>
          </p:nvSpPr>
          <p:spPr>
            <a:xfrm>
              <a:off x="2141220" y="4937759"/>
              <a:ext cx="1368552" cy="862583"/>
            </a:xfrm>
            <a:prstGeom prst="rect">
              <a:avLst/>
            </a:prstGeom>
            <a:blipFill rotWithShape="1">
              <a:blip r:embed="rId2"/>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29699" name="object 3"/>
            <p:cNvSpPr/>
            <p:nvPr>
              <p:custDataLst>
                <p:tags r:id="rId3"/>
              </p:custDataLst>
            </p:nvPr>
          </p:nvSpPr>
          <p:spPr>
            <a:xfrm>
              <a:off x="2141220" y="4707635"/>
              <a:ext cx="1368552" cy="864107"/>
            </a:xfrm>
            <a:prstGeom prst="rect">
              <a:avLst/>
            </a:prstGeom>
            <a:blipFill rotWithShape="1">
              <a:blip r:embed="rId2"/>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29700" name="object 4"/>
            <p:cNvSpPr/>
            <p:nvPr>
              <p:custDataLst>
                <p:tags r:id="rId4"/>
              </p:custDataLst>
            </p:nvPr>
          </p:nvSpPr>
          <p:spPr>
            <a:xfrm>
              <a:off x="2141220" y="4479035"/>
              <a:ext cx="1368552" cy="862583"/>
            </a:xfrm>
            <a:prstGeom prst="rect">
              <a:avLst/>
            </a:prstGeom>
            <a:blipFill rotWithShape="1">
              <a:blip r:embed="rId2"/>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29701" name="object 5"/>
            <p:cNvSpPr/>
            <p:nvPr>
              <p:custDataLst>
                <p:tags r:id="rId5"/>
              </p:custDataLst>
            </p:nvPr>
          </p:nvSpPr>
          <p:spPr>
            <a:xfrm>
              <a:off x="2141220" y="4248911"/>
              <a:ext cx="1368552" cy="862583"/>
            </a:xfrm>
            <a:prstGeom prst="rect">
              <a:avLst/>
            </a:prstGeom>
            <a:blipFill rotWithShape="1">
              <a:blip r:embed="rId2"/>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29702" name="object 6"/>
            <p:cNvSpPr/>
            <p:nvPr>
              <p:custDataLst>
                <p:tags r:id="rId6"/>
              </p:custDataLst>
            </p:nvPr>
          </p:nvSpPr>
          <p:spPr>
            <a:xfrm>
              <a:off x="2141220" y="4017264"/>
              <a:ext cx="1368552" cy="865632"/>
            </a:xfrm>
            <a:prstGeom prst="rect">
              <a:avLst/>
            </a:prstGeom>
            <a:blipFill rotWithShape="1">
              <a:blip r:embed="rId2"/>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29703" name="object 7"/>
            <p:cNvSpPr/>
            <p:nvPr>
              <p:custDataLst>
                <p:tags r:id="rId7"/>
              </p:custDataLst>
            </p:nvPr>
          </p:nvSpPr>
          <p:spPr>
            <a:xfrm>
              <a:off x="2141220" y="3788664"/>
              <a:ext cx="1368552" cy="864108"/>
            </a:xfrm>
            <a:prstGeom prst="rect">
              <a:avLst/>
            </a:prstGeom>
            <a:blipFill rotWithShape="1">
              <a:blip r:embed="rId2"/>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29704" name="object 8"/>
            <p:cNvSpPr/>
            <p:nvPr>
              <p:custDataLst>
                <p:tags r:id="rId8"/>
              </p:custDataLst>
            </p:nvPr>
          </p:nvSpPr>
          <p:spPr>
            <a:xfrm>
              <a:off x="2141220" y="3558540"/>
              <a:ext cx="1368552" cy="864108"/>
            </a:xfrm>
            <a:prstGeom prst="rect">
              <a:avLst/>
            </a:prstGeom>
            <a:blipFill rotWithShape="1">
              <a:blip r:embed="rId2"/>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29705" name="object 9"/>
            <p:cNvSpPr/>
            <p:nvPr>
              <p:custDataLst>
                <p:tags r:id="rId9"/>
              </p:custDataLst>
            </p:nvPr>
          </p:nvSpPr>
          <p:spPr>
            <a:xfrm>
              <a:off x="2141220" y="3328415"/>
              <a:ext cx="1368552" cy="865631"/>
            </a:xfrm>
            <a:prstGeom prst="rect">
              <a:avLst/>
            </a:prstGeom>
            <a:blipFill rotWithShape="1">
              <a:blip r:embed="rId2"/>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29706" name="object 10"/>
            <p:cNvSpPr/>
            <p:nvPr>
              <p:custDataLst>
                <p:tags r:id="rId10"/>
              </p:custDataLst>
            </p:nvPr>
          </p:nvSpPr>
          <p:spPr>
            <a:xfrm>
              <a:off x="2141220" y="3096767"/>
              <a:ext cx="1368552" cy="865631"/>
            </a:xfrm>
            <a:prstGeom prst="rect">
              <a:avLst/>
            </a:prstGeom>
            <a:blipFill rotWithShape="1">
              <a:blip r:embed="rId2"/>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29707" name="object 11"/>
            <p:cNvSpPr/>
            <p:nvPr>
              <p:custDataLst>
                <p:tags r:id="rId11"/>
              </p:custDataLst>
            </p:nvPr>
          </p:nvSpPr>
          <p:spPr>
            <a:xfrm>
              <a:off x="2141220" y="2868167"/>
              <a:ext cx="1368552" cy="864108"/>
            </a:xfrm>
            <a:prstGeom prst="rect">
              <a:avLst/>
            </a:prstGeom>
            <a:blipFill rotWithShape="1">
              <a:blip r:embed="rId2"/>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29708" name="object 12"/>
            <p:cNvSpPr/>
            <p:nvPr>
              <p:custDataLst>
                <p:tags r:id="rId12"/>
              </p:custDataLst>
            </p:nvPr>
          </p:nvSpPr>
          <p:spPr>
            <a:xfrm>
              <a:off x="2141220" y="2638044"/>
              <a:ext cx="1368552" cy="864108"/>
            </a:xfrm>
            <a:prstGeom prst="rect">
              <a:avLst/>
            </a:prstGeom>
            <a:blipFill rotWithShape="1">
              <a:blip r:embed="rId13"/>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29709" name="object 13"/>
            <p:cNvSpPr/>
            <p:nvPr>
              <p:custDataLst>
                <p:tags r:id="rId14"/>
              </p:custDataLst>
            </p:nvPr>
          </p:nvSpPr>
          <p:spPr>
            <a:xfrm>
              <a:off x="2141220" y="2407920"/>
              <a:ext cx="1368552" cy="865631"/>
            </a:xfrm>
            <a:prstGeom prst="rect">
              <a:avLst/>
            </a:prstGeom>
            <a:blipFill rotWithShape="1">
              <a:blip r:embed="rId13"/>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29710" name="object 14"/>
            <p:cNvSpPr/>
            <p:nvPr>
              <p:custDataLst>
                <p:tags r:id="rId15"/>
              </p:custDataLst>
            </p:nvPr>
          </p:nvSpPr>
          <p:spPr>
            <a:xfrm>
              <a:off x="2141220" y="2179320"/>
              <a:ext cx="1368552" cy="864108"/>
            </a:xfrm>
            <a:prstGeom prst="rect">
              <a:avLst/>
            </a:prstGeom>
            <a:blipFill rotWithShape="1">
              <a:blip r:embed="rId13"/>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29711" name="object 15"/>
            <p:cNvSpPr/>
            <p:nvPr>
              <p:custDataLst>
                <p:tags r:id="rId16"/>
              </p:custDataLst>
            </p:nvPr>
          </p:nvSpPr>
          <p:spPr>
            <a:xfrm>
              <a:off x="2141220" y="1949195"/>
              <a:ext cx="1368552" cy="864108"/>
            </a:xfrm>
            <a:prstGeom prst="rect">
              <a:avLst/>
            </a:prstGeom>
            <a:blipFill rotWithShape="1">
              <a:blip r:embed="rId13"/>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29712" name="object 16"/>
            <p:cNvSpPr/>
            <p:nvPr>
              <p:custDataLst>
                <p:tags r:id="rId17"/>
              </p:custDataLst>
            </p:nvPr>
          </p:nvSpPr>
          <p:spPr>
            <a:xfrm>
              <a:off x="2141220" y="1719072"/>
              <a:ext cx="1368552" cy="865631"/>
            </a:xfrm>
            <a:prstGeom prst="rect">
              <a:avLst/>
            </a:prstGeom>
            <a:blipFill rotWithShape="1">
              <a:blip r:embed="rId13"/>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29713" name="object 17"/>
            <p:cNvSpPr txBox="1"/>
            <p:nvPr/>
          </p:nvSpPr>
          <p:spPr>
            <a:xfrm>
              <a:off x="529539" y="2906542"/>
              <a:ext cx="432434" cy="1759742"/>
            </a:xfrm>
            <a:prstGeom prst="rect">
              <a:avLst/>
            </a:prstGeom>
            <a:noFill/>
            <a:ln w="9525">
              <a:noFill/>
            </a:ln>
          </p:spPr>
          <p:txBody>
            <a:bodyPr lIns="0" tIns="0" rIns="0" bIns="0" anchor="t" anchorCtr="0">
              <a:spAutoFit/>
            </a:bodyPr>
            <a:lstStyle/>
            <a:p>
              <a:pPr marL="12700">
                <a:lnSpc>
                  <a:spcPct val="150000"/>
                </a:lnSpc>
              </a:pPr>
              <a:r>
                <a:rPr lang="zh-CN" altLang="en-US" sz="3200" b="1">
                  <a:solidFill>
                    <a:srgbClr val="7E7E7E"/>
                  </a:solidFill>
                  <a:latin typeface="微软雅黑" panose="020B0503020204020204" charset="-122"/>
                  <a:ea typeface="微软雅黑" panose="020B0503020204020204" charset="-122"/>
                </a:rPr>
                <a:t>成 本</a:t>
              </a:r>
              <a:endParaRPr lang="zh-CN" altLang="en-US" sz="3200" b="1">
                <a:solidFill>
                  <a:srgbClr val="7E7E7E"/>
                </a:solidFill>
                <a:latin typeface="微软雅黑" panose="020B0503020204020204" charset="-122"/>
                <a:ea typeface="微软雅黑" panose="020B0503020204020204" charset="-122"/>
              </a:endParaRPr>
            </a:p>
          </p:txBody>
        </p:sp>
        <p:sp>
          <p:nvSpPr>
            <p:cNvPr id="29714" name="object 18"/>
            <p:cNvSpPr/>
            <p:nvPr>
              <p:custDataLst>
                <p:tags r:id="rId18"/>
              </p:custDataLst>
            </p:nvPr>
          </p:nvSpPr>
          <p:spPr>
            <a:xfrm>
              <a:off x="845819" y="2043683"/>
              <a:ext cx="1295400" cy="3528060"/>
            </a:xfrm>
            <a:prstGeom prst="rect">
              <a:avLst/>
            </a:prstGeom>
            <a:blipFill rotWithShape="1">
              <a:blip r:embed="rId19"/>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29715" name="object 19"/>
            <p:cNvSpPr/>
            <p:nvPr>
              <p:custDataLst>
                <p:tags r:id="rId20"/>
              </p:custDataLst>
            </p:nvPr>
          </p:nvSpPr>
          <p:spPr>
            <a:xfrm>
              <a:off x="3573779" y="2049779"/>
              <a:ext cx="469391" cy="1278636"/>
            </a:xfrm>
            <a:prstGeom prst="rect">
              <a:avLst/>
            </a:prstGeom>
            <a:blipFill rotWithShape="1">
              <a:blip r:embed="rId21"/>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29716" name="object 20"/>
            <p:cNvSpPr txBox="1"/>
            <p:nvPr/>
          </p:nvSpPr>
          <p:spPr>
            <a:xfrm>
              <a:off x="4184396" y="2323210"/>
              <a:ext cx="1244600" cy="879871"/>
            </a:xfrm>
            <a:prstGeom prst="rect">
              <a:avLst/>
            </a:prstGeom>
            <a:noFill/>
            <a:ln w="9525">
              <a:noFill/>
            </a:ln>
          </p:spPr>
          <p:txBody>
            <a:bodyPr lIns="0" tIns="0" rIns="0" bIns="0" anchor="t" anchorCtr="0">
              <a:spAutoFit/>
            </a:bodyPr>
            <a:lstStyle/>
            <a:p>
              <a:pPr algn="ctr"/>
              <a:r>
                <a:rPr lang="zh-CN" altLang="en-US" b="1">
                  <a:solidFill>
                    <a:srgbClr val="E75A48"/>
                  </a:solidFill>
                  <a:latin typeface="微软雅黑" panose="020B0503020204020204" charset="-122"/>
                  <a:ea typeface="微软雅黑" panose="020B0503020204020204" charset="-122"/>
                </a:rPr>
                <a:t>安全生产</a:t>
              </a:r>
              <a:endParaRPr lang="zh-CN" altLang="en-US">
                <a:solidFill>
                  <a:srgbClr val="E75A48"/>
                </a:solidFill>
                <a:latin typeface="微软雅黑" panose="020B0503020204020204" charset="-122"/>
                <a:ea typeface="微软雅黑" panose="020B0503020204020204" charset="-122"/>
              </a:endParaRPr>
            </a:p>
            <a:p>
              <a:pPr algn="ctr">
                <a:spcBef>
                  <a:spcPts val="1440"/>
                </a:spcBef>
              </a:pPr>
              <a:r>
                <a:rPr lang="zh-CN" altLang="en-US" b="1">
                  <a:solidFill>
                    <a:srgbClr val="E75A48"/>
                  </a:solidFill>
                  <a:latin typeface="微软雅黑" panose="020B0503020204020204" charset="-122"/>
                  <a:ea typeface="微软雅黑" panose="020B0503020204020204" charset="-122"/>
                </a:rPr>
                <a:t>费用</a:t>
              </a:r>
              <a:endParaRPr lang="zh-CN" altLang="en-US" b="1">
                <a:solidFill>
                  <a:srgbClr val="E75A48"/>
                </a:solidFill>
                <a:latin typeface="微软雅黑" panose="020B0503020204020204" charset="-122"/>
                <a:ea typeface="微软雅黑" panose="020B0503020204020204" charset="-122"/>
              </a:endParaRPr>
            </a:p>
          </p:txBody>
        </p:sp>
        <p:sp>
          <p:nvSpPr>
            <p:cNvPr id="29717" name="object 21"/>
            <p:cNvSpPr txBox="1"/>
            <p:nvPr/>
          </p:nvSpPr>
          <p:spPr>
            <a:xfrm>
              <a:off x="3672179" y="5078308"/>
              <a:ext cx="1854200" cy="989571"/>
            </a:xfrm>
            <a:prstGeom prst="rect">
              <a:avLst/>
            </a:prstGeom>
            <a:noFill/>
            <a:ln w="9525">
              <a:noFill/>
            </a:ln>
          </p:spPr>
          <p:txBody>
            <a:bodyPr lIns="0" tIns="0" rIns="0" bIns="0" anchor="t" anchorCtr="0">
              <a:spAutoFit/>
            </a:bodyPr>
            <a:lstStyle/>
            <a:p>
              <a:pPr marL="12700">
                <a:lnSpc>
                  <a:spcPct val="150000"/>
                </a:lnSpc>
              </a:pPr>
              <a:r>
                <a:rPr lang="zh-CN" altLang="en-US" sz="1800" b="1" err="1">
                  <a:solidFill>
                    <a:srgbClr val="E75A48"/>
                  </a:solidFill>
                  <a:latin typeface="微软雅黑" panose="020B0503020204020204" charset="-122"/>
                  <a:ea typeface="微软雅黑" panose="020B0503020204020204" charset="-122"/>
                </a:rPr>
                <a:t>安全生产费用在</a:t>
              </a:r>
              <a:endParaRPr lang="en-US" altLang="zh-CN" sz="1800" b="1">
                <a:solidFill>
                  <a:srgbClr val="E75A48"/>
                </a:solidFill>
                <a:latin typeface="微软雅黑" panose="020B0503020204020204" charset="-122"/>
                <a:ea typeface="微软雅黑" panose="020B0503020204020204" charset="-122"/>
              </a:endParaRPr>
            </a:p>
            <a:p>
              <a:pPr marL="12700">
                <a:lnSpc>
                  <a:spcPct val="150000"/>
                </a:lnSpc>
              </a:pPr>
              <a:r>
                <a:rPr lang="zh-CN" altLang="en-US" sz="1800" b="1" err="1">
                  <a:solidFill>
                    <a:srgbClr val="E75A48"/>
                  </a:solidFill>
                  <a:latin typeface="微软雅黑" panose="020B0503020204020204" charset="-122"/>
                  <a:ea typeface="微软雅黑" panose="020B0503020204020204" charset="-122"/>
                </a:rPr>
                <a:t>成本中据实列支</a:t>
              </a:r>
              <a:endParaRPr lang="zh-CN" altLang="en-US" sz="1800" b="1" err="1">
                <a:solidFill>
                  <a:srgbClr val="E75A48"/>
                </a:solidFill>
                <a:latin typeface="微软雅黑" panose="020B0503020204020204" charset="-122"/>
                <a:ea typeface="微软雅黑" panose="020B0503020204020204" charset="-122"/>
              </a:endParaRPr>
            </a:p>
          </p:txBody>
        </p:sp>
        <p:sp>
          <p:nvSpPr>
            <p:cNvPr id="29718" name="object 22"/>
            <p:cNvSpPr/>
            <p:nvPr>
              <p:custDataLst>
                <p:tags r:id="rId22"/>
              </p:custDataLst>
            </p:nvPr>
          </p:nvSpPr>
          <p:spPr>
            <a:xfrm>
              <a:off x="6969252" y="2083307"/>
              <a:ext cx="2447544" cy="1310639"/>
            </a:xfrm>
            <a:custGeom>
              <a:avLst/>
              <a:gdLst/>
              <a:ahLst/>
              <a:cxnLst/>
              <a:rect l="0" t="0" r="0" b="0"/>
              <a:pathLst>
                <a:path w="2447544" h="1310639">
                  <a:moveTo>
                    <a:pt x="2377567" y="0"/>
                  </a:moveTo>
                  <a:lnTo>
                    <a:pt x="58449" y="947"/>
                  </a:lnTo>
                  <a:lnTo>
                    <a:pt x="21533" y="19507"/>
                  </a:lnTo>
                  <a:lnTo>
                    <a:pt x="1498" y="55521"/>
                  </a:lnTo>
                  <a:lnTo>
                    <a:pt x="0" y="69976"/>
                  </a:lnTo>
                  <a:lnTo>
                    <a:pt x="947" y="1252190"/>
                  </a:lnTo>
                  <a:lnTo>
                    <a:pt x="19507" y="1289106"/>
                  </a:lnTo>
                  <a:lnTo>
                    <a:pt x="55521" y="1309141"/>
                  </a:lnTo>
                  <a:lnTo>
                    <a:pt x="69976" y="1310639"/>
                  </a:lnTo>
                  <a:lnTo>
                    <a:pt x="2389094" y="1309692"/>
                  </a:lnTo>
                  <a:lnTo>
                    <a:pt x="2426010" y="1291132"/>
                  </a:lnTo>
                  <a:lnTo>
                    <a:pt x="2446045" y="1255118"/>
                  </a:lnTo>
                  <a:lnTo>
                    <a:pt x="2447544" y="1240663"/>
                  </a:lnTo>
                  <a:lnTo>
                    <a:pt x="2446596" y="58449"/>
                  </a:lnTo>
                  <a:lnTo>
                    <a:pt x="2428036" y="21533"/>
                  </a:lnTo>
                  <a:lnTo>
                    <a:pt x="2392022" y="1498"/>
                  </a:lnTo>
                  <a:lnTo>
                    <a:pt x="2377567" y="0"/>
                  </a:lnTo>
                  <a:close/>
                </a:path>
              </a:pathLst>
            </a:custGeom>
            <a:solidFill>
              <a:srgbClr val="0071C5"/>
            </a:solidFill>
            <a:ln w="9525">
              <a:noFill/>
            </a:ln>
          </p:spPr>
          <p:txBody>
            <a:bodyPr/>
            <a:lstStyle/>
            <a:p>
              <a:endParaRPr lang="zh-CN" altLang="en-US">
                <a:solidFill>
                  <a:schemeClr val="dk1"/>
                </a:solidFill>
              </a:endParaRPr>
            </a:p>
          </p:txBody>
        </p:sp>
        <p:sp>
          <p:nvSpPr>
            <p:cNvPr id="29719" name="object 23"/>
            <p:cNvSpPr txBox="1"/>
            <p:nvPr/>
          </p:nvSpPr>
          <p:spPr>
            <a:xfrm>
              <a:off x="7212069" y="1949247"/>
              <a:ext cx="1854200" cy="1485113"/>
            </a:xfrm>
            <a:prstGeom prst="rect">
              <a:avLst/>
            </a:prstGeom>
            <a:noFill/>
            <a:ln w="9525">
              <a:noFill/>
            </a:ln>
          </p:spPr>
          <p:txBody>
            <a:bodyPr wrap="square" lIns="0" tIns="0" rIns="0" bIns="0" anchor="t" anchorCtr="0">
              <a:spAutoFit/>
            </a:bodyPr>
            <a:lstStyle/>
            <a:p>
              <a:pPr marL="12700">
                <a:lnSpc>
                  <a:spcPct val="150000"/>
                </a:lnSpc>
              </a:pPr>
              <a:r>
                <a:rPr lang="zh-CN" altLang="en-US" sz="1800" b="1">
                  <a:solidFill>
                    <a:srgbClr val="FFFFFF"/>
                  </a:solidFill>
                  <a:latin typeface="微软雅黑" panose="020B0503020204020204" charset="-122"/>
                  <a:ea typeface="微软雅黑" panose="020B0503020204020204" charset="-122"/>
                </a:rPr>
                <a:t>决策机构 主要负责人 个人经营的投资人</a:t>
              </a:r>
              <a:endParaRPr lang="zh-CN" altLang="en-US" sz="1800" b="1">
                <a:solidFill>
                  <a:srgbClr val="FFFFFF"/>
                </a:solidFill>
                <a:latin typeface="微软雅黑" panose="020B0503020204020204" charset="-122"/>
                <a:ea typeface="微软雅黑" panose="020B0503020204020204" charset="-122"/>
              </a:endParaRPr>
            </a:p>
          </p:txBody>
        </p:sp>
        <p:sp>
          <p:nvSpPr>
            <p:cNvPr id="29720" name="object 24"/>
            <p:cNvSpPr/>
            <p:nvPr>
              <p:custDataLst>
                <p:tags r:id="rId23"/>
              </p:custDataLst>
            </p:nvPr>
          </p:nvSpPr>
          <p:spPr>
            <a:xfrm>
              <a:off x="5445252" y="2310383"/>
              <a:ext cx="1440179" cy="981455"/>
            </a:xfrm>
            <a:custGeom>
              <a:avLst/>
              <a:gdLst/>
              <a:ahLst/>
              <a:cxnLst/>
              <a:rect l="0" t="0" r="0" b="0"/>
              <a:pathLst>
                <a:path w="1440179" h="981455">
                  <a:moveTo>
                    <a:pt x="490727" y="0"/>
                  </a:moveTo>
                  <a:lnTo>
                    <a:pt x="0" y="490727"/>
                  </a:lnTo>
                  <a:lnTo>
                    <a:pt x="490727" y="981455"/>
                  </a:lnTo>
                  <a:lnTo>
                    <a:pt x="490727" y="736091"/>
                  </a:lnTo>
                  <a:lnTo>
                    <a:pt x="1440179" y="736091"/>
                  </a:lnTo>
                  <a:lnTo>
                    <a:pt x="1440179" y="245363"/>
                  </a:lnTo>
                  <a:lnTo>
                    <a:pt x="490727" y="245363"/>
                  </a:lnTo>
                  <a:lnTo>
                    <a:pt x="490727" y="0"/>
                  </a:lnTo>
                  <a:close/>
                </a:path>
              </a:pathLst>
            </a:custGeom>
            <a:solidFill>
              <a:srgbClr val="E75A48"/>
            </a:solidFill>
            <a:ln w="9525">
              <a:noFill/>
            </a:ln>
          </p:spPr>
          <p:txBody>
            <a:bodyPr/>
            <a:lstStyle/>
            <a:p>
              <a:endParaRPr lang="zh-CN" altLang="en-US">
                <a:solidFill>
                  <a:schemeClr val="dk1"/>
                </a:solidFill>
              </a:endParaRPr>
            </a:p>
          </p:txBody>
        </p:sp>
        <p:sp>
          <p:nvSpPr>
            <p:cNvPr id="29721" name="object 25"/>
            <p:cNvSpPr txBox="1"/>
            <p:nvPr/>
          </p:nvSpPr>
          <p:spPr>
            <a:xfrm>
              <a:off x="5775602" y="2666465"/>
              <a:ext cx="1089965" cy="329857"/>
            </a:xfrm>
            <a:prstGeom prst="rect">
              <a:avLst/>
            </a:prstGeom>
            <a:noFill/>
            <a:ln w="9525">
              <a:noFill/>
            </a:ln>
          </p:spPr>
          <p:txBody>
            <a:bodyPr wrap="square" lIns="0" tIns="0" rIns="0" bIns="0" anchor="t" anchorCtr="0">
              <a:spAutoFit/>
            </a:bodyPr>
            <a:lstStyle/>
            <a:p>
              <a:pPr marL="12700"/>
              <a:r>
                <a:rPr lang="zh-CN" altLang="en-US" sz="1800" b="1">
                  <a:solidFill>
                    <a:srgbClr val="FFFFFF"/>
                  </a:solidFill>
                  <a:latin typeface="微软雅黑" panose="020B0503020204020204" charset="-122"/>
                  <a:ea typeface="微软雅黑" panose="020B0503020204020204" charset="-122"/>
                </a:rPr>
                <a:t>予以保证</a:t>
              </a:r>
              <a:endParaRPr lang="zh-CN" altLang="en-US" sz="1800" b="1">
                <a:solidFill>
                  <a:srgbClr val="FFFFFF"/>
                </a:solidFill>
                <a:latin typeface="微软雅黑" panose="020B0503020204020204" charset="-122"/>
                <a:ea typeface="微软雅黑" panose="020B0503020204020204" charset="-122"/>
              </a:endParaRPr>
            </a:p>
          </p:txBody>
        </p:sp>
        <p:sp>
          <p:nvSpPr>
            <p:cNvPr id="29722" name="object 26"/>
            <p:cNvSpPr txBox="1"/>
            <p:nvPr/>
          </p:nvSpPr>
          <p:spPr>
            <a:xfrm>
              <a:off x="7128509" y="969517"/>
              <a:ext cx="2082800" cy="1153743"/>
            </a:xfrm>
            <a:prstGeom prst="rect">
              <a:avLst/>
            </a:prstGeom>
            <a:noFill/>
            <a:ln w="9525">
              <a:noFill/>
            </a:ln>
          </p:spPr>
          <p:txBody>
            <a:bodyPr wrap="square" lIns="0" tIns="0" rIns="0" bIns="0" anchor="t" anchorCtr="0">
              <a:spAutoFit/>
            </a:bodyPr>
            <a:lstStyle/>
            <a:p>
              <a:pPr algn="ctr"/>
              <a:r>
                <a:rPr lang="zh-CN" altLang="en-US" sz="1800" b="1">
                  <a:solidFill>
                    <a:schemeClr val="dk1"/>
                  </a:solidFill>
                  <a:latin typeface="微软雅黑" panose="020B0503020204020204" charset="-122"/>
                  <a:ea typeface="微软雅黑" panose="020B0503020204020204" charset="-122"/>
                </a:rPr>
                <a:t>资金投入不足</a:t>
              </a:r>
              <a:endParaRPr lang="zh-CN" altLang="en-US" sz="1800">
                <a:solidFill>
                  <a:schemeClr val="dk1"/>
                </a:solidFill>
                <a:latin typeface="微软雅黑" panose="020B0503020204020204" charset="-122"/>
                <a:ea typeface="微软雅黑" panose="020B0503020204020204" charset="-122"/>
              </a:endParaRPr>
            </a:p>
            <a:p>
              <a:pPr algn="ctr">
                <a:spcBef>
                  <a:spcPts val="1075"/>
                </a:spcBef>
              </a:pPr>
              <a:r>
                <a:rPr lang="zh-CN" altLang="en-US" sz="1800" b="1">
                  <a:solidFill>
                    <a:schemeClr val="dk1"/>
                  </a:solidFill>
                  <a:latin typeface="微软雅黑" panose="020B0503020204020204" charset="-122"/>
                  <a:ea typeface="微软雅黑" panose="020B0503020204020204" charset="-122"/>
                </a:rPr>
                <a:t>导致的后果承担责任</a:t>
              </a:r>
              <a:endParaRPr lang="zh-CN" altLang="en-US" sz="1800" b="1">
                <a:solidFill>
                  <a:schemeClr val="dk1"/>
                </a:solidFill>
                <a:latin typeface="微软雅黑" panose="020B0503020204020204" charset="-122"/>
                <a:ea typeface="微软雅黑" panose="020B0503020204020204" charset="-122"/>
              </a:endParaRPr>
            </a:p>
          </p:txBody>
        </p:sp>
        <p:sp>
          <p:nvSpPr>
            <p:cNvPr id="29723" name="object 27"/>
            <p:cNvSpPr/>
            <p:nvPr>
              <p:custDataLst>
                <p:tags r:id="rId24"/>
              </p:custDataLst>
            </p:nvPr>
          </p:nvSpPr>
          <p:spPr>
            <a:xfrm>
              <a:off x="7187183" y="1755648"/>
              <a:ext cx="2011680" cy="289560"/>
            </a:xfrm>
            <a:custGeom>
              <a:avLst/>
              <a:gdLst/>
              <a:ahLst/>
              <a:cxnLst/>
              <a:rect l="0" t="0" r="0" b="0"/>
              <a:pathLst>
                <a:path w="2011680" h="289560">
                  <a:moveTo>
                    <a:pt x="976122" y="0"/>
                  </a:moveTo>
                  <a:lnTo>
                    <a:pt x="0" y="289560"/>
                  </a:lnTo>
                  <a:lnTo>
                    <a:pt x="2011680" y="289560"/>
                  </a:lnTo>
                  <a:lnTo>
                    <a:pt x="976122" y="0"/>
                  </a:lnTo>
                  <a:close/>
                </a:path>
              </a:pathLst>
            </a:custGeom>
            <a:solidFill>
              <a:srgbClr val="E75A48"/>
            </a:solidFill>
            <a:ln w="9525">
              <a:noFill/>
            </a:ln>
          </p:spPr>
          <p:txBody>
            <a:bodyPr/>
            <a:lstStyle/>
            <a:p>
              <a:endParaRPr lang="zh-CN" altLang="en-US">
                <a:solidFill>
                  <a:schemeClr val="dk1"/>
                </a:solidFill>
              </a:endParaRPr>
            </a:p>
          </p:txBody>
        </p:sp>
        <p:sp>
          <p:nvSpPr>
            <p:cNvPr id="29724" name="object 28"/>
            <p:cNvSpPr txBox="1"/>
            <p:nvPr>
              <p:custDataLst>
                <p:tags r:id="rId25"/>
              </p:custDataLst>
            </p:nvPr>
          </p:nvSpPr>
          <p:spPr>
            <a:xfrm>
              <a:off x="3602482" y="3428619"/>
              <a:ext cx="3026870" cy="1650042"/>
            </a:xfrm>
            <a:prstGeom prst="rect">
              <a:avLst/>
            </a:prstGeom>
            <a:noFill/>
            <a:ln w="9525">
              <a:noFill/>
            </a:ln>
          </p:spPr>
          <p:txBody>
            <a:bodyPr wrap="square" lIns="0" tIns="0" rIns="0" bIns="0" anchor="t" anchorCtr="0">
              <a:spAutoFit/>
            </a:bodyPr>
            <a:lstStyle/>
            <a:p>
              <a:pPr marL="12700" algn="just"/>
              <a:r>
                <a:rPr lang="zh-CN" altLang="en-US" sz="1800" err="1">
                  <a:solidFill>
                    <a:schemeClr val="dk1"/>
                  </a:solidFill>
                  <a:latin typeface="微软雅黑" panose="020B0503020204020204" charset="-122"/>
                  <a:ea typeface="微软雅黑" panose="020B0503020204020204" charset="-122"/>
                </a:rPr>
                <a:t>安全生产费用提取、使用和监督管理的具体办法由国务院财政部门会同国务院应急管理部门征求国务院有关部门意见后制定</a:t>
              </a:r>
              <a:endParaRPr lang="zh-CN" altLang="en-US" sz="1800" err="1">
                <a:solidFill>
                  <a:schemeClr val="dk1"/>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第一节  安全生产法解读</a:t>
            </a:r>
            <a:endParaRPr lang="zh-CN" altLang="en-US" sz="4000" b="1">
              <a:solidFill>
                <a:schemeClr val="lt1"/>
              </a:solidFill>
            </a:endParaRPr>
          </a:p>
        </p:txBody>
      </p:sp>
      <p:sp>
        <p:nvSpPr>
          <p:cNvPr id="2" name="矩形 1"/>
          <p:cNvSpPr/>
          <p:nvPr/>
        </p:nvSpPr>
        <p:spPr>
          <a:xfrm>
            <a:off x="581660" y="163131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安全生产法：第二十四条</a:t>
            </a:r>
            <a:endParaRPr lang="zh-CN" altLang="en-US" sz="2400" b="1">
              <a:solidFill>
                <a:srgbClr val="FFFFFF"/>
              </a:solidFill>
              <a:latin typeface="微软雅黑" panose="020B0503020204020204" charset="-122"/>
              <a:ea typeface="微软雅黑" panose="020B0503020204020204" charset="-122"/>
            </a:endParaRPr>
          </a:p>
        </p:txBody>
      </p:sp>
      <p:grpSp>
        <p:nvGrpSpPr>
          <p:cNvPr id="30721" name="组合 47"/>
          <p:cNvGrpSpPr/>
          <p:nvPr/>
        </p:nvGrpSpPr>
        <p:grpSpPr>
          <a:xfrm>
            <a:off x="1092200" y="2157095"/>
            <a:ext cx="10007600" cy="4535488"/>
            <a:chOff x="1016621" y="904534"/>
            <a:chExt cx="9318497" cy="5692141"/>
          </a:xfrm>
        </p:grpSpPr>
        <p:sp>
          <p:nvSpPr>
            <p:cNvPr id="30722" name="object 2"/>
            <p:cNvSpPr/>
            <p:nvPr>
              <p:custDataLst>
                <p:tags r:id="rId1"/>
              </p:custDataLst>
            </p:nvPr>
          </p:nvSpPr>
          <p:spPr>
            <a:xfrm>
              <a:off x="7107287" y="4868459"/>
              <a:ext cx="3227831" cy="1728216"/>
            </a:xfrm>
            <a:custGeom>
              <a:avLst/>
              <a:gdLst/>
              <a:ahLst/>
              <a:cxnLst/>
              <a:rect l="0" t="0" r="0" b="0"/>
              <a:pathLst>
                <a:path w="3227831" h="1728216">
                  <a:moveTo>
                    <a:pt x="0" y="1728216"/>
                  </a:moveTo>
                  <a:lnTo>
                    <a:pt x="3227831" y="1728216"/>
                  </a:lnTo>
                  <a:lnTo>
                    <a:pt x="3227831" y="0"/>
                  </a:lnTo>
                  <a:lnTo>
                    <a:pt x="0" y="0"/>
                  </a:lnTo>
                  <a:lnTo>
                    <a:pt x="0" y="1728216"/>
                  </a:lnTo>
                  <a:close/>
                </a:path>
              </a:pathLst>
            </a:custGeom>
            <a:noFill/>
            <a:ln w="19812" cap="flat" cmpd="sng">
              <a:solidFill>
                <a:srgbClr val="BEBEBE"/>
              </a:solidFill>
              <a:prstDash val="solid"/>
              <a:miter/>
              <a:headEnd type="none" w="med" len="med"/>
              <a:tailEnd type="none" w="med" len="med"/>
            </a:ln>
          </p:spPr>
          <p:txBody>
            <a:bodyPr/>
            <a:lstStyle/>
            <a:p>
              <a:endParaRPr lang="zh-CN" altLang="en-US">
                <a:solidFill>
                  <a:schemeClr val="dk1"/>
                </a:solidFill>
              </a:endParaRPr>
            </a:p>
          </p:txBody>
        </p:sp>
        <p:sp>
          <p:nvSpPr>
            <p:cNvPr id="30723" name="object 3"/>
            <p:cNvSpPr/>
            <p:nvPr>
              <p:custDataLst>
                <p:tags r:id="rId2"/>
              </p:custDataLst>
            </p:nvPr>
          </p:nvSpPr>
          <p:spPr>
            <a:xfrm>
              <a:off x="7107287" y="2853730"/>
              <a:ext cx="3227831" cy="1728216"/>
            </a:xfrm>
            <a:custGeom>
              <a:avLst/>
              <a:gdLst/>
              <a:ahLst/>
              <a:cxnLst/>
              <a:rect l="0" t="0" r="0" b="0"/>
              <a:pathLst>
                <a:path w="3227831" h="1728216">
                  <a:moveTo>
                    <a:pt x="0" y="1728216"/>
                  </a:moveTo>
                  <a:lnTo>
                    <a:pt x="3227831" y="1728216"/>
                  </a:lnTo>
                  <a:lnTo>
                    <a:pt x="3227831" y="0"/>
                  </a:lnTo>
                  <a:lnTo>
                    <a:pt x="0" y="0"/>
                  </a:lnTo>
                  <a:lnTo>
                    <a:pt x="0" y="1728216"/>
                  </a:lnTo>
                  <a:close/>
                </a:path>
              </a:pathLst>
            </a:custGeom>
            <a:noFill/>
            <a:ln w="19812" cap="flat" cmpd="sng">
              <a:solidFill>
                <a:srgbClr val="BEBEBE"/>
              </a:solidFill>
              <a:prstDash val="solid"/>
              <a:miter/>
              <a:headEnd type="none" w="med" len="med"/>
              <a:tailEnd type="none" w="med" len="med"/>
            </a:ln>
          </p:spPr>
          <p:txBody>
            <a:bodyPr/>
            <a:lstStyle/>
            <a:p>
              <a:endParaRPr lang="zh-CN" altLang="en-US">
                <a:solidFill>
                  <a:schemeClr val="dk1"/>
                </a:solidFill>
              </a:endParaRPr>
            </a:p>
          </p:txBody>
        </p:sp>
        <p:sp>
          <p:nvSpPr>
            <p:cNvPr id="30724" name="object 4"/>
            <p:cNvSpPr/>
            <p:nvPr>
              <p:custDataLst>
                <p:tags r:id="rId3"/>
              </p:custDataLst>
            </p:nvPr>
          </p:nvSpPr>
          <p:spPr>
            <a:xfrm>
              <a:off x="3356722" y="4868459"/>
              <a:ext cx="4216908" cy="1728216"/>
            </a:xfrm>
            <a:custGeom>
              <a:avLst/>
              <a:gdLst/>
              <a:ahLst/>
              <a:cxnLst/>
              <a:rect l="0" t="0" r="0" b="0"/>
              <a:pathLst>
                <a:path w="4216908" h="1728216">
                  <a:moveTo>
                    <a:pt x="3969130" y="0"/>
                  </a:moveTo>
                  <a:lnTo>
                    <a:pt x="0" y="0"/>
                  </a:lnTo>
                  <a:lnTo>
                    <a:pt x="0" y="1728216"/>
                  </a:lnTo>
                  <a:lnTo>
                    <a:pt x="3969130" y="1728216"/>
                  </a:lnTo>
                  <a:lnTo>
                    <a:pt x="4216908" y="835025"/>
                  </a:lnTo>
                  <a:lnTo>
                    <a:pt x="3969130" y="0"/>
                  </a:lnTo>
                  <a:close/>
                </a:path>
              </a:pathLst>
            </a:custGeom>
            <a:solidFill>
              <a:srgbClr val="FFFFFF"/>
            </a:solidFill>
            <a:ln w="9525">
              <a:noFill/>
            </a:ln>
          </p:spPr>
          <p:txBody>
            <a:bodyPr/>
            <a:lstStyle/>
            <a:p>
              <a:endParaRPr lang="zh-CN" altLang="en-US">
                <a:solidFill>
                  <a:schemeClr val="dk1"/>
                </a:solidFill>
              </a:endParaRPr>
            </a:p>
          </p:txBody>
        </p:sp>
        <p:sp>
          <p:nvSpPr>
            <p:cNvPr id="30725" name="object 5"/>
            <p:cNvSpPr/>
            <p:nvPr>
              <p:custDataLst>
                <p:tags r:id="rId4"/>
              </p:custDataLst>
            </p:nvPr>
          </p:nvSpPr>
          <p:spPr>
            <a:xfrm>
              <a:off x="3356722" y="4868459"/>
              <a:ext cx="4216908" cy="1728216"/>
            </a:xfrm>
            <a:custGeom>
              <a:avLst/>
              <a:gdLst/>
              <a:ahLst/>
              <a:cxnLst/>
              <a:rect l="0" t="0" r="0" b="0"/>
              <a:pathLst>
                <a:path w="4216908" h="1728216">
                  <a:moveTo>
                    <a:pt x="0" y="0"/>
                  </a:moveTo>
                  <a:lnTo>
                    <a:pt x="3969130" y="0"/>
                  </a:lnTo>
                  <a:lnTo>
                    <a:pt x="4216908" y="835025"/>
                  </a:lnTo>
                  <a:lnTo>
                    <a:pt x="3969130" y="1728216"/>
                  </a:lnTo>
                  <a:lnTo>
                    <a:pt x="0" y="1728216"/>
                  </a:lnTo>
                  <a:lnTo>
                    <a:pt x="0" y="0"/>
                  </a:lnTo>
                  <a:close/>
                </a:path>
              </a:pathLst>
            </a:custGeom>
            <a:noFill/>
            <a:ln w="19812" cap="flat" cmpd="sng">
              <a:solidFill>
                <a:srgbClr val="BEBEBE"/>
              </a:solidFill>
              <a:prstDash val="solid"/>
              <a:miter/>
              <a:headEnd type="none" w="med" len="med"/>
              <a:tailEnd type="none" w="med" len="med"/>
            </a:ln>
          </p:spPr>
          <p:txBody>
            <a:bodyPr/>
            <a:lstStyle/>
            <a:p>
              <a:endParaRPr lang="zh-CN" altLang="en-US">
                <a:solidFill>
                  <a:schemeClr val="dk1"/>
                </a:solidFill>
              </a:endParaRPr>
            </a:p>
          </p:txBody>
        </p:sp>
        <p:sp>
          <p:nvSpPr>
            <p:cNvPr id="30726" name="object 6"/>
            <p:cNvSpPr/>
            <p:nvPr>
              <p:custDataLst>
                <p:tags r:id="rId5"/>
              </p:custDataLst>
            </p:nvPr>
          </p:nvSpPr>
          <p:spPr>
            <a:xfrm>
              <a:off x="3356722" y="2853730"/>
              <a:ext cx="4216908" cy="1728216"/>
            </a:xfrm>
            <a:custGeom>
              <a:avLst/>
              <a:gdLst/>
              <a:ahLst/>
              <a:cxnLst/>
              <a:rect l="0" t="0" r="0" b="0"/>
              <a:pathLst>
                <a:path w="4216908" h="1728216">
                  <a:moveTo>
                    <a:pt x="3969130" y="0"/>
                  </a:moveTo>
                  <a:lnTo>
                    <a:pt x="0" y="0"/>
                  </a:lnTo>
                  <a:lnTo>
                    <a:pt x="0" y="1728216"/>
                  </a:lnTo>
                  <a:lnTo>
                    <a:pt x="3969130" y="1728216"/>
                  </a:lnTo>
                  <a:lnTo>
                    <a:pt x="4216908" y="835025"/>
                  </a:lnTo>
                  <a:lnTo>
                    <a:pt x="3969130" y="0"/>
                  </a:lnTo>
                  <a:close/>
                </a:path>
              </a:pathLst>
            </a:custGeom>
            <a:solidFill>
              <a:srgbClr val="FFFFFF"/>
            </a:solidFill>
            <a:ln w="9525">
              <a:noFill/>
            </a:ln>
          </p:spPr>
          <p:txBody>
            <a:bodyPr/>
            <a:lstStyle/>
            <a:p>
              <a:endParaRPr lang="zh-CN" altLang="en-US">
                <a:solidFill>
                  <a:schemeClr val="dk1"/>
                </a:solidFill>
              </a:endParaRPr>
            </a:p>
          </p:txBody>
        </p:sp>
        <p:sp>
          <p:nvSpPr>
            <p:cNvPr id="30727" name="object 7"/>
            <p:cNvSpPr/>
            <p:nvPr>
              <p:custDataLst>
                <p:tags r:id="rId6"/>
              </p:custDataLst>
            </p:nvPr>
          </p:nvSpPr>
          <p:spPr>
            <a:xfrm>
              <a:off x="3356722" y="2853730"/>
              <a:ext cx="4216908" cy="1728216"/>
            </a:xfrm>
            <a:custGeom>
              <a:avLst/>
              <a:gdLst/>
              <a:ahLst/>
              <a:cxnLst/>
              <a:rect l="0" t="0" r="0" b="0"/>
              <a:pathLst>
                <a:path w="4216908" h="1728216">
                  <a:moveTo>
                    <a:pt x="0" y="0"/>
                  </a:moveTo>
                  <a:lnTo>
                    <a:pt x="3969130" y="0"/>
                  </a:lnTo>
                  <a:lnTo>
                    <a:pt x="4216908" y="835025"/>
                  </a:lnTo>
                  <a:lnTo>
                    <a:pt x="3969130" y="1728216"/>
                  </a:lnTo>
                  <a:lnTo>
                    <a:pt x="0" y="1728216"/>
                  </a:lnTo>
                  <a:lnTo>
                    <a:pt x="0" y="0"/>
                  </a:lnTo>
                  <a:close/>
                </a:path>
              </a:pathLst>
            </a:custGeom>
            <a:noFill/>
            <a:ln w="19812" cap="flat" cmpd="sng">
              <a:solidFill>
                <a:srgbClr val="BEBEBE"/>
              </a:solidFill>
              <a:prstDash val="solid"/>
              <a:miter/>
              <a:headEnd type="none" w="med" len="med"/>
              <a:tailEnd type="none" w="med" len="med"/>
            </a:ln>
          </p:spPr>
          <p:txBody>
            <a:bodyPr/>
            <a:lstStyle/>
            <a:p>
              <a:endParaRPr lang="zh-CN" altLang="en-US">
                <a:solidFill>
                  <a:schemeClr val="dk1"/>
                </a:solidFill>
              </a:endParaRPr>
            </a:p>
          </p:txBody>
        </p:sp>
        <p:sp>
          <p:nvSpPr>
            <p:cNvPr id="30728" name="object 8"/>
            <p:cNvSpPr/>
            <p:nvPr>
              <p:custDataLst>
                <p:tags r:id="rId7"/>
              </p:custDataLst>
            </p:nvPr>
          </p:nvSpPr>
          <p:spPr>
            <a:xfrm>
              <a:off x="1016621" y="2845349"/>
              <a:ext cx="2365248" cy="3750564"/>
            </a:xfrm>
            <a:custGeom>
              <a:avLst/>
              <a:gdLst/>
              <a:ahLst/>
              <a:cxnLst/>
              <a:rect l="0" t="0" r="0" b="0"/>
              <a:pathLst>
                <a:path w="2365248" h="3750564">
                  <a:moveTo>
                    <a:pt x="0" y="3750564"/>
                  </a:moveTo>
                  <a:lnTo>
                    <a:pt x="2365248" y="3750564"/>
                  </a:lnTo>
                  <a:lnTo>
                    <a:pt x="2365248" y="0"/>
                  </a:lnTo>
                  <a:lnTo>
                    <a:pt x="0" y="0"/>
                  </a:lnTo>
                  <a:lnTo>
                    <a:pt x="0" y="3750564"/>
                  </a:lnTo>
                  <a:close/>
                </a:path>
              </a:pathLst>
            </a:custGeom>
            <a:solidFill>
              <a:srgbClr val="0071C5"/>
            </a:solidFill>
            <a:ln w="9525">
              <a:noFill/>
            </a:ln>
          </p:spPr>
          <p:txBody>
            <a:bodyPr/>
            <a:lstStyle/>
            <a:p>
              <a:endParaRPr lang="zh-CN" altLang="en-US">
                <a:solidFill>
                  <a:schemeClr val="dk1"/>
                </a:solidFill>
              </a:endParaRPr>
            </a:p>
          </p:txBody>
        </p:sp>
        <p:sp>
          <p:nvSpPr>
            <p:cNvPr id="30729" name="object 9"/>
            <p:cNvSpPr/>
            <p:nvPr>
              <p:custDataLst>
                <p:tags r:id="rId8"/>
              </p:custDataLst>
            </p:nvPr>
          </p:nvSpPr>
          <p:spPr>
            <a:xfrm>
              <a:off x="7090522" y="904534"/>
              <a:ext cx="3229356" cy="1728216"/>
            </a:xfrm>
            <a:custGeom>
              <a:avLst/>
              <a:gdLst/>
              <a:ahLst/>
              <a:cxnLst/>
              <a:rect l="0" t="0" r="0" b="0"/>
              <a:pathLst>
                <a:path w="3229355" h="1728216">
                  <a:moveTo>
                    <a:pt x="0" y="1728216"/>
                  </a:moveTo>
                  <a:lnTo>
                    <a:pt x="3229356" y="1728216"/>
                  </a:lnTo>
                  <a:lnTo>
                    <a:pt x="3229356" y="0"/>
                  </a:lnTo>
                  <a:lnTo>
                    <a:pt x="0" y="0"/>
                  </a:lnTo>
                  <a:lnTo>
                    <a:pt x="0" y="1728216"/>
                  </a:lnTo>
                  <a:close/>
                </a:path>
              </a:pathLst>
            </a:custGeom>
            <a:noFill/>
            <a:ln w="19812" cap="flat" cmpd="sng">
              <a:solidFill>
                <a:srgbClr val="BEBEBE"/>
              </a:solidFill>
              <a:prstDash val="solid"/>
              <a:miter/>
              <a:headEnd type="none" w="med" len="med"/>
              <a:tailEnd type="none" w="med" len="med"/>
            </a:ln>
          </p:spPr>
          <p:txBody>
            <a:bodyPr/>
            <a:lstStyle/>
            <a:p>
              <a:endParaRPr lang="zh-CN" altLang="en-US">
                <a:solidFill>
                  <a:schemeClr val="dk1"/>
                </a:solidFill>
              </a:endParaRPr>
            </a:p>
          </p:txBody>
        </p:sp>
        <p:sp>
          <p:nvSpPr>
            <p:cNvPr id="30730" name="object 10"/>
            <p:cNvSpPr/>
            <p:nvPr>
              <p:custDataLst>
                <p:tags r:id="rId9"/>
              </p:custDataLst>
            </p:nvPr>
          </p:nvSpPr>
          <p:spPr>
            <a:xfrm>
              <a:off x="1017382" y="904534"/>
              <a:ext cx="6541008" cy="1728215"/>
            </a:xfrm>
            <a:custGeom>
              <a:avLst/>
              <a:gdLst/>
              <a:ahLst/>
              <a:cxnLst/>
              <a:rect l="0" t="0" r="0" b="0"/>
              <a:pathLst>
                <a:path w="6541008" h="1728214">
                  <a:moveTo>
                    <a:pt x="6156706" y="0"/>
                  </a:moveTo>
                  <a:lnTo>
                    <a:pt x="0" y="0"/>
                  </a:lnTo>
                  <a:lnTo>
                    <a:pt x="0" y="1728215"/>
                  </a:lnTo>
                  <a:lnTo>
                    <a:pt x="6156706" y="1728215"/>
                  </a:lnTo>
                  <a:lnTo>
                    <a:pt x="6541008" y="835025"/>
                  </a:lnTo>
                  <a:lnTo>
                    <a:pt x="6156706" y="0"/>
                  </a:lnTo>
                  <a:close/>
                </a:path>
              </a:pathLst>
            </a:custGeom>
            <a:solidFill>
              <a:srgbClr val="FFFFFF"/>
            </a:solidFill>
            <a:ln w="9525">
              <a:noFill/>
            </a:ln>
          </p:spPr>
          <p:txBody>
            <a:bodyPr/>
            <a:lstStyle/>
            <a:p>
              <a:endParaRPr lang="zh-CN" altLang="en-US">
                <a:solidFill>
                  <a:schemeClr val="dk1"/>
                </a:solidFill>
              </a:endParaRPr>
            </a:p>
          </p:txBody>
        </p:sp>
        <p:sp>
          <p:nvSpPr>
            <p:cNvPr id="30731" name="object 11"/>
            <p:cNvSpPr/>
            <p:nvPr>
              <p:custDataLst>
                <p:tags r:id="rId10"/>
              </p:custDataLst>
            </p:nvPr>
          </p:nvSpPr>
          <p:spPr>
            <a:xfrm>
              <a:off x="1017382" y="904534"/>
              <a:ext cx="6541008" cy="1728215"/>
            </a:xfrm>
            <a:custGeom>
              <a:avLst/>
              <a:gdLst/>
              <a:ahLst/>
              <a:cxnLst/>
              <a:rect l="0" t="0" r="0" b="0"/>
              <a:pathLst>
                <a:path w="6541008" h="1728214">
                  <a:moveTo>
                    <a:pt x="0" y="0"/>
                  </a:moveTo>
                  <a:lnTo>
                    <a:pt x="6156706" y="0"/>
                  </a:lnTo>
                  <a:lnTo>
                    <a:pt x="6541008" y="835025"/>
                  </a:lnTo>
                  <a:lnTo>
                    <a:pt x="6156706" y="1728215"/>
                  </a:lnTo>
                  <a:lnTo>
                    <a:pt x="0" y="1728215"/>
                  </a:lnTo>
                  <a:lnTo>
                    <a:pt x="0" y="0"/>
                  </a:lnTo>
                  <a:close/>
                </a:path>
              </a:pathLst>
            </a:custGeom>
            <a:noFill/>
            <a:ln w="19811" cap="flat" cmpd="sng">
              <a:solidFill>
                <a:srgbClr val="BEBEBE"/>
              </a:solidFill>
              <a:prstDash val="solid"/>
              <a:miter/>
              <a:headEnd type="none" w="med" len="med"/>
              <a:tailEnd type="none" w="med" len="med"/>
            </a:ln>
          </p:spPr>
          <p:txBody>
            <a:bodyPr/>
            <a:lstStyle/>
            <a:p>
              <a:endParaRPr lang="zh-CN" altLang="en-US">
                <a:solidFill>
                  <a:schemeClr val="dk1"/>
                </a:solidFill>
              </a:endParaRPr>
            </a:p>
          </p:txBody>
        </p:sp>
        <p:sp>
          <p:nvSpPr>
            <p:cNvPr id="30732" name="object 12"/>
            <p:cNvSpPr/>
            <p:nvPr>
              <p:custDataLst>
                <p:tags r:id="rId11"/>
              </p:custDataLst>
            </p:nvPr>
          </p:nvSpPr>
          <p:spPr>
            <a:xfrm>
              <a:off x="1204072" y="1083604"/>
              <a:ext cx="915924" cy="982980"/>
            </a:xfrm>
            <a:prstGeom prst="rect">
              <a:avLst/>
            </a:prstGeom>
            <a:blipFill rotWithShape="1">
              <a:blip r:embed="rId12"/>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30733" name="object 13"/>
            <p:cNvSpPr txBox="1"/>
            <p:nvPr/>
          </p:nvSpPr>
          <p:spPr>
            <a:xfrm>
              <a:off x="1270011" y="1993560"/>
              <a:ext cx="836294" cy="256540"/>
            </a:xfrm>
            <a:prstGeom prst="rect">
              <a:avLst/>
            </a:prstGeom>
            <a:noFill/>
            <a:ln w="9525">
              <a:noFill/>
            </a:ln>
          </p:spPr>
          <p:txBody>
            <a:bodyPr wrap="square" lIns="0" tIns="0" rIns="0" bIns="0" anchor="t" anchorCtr="0">
              <a:spAutoFit/>
            </a:bodyPr>
            <a:lstStyle/>
            <a:p>
              <a:pPr marL="12700"/>
              <a:r>
                <a:rPr lang="zh-CN" altLang="en-US" sz="1600" b="1">
                  <a:solidFill>
                    <a:srgbClr val="585858"/>
                  </a:solidFill>
                  <a:latin typeface="微软雅黑" panose="020B0503020204020204" charset="-122"/>
                  <a:ea typeface="微软雅黑" panose="020B0503020204020204" charset="-122"/>
                </a:rPr>
                <a:t>建筑施工</a:t>
              </a:r>
              <a:endParaRPr lang="zh-CN" altLang="en-US" sz="1600" b="1">
                <a:solidFill>
                  <a:srgbClr val="585858"/>
                </a:solidFill>
                <a:latin typeface="微软雅黑" panose="020B0503020204020204" charset="-122"/>
                <a:ea typeface="微软雅黑" panose="020B0503020204020204" charset="-122"/>
              </a:endParaRPr>
            </a:p>
          </p:txBody>
        </p:sp>
        <p:sp>
          <p:nvSpPr>
            <p:cNvPr id="30734" name="object 14"/>
            <p:cNvSpPr/>
            <p:nvPr>
              <p:custDataLst>
                <p:tags r:id="rId13"/>
              </p:custDataLst>
            </p:nvPr>
          </p:nvSpPr>
          <p:spPr>
            <a:xfrm>
              <a:off x="2127616" y="1117133"/>
              <a:ext cx="1080516" cy="914400"/>
            </a:xfrm>
            <a:prstGeom prst="rect">
              <a:avLst/>
            </a:prstGeom>
            <a:blipFill rotWithShape="1">
              <a:blip r:embed="rId14"/>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30735" name="object 15"/>
            <p:cNvSpPr txBox="1"/>
            <p:nvPr/>
          </p:nvSpPr>
          <p:spPr>
            <a:xfrm>
              <a:off x="2273413" y="1993560"/>
              <a:ext cx="836294" cy="256540"/>
            </a:xfrm>
            <a:prstGeom prst="rect">
              <a:avLst/>
            </a:prstGeom>
            <a:noFill/>
            <a:ln w="9525">
              <a:noFill/>
            </a:ln>
          </p:spPr>
          <p:txBody>
            <a:bodyPr wrap="square" lIns="0" tIns="0" rIns="0" bIns="0" anchor="t" anchorCtr="0">
              <a:spAutoFit/>
            </a:bodyPr>
            <a:lstStyle/>
            <a:p>
              <a:pPr marL="12700"/>
              <a:r>
                <a:rPr lang="zh-CN" altLang="en-US" sz="1600" b="1">
                  <a:solidFill>
                    <a:srgbClr val="585858"/>
                  </a:solidFill>
                  <a:latin typeface="微软雅黑" panose="020B0503020204020204" charset="-122"/>
                  <a:ea typeface="微软雅黑" panose="020B0503020204020204" charset="-122"/>
                </a:rPr>
                <a:t>金属冶炼</a:t>
              </a:r>
              <a:endParaRPr lang="zh-CN" altLang="en-US" sz="1600" b="1">
                <a:solidFill>
                  <a:srgbClr val="585858"/>
                </a:solidFill>
                <a:latin typeface="微软雅黑" panose="020B0503020204020204" charset="-122"/>
                <a:ea typeface="微软雅黑" panose="020B0503020204020204" charset="-122"/>
              </a:endParaRPr>
            </a:p>
          </p:txBody>
        </p:sp>
        <p:sp>
          <p:nvSpPr>
            <p:cNvPr id="30736" name="object 16"/>
            <p:cNvSpPr/>
            <p:nvPr>
              <p:custDataLst>
                <p:tags r:id="rId15"/>
              </p:custDataLst>
            </p:nvPr>
          </p:nvSpPr>
          <p:spPr>
            <a:xfrm>
              <a:off x="3208133" y="1260389"/>
              <a:ext cx="792479" cy="688848"/>
            </a:xfrm>
            <a:custGeom>
              <a:avLst/>
              <a:gdLst/>
              <a:ahLst/>
              <a:cxnLst/>
              <a:rect l="0" t="0" r="0" b="0"/>
              <a:pathLst>
                <a:path w="792479" h="688848">
                  <a:moveTo>
                    <a:pt x="396239" y="0"/>
                  </a:moveTo>
                  <a:lnTo>
                    <a:pt x="0" y="688848"/>
                  </a:lnTo>
                  <a:lnTo>
                    <a:pt x="792479" y="688848"/>
                  </a:lnTo>
                  <a:lnTo>
                    <a:pt x="396239" y="0"/>
                  </a:lnTo>
                  <a:close/>
                </a:path>
              </a:pathLst>
            </a:custGeom>
            <a:solidFill>
              <a:srgbClr val="39B3B6"/>
            </a:solidFill>
            <a:ln w="9525">
              <a:noFill/>
            </a:ln>
          </p:spPr>
          <p:txBody>
            <a:bodyPr/>
            <a:lstStyle/>
            <a:p>
              <a:endParaRPr lang="zh-CN" altLang="en-US">
                <a:solidFill>
                  <a:schemeClr val="dk1"/>
                </a:solidFill>
              </a:endParaRPr>
            </a:p>
          </p:txBody>
        </p:sp>
        <p:sp>
          <p:nvSpPr>
            <p:cNvPr id="30737" name="object 17"/>
            <p:cNvSpPr/>
            <p:nvPr>
              <p:custDataLst>
                <p:tags r:id="rId16"/>
              </p:custDataLst>
            </p:nvPr>
          </p:nvSpPr>
          <p:spPr>
            <a:xfrm>
              <a:off x="3494644" y="1481368"/>
              <a:ext cx="792480" cy="467868"/>
            </a:xfrm>
            <a:custGeom>
              <a:avLst/>
              <a:gdLst/>
              <a:ahLst/>
              <a:cxnLst/>
              <a:rect l="0" t="0" r="0" b="0"/>
              <a:pathLst>
                <a:path w="792479" h="467868">
                  <a:moveTo>
                    <a:pt x="396240" y="0"/>
                  </a:moveTo>
                  <a:lnTo>
                    <a:pt x="0" y="467868"/>
                  </a:lnTo>
                  <a:lnTo>
                    <a:pt x="792480" y="467868"/>
                  </a:lnTo>
                  <a:lnTo>
                    <a:pt x="396240" y="0"/>
                  </a:lnTo>
                  <a:close/>
                </a:path>
              </a:pathLst>
            </a:custGeom>
            <a:solidFill>
              <a:srgbClr val="39B3B6"/>
            </a:solidFill>
            <a:ln w="9525">
              <a:noFill/>
            </a:ln>
          </p:spPr>
          <p:txBody>
            <a:bodyPr/>
            <a:lstStyle/>
            <a:p>
              <a:endParaRPr lang="zh-CN" altLang="en-US">
                <a:solidFill>
                  <a:schemeClr val="dk1"/>
                </a:solidFill>
              </a:endParaRPr>
            </a:p>
          </p:txBody>
        </p:sp>
        <p:sp>
          <p:nvSpPr>
            <p:cNvPr id="30738" name="object 18"/>
            <p:cNvSpPr txBox="1"/>
            <p:nvPr/>
          </p:nvSpPr>
          <p:spPr>
            <a:xfrm>
              <a:off x="3461243" y="1993560"/>
              <a:ext cx="431165" cy="256540"/>
            </a:xfrm>
            <a:prstGeom prst="rect">
              <a:avLst/>
            </a:prstGeom>
            <a:noFill/>
            <a:ln w="9525">
              <a:noFill/>
            </a:ln>
          </p:spPr>
          <p:txBody>
            <a:bodyPr wrap="square" lIns="0" tIns="0" rIns="0" bIns="0" anchor="t" anchorCtr="0">
              <a:spAutoFit/>
            </a:bodyPr>
            <a:lstStyle/>
            <a:p>
              <a:pPr marL="12700"/>
              <a:r>
                <a:rPr lang="zh-CN" altLang="en-US" sz="1600" b="1">
                  <a:solidFill>
                    <a:srgbClr val="585858"/>
                  </a:solidFill>
                  <a:latin typeface="微软雅黑" panose="020B0503020204020204" charset="-122"/>
                  <a:ea typeface="微软雅黑" panose="020B0503020204020204" charset="-122"/>
                </a:rPr>
                <a:t>矿山</a:t>
              </a:r>
              <a:endParaRPr lang="zh-CN" altLang="en-US" sz="1600" b="1">
                <a:solidFill>
                  <a:srgbClr val="585858"/>
                </a:solidFill>
                <a:latin typeface="微软雅黑" panose="020B0503020204020204" charset="-122"/>
                <a:ea typeface="微软雅黑" panose="020B0503020204020204" charset="-122"/>
              </a:endParaRPr>
            </a:p>
          </p:txBody>
        </p:sp>
        <p:sp>
          <p:nvSpPr>
            <p:cNvPr id="30739" name="object 19"/>
            <p:cNvSpPr/>
            <p:nvPr>
              <p:custDataLst>
                <p:tags r:id="rId17"/>
              </p:custDataLst>
            </p:nvPr>
          </p:nvSpPr>
          <p:spPr>
            <a:xfrm>
              <a:off x="4360276" y="1147612"/>
              <a:ext cx="1383791" cy="923544"/>
            </a:xfrm>
            <a:prstGeom prst="rect">
              <a:avLst/>
            </a:prstGeom>
            <a:blipFill rotWithShape="1">
              <a:blip r:embed="rId18"/>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30740" name="object 20"/>
            <p:cNvSpPr txBox="1"/>
            <p:nvPr/>
          </p:nvSpPr>
          <p:spPr>
            <a:xfrm>
              <a:off x="4626469" y="1993560"/>
              <a:ext cx="836294" cy="256540"/>
            </a:xfrm>
            <a:prstGeom prst="rect">
              <a:avLst/>
            </a:prstGeom>
            <a:noFill/>
            <a:ln w="9525">
              <a:noFill/>
            </a:ln>
          </p:spPr>
          <p:txBody>
            <a:bodyPr wrap="square" lIns="0" tIns="0" rIns="0" bIns="0" anchor="t" anchorCtr="0">
              <a:spAutoFit/>
            </a:bodyPr>
            <a:lstStyle/>
            <a:p>
              <a:pPr marL="12700"/>
              <a:r>
                <a:rPr lang="zh-CN" altLang="en-US" sz="1600" b="1">
                  <a:solidFill>
                    <a:srgbClr val="585858"/>
                  </a:solidFill>
                  <a:latin typeface="微软雅黑" panose="020B0503020204020204" charset="-122"/>
                  <a:ea typeface="微软雅黑" panose="020B0503020204020204" charset="-122"/>
                </a:rPr>
                <a:t>道路运输</a:t>
              </a:r>
              <a:endParaRPr lang="zh-CN" altLang="en-US" sz="1600" b="1">
                <a:solidFill>
                  <a:srgbClr val="585858"/>
                </a:solidFill>
                <a:latin typeface="微软雅黑" panose="020B0503020204020204" charset="-122"/>
                <a:ea typeface="微软雅黑" panose="020B0503020204020204" charset="-122"/>
              </a:endParaRPr>
            </a:p>
          </p:txBody>
        </p:sp>
        <p:sp>
          <p:nvSpPr>
            <p:cNvPr id="30741" name="object 21"/>
            <p:cNvSpPr/>
            <p:nvPr>
              <p:custDataLst>
                <p:tags r:id="rId19"/>
              </p:custDataLst>
            </p:nvPr>
          </p:nvSpPr>
          <p:spPr>
            <a:xfrm>
              <a:off x="5872084" y="1260389"/>
              <a:ext cx="801624" cy="711708"/>
            </a:xfrm>
            <a:prstGeom prst="rect">
              <a:avLst/>
            </a:prstGeom>
            <a:blipFill rotWithShape="1">
              <a:blip r:embed="rId20"/>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30742" name="object 22"/>
            <p:cNvSpPr txBox="1"/>
            <p:nvPr/>
          </p:nvSpPr>
          <p:spPr>
            <a:xfrm>
              <a:off x="5898755" y="2005752"/>
              <a:ext cx="836294" cy="256540"/>
            </a:xfrm>
            <a:prstGeom prst="rect">
              <a:avLst/>
            </a:prstGeom>
            <a:noFill/>
            <a:ln w="9525">
              <a:noFill/>
            </a:ln>
          </p:spPr>
          <p:txBody>
            <a:bodyPr wrap="square" lIns="0" tIns="0" rIns="0" bIns="0" anchor="t" anchorCtr="0">
              <a:spAutoFit/>
            </a:bodyPr>
            <a:lstStyle/>
            <a:p>
              <a:pPr marL="12700"/>
              <a:r>
                <a:rPr lang="zh-CN" altLang="en-US" sz="1600" b="1">
                  <a:solidFill>
                    <a:srgbClr val="585858"/>
                  </a:solidFill>
                  <a:latin typeface="微软雅黑" panose="020B0503020204020204" charset="-122"/>
                  <a:ea typeface="微软雅黑" panose="020B0503020204020204" charset="-122"/>
                </a:rPr>
                <a:t>危险物品</a:t>
              </a:r>
              <a:endParaRPr lang="zh-CN" altLang="en-US" sz="1600" b="1">
                <a:solidFill>
                  <a:srgbClr val="585858"/>
                </a:solidFill>
                <a:latin typeface="微软雅黑" panose="020B0503020204020204" charset="-122"/>
                <a:ea typeface="微软雅黑" panose="020B0503020204020204" charset="-122"/>
              </a:endParaRPr>
            </a:p>
          </p:txBody>
        </p:sp>
        <p:sp>
          <p:nvSpPr>
            <p:cNvPr id="30743" name="object 23"/>
            <p:cNvSpPr/>
            <p:nvPr>
              <p:custDataLst>
                <p:tags r:id="rId21"/>
              </p:custDataLst>
            </p:nvPr>
          </p:nvSpPr>
          <p:spPr>
            <a:xfrm>
              <a:off x="9237077" y="1292392"/>
              <a:ext cx="734568" cy="647700"/>
            </a:xfrm>
            <a:prstGeom prst="rect">
              <a:avLst/>
            </a:prstGeom>
            <a:blipFill rotWithShape="1">
              <a:blip r:embed="rId22"/>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30744" name="object 24"/>
            <p:cNvSpPr/>
            <p:nvPr>
              <p:custDataLst>
                <p:tags r:id="rId23"/>
              </p:custDataLst>
            </p:nvPr>
          </p:nvSpPr>
          <p:spPr>
            <a:xfrm>
              <a:off x="7572868" y="996737"/>
              <a:ext cx="1080516" cy="1078991"/>
            </a:xfrm>
            <a:prstGeom prst="rect">
              <a:avLst/>
            </a:prstGeom>
            <a:blipFill rotWithShape="1">
              <a:blip r:embed="rId24"/>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30745" name="object 25"/>
            <p:cNvSpPr txBox="1"/>
            <p:nvPr/>
          </p:nvSpPr>
          <p:spPr>
            <a:xfrm>
              <a:off x="7785086" y="2060870"/>
              <a:ext cx="836294" cy="500380"/>
            </a:xfrm>
            <a:prstGeom prst="rect">
              <a:avLst/>
            </a:prstGeom>
            <a:noFill/>
            <a:ln w="9525">
              <a:noFill/>
            </a:ln>
          </p:spPr>
          <p:txBody>
            <a:bodyPr wrap="square" lIns="0" tIns="0" rIns="0" bIns="0" anchor="t" anchorCtr="0">
              <a:spAutoFit/>
            </a:bodyPr>
            <a:lstStyle/>
            <a:p>
              <a:pPr marL="12700"/>
              <a:r>
                <a:rPr lang="zh-CN" altLang="en-US" sz="1600" b="1">
                  <a:solidFill>
                    <a:schemeClr val="dk1"/>
                  </a:solidFill>
                  <a:latin typeface="微软雅黑" panose="020B0503020204020204" charset="-122"/>
                  <a:ea typeface="微软雅黑" panose="020B0503020204020204" charset="-122"/>
                </a:rPr>
                <a:t>安全生产</a:t>
              </a:r>
              <a:endParaRPr lang="zh-CN" altLang="en-US" sz="1600">
                <a:solidFill>
                  <a:schemeClr val="dk1"/>
                </a:solidFill>
                <a:latin typeface="微软雅黑" panose="020B0503020204020204" charset="-122"/>
                <a:ea typeface="微软雅黑" panose="020B0503020204020204" charset="-122"/>
              </a:endParaRPr>
            </a:p>
            <a:p>
              <a:pPr marL="12700"/>
              <a:r>
                <a:rPr lang="zh-CN" altLang="en-US" sz="1600" b="1">
                  <a:solidFill>
                    <a:schemeClr val="dk1"/>
                  </a:solidFill>
                  <a:latin typeface="微软雅黑" panose="020B0503020204020204" charset="-122"/>
                  <a:ea typeface="微软雅黑" panose="020B0503020204020204" charset="-122"/>
                </a:rPr>
                <a:t>管理机构</a:t>
              </a:r>
              <a:endParaRPr lang="zh-CN" altLang="en-US" sz="1600" b="1">
                <a:solidFill>
                  <a:schemeClr val="dk1"/>
                </a:solidFill>
                <a:latin typeface="微软雅黑" panose="020B0503020204020204" charset="-122"/>
                <a:ea typeface="微软雅黑" panose="020B0503020204020204" charset="-122"/>
              </a:endParaRPr>
            </a:p>
          </p:txBody>
        </p:sp>
        <p:sp>
          <p:nvSpPr>
            <p:cNvPr id="30746" name="object 26"/>
            <p:cNvSpPr txBox="1"/>
            <p:nvPr/>
          </p:nvSpPr>
          <p:spPr>
            <a:xfrm>
              <a:off x="9103727" y="2060870"/>
              <a:ext cx="1038860" cy="500380"/>
            </a:xfrm>
            <a:prstGeom prst="rect">
              <a:avLst/>
            </a:prstGeom>
            <a:noFill/>
            <a:ln w="9525">
              <a:noFill/>
            </a:ln>
          </p:spPr>
          <p:txBody>
            <a:bodyPr wrap="square" lIns="0" tIns="0" rIns="0" bIns="0" anchor="t" anchorCtr="0">
              <a:spAutoFit/>
            </a:bodyPr>
            <a:lstStyle/>
            <a:p>
              <a:pPr marL="12700"/>
              <a:r>
                <a:rPr lang="zh-CN" altLang="en-US" sz="1600" b="1">
                  <a:solidFill>
                    <a:schemeClr val="dk1"/>
                  </a:solidFill>
                  <a:latin typeface="微软雅黑" panose="020B0503020204020204" charset="-122"/>
                  <a:ea typeface="微软雅黑" panose="020B0503020204020204" charset="-122"/>
                </a:rPr>
                <a:t>专职安全生</a:t>
              </a:r>
              <a:endParaRPr lang="zh-CN" altLang="en-US" sz="1600">
                <a:solidFill>
                  <a:schemeClr val="dk1"/>
                </a:solidFill>
                <a:latin typeface="微软雅黑" panose="020B0503020204020204" charset="-122"/>
                <a:ea typeface="微软雅黑" panose="020B0503020204020204" charset="-122"/>
              </a:endParaRPr>
            </a:p>
            <a:p>
              <a:pPr marL="12700"/>
              <a:r>
                <a:rPr lang="zh-CN" altLang="en-US" sz="1600" b="1">
                  <a:solidFill>
                    <a:schemeClr val="dk1"/>
                  </a:solidFill>
                  <a:latin typeface="微软雅黑" panose="020B0503020204020204" charset="-122"/>
                  <a:ea typeface="微软雅黑" panose="020B0503020204020204" charset="-122"/>
                </a:rPr>
                <a:t>产管理人员</a:t>
              </a:r>
              <a:endParaRPr lang="zh-CN" altLang="en-US" sz="1600" b="1">
                <a:solidFill>
                  <a:schemeClr val="dk1"/>
                </a:solidFill>
                <a:latin typeface="微软雅黑" panose="020B0503020204020204" charset="-122"/>
                <a:ea typeface="微软雅黑" panose="020B0503020204020204" charset="-122"/>
              </a:endParaRPr>
            </a:p>
          </p:txBody>
        </p:sp>
        <p:sp>
          <p:nvSpPr>
            <p:cNvPr id="30747" name="object 27"/>
            <p:cNvSpPr txBox="1"/>
            <p:nvPr/>
          </p:nvSpPr>
          <p:spPr>
            <a:xfrm>
              <a:off x="8745841" y="1505117"/>
              <a:ext cx="330200" cy="378460"/>
            </a:xfrm>
            <a:prstGeom prst="rect">
              <a:avLst/>
            </a:prstGeom>
            <a:noFill/>
            <a:ln w="9525">
              <a:noFill/>
            </a:ln>
          </p:spPr>
          <p:txBody>
            <a:bodyPr lIns="0" tIns="0" rIns="0" bIns="0" anchor="t" anchorCtr="0">
              <a:spAutoFit/>
            </a:bodyPr>
            <a:lstStyle/>
            <a:p>
              <a:pPr marL="12700"/>
              <a:r>
                <a:rPr lang="zh-CN" altLang="en-US" b="1">
                  <a:solidFill>
                    <a:srgbClr val="CC6600"/>
                  </a:solidFill>
                  <a:latin typeface="微软雅黑" panose="020B0503020204020204" charset="-122"/>
                  <a:ea typeface="微软雅黑" panose="020B0503020204020204" charset="-122"/>
                </a:rPr>
                <a:t>或</a:t>
              </a:r>
              <a:endParaRPr lang="zh-CN" altLang="en-US" b="1">
                <a:solidFill>
                  <a:srgbClr val="CC6600"/>
                </a:solidFill>
                <a:latin typeface="微软雅黑" panose="020B0503020204020204" charset="-122"/>
                <a:ea typeface="微软雅黑" panose="020B0503020204020204" charset="-122"/>
              </a:endParaRPr>
            </a:p>
          </p:txBody>
        </p:sp>
        <p:sp>
          <p:nvSpPr>
            <p:cNvPr id="30748" name="object 28"/>
            <p:cNvSpPr/>
            <p:nvPr>
              <p:custDataLst>
                <p:tags r:id="rId25"/>
              </p:custDataLst>
            </p:nvPr>
          </p:nvSpPr>
          <p:spPr>
            <a:xfrm>
              <a:off x="9252317" y="3240065"/>
              <a:ext cx="734568" cy="649224"/>
            </a:xfrm>
            <a:prstGeom prst="rect">
              <a:avLst/>
            </a:prstGeom>
            <a:blipFill rotWithShape="1">
              <a:blip r:embed="rId22"/>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30749" name="object 29"/>
            <p:cNvSpPr/>
            <p:nvPr>
              <p:custDataLst>
                <p:tags r:id="rId26"/>
              </p:custDataLst>
            </p:nvPr>
          </p:nvSpPr>
          <p:spPr>
            <a:xfrm>
              <a:off x="7588108" y="2945933"/>
              <a:ext cx="1080516" cy="1078991"/>
            </a:xfrm>
            <a:prstGeom prst="rect">
              <a:avLst/>
            </a:prstGeom>
            <a:blipFill rotWithShape="1">
              <a:blip r:embed="rId24"/>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30750" name="object 30"/>
            <p:cNvSpPr txBox="1"/>
            <p:nvPr/>
          </p:nvSpPr>
          <p:spPr>
            <a:xfrm>
              <a:off x="7800706" y="4010446"/>
              <a:ext cx="836294" cy="500380"/>
            </a:xfrm>
            <a:prstGeom prst="rect">
              <a:avLst/>
            </a:prstGeom>
            <a:noFill/>
            <a:ln w="9525">
              <a:noFill/>
            </a:ln>
          </p:spPr>
          <p:txBody>
            <a:bodyPr wrap="square" lIns="0" tIns="0" rIns="0" bIns="0" anchor="t" anchorCtr="0">
              <a:spAutoFit/>
            </a:bodyPr>
            <a:lstStyle/>
            <a:p>
              <a:pPr marL="12700"/>
              <a:r>
                <a:rPr lang="zh-CN" altLang="en-US" sz="1600" b="1">
                  <a:solidFill>
                    <a:srgbClr val="585858"/>
                  </a:solidFill>
                  <a:latin typeface="微软雅黑" panose="020B0503020204020204" charset="-122"/>
                  <a:ea typeface="微软雅黑" panose="020B0503020204020204" charset="-122"/>
                </a:rPr>
                <a:t>安全生产 管理机构</a:t>
              </a:r>
              <a:endParaRPr lang="zh-CN" altLang="en-US" sz="1600" b="1">
                <a:solidFill>
                  <a:srgbClr val="585858"/>
                </a:solidFill>
                <a:latin typeface="微软雅黑" panose="020B0503020204020204" charset="-122"/>
                <a:ea typeface="微软雅黑" panose="020B0503020204020204" charset="-122"/>
              </a:endParaRPr>
            </a:p>
          </p:txBody>
        </p:sp>
        <p:sp>
          <p:nvSpPr>
            <p:cNvPr id="30751" name="object 31"/>
            <p:cNvSpPr txBox="1"/>
            <p:nvPr/>
          </p:nvSpPr>
          <p:spPr>
            <a:xfrm>
              <a:off x="9118967" y="4010446"/>
              <a:ext cx="1038860" cy="500380"/>
            </a:xfrm>
            <a:prstGeom prst="rect">
              <a:avLst/>
            </a:prstGeom>
            <a:noFill/>
            <a:ln w="9525">
              <a:noFill/>
            </a:ln>
          </p:spPr>
          <p:txBody>
            <a:bodyPr wrap="square" lIns="0" tIns="0" rIns="0" bIns="0" anchor="t" anchorCtr="0">
              <a:spAutoFit/>
            </a:bodyPr>
            <a:lstStyle/>
            <a:p>
              <a:pPr marL="12700"/>
              <a:r>
                <a:rPr lang="zh-CN" altLang="en-US" sz="1600" b="1">
                  <a:solidFill>
                    <a:srgbClr val="585858"/>
                  </a:solidFill>
                  <a:latin typeface="微软雅黑" panose="020B0503020204020204" charset="-122"/>
                  <a:ea typeface="微软雅黑" panose="020B0503020204020204" charset="-122"/>
                </a:rPr>
                <a:t>专职安全生 产管理人员</a:t>
              </a:r>
              <a:endParaRPr lang="zh-CN" altLang="en-US" sz="1600" b="1">
                <a:solidFill>
                  <a:srgbClr val="585858"/>
                </a:solidFill>
                <a:latin typeface="微软雅黑" panose="020B0503020204020204" charset="-122"/>
                <a:ea typeface="微软雅黑" panose="020B0503020204020204" charset="-122"/>
              </a:endParaRPr>
            </a:p>
          </p:txBody>
        </p:sp>
        <p:sp>
          <p:nvSpPr>
            <p:cNvPr id="30752" name="object 32"/>
            <p:cNvSpPr txBox="1"/>
            <p:nvPr/>
          </p:nvSpPr>
          <p:spPr>
            <a:xfrm>
              <a:off x="8761334" y="3454314"/>
              <a:ext cx="330200" cy="378460"/>
            </a:xfrm>
            <a:prstGeom prst="rect">
              <a:avLst/>
            </a:prstGeom>
            <a:noFill/>
            <a:ln w="9525">
              <a:noFill/>
            </a:ln>
          </p:spPr>
          <p:txBody>
            <a:bodyPr lIns="0" tIns="0" rIns="0" bIns="0" anchor="t" anchorCtr="0">
              <a:spAutoFit/>
            </a:bodyPr>
            <a:lstStyle/>
            <a:p>
              <a:pPr marL="12700"/>
              <a:r>
                <a:rPr lang="zh-CN" altLang="en-US" b="1">
                  <a:solidFill>
                    <a:srgbClr val="CC6600"/>
                  </a:solidFill>
                  <a:latin typeface="微软雅黑" panose="020B0503020204020204" charset="-122"/>
                  <a:ea typeface="微软雅黑" panose="020B0503020204020204" charset="-122"/>
                </a:rPr>
                <a:t>或</a:t>
              </a:r>
              <a:endParaRPr lang="zh-CN" altLang="en-US" b="1">
                <a:solidFill>
                  <a:srgbClr val="CC6600"/>
                </a:solidFill>
                <a:latin typeface="微软雅黑" panose="020B0503020204020204" charset="-122"/>
                <a:ea typeface="微软雅黑" panose="020B0503020204020204" charset="-122"/>
              </a:endParaRPr>
            </a:p>
          </p:txBody>
        </p:sp>
        <p:sp>
          <p:nvSpPr>
            <p:cNvPr id="30753" name="object 33"/>
            <p:cNvSpPr/>
            <p:nvPr>
              <p:custDataLst>
                <p:tags r:id="rId27"/>
              </p:custDataLst>
            </p:nvPr>
          </p:nvSpPr>
          <p:spPr>
            <a:xfrm>
              <a:off x="3547984" y="3240065"/>
              <a:ext cx="672084" cy="1008888"/>
            </a:xfrm>
            <a:prstGeom prst="rect">
              <a:avLst/>
            </a:prstGeom>
            <a:blipFill rotWithShape="1">
              <a:blip r:embed="rId28"/>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30754" name="object 34"/>
            <p:cNvSpPr/>
            <p:nvPr>
              <p:custDataLst>
                <p:tags r:id="rId29"/>
              </p:custDataLst>
            </p:nvPr>
          </p:nvSpPr>
          <p:spPr>
            <a:xfrm>
              <a:off x="4241405" y="3240065"/>
              <a:ext cx="672084" cy="1008888"/>
            </a:xfrm>
            <a:prstGeom prst="rect">
              <a:avLst/>
            </a:prstGeom>
            <a:blipFill rotWithShape="1">
              <a:blip r:embed="rId30"/>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30755" name="object 35"/>
            <p:cNvSpPr txBox="1"/>
            <p:nvPr/>
          </p:nvSpPr>
          <p:spPr>
            <a:xfrm>
              <a:off x="5026391" y="3431327"/>
              <a:ext cx="1938020" cy="438784"/>
            </a:xfrm>
            <a:prstGeom prst="rect">
              <a:avLst/>
            </a:prstGeom>
            <a:noFill/>
            <a:ln w="9525">
              <a:noFill/>
            </a:ln>
          </p:spPr>
          <p:txBody>
            <a:bodyPr wrap="square" lIns="0" tIns="0" rIns="0" bIns="0" anchor="t" anchorCtr="0">
              <a:spAutoFit/>
            </a:bodyPr>
            <a:lstStyle/>
            <a:p>
              <a:pPr marL="12700"/>
              <a:r>
                <a:rPr lang="zh-CN" altLang="en-US" sz="1800" b="1">
                  <a:solidFill>
                    <a:schemeClr val="dk1"/>
                  </a:solidFill>
                  <a:latin typeface="微软雅黑" panose="020B0503020204020204" charset="-122"/>
                  <a:ea typeface="微软雅黑" panose="020B0503020204020204" charset="-122"/>
                </a:rPr>
                <a:t>从业人员 </a:t>
              </a:r>
              <a:r>
                <a:rPr lang="en-US" altLang="zh-CN" sz="2800" b="1">
                  <a:solidFill>
                    <a:schemeClr val="dk1"/>
                  </a:solidFill>
                  <a:latin typeface="微软雅黑" panose="020B0503020204020204" charset="-122"/>
                  <a:ea typeface="微软雅黑" panose="020B0503020204020204" charset="-122"/>
                </a:rPr>
                <a:t>100+</a:t>
              </a:r>
              <a:endParaRPr lang="en-US" altLang="zh-CN" sz="2800" b="1">
                <a:solidFill>
                  <a:schemeClr val="dk1"/>
                </a:solidFill>
                <a:latin typeface="微软雅黑" panose="020B0503020204020204" charset="-122"/>
                <a:ea typeface="微软雅黑" panose="020B0503020204020204" charset="-122"/>
              </a:endParaRPr>
            </a:p>
          </p:txBody>
        </p:sp>
        <p:sp>
          <p:nvSpPr>
            <p:cNvPr id="30756" name="object 36"/>
            <p:cNvSpPr/>
            <p:nvPr>
              <p:custDataLst>
                <p:tags r:id="rId31"/>
              </p:custDataLst>
            </p:nvPr>
          </p:nvSpPr>
          <p:spPr>
            <a:xfrm>
              <a:off x="9252317" y="5254792"/>
              <a:ext cx="734568" cy="649223"/>
            </a:xfrm>
            <a:prstGeom prst="rect">
              <a:avLst/>
            </a:prstGeom>
            <a:blipFill rotWithShape="1">
              <a:blip r:embed="rId32"/>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30757" name="object 37"/>
            <p:cNvSpPr txBox="1"/>
            <p:nvPr/>
          </p:nvSpPr>
          <p:spPr>
            <a:xfrm>
              <a:off x="7692756" y="6025124"/>
              <a:ext cx="1038860" cy="500380"/>
            </a:xfrm>
            <a:prstGeom prst="rect">
              <a:avLst/>
            </a:prstGeom>
            <a:noFill/>
            <a:ln w="9525">
              <a:noFill/>
            </a:ln>
          </p:spPr>
          <p:txBody>
            <a:bodyPr wrap="square" lIns="0" tIns="0" rIns="0" bIns="0" anchor="t" anchorCtr="0">
              <a:spAutoFit/>
            </a:bodyPr>
            <a:lstStyle/>
            <a:p>
              <a:pPr marL="12700"/>
              <a:r>
                <a:rPr lang="zh-CN" altLang="en-US" sz="1600" b="1">
                  <a:solidFill>
                    <a:schemeClr val="dk1"/>
                  </a:solidFill>
                  <a:latin typeface="微软雅黑" panose="020B0503020204020204" charset="-122"/>
                  <a:ea typeface="微软雅黑" panose="020B0503020204020204" charset="-122"/>
                </a:rPr>
                <a:t>专职安全生</a:t>
              </a:r>
              <a:endParaRPr lang="zh-CN" altLang="en-US" sz="1600">
                <a:solidFill>
                  <a:schemeClr val="dk1"/>
                </a:solidFill>
                <a:latin typeface="微软雅黑" panose="020B0503020204020204" charset="-122"/>
                <a:ea typeface="微软雅黑" panose="020B0503020204020204" charset="-122"/>
              </a:endParaRPr>
            </a:p>
            <a:p>
              <a:pPr marL="12700"/>
              <a:r>
                <a:rPr lang="zh-CN" altLang="en-US" sz="1600" b="1">
                  <a:solidFill>
                    <a:schemeClr val="dk1"/>
                  </a:solidFill>
                  <a:latin typeface="微软雅黑" panose="020B0503020204020204" charset="-122"/>
                  <a:ea typeface="微软雅黑" panose="020B0503020204020204" charset="-122"/>
                </a:rPr>
                <a:t>产管理人员</a:t>
              </a:r>
              <a:endParaRPr lang="zh-CN" altLang="en-US" sz="1600" b="1">
                <a:solidFill>
                  <a:schemeClr val="dk1"/>
                </a:solidFill>
                <a:latin typeface="微软雅黑" panose="020B0503020204020204" charset="-122"/>
                <a:ea typeface="微软雅黑" panose="020B0503020204020204" charset="-122"/>
              </a:endParaRPr>
            </a:p>
          </p:txBody>
        </p:sp>
        <p:sp>
          <p:nvSpPr>
            <p:cNvPr id="30758" name="object 38"/>
            <p:cNvSpPr txBox="1"/>
            <p:nvPr/>
          </p:nvSpPr>
          <p:spPr>
            <a:xfrm>
              <a:off x="9118967" y="6025124"/>
              <a:ext cx="1038860" cy="500380"/>
            </a:xfrm>
            <a:prstGeom prst="rect">
              <a:avLst/>
            </a:prstGeom>
            <a:noFill/>
            <a:ln w="9525">
              <a:noFill/>
            </a:ln>
          </p:spPr>
          <p:txBody>
            <a:bodyPr wrap="square" lIns="0" tIns="0" rIns="0" bIns="0" anchor="t" anchorCtr="0">
              <a:spAutoFit/>
            </a:bodyPr>
            <a:lstStyle/>
            <a:p>
              <a:pPr marL="12700"/>
              <a:r>
                <a:rPr lang="zh-CN" altLang="en-US" sz="1600" b="1">
                  <a:solidFill>
                    <a:schemeClr val="dk1"/>
                  </a:solidFill>
                  <a:latin typeface="微软雅黑" panose="020B0503020204020204" charset="-122"/>
                  <a:ea typeface="微软雅黑" panose="020B0503020204020204" charset="-122"/>
                </a:rPr>
                <a:t>兼职安全生</a:t>
              </a:r>
              <a:endParaRPr lang="zh-CN" altLang="en-US" sz="1600">
                <a:solidFill>
                  <a:schemeClr val="dk1"/>
                </a:solidFill>
                <a:latin typeface="微软雅黑" panose="020B0503020204020204" charset="-122"/>
                <a:ea typeface="微软雅黑" panose="020B0503020204020204" charset="-122"/>
              </a:endParaRPr>
            </a:p>
            <a:p>
              <a:pPr marL="12700"/>
              <a:r>
                <a:rPr lang="zh-CN" altLang="en-US" sz="1600" b="1">
                  <a:solidFill>
                    <a:schemeClr val="dk1"/>
                  </a:solidFill>
                  <a:latin typeface="微软雅黑" panose="020B0503020204020204" charset="-122"/>
                  <a:ea typeface="微软雅黑" panose="020B0503020204020204" charset="-122"/>
                </a:rPr>
                <a:t>产管理人员</a:t>
              </a:r>
              <a:endParaRPr lang="zh-CN" altLang="en-US" sz="1600" b="1">
                <a:solidFill>
                  <a:schemeClr val="dk1"/>
                </a:solidFill>
                <a:latin typeface="微软雅黑" panose="020B0503020204020204" charset="-122"/>
                <a:ea typeface="微软雅黑" panose="020B0503020204020204" charset="-122"/>
              </a:endParaRPr>
            </a:p>
          </p:txBody>
        </p:sp>
        <p:sp>
          <p:nvSpPr>
            <p:cNvPr id="30759" name="object 39"/>
            <p:cNvSpPr txBox="1"/>
            <p:nvPr/>
          </p:nvSpPr>
          <p:spPr>
            <a:xfrm>
              <a:off x="8761334" y="5469372"/>
              <a:ext cx="330200" cy="378460"/>
            </a:xfrm>
            <a:prstGeom prst="rect">
              <a:avLst/>
            </a:prstGeom>
            <a:noFill/>
            <a:ln w="9525">
              <a:noFill/>
            </a:ln>
          </p:spPr>
          <p:txBody>
            <a:bodyPr lIns="0" tIns="0" rIns="0" bIns="0" anchor="t" anchorCtr="0">
              <a:spAutoFit/>
            </a:bodyPr>
            <a:lstStyle/>
            <a:p>
              <a:pPr marL="12700"/>
              <a:r>
                <a:rPr lang="zh-CN" altLang="en-US" b="1">
                  <a:solidFill>
                    <a:srgbClr val="CC6600"/>
                  </a:solidFill>
                  <a:latin typeface="微软雅黑" panose="020B0503020204020204" charset="-122"/>
                  <a:ea typeface="微软雅黑" panose="020B0503020204020204" charset="-122"/>
                </a:rPr>
                <a:t>或</a:t>
              </a:r>
              <a:endParaRPr lang="zh-CN" altLang="en-US" b="1">
                <a:solidFill>
                  <a:srgbClr val="CC6600"/>
                </a:solidFill>
                <a:latin typeface="微软雅黑" panose="020B0503020204020204" charset="-122"/>
                <a:ea typeface="微软雅黑" panose="020B0503020204020204" charset="-122"/>
              </a:endParaRPr>
            </a:p>
          </p:txBody>
        </p:sp>
        <p:sp>
          <p:nvSpPr>
            <p:cNvPr id="30760" name="object 40"/>
            <p:cNvSpPr/>
            <p:nvPr>
              <p:custDataLst>
                <p:tags r:id="rId33"/>
              </p:custDataLst>
            </p:nvPr>
          </p:nvSpPr>
          <p:spPr>
            <a:xfrm>
              <a:off x="3547984" y="5254792"/>
              <a:ext cx="672084" cy="1007363"/>
            </a:xfrm>
            <a:prstGeom prst="rect">
              <a:avLst/>
            </a:prstGeom>
            <a:blipFill rotWithShape="1">
              <a:blip r:embed="rId28"/>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30761" name="object 41"/>
            <p:cNvSpPr txBox="1"/>
            <p:nvPr/>
          </p:nvSpPr>
          <p:spPr>
            <a:xfrm>
              <a:off x="5026391" y="5446004"/>
              <a:ext cx="1822450" cy="438784"/>
            </a:xfrm>
            <a:prstGeom prst="rect">
              <a:avLst/>
            </a:prstGeom>
            <a:noFill/>
            <a:ln w="9525">
              <a:noFill/>
            </a:ln>
          </p:spPr>
          <p:txBody>
            <a:bodyPr wrap="square" lIns="0" tIns="0" rIns="0" bIns="0" anchor="t" anchorCtr="0">
              <a:spAutoFit/>
            </a:bodyPr>
            <a:lstStyle/>
            <a:p>
              <a:pPr marL="12700"/>
              <a:r>
                <a:rPr lang="zh-CN" altLang="en-US" sz="1800" b="1">
                  <a:solidFill>
                    <a:schemeClr val="dk1"/>
                  </a:solidFill>
                  <a:latin typeface="微软雅黑" panose="020B0503020204020204" charset="-122"/>
                  <a:ea typeface="微软雅黑" panose="020B0503020204020204" charset="-122"/>
                </a:rPr>
                <a:t>从业人员 </a:t>
              </a:r>
              <a:r>
                <a:rPr lang="en-US" altLang="zh-CN" sz="2800" b="1">
                  <a:solidFill>
                    <a:schemeClr val="dk1"/>
                  </a:solidFill>
                  <a:latin typeface="微软雅黑" panose="020B0503020204020204" charset="-122"/>
                  <a:ea typeface="微软雅黑" panose="020B0503020204020204" charset="-122"/>
                </a:rPr>
                <a:t>100-</a:t>
              </a:r>
              <a:endParaRPr lang="en-US" altLang="zh-CN" sz="2800" b="1">
                <a:solidFill>
                  <a:schemeClr val="dk1"/>
                </a:solidFill>
                <a:latin typeface="微软雅黑" panose="020B0503020204020204" charset="-122"/>
                <a:ea typeface="微软雅黑" panose="020B0503020204020204" charset="-122"/>
              </a:endParaRPr>
            </a:p>
          </p:txBody>
        </p:sp>
        <p:sp>
          <p:nvSpPr>
            <p:cNvPr id="30762" name="object 42"/>
            <p:cNvSpPr/>
            <p:nvPr>
              <p:custDataLst>
                <p:tags r:id="rId34"/>
              </p:custDataLst>
            </p:nvPr>
          </p:nvSpPr>
          <p:spPr>
            <a:xfrm>
              <a:off x="1204072" y="3122717"/>
              <a:ext cx="1863852" cy="1865375"/>
            </a:xfrm>
            <a:prstGeom prst="rect">
              <a:avLst/>
            </a:prstGeom>
            <a:blipFill rotWithShape="1">
              <a:blip r:embed="rId35"/>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30763" name="object 43"/>
            <p:cNvSpPr txBox="1"/>
            <p:nvPr/>
          </p:nvSpPr>
          <p:spPr>
            <a:xfrm>
              <a:off x="1154187" y="5108234"/>
              <a:ext cx="2159000" cy="287020"/>
            </a:xfrm>
            <a:prstGeom prst="rect">
              <a:avLst/>
            </a:prstGeom>
            <a:noFill/>
            <a:ln w="9525">
              <a:noFill/>
            </a:ln>
          </p:spPr>
          <p:txBody>
            <a:bodyPr wrap="square" lIns="0" tIns="0" rIns="0" bIns="0" anchor="t" anchorCtr="0">
              <a:spAutoFit/>
            </a:bodyPr>
            <a:lstStyle/>
            <a:p>
              <a:pPr marL="12700"/>
              <a:r>
                <a:rPr lang="zh-CN" altLang="en-US" sz="1800" b="1">
                  <a:solidFill>
                    <a:srgbClr val="FFFFFF"/>
                  </a:solidFill>
                  <a:latin typeface="微软雅黑" panose="020B0503020204020204" charset="-122"/>
                  <a:ea typeface="微软雅黑" panose="020B0503020204020204" charset="-122"/>
                </a:rPr>
                <a:t>其他生产经营单位 </a:t>
              </a:r>
              <a:endParaRPr lang="zh-CN" altLang="en-US" sz="1800" b="1">
                <a:solidFill>
                  <a:srgbClr val="FFFFFF"/>
                </a:solidFill>
                <a:latin typeface="微软雅黑" panose="020B0503020204020204" charset="-122"/>
                <a:ea typeface="微软雅黑" panose="020B0503020204020204" charset="-122"/>
              </a:endParaRPr>
            </a:p>
          </p:txBody>
        </p:sp>
        <p:sp>
          <p:nvSpPr>
            <p:cNvPr id="30764" name="object 44"/>
            <p:cNvSpPr txBox="1"/>
            <p:nvPr/>
          </p:nvSpPr>
          <p:spPr>
            <a:xfrm>
              <a:off x="7110589" y="1413678"/>
              <a:ext cx="254635" cy="670561"/>
            </a:xfrm>
            <a:prstGeom prst="rect">
              <a:avLst/>
            </a:prstGeom>
            <a:noFill/>
            <a:ln w="9525">
              <a:noFill/>
            </a:ln>
          </p:spPr>
          <p:txBody>
            <a:bodyPr lIns="0" tIns="0" rIns="0" bIns="0" anchor="t" anchorCtr="0">
              <a:spAutoFit/>
            </a:bodyPr>
            <a:lstStyle/>
            <a:p>
              <a:pPr marL="12700"/>
              <a:r>
                <a:rPr lang="zh-CN" altLang="en-US" sz="1800" b="1">
                  <a:solidFill>
                    <a:schemeClr val="dk1"/>
                  </a:solidFill>
                  <a:latin typeface="微软雅黑" panose="020B0503020204020204" charset="-122"/>
                  <a:ea typeface="微软雅黑" panose="020B0503020204020204" charset="-122"/>
                </a:rPr>
                <a:t>设</a:t>
              </a:r>
              <a:endParaRPr lang="zh-CN" altLang="en-US" sz="1800">
                <a:solidFill>
                  <a:schemeClr val="dk1"/>
                </a:solidFill>
                <a:latin typeface="微软雅黑" panose="020B0503020204020204" charset="-122"/>
                <a:ea typeface="微软雅黑" panose="020B0503020204020204" charset="-122"/>
              </a:endParaRPr>
            </a:p>
            <a:p>
              <a:pPr marL="12700">
                <a:spcBef>
                  <a:spcPts val="1075"/>
                </a:spcBef>
              </a:pPr>
              <a:r>
                <a:rPr lang="zh-CN" altLang="en-US" sz="1800" b="1">
                  <a:solidFill>
                    <a:schemeClr val="dk1"/>
                  </a:solidFill>
                  <a:latin typeface="微软雅黑" panose="020B0503020204020204" charset="-122"/>
                  <a:ea typeface="微软雅黑" panose="020B0503020204020204" charset="-122"/>
                </a:rPr>
                <a:t>置</a:t>
              </a:r>
              <a:endParaRPr lang="zh-CN" altLang="en-US" sz="1800" b="1">
                <a:solidFill>
                  <a:schemeClr val="dk1"/>
                </a:solidFill>
                <a:latin typeface="微软雅黑" panose="020B0503020204020204" charset="-122"/>
                <a:ea typeface="微软雅黑" panose="020B0503020204020204" charset="-122"/>
              </a:endParaRPr>
            </a:p>
          </p:txBody>
        </p:sp>
        <p:sp>
          <p:nvSpPr>
            <p:cNvPr id="30765" name="object 45"/>
            <p:cNvSpPr txBox="1"/>
            <p:nvPr/>
          </p:nvSpPr>
          <p:spPr>
            <a:xfrm>
              <a:off x="7110589" y="3398306"/>
              <a:ext cx="254635" cy="670561"/>
            </a:xfrm>
            <a:prstGeom prst="rect">
              <a:avLst/>
            </a:prstGeom>
            <a:noFill/>
            <a:ln w="9525">
              <a:noFill/>
            </a:ln>
          </p:spPr>
          <p:txBody>
            <a:bodyPr lIns="0" tIns="0" rIns="0" bIns="0" anchor="t" anchorCtr="0">
              <a:spAutoFit/>
            </a:bodyPr>
            <a:lstStyle/>
            <a:p>
              <a:pPr marL="12700"/>
              <a:r>
                <a:rPr lang="zh-CN" altLang="en-US" sz="1800" b="1">
                  <a:solidFill>
                    <a:schemeClr val="dk1"/>
                  </a:solidFill>
                  <a:latin typeface="微软雅黑" panose="020B0503020204020204" charset="-122"/>
                  <a:ea typeface="微软雅黑" panose="020B0503020204020204" charset="-122"/>
                </a:rPr>
                <a:t>设</a:t>
              </a:r>
              <a:endParaRPr lang="zh-CN" altLang="en-US" sz="1800">
                <a:solidFill>
                  <a:schemeClr val="dk1"/>
                </a:solidFill>
                <a:latin typeface="微软雅黑" panose="020B0503020204020204" charset="-122"/>
                <a:ea typeface="微软雅黑" panose="020B0503020204020204" charset="-122"/>
              </a:endParaRPr>
            </a:p>
            <a:p>
              <a:pPr marL="12700">
                <a:spcBef>
                  <a:spcPts val="1075"/>
                </a:spcBef>
              </a:pPr>
              <a:r>
                <a:rPr lang="zh-CN" altLang="en-US" sz="1800" b="1">
                  <a:solidFill>
                    <a:schemeClr val="dk1"/>
                  </a:solidFill>
                  <a:latin typeface="微软雅黑" panose="020B0503020204020204" charset="-122"/>
                  <a:ea typeface="微软雅黑" panose="020B0503020204020204" charset="-122"/>
                </a:rPr>
                <a:t>置</a:t>
              </a:r>
              <a:endParaRPr lang="zh-CN" altLang="en-US" sz="1800" b="1">
                <a:solidFill>
                  <a:schemeClr val="dk1"/>
                </a:solidFill>
                <a:latin typeface="微软雅黑" panose="020B0503020204020204" charset="-122"/>
                <a:ea typeface="微软雅黑" panose="020B0503020204020204" charset="-122"/>
              </a:endParaRPr>
            </a:p>
          </p:txBody>
        </p:sp>
        <p:sp>
          <p:nvSpPr>
            <p:cNvPr id="30766" name="object 46"/>
            <p:cNvSpPr txBox="1"/>
            <p:nvPr/>
          </p:nvSpPr>
          <p:spPr>
            <a:xfrm>
              <a:off x="7110589" y="5245374"/>
              <a:ext cx="254000" cy="836294"/>
            </a:xfrm>
            <a:prstGeom prst="rect">
              <a:avLst/>
            </a:prstGeom>
            <a:noFill/>
            <a:ln w="9525">
              <a:noFill/>
            </a:ln>
          </p:spPr>
          <p:txBody>
            <a:bodyPr lIns="0" tIns="0" rIns="0" bIns="0" anchor="t" anchorCtr="0">
              <a:spAutoFit/>
            </a:bodyPr>
            <a:lstStyle/>
            <a:p>
              <a:pPr marL="12700">
                <a:lnSpc>
                  <a:spcPct val="150000"/>
                </a:lnSpc>
              </a:pPr>
              <a:r>
                <a:rPr lang="zh-CN" altLang="en-US" sz="1800" b="1">
                  <a:solidFill>
                    <a:srgbClr val="CC6600"/>
                  </a:solidFill>
                  <a:latin typeface="微软雅黑" panose="020B0503020204020204" charset="-122"/>
                  <a:ea typeface="微软雅黑" panose="020B0503020204020204" charset="-122"/>
                </a:rPr>
                <a:t>设 置</a:t>
              </a:r>
              <a:endParaRPr lang="zh-CN" altLang="en-US" sz="1800" b="1">
                <a:solidFill>
                  <a:srgbClr val="CC6600"/>
                </a:solidFill>
                <a:latin typeface="微软雅黑" panose="020B0503020204020204" charset="-122"/>
                <a:ea typeface="微软雅黑" panose="020B0503020204020204" charset="-122"/>
              </a:endParaRPr>
            </a:p>
          </p:txBody>
        </p:sp>
        <p:sp>
          <p:nvSpPr>
            <p:cNvPr id="30767" name="object 49"/>
            <p:cNvSpPr/>
            <p:nvPr>
              <p:custDataLst>
                <p:tags r:id="rId36"/>
              </p:custDataLst>
            </p:nvPr>
          </p:nvSpPr>
          <p:spPr>
            <a:xfrm>
              <a:off x="7830425" y="5254792"/>
              <a:ext cx="736092" cy="649223"/>
            </a:xfrm>
            <a:prstGeom prst="rect">
              <a:avLst/>
            </a:prstGeom>
            <a:blipFill rotWithShape="1">
              <a:blip r:embed="rId22"/>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第一节  安全生产法解读</a:t>
            </a:r>
            <a:endParaRPr lang="zh-CN" altLang="en-US" sz="4000" b="1">
              <a:solidFill>
                <a:schemeClr val="lt1"/>
              </a:solidFill>
            </a:endParaRPr>
          </a:p>
        </p:txBody>
      </p:sp>
      <p:sp>
        <p:nvSpPr>
          <p:cNvPr id="2" name="矩形 1"/>
          <p:cNvSpPr/>
          <p:nvPr/>
        </p:nvSpPr>
        <p:spPr>
          <a:xfrm>
            <a:off x="581660" y="163131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安全生产法：第二十五条</a:t>
            </a:r>
            <a:endParaRPr lang="zh-CN" altLang="en-US" sz="2400" b="1">
              <a:solidFill>
                <a:srgbClr val="FFFFFF"/>
              </a:solidFill>
              <a:latin typeface="微软雅黑" panose="020B0503020204020204" charset="-122"/>
              <a:ea typeface="微软雅黑" panose="020B0503020204020204" charset="-122"/>
            </a:endParaRPr>
          </a:p>
        </p:txBody>
      </p:sp>
      <p:grpSp>
        <p:nvGrpSpPr>
          <p:cNvPr id="31745" name="组合 27"/>
          <p:cNvGrpSpPr/>
          <p:nvPr/>
        </p:nvGrpSpPr>
        <p:grpSpPr>
          <a:xfrm>
            <a:off x="1650365" y="2175510"/>
            <a:ext cx="9452610" cy="4279265"/>
            <a:chOff x="122681" y="1386839"/>
            <a:chExt cx="9440419" cy="4059175"/>
          </a:xfrm>
        </p:grpSpPr>
        <p:sp>
          <p:nvSpPr>
            <p:cNvPr id="31746" name="object 2"/>
            <p:cNvSpPr/>
            <p:nvPr>
              <p:custDataLst>
                <p:tags r:id="rId1"/>
              </p:custDataLst>
            </p:nvPr>
          </p:nvSpPr>
          <p:spPr>
            <a:xfrm>
              <a:off x="2793492" y="1412747"/>
              <a:ext cx="6769608" cy="576072"/>
            </a:xfrm>
            <a:custGeom>
              <a:avLst/>
              <a:gdLst/>
              <a:ahLst/>
              <a:cxnLst/>
              <a:rect l="0" t="0" r="0" b="0"/>
              <a:pathLst>
                <a:path w="6769608" h="576072">
                  <a:moveTo>
                    <a:pt x="0" y="576072"/>
                  </a:moveTo>
                  <a:lnTo>
                    <a:pt x="6769608" y="576072"/>
                  </a:lnTo>
                  <a:lnTo>
                    <a:pt x="6769608" y="0"/>
                  </a:lnTo>
                  <a:lnTo>
                    <a:pt x="0" y="0"/>
                  </a:lnTo>
                  <a:lnTo>
                    <a:pt x="0" y="576072"/>
                  </a:lnTo>
                  <a:close/>
                </a:path>
              </a:pathLst>
            </a:custGeom>
            <a:solidFill>
              <a:srgbClr val="EC7C30"/>
            </a:solidFill>
            <a:ln w="9525">
              <a:noFill/>
            </a:ln>
          </p:spPr>
          <p:txBody>
            <a:bodyPr/>
            <a:lstStyle/>
            <a:p>
              <a:endParaRPr lang="zh-CN" altLang="en-US">
                <a:solidFill>
                  <a:schemeClr val="dk1"/>
                </a:solidFill>
              </a:endParaRPr>
            </a:p>
          </p:txBody>
        </p:sp>
        <p:sp>
          <p:nvSpPr>
            <p:cNvPr id="31747" name="object 3"/>
            <p:cNvSpPr/>
            <p:nvPr>
              <p:custDataLst>
                <p:tags r:id="rId2"/>
              </p:custDataLst>
            </p:nvPr>
          </p:nvSpPr>
          <p:spPr>
            <a:xfrm>
              <a:off x="2918460" y="1501139"/>
              <a:ext cx="397760" cy="399288"/>
            </a:xfrm>
            <a:custGeom>
              <a:avLst/>
              <a:gdLst/>
              <a:ahLst/>
              <a:cxnLst/>
              <a:rect l="0" t="0" r="0" b="0"/>
              <a:pathLst>
                <a:path w="397760" h="399288">
                  <a:moveTo>
                    <a:pt x="197484" y="0"/>
                  </a:moveTo>
                  <a:lnTo>
                    <a:pt x="149936" y="5750"/>
                  </a:lnTo>
                  <a:lnTo>
                    <a:pt x="106606" y="22134"/>
                  </a:lnTo>
                  <a:lnTo>
                    <a:pt x="68849" y="47853"/>
                  </a:lnTo>
                  <a:lnTo>
                    <a:pt x="38022" y="81610"/>
                  </a:lnTo>
                  <a:lnTo>
                    <a:pt x="15480" y="122104"/>
                  </a:lnTo>
                  <a:lnTo>
                    <a:pt x="2577" y="168038"/>
                  </a:lnTo>
                  <a:lnTo>
                    <a:pt x="0" y="201040"/>
                  </a:lnTo>
                  <a:lnTo>
                    <a:pt x="652" y="217349"/>
                  </a:lnTo>
                  <a:lnTo>
                    <a:pt x="10041" y="263843"/>
                  </a:lnTo>
                  <a:lnTo>
                    <a:pt x="29521" y="305631"/>
                  </a:lnTo>
                  <a:lnTo>
                    <a:pt x="57737" y="341360"/>
                  </a:lnTo>
                  <a:lnTo>
                    <a:pt x="93334" y="369673"/>
                  </a:lnTo>
                  <a:lnTo>
                    <a:pt x="134957" y="389216"/>
                  </a:lnTo>
                  <a:lnTo>
                    <a:pt x="181250" y="398633"/>
                  </a:lnTo>
                  <a:lnTo>
                    <a:pt x="197484" y="399288"/>
                  </a:lnTo>
                  <a:lnTo>
                    <a:pt x="214118" y="398633"/>
                  </a:lnTo>
                  <a:lnTo>
                    <a:pt x="261376" y="389216"/>
                  </a:lnTo>
                  <a:lnTo>
                    <a:pt x="293889" y="375158"/>
                  </a:lnTo>
                  <a:lnTo>
                    <a:pt x="197484" y="375158"/>
                  </a:lnTo>
                  <a:lnTo>
                    <a:pt x="182758" y="374543"/>
                  </a:lnTo>
                  <a:lnTo>
                    <a:pt x="140850" y="365719"/>
                  </a:lnTo>
                  <a:lnTo>
                    <a:pt x="103370" y="347448"/>
                  </a:lnTo>
                  <a:lnTo>
                    <a:pt x="71636" y="321052"/>
                  </a:lnTo>
                  <a:lnTo>
                    <a:pt x="46965" y="287849"/>
                  </a:lnTo>
                  <a:lnTo>
                    <a:pt x="30674" y="249160"/>
                  </a:lnTo>
                  <a:lnTo>
                    <a:pt x="24080" y="206304"/>
                  </a:lnTo>
                  <a:lnTo>
                    <a:pt x="24653" y="191063"/>
                  </a:lnTo>
                  <a:lnTo>
                    <a:pt x="33030" y="147757"/>
                  </a:lnTo>
                  <a:lnTo>
                    <a:pt x="50437" y="109032"/>
                  </a:lnTo>
                  <a:lnTo>
                    <a:pt x="75643" y="76118"/>
                  </a:lnTo>
                  <a:lnTo>
                    <a:pt x="107421" y="50244"/>
                  </a:lnTo>
                  <a:lnTo>
                    <a:pt x="144541" y="32639"/>
                  </a:lnTo>
                  <a:lnTo>
                    <a:pt x="185773" y="24531"/>
                  </a:lnTo>
                  <a:lnTo>
                    <a:pt x="197484" y="24130"/>
                  </a:lnTo>
                  <a:lnTo>
                    <a:pt x="293734" y="24130"/>
                  </a:lnTo>
                  <a:lnTo>
                    <a:pt x="290199" y="22134"/>
                  </a:lnTo>
                  <a:lnTo>
                    <a:pt x="246111" y="5750"/>
                  </a:lnTo>
                  <a:lnTo>
                    <a:pt x="214118" y="654"/>
                  </a:lnTo>
                  <a:lnTo>
                    <a:pt x="197484" y="0"/>
                  </a:lnTo>
                  <a:close/>
                </a:path>
                <a:path w="397760" h="399288">
                  <a:moveTo>
                    <a:pt x="293734" y="24130"/>
                  </a:moveTo>
                  <a:lnTo>
                    <a:pt x="197484" y="24130"/>
                  </a:lnTo>
                  <a:lnTo>
                    <a:pt x="212019" y="24745"/>
                  </a:lnTo>
                  <a:lnTo>
                    <a:pt x="226254" y="26557"/>
                  </a:lnTo>
                  <a:lnTo>
                    <a:pt x="266660" y="38665"/>
                  </a:lnTo>
                  <a:lnTo>
                    <a:pt x="302555" y="59718"/>
                  </a:lnTo>
                  <a:lnTo>
                    <a:pt x="332572" y="88346"/>
                  </a:lnTo>
                  <a:lnTo>
                    <a:pt x="355344" y="123180"/>
                  </a:lnTo>
                  <a:lnTo>
                    <a:pt x="369506" y="162852"/>
                  </a:lnTo>
                  <a:lnTo>
                    <a:pt x="373488" y="191311"/>
                  </a:lnTo>
                  <a:lnTo>
                    <a:pt x="372934" y="207010"/>
                  </a:lnTo>
                  <a:lnTo>
                    <a:pt x="364518" y="251182"/>
                  </a:lnTo>
                  <a:lnTo>
                    <a:pt x="346985" y="290188"/>
                  </a:lnTo>
                  <a:lnTo>
                    <a:pt x="321641" y="323030"/>
                  </a:lnTo>
                  <a:lnTo>
                    <a:pt x="289788" y="348709"/>
                  </a:lnTo>
                  <a:lnTo>
                    <a:pt x="252732" y="366225"/>
                  </a:lnTo>
                  <a:lnTo>
                    <a:pt x="211777" y="374581"/>
                  </a:lnTo>
                  <a:lnTo>
                    <a:pt x="197484" y="375158"/>
                  </a:lnTo>
                  <a:lnTo>
                    <a:pt x="293889" y="375158"/>
                  </a:lnTo>
                  <a:lnTo>
                    <a:pt x="328449" y="351688"/>
                  </a:lnTo>
                  <a:lnTo>
                    <a:pt x="359562" y="318281"/>
                  </a:lnTo>
                  <a:lnTo>
                    <a:pt x="382240" y="278362"/>
                  </a:lnTo>
                  <a:lnTo>
                    <a:pt x="395183" y="233286"/>
                  </a:lnTo>
                  <a:lnTo>
                    <a:pt x="397760" y="200939"/>
                  </a:lnTo>
                  <a:lnTo>
                    <a:pt x="397110" y="184333"/>
                  </a:lnTo>
                  <a:lnTo>
                    <a:pt x="387700" y="136875"/>
                  </a:lnTo>
                  <a:lnTo>
                    <a:pt x="368123" y="94423"/>
                  </a:lnTo>
                  <a:lnTo>
                    <a:pt x="339677" y="58277"/>
                  </a:lnTo>
                  <a:lnTo>
                    <a:pt x="303662" y="29734"/>
                  </a:lnTo>
                  <a:lnTo>
                    <a:pt x="293734" y="24130"/>
                  </a:lnTo>
                  <a:close/>
                </a:path>
                <a:path w="397760" h="399288">
                  <a:moveTo>
                    <a:pt x="223494" y="123317"/>
                  </a:moveTo>
                  <a:lnTo>
                    <a:pt x="173520" y="123352"/>
                  </a:lnTo>
                  <a:lnTo>
                    <a:pt x="234950" y="179577"/>
                  </a:lnTo>
                  <a:lnTo>
                    <a:pt x="96139" y="179583"/>
                  </a:lnTo>
                  <a:lnTo>
                    <a:pt x="96223" y="219710"/>
                  </a:lnTo>
                  <a:lnTo>
                    <a:pt x="234878" y="219778"/>
                  </a:lnTo>
                  <a:lnTo>
                    <a:pt x="173482" y="278637"/>
                  </a:lnTo>
                  <a:lnTo>
                    <a:pt x="224374" y="278550"/>
                  </a:lnTo>
                  <a:lnTo>
                    <a:pt x="306850" y="200939"/>
                  </a:lnTo>
                  <a:lnTo>
                    <a:pt x="223494" y="123317"/>
                  </a:lnTo>
                  <a:close/>
                </a:path>
              </a:pathLst>
            </a:custGeom>
            <a:solidFill>
              <a:srgbClr val="FFFFFF"/>
            </a:solidFill>
            <a:ln w="9525">
              <a:noFill/>
            </a:ln>
          </p:spPr>
          <p:txBody>
            <a:bodyPr/>
            <a:lstStyle/>
            <a:p>
              <a:endParaRPr lang="zh-CN" altLang="en-US">
                <a:solidFill>
                  <a:schemeClr val="dk1"/>
                </a:solidFill>
              </a:endParaRPr>
            </a:p>
          </p:txBody>
        </p:sp>
        <p:sp>
          <p:nvSpPr>
            <p:cNvPr id="31748" name="object 4"/>
            <p:cNvSpPr/>
            <p:nvPr>
              <p:custDataLst>
                <p:tags r:id="rId3"/>
              </p:custDataLst>
            </p:nvPr>
          </p:nvSpPr>
          <p:spPr>
            <a:xfrm>
              <a:off x="2793492" y="1988820"/>
              <a:ext cx="6769608" cy="576072"/>
            </a:xfrm>
            <a:custGeom>
              <a:avLst/>
              <a:gdLst/>
              <a:ahLst/>
              <a:cxnLst/>
              <a:rect l="0" t="0" r="0" b="0"/>
              <a:pathLst>
                <a:path w="6769608" h="576072">
                  <a:moveTo>
                    <a:pt x="0" y="576072"/>
                  </a:moveTo>
                  <a:lnTo>
                    <a:pt x="6769608" y="576072"/>
                  </a:lnTo>
                  <a:lnTo>
                    <a:pt x="6769608" y="0"/>
                  </a:lnTo>
                  <a:lnTo>
                    <a:pt x="0" y="0"/>
                  </a:lnTo>
                  <a:lnTo>
                    <a:pt x="0" y="576072"/>
                  </a:lnTo>
                  <a:close/>
                </a:path>
              </a:pathLst>
            </a:custGeom>
            <a:solidFill>
              <a:srgbClr val="00AF50"/>
            </a:solidFill>
            <a:ln w="9525">
              <a:noFill/>
            </a:ln>
          </p:spPr>
          <p:txBody>
            <a:bodyPr/>
            <a:lstStyle/>
            <a:p>
              <a:endParaRPr lang="zh-CN" altLang="en-US">
                <a:solidFill>
                  <a:schemeClr val="dk1"/>
                </a:solidFill>
              </a:endParaRPr>
            </a:p>
          </p:txBody>
        </p:sp>
        <p:sp>
          <p:nvSpPr>
            <p:cNvPr id="31749" name="object 5"/>
            <p:cNvSpPr/>
            <p:nvPr>
              <p:custDataLst>
                <p:tags r:id="rId4"/>
              </p:custDataLst>
            </p:nvPr>
          </p:nvSpPr>
          <p:spPr>
            <a:xfrm>
              <a:off x="2918460" y="2077211"/>
              <a:ext cx="397760" cy="399288"/>
            </a:xfrm>
            <a:custGeom>
              <a:avLst/>
              <a:gdLst/>
              <a:ahLst/>
              <a:cxnLst/>
              <a:rect l="0" t="0" r="0" b="0"/>
              <a:pathLst>
                <a:path w="397760" h="399288">
                  <a:moveTo>
                    <a:pt x="197484" y="0"/>
                  </a:moveTo>
                  <a:lnTo>
                    <a:pt x="149936" y="5750"/>
                  </a:lnTo>
                  <a:lnTo>
                    <a:pt x="106606" y="22134"/>
                  </a:lnTo>
                  <a:lnTo>
                    <a:pt x="68849" y="47853"/>
                  </a:lnTo>
                  <a:lnTo>
                    <a:pt x="38022" y="81610"/>
                  </a:lnTo>
                  <a:lnTo>
                    <a:pt x="15480" y="122104"/>
                  </a:lnTo>
                  <a:lnTo>
                    <a:pt x="2577" y="168038"/>
                  </a:lnTo>
                  <a:lnTo>
                    <a:pt x="0" y="201040"/>
                  </a:lnTo>
                  <a:lnTo>
                    <a:pt x="652" y="217349"/>
                  </a:lnTo>
                  <a:lnTo>
                    <a:pt x="10041" y="263843"/>
                  </a:lnTo>
                  <a:lnTo>
                    <a:pt x="29521" y="305631"/>
                  </a:lnTo>
                  <a:lnTo>
                    <a:pt x="57737" y="341360"/>
                  </a:lnTo>
                  <a:lnTo>
                    <a:pt x="93334" y="369673"/>
                  </a:lnTo>
                  <a:lnTo>
                    <a:pt x="134957" y="389216"/>
                  </a:lnTo>
                  <a:lnTo>
                    <a:pt x="181250" y="398633"/>
                  </a:lnTo>
                  <a:lnTo>
                    <a:pt x="197484" y="399288"/>
                  </a:lnTo>
                  <a:lnTo>
                    <a:pt x="214118" y="398633"/>
                  </a:lnTo>
                  <a:lnTo>
                    <a:pt x="261376" y="389216"/>
                  </a:lnTo>
                  <a:lnTo>
                    <a:pt x="293889" y="375158"/>
                  </a:lnTo>
                  <a:lnTo>
                    <a:pt x="197484" y="375158"/>
                  </a:lnTo>
                  <a:lnTo>
                    <a:pt x="182758" y="374543"/>
                  </a:lnTo>
                  <a:lnTo>
                    <a:pt x="140850" y="365719"/>
                  </a:lnTo>
                  <a:lnTo>
                    <a:pt x="103370" y="347448"/>
                  </a:lnTo>
                  <a:lnTo>
                    <a:pt x="71636" y="321052"/>
                  </a:lnTo>
                  <a:lnTo>
                    <a:pt x="46965" y="287849"/>
                  </a:lnTo>
                  <a:lnTo>
                    <a:pt x="30674" y="249160"/>
                  </a:lnTo>
                  <a:lnTo>
                    <a:pt x="24080" y="206304"/>
                  </a:lnTo>
                  <a:lnTo>
                    <a:pt x="24653" y="191063"/>
                  </a:lnTo>
                  <a:lnTo>
                    <a:pt x="33030" y="147757"/>
                  </a:lnTo>
                  <a:lnTo>
                    <a:pt x="50437" y="109032"/>
                  </a:lnTo>
                  <a:lnTo>
                    <a:pt x="75643" y="76118"/>
                  </a:lnTo>
                  <a:lnTo>
                    <a:pt x="107421" y="50244"/>
                  </a:lnTo>
                  <a:lnTo>
                    <a:pt x="144541" y="32639"/>
                  </a:lnTo>
                  <a:lnTo>
                    <a:pt x="185773" y="24531"/>
                  </a:lnTo>
                  <a:lnTo>
                    <a:pt x="197484" y="24129"/>
                  </a:lnTo>
                  <a:lnTo>
                    <a:pt x="293734" y="24129"/>
                  </a:lnTo>
                  <a:lnTo>
                    <a:pt x="290199" y="22134"/>
                  </a:lnTo>
                  <a:lnTo>
                    <a:pt x="246111" y="5750"/>
                  </a:lnTo>
                  <a:lnTo>
                    <a:pt x="214118" y="654"/>
                  </a:lnTo>
                  <a:lnTo>
                    <a:pt x="197484" y="0"/>
                  </a:lnTo>
                  <a:close/>
                </a:path>
                <a:path w="397760" h="399288">
                  <a:moveTo>
                    <a:pt x="293734" y="24129"/>
                  </a:moveTo>
                  <a:lnTo>
                    <a:pt x="197484" y="24129"/>
                  </a:lnTo>
                  <a:lnTo>
                    <a:pt x="212019" y="24745"/>
                  </a:lnTo>
                  <a:lnTo>
                    <a:pt x="226254" y="26557"/>
                  </a:lnTo>
                  <a:lnTo>
                    <a:pt x="266660" y="38665"/>
                  </a:lnTo>
                  <a:lnTo>
                    <a:pt x="302555" y="59718"/>
                  </a:lnTo>
                  <a:lnTo>
                    <a:pt x="332572" y="88346"/>
                  </a:lnTo>
                  <a:lnTo>
                    <a:pt x="355344" y="123180"/>
                  </a:lnTo>
                  <a:lnTo>
                    <a:pt x="369506" y="162852"/>
                  </a:lnTo>
                  <a:lnTo>
                    <a:pt x="373488" y="191311"/>
                  </a:lnTo>
                  <a:lnTo>
                    <a:pt x="372934" y="207010"/>
                  </a:lnTo>
                  <a:lnTo>
                    <a:pt x="364518" y="251182"/>
                  </a:lnTo>
                  <a:lnTo>
                    <a:pt x="346985" y="290188"/>
                  </a:lnTo>
                  <a:lnTo>
                    <a:pt x="321641" y="323030"/>
                  </a:lnTo>
                  <a:lnTo>
                    <a:pt x="289788" y="348709"/>
                  </a:lnTo>
                  <a:lnTo>
                    <a:pt x="252732" y="366225"/>
                  </a:lnTo>
                  <a:lnTo>
                    <a:pt x="211777" y="374581"/>
                  </a:lnTo>
                  <a:lnTo>
                    <a:pt x="197484" y="375158"/>
                  </a:lnTo>
                  <a:lnTo>
                    <a:pt x="293889" y="375158"/>
                  </a:lnTo>
                  <a:lnTo>
                    <a:pt x="328449" y="351688"/>
                  </a:lnTo>
                  <a:lnTo>
                    <a:pt x="359562" y="318281"/>
                  </a:lnTo>
                  <a:lnTo>
                    <a:pt x="382240" y="278362"/>
                  </a:lnTo>
                  <a:lnTo>
                    <a:pt x="395183" y="233286"/>
                  </a:lnTo>
                  <a:lnTo>
                    <a:pt x="397760" y="200939"/>
                  </a:lnTo>
                  <a:lnTo>
                    <a:pt x="397110" y="184333"/>
                  </a:lnTo>
                  <a:lnTo>
                    <a:pt x="387700" y="136875"/>
                  </a:lnTo>
                  <a:lnTo>
                    <a:pt x="368123" y="94423"/>
                  </a:lnTo>
                  <a:lnTo>
                    <a:pt x="339677" y="58277"/>
                  </a:lnTo>
                  <a:lnTo>
                    <a:pt x="303662" y="29734"/>
                  </a:lnTo>
                  <a:lnTo>
                    <a:pt x="293734" y="24129"/>
                  </a:lnTo>
                  <a:close/>
                </a:path>
                <a:path w="397760" h="399288">
                  <a:moveTo>
                    <a:pt x="223494" y="123317"/>
                  </a:moveTo>
                  <a:lnTo>
                    <a:pt x="173520" y="123352"/>
                  </a:lnTo>
                  <a:lnTo>
                    <a:pt x="234950" y="179577"/>
                  </a:lnTo>
                  <a:lnTo>
                    <a:pt x="96139" y="179583"/>
                  </a:lnTo>
                  <a:lnTo>
                    <a:pt x="96223" y="219710"/>
                  </a:lnTo>
                  <a:lnTo>
                    <a:pt x="234878" y="219778"/>
                  </a:lnTo>
                  <a:lnTo>
                    <a:pt x="173482" y="278637"/>
                  </a:lnTo>
                  <a:lnTo>
                    <a:pt x="224374" y="278550"/>
                  </a:lnTo>
                  <a:lnTo>
                    <a:pt x="306850" y="200939"/>
                  </a:lnTo>
                  <a:lnTo>
                    <a:pt x="223494" y="123317"/>
                  </a:lnTo>
                  <a:close/>
                </a:path>
              </a:pathLst>
            </a:custGeom>
            <a:solidFill>
              <a:srgbClr val="FFFFFF"/>
            </a:solidFill>
            <a:ln w="9525">
              <a:noFill/>
            </a:ln>
          </p:spPr>
          <p:txBody>
            <a:bodyPr/>
            <a:lstStyle/>
            <a:p>
              <a:endParaRPr lang="zh-CN" altLang="en-US">
                <a:solidFill>
                  <a:schemeClr val="dk1"/>
                </a:solidFill>
              </a:endParaRPr>
            </a:p>
          </p:txBody>
        </p:sp>
        <p:sp>
          <p:nvSpPr>
            <p:cNvPr id="31750" name="object 6"/>
            <p:cNvSpPr txBox="1"/>
            <p:nvPr/>
          </p:nvSpPr>
          <p:spPr>
            <a:xfrm>
              <a:off x="3520821" y="1480692"/>
              <a:ext cx="5054600" cy="525241"/>
            </a:xfrm>
            <a:prstGeom prst="rect">
              <a:avLst/>
            </a:prstGeom>
            <a:noFill/>
            <a:ln w="9525">
              <a:noFill/>
            </a:ln>
          </p:spPr>
          <p:txBody>
            <a:bodyPr lIns="0" tIns="0" rIns="0" bIns="0" anchor="t" anchorCtr="0">
              <a:spAutoFit/>
            </a:bodyPr>
            <a:lstStyle/>
            <a:p>
              <a:pPr marL="12700"/>
              <a:r>
                <a:rPr lang="zh-CN" altLang="en-US" sz="1800" b="1">
                  <a:solidFill>
                    <a:srgbClr val="FFFFFF"/>
                  </a:solidFill>
                  <a:latin typeface="微软雅黑" panose="020B0503020204020204" charset="-122"/>
                  <a:ea typeface="微软雅黑" panose="020B0503020204020204" charset="-122"/>
                </a:rPr>
                <a:t>组织或者参与拟订本单位安全生产规章制度、操作规程和生产安全事故应急救援预案</a:t>
              </a:r>
              <a:endParaRPr lang="zh-CN" altLang="en-US" sz="1800" b="1">
                <a:solidFill>
                  <a:srgbClr val="FFFFFF"/>
                </a:solidFill>
                <a:latin typeface="微软雅黑" panose="020B0503020204020204" charset="-122"/>
                <a:ea typeface="微软雅黑" panose="020B0503020204020204" charset="-122"/>
              </a:endParaRPr>
            </a:p>
          </p:txBody>
        </p:sp>
        <p:sp>
          <p:nvSpPr>
            <p:cNvPr id="31751" name="object 7"/>
            <p:cNvSpPr/>
            <p:nvPr>
              <p:custDataLst>
                <p:tags r:id="rId5"/>
              </p:custDataLst>
            </p:nvPr>
          </p:nvSpPr>
          <p:spPr>
            <a:xfrm>
              <a:off x="2793492" y="2564892"/>
              <a:ext cx="6769608" cy="576072"/>
            </a:xfrm>
            <a:custGeom>
              <a:avLst/>
              <a:gdLst/>
              <a:ahLst/>
              <a:cxnLst/>
              <a:rect l="0" t="0" r="0" b="0"/>
              <a:pathLst>
                <a:path w="6769608" h="576072">
                  <a:moveTo>
                    <a:pt x="0" y="576072"/>
                  </a:moveTo>
                  <a:lnTo>
                    <a:pt x="6769608" y="576072"/>
                  </a:lnTo>
                  <a:lnTo>
                    <a:pt x="6769608" y="0"/>
                  </a:lnTo>
                  <a:lnTo>
                    <a:pt x="0" y="0"/>
                  </a:lnTo>
                  <a:lnTo>
                    <a:pt x="0" y="576072"/>
                  </a:lnTo>
                  <a:close/>
                </a:path>
              </a:pathLst>
            </a:custGeom>
            <a:solidFill>
              <a:srgbClr val="DC3B00"/>
            </a:solidFill>
            <a:ln w="9525">
              <a:noFill/>
            </a:ln>
          </p:spPr>
          <p:txBody>
            <a:bodyPr/>
            <a:lstStyle/>
            <a:p>
              <a:endParaRPr lang="zh-CN" altLang="en-US">
                <a:solidFill>
                  <a:schemeClr val="dk1"/>
                </a:solidFill>
              </a:endParaRPr>
            </a:p>
          </p:txBody>
        </p:sp>
        <p:sp>
          <p:nvSpPr>
            <p:cNvPr id="31752" name="object 8"/>
            <p:cNvSpPr/>
            <p:nvPr>
              <p:custDataLst>
                <p:tags r:id="rId6"/>
              </p:custDataLst>
            </p:nvPr>
          </p:nvSpPr>
          <p:spPr>
            <a:xfrm>
              <a:off x="2918460" y="2653283"/>
              <a:ext cx="397760" cy="399288"/>
            </a:xfrm>
            <a:custGeom>
              <a:avLst/>
              <a:gdLst/>
              <a:ahLst/>
              <a:cxnLst/>
              <a:rect l="0" t="0" r="0" b="0"/>
              <a:pathLst>
                <a:path w="397760" h="399288">
                  <a:moveTo>
                    <a:pt x="197484" y="0"/>
                  </a:moveTo>
                  <a:lnTo>
                    <a:pt x="149936" y="5750"/>
                  </a:lnTo>
                  <a:lnTo>
                    <a:pt x="106606" y="22134"/>
                  </a:lnTo>
                  <a:lnTo>
                    <a:pt x="68849" y="47853"/>
                  </a:lnTo>
                  <a:lnTo>
                    <a:pt x="38022" y="81610"/>
                  </a:lnTo>
                  <a:lnTo>
                    <a:pt x="15480" y="122104"/>
                  </a:lnTo>
                  <a:lnTo>
                    <a:pt x="2577" y="168038"/>
                  </a:lnTo>
                  <a:lnTo>
                    <a:pt x="0" y="201040"/>
                  </a:lnTo>
                  <a:lnTo>
                    <a:pt x="652" y="217349"/>
                  </a:lnTo>
                  <a:lnTo>
                    <a:pt x="10041" y="263843"/>
                  </a:lnTo>
                  <a:lnTo>
                    <a:pt x="29521" y="305631"/>
                  </a:lnTo>
                  <a:lnTo>
                    <a:pt x="57737" y="341360"/>
                  </a:lnTo>
                  <a:lnTo>
                    <a:pt x="93334" y="369673"/>
                  </a:lnTo>
                  <a:lnTo>
                    <a:pt x="134957" y="389216"/>
                  </a:lnTo>
                  <a:lnTo>
                    <a:pt x="181250" y="398633"/>
                  </a:lnTo>
                  <a:lnTo>
                    <a:pt x="197484" y="399288"/>
                  </a:lnTo>
                  <a:lnTo>
                    <a:pt x="214118" y="398633"/>
                  </a:lnTo>
                  <a:lnTo>
                    <a:pt x="261376" y="389216"/>
                  </a:lnTo>
                  <a:lnTo>
                    <a:pt x="293889" y="375157"/>
                  </a:lnTo>
                  <a:lnTo>
                    <a:pt x="197484" y="375157"/>
                  </a:lnTo>
                  <a:lnTo>
                    <a:pt x="182758" y="374543"/>
                  </a:lnTo>
                  <a:lnTo>
                    <a:pt x="140850" y="365719"/>
                  </a:lnTo>
                  <a:lnTo>
                    <a:pt x="103370" y="347448"/>
                  </a:lnTo>
                  <a:lnTo>
                    <a:pt x="71636" y="321052"/>
                  </a:lnTo>
                  <a:lnTo>
                    <a:pt x="46965" y="287849"/>
                  </a:lnTo>
                  <a:lnTo>
                    <a:pt x="30674" y="249160"/>
                  </a:lnTo>
                  <a:lnTo>
                    <a:pt x="24080" y="206304"/>
                  </a:lnTo>
                  <a:lnTo>
                    <a:pt x="24653" y="191063"/>
                  </a:lnTo>
                  <a:lnTo>
                    <a:pt x="33030" y="147757"/>
                  </a:lnTo>
                  <a:lnTo>
                    <a:pt x="50437" y="109032"/>
                  </a:lnTo>
                  <a:lnTo>
                    <a:pt x="75643" y="76118"/>
                  </a:lnTo>
                  <a:lnTo>
                    <a:pt x="107421" y="50244"/>
                  </a:lnTo>
                  <a:lnTo>
                    <a:pt x="144541" y="32639"/>
                  </a:lnTo>
                  <a:lnTo>
                    <a:pt x="185773" y="24531"/>
                  </a:lnTo>
                  <a:lnTo>
                    <a:pt x="197484" y="24129"/>
                  </a:lnTo>
                  <a:lnTo>
                    <a:pt x="293734" y="24129"/>
                  </a:lnTo>
                  <a:lnTo>
                    <a:pt x="290199" y="22134"/>
                  </a:lnTo>
                  <a:lnTo>
                    <a:pt x="246111" y="5750"/>
                  </a:lnTo>
                  <a:lnTo>
                    <a:pt x="214118" y="654"/>
                  </a:lnTo>
                  <a:lnTo>
                    <a:pt x="197484" y="0"/>
                  </a:lnTo>
                  <a:close/>
                </a:path>
                <a:path w="397760" h="399288">
                  <a:moveTo>
                    <a:pt x="293734" y="24129"/>
                  </a:moveTo>
                  <a:lnTo>
                    <a:pt x="197484" y="24129"/>
                  </a:lnTo>
                  <a:lnTo>
                    <a:pt x="212019" y="24745"/>
                  </a:lnTo>
                  <a:lnTo>
                    <a:pt x="226254" y="26557"/>
                  </a:lnTo>
                  <a:lnTo>
                    <a:pt x="266660" y="38665"/>
                  </a:lnTo>
                  <a:lnTo>
                    <a:pt x="302555" y="59718"/>
                  </a:lnTo>
                  <a:lnTo>
                    <a:pt x="332572" y="88346"/>
                  </a:lnTo>
                  <a:lnTo>
                    <a:pt x="355344" y="123180"/>
                  </a:lnTo>
                  <a:lnTo>
                    <a:pt x="369506" y="162852"/>
                  </a:lnTo>
                  <a:lnTo>
                    <a:pt x="373488" y="191311"/>
                  </a:lnTo>
                  <a:lnTo>
                    <a:pt x="372934" y="207010"/>
                  </a:lnTo>
                  <a:lnTo>
                    <a:pt x="364518" y="251182"/>
                  </a:lnTo>
                  <a:lnTo>
                    <a:pt x="346985" y="290188"/>
                  </a:lnTo>
                  <a:lnTo>
                    <a:pt x="321641" y="323030"/>
                  </a:lnTo>
                  <a:lnTo>
                    <a:pt x="289788" y="348709"/>
                  </a:lnTo>
                  <a:lnTo>
                    <a:pt x="252732" y="366225"/>
                  </a:lnTo>
                  <a:lnTo>
                    <a:pt x="211777" y="374581"/>
                  </a:lnTo>
                  <a:lnTo>
                    <a:pt x="197484" y="375157"/>
                  </a:lnTo>
                  <a:lnTo>
                    <a:pt x="293889" y="375157"/>
                  </a:lnTo>
                  <a:lnTo>
                    <a:pt x="328449" y="351688"/>
                  </a:lnTo>
                  <a:lnTo>
                    <a:pt x="359562" y="318281"/>
                  </a:lnTo>
                  <a:lnTo>
                    <a:pt x="382240" y="278362"/>
                  </a:lnTo>
                  <a:lnTo>
                    <a:pt x="395183" y="233286"/>
                  </a:lnTo>
                  <a:lnTo>
                    <a:pt x="397760" y="200939"/>
                  </a:lnTo>
                  <a:lnTo>
                    <a:pt x="397110" y="184333"/>
                  </a:lnTo>
                  <a:lnTo>
                    <a:pt x="387700" y="136875"/>
                  </a:lnTo>
                  <a:lnTo>
                    <a:pt x="368123" y="94423"/>
                  </a:lnTo>
                  <a:lnTo>
                    <a:pt x="339677" y="58277"/>
                  </a:lnTo>
                  <a:lnTo>
                    <a:pt x="303662" y="29734"/>
                  </a:lnTo>
                  <a:lnTo>
                    <a:pt x="293734" y="24129"/>
                  </a:lnTo>
                  <a:close/>
                </a:path>
                <a:path w="397760" h="399288">
                  <a:moveTo>
                    <a:pt x="223494" y="123317"/>
                  </a:moveTo>
                  <a:lnTo>
                    <a:pt x="173520" y="123352"/>
                  </a:lnTo>
                  <a:lnTo>
                    <a:pt x="234950" y="179577"/>
                  </a:lnTo>
                  <a:lnTo>
                    <a:pt x="96139" y="179583"/>
                  </a:lnTo>
                  <a:lnTo>
                    <a:pt x="96223" y="219710"/>
                  </a:lnTo>
                  <a:lnTo>
                    <a:pt x="234878" y="219778"/>
                  </a:lnTo>
                  <a:lnTo>
                    <a:pt x="173482" y="278637"/>
                  </a:lnTo>
                  <a:lnTo>
                    <a:pt x="224374" y="278550"/>
                  </a:lnTo>
                  <a:lnTo>
                    <a:pt x="306850" y="200939"/>
                  </a:lnTo>
                  <a:lnTo>
                    <a:pt x="223494" y="123317"/>
                  </a:lnTo>
                  <a:close/>
                </a:path>
              </a:pathLst>
            </a:custGeom>
            <a:solidFill>
              <a:srgbClr val="FFFFFF"/>
            </a:solidFill>
            <a:ln w="9525">
              <a:noFill/>
            </a:ln>
          </p:spPr>
          <p:txBody>
            <a:bodyPr/>
            <a:lstStyle/>
            <a:p>
              <a:endParaRPr lang="zh-CN" altLang="en-US">
                <a:solidFill>
                  <a:schemeClr val="dk1"/>
                </a:solidFill>
              </a:endParaRPr>
            </a:p>
          </p:txBody>
        </p:sp>
        <p:sp>
          <p:nvSpPr>
            <p:cNvPr id="31753" name="object 9"/>
            <p:cNvSpPr txBox="1"/>
            <p:nvPr/>
          </p:nvSpPr>
          <p:spPr>
            <a:xfrm>
              <a:off x="3520821" y="2612700"/>
              <a:ext cx="5548460" cy="525241"/>
            </a:xfrm>
            <a:prstGeom prst="rect">
              <a:avLst/>
            </a:prstGeom>
            <a:noFill/>
            <a:ln w="9525">
              <a:noFill/>
            </a:ln>
          </p:spPr>
          <p:txBody>
            <a:bodyPr lIns="0" tIns="0" rIns="0" bIns="0" anchor="t" anchorCtr="0">
              <a:spAutoFit/>
            </a:bodyPr>
            <a:lstStyle/>
            <a:p>
              <a:pPr marL="12700"/>
              <a:r>
                <a:rPr lang="zh-CN" altLang="en-US" sz="1800" b="1">
                  <a:solidFill>
                    <a:srgbClr val="FFFFFF"/>
                  </a:solidFill>
                  <a:latin typeface="微软雅黑" panose="020B0503020204020204" charset="-122"/>
                  <a:ea typeface="微软雅黑" panose="020B0503020204020204" charset="-122"/>
                </a:rPr>
                <a:t>组织开展危险源辨识和评估，督促落实本单位重大危险源的安全管理措施</a:t>
              </a:r>
              <a:endParaRPr lang="zh-CN" altLang="en-US" sz="1800" b="1">
                <a:solidFill>
                  <a:srgbClr val="FFFFFF"/>
                </a:solidFill>
                <a:latin typeface="微软雅黑" panose="020B0503020204020204" charset="-122"/>
                <a:ea typeface="微软雅黑" panose="020B0503020204020204" charset="-122"/>
              </a:endParaRPr>
            </a:p>
          </p:txBody>
        </p:sp>
        <p:sp>
          <p:nvSpPr>
            <p:cNvPr id="31754" name="object 10"/>
            <p:cNvSpPr/>
            <p:nvPr>
              <p:custDataLst>
                <p:tags r:id="rId7"/>
              </p:custDataLst>
            </p:nvPr>
          </p:nvSpPr>
          <p:spPr>
            <a:xfrm>
              <a:off x="2793492" y="3140964"/>
              <a:ext cx="6769608" cy="576072"/>
            </a:xfrm>
            <a:custGeom>
              <a:avLst/>
              <a:gdLst/>
              <a:ahLst/>
              <a:cxnLst/>
              <a:rect l="0" t="0" r="0" b="0"/>
              <a:pathLst>
                <a:path w="6769608" h="576072">
                  <a:moveTo>
                    <a:pt x="0" y="576072"/>
                  </a:moveTo>
                  <a:lnTo>
                    <a:pt x="6769608" y="576072"/>
                  </a:lnTo>
                  <a:lnTo>
                    <a:pt x="6769608" y="0"/>
                  </a:lnTo>
                  <a:lnTo>
                    <a:pt x="0" y="0"/>
                  </a:lnTo>
                  <a:lnTo>
                    <a:pt x="0" y="576072"/>
                  </a:lnTo>
                  <a:close/>
                </a:path>
              </a:pathLst>
            </a:custGeom>
            <a:solidFill>
              <a:srgbClr val="CC6600"/>
            </a:solidFill>
            <a:ln w="9525">
              <a:noFill/>
            </a:ln>
          </p:spPr>
          <p:txBody>
            <a:bodyPr/>
            <a:lstStyle/>
            <a:p>
              <a:endParaRPr lang="zh-CN" altLang="en-US">
                <a:solidFill>
                  <a:schemeClr val="dk1"/>
                </a:solidFill>
              </a:endParaRPr>
            </a:p>
          </p:txBody>
        </p:sp>
        <p:sp>
          <p:nvSpPr>
            <p:cNvPr id="31755" name="object 11"/>
            <p:cNvSpPr/>
            <p:nvPr>
              <p:custDataLst>
                <p:tags r:id="rId8"/>
              </p:custDataLst>
            </p:nvPr>
          </p:nvSpPr>
          <p:spPr>
            <a:xfrm>
              <a:off x="2918460" y="3229355"/>
              <a:ext cx="397760" cy="399288"/>
            </a:xfrm>
            <a:custGeom>
              <a:avLst/>
              <a:gdLst/>
              <a:ahLst/>
              <a:cxnLst/>
              <a:rect l="0" t="0" r="0" b="0"/>
              <a:pathLst>
                <a:path w="397760" h="399288">
                  <a:moveTo>
                    <a:pt x="197484" y="0"/>
                  </a:moveTo>
                  <a:lnTo>
                    <a:pt x="149936" y="5750"/>
                  </a:lnTo>
                  <a:lnTo>
                    <a:pt x="106606" y="22134"/>
                  </a:lnTo>
                  <a:lnTo>
                    <a:pt x="68849" y="47853"/>
                  </a:lnTo>
                  <a:lnTo>
                    <a:pt x="38022" y="81610"/>
                  </a:lnTo>
                  <a:lnTo>
                    <a:pt x="15480" y="122104"/>
                  </a:lnTo>
                  <a:lnTo>
                    <a:pt x="2577" y="168038"/>
                  </a:lnTo>
                  <a:lnTo>
                    <a:pt x="0" y="201041"/>
                  </a:lnTo>
                  <a:lnTo>
                    <a:pt x="652" y="217349"/>
                  </a:lnTo>
                  <a:lnTo>
                    <a:pt x="10041" y="263843"/>
                  </a:lnTo>
                  <a:lnTo>
                    <a:pt x="29521" y="305631"/>
                  </a:lnTo>
                  <a:lnTo>
                    <a:pt x="57737" y="341360"/>
                  </a:lnTo>
                  <a:lnTo>
                    <a:pt x="93334" y="369673"/>
                  </a:lnTo>
                  <a:lnTo>
                    <a:pt x="134957" y="389216"/>
                  </a:lnTo>
                  <a:lnTo>
                    <a:pt x="181250" y="398633"/>
                  </a:lnTo>
                  <a:lnTo>
                    <a:pt x="197484" y="399288"/>
                  </a:lnTo>
                  <a:lnTo>
                    <a:pt x="214118" y="398633"/>
                  </a:lnTo>
                  <a:lnTo>
                    <a:pt x="261376" y="389216"/>
                  </a:lnTo>
                  <a:lnTo>
                    <a:pt x="293889" y="375158"/>
                  </a:lnTo>
                  <a:lnTo>
                    <a:pt x="197484" y="375158"/>
                  </a:lnTo>
                  <a:lnTo>
                    <a:pt x="182758" y="374543"/>
                  </a:lnTo>
                  <a:lnTo>
                    <a:pt x="140850" y="365719"/>
                  </a:lnTo>
                  <a:lnTo>
                    <a:pt x="103370" y="347448"/>
                  </a:lnTo>
                  <a:lnTo>
                    <a:pt x="71636" y="321052"/>
                  </a:lnTo>
                  <a:lnTo>
                    <a:pt x="46965" y="287849"/>
                  </a:lnTo>
                  <a:lnTo>
                    <a:pt x="30674" y="249160"/>
                  </a:lnTo>
                  <a:lnTo>
                    <a:pt x="24080" y="206304"/>
                  </a:lnTo>
                  <a:lnTo>
                    <a:pt x="24653" y="191063"/>
                  </a:lnTo>
                  <a:lnTo>
                    <a:pt x="33030" y="147757"/>
                  </a:lnTo>
                  <a:lnTo>
                    <a:pt x="50437" y="109032"/>
                  </a:lnTo>
                  <a:lnTo>
                    <a:pt x="75643" y="76118"/>
                  </a:lnTo>
                  <a:lnTo>
                    <a:pt x="107421" y="50244"/>
                  </a:lnTo>
                  <a:lnTo>
                    <a:pt x="144541" y="32639"/>
                  </a:lnTo>
                  <a:lnTo>
                    <a:pt x="185773" y="24531"/>
                  </a:lnTo>
                  <a:lnTo>
                    <a:pt x="197484" y="24130"/>
                  </a:lnTo>
                  <a:lnTo>
                    <a:pt x="293734" y="24130"/>
                  </a:lnTo>
                  <a:lnTo>
                    <a:pt x="290199" y="22134"/>
                  </a:lnTo>
                  <a:lnTo>
                    <a:pt x="246111" y="5750"/>
                  </a:lnTo>
                  <a:lnTo>
                    <a:pt x="214118" y="654"/>
                  </a:lnTo>
                  <a:lnTo>
                    <a:pt x="197484" y="0"/>
                  </a:lnTo>
                  <a:close/>
                </a:path>
                <a:path w="397760" h="399288">
                  <a:moveTo>
                    <a:pt x="293734" y="24130"/>
                  </a:moveTo>
                  <a:lnTo>
                    <a:pt x="197484" y="24130"/>
                  </a:lnTo>
                  <a:lnTo>
                    <a:pt x="212019" y="24745"/>
                  </a:lnTo>
                  <a:lnTo>
                    <a:pt x="226254" y="26557"/>
                  </a:lnTo>
                  <a:lnTo>
                    <a:pt x="266660" y="38665"/>
                  </a:lnTo>
                  <a:lnTo>
                    <a:pt x="302555" y="59718"/>
                  </a:lnTo>
                  <a:lnTo>
                    <a:pt x="332572" y="88346"/>
                  </a:lnTo>
                  <a:lnTo>
                    <a:pt x="355344" y="123180"/>
                  </a:lnTo>
                  <a:lnTo>
                    <a:pt x="369506" y="162852"/>
                  </a:lnTo>
                  <a:lnTo>
                    <a:pt x="373488" y="191311"/>
                  </a:lnTo>
                  <a:lnTo>
                    <a:pt x="372934" y="207010"/>
                  </a:lnTo>
                  <a:lnTo>
                    <a:pt x="364518" y="251182"/>
                  </a:lnTo>
                  <a:lnTo>
                    <a:pt x="346985" y="290188"/>
                  </a:lnTo>
                  <a:lnTo>
                    <a:pt x="321641" y="323030"/>
                  </a:lnTo>
                  <a:lnTo>
                    <a:pt x="289788" y="348709"/>
                  </a:lnTo>
                  <a:lnTo>
                    <a:pt x="252732" y="366225"/>
                  </a:lnTo>
                  <a:lnTo>
                    <a:pt x="211777" y="374581"/>
                  </a:lnTo>
                  <a:lnTo>
                    <a:pt x="197484" y="375158"/>
                  </a:lnTo>
                  <a:lnTo>
                    <a:pt x="293889" y="375158"/>
                  </a:lnTo>
                  <a:lnTo>
                    <a:pt x="328449" y="351688"/>
                  </a:lnTo>
                  <a:lnTo>
                    <a:pt x="359562" y="318281"/>
                  </a:lnTo>
                  <a:lnTo>
                    <a:pt x="382240" y="278362"/>
                  </a:lnTo>
                  <a:lnTo>
                    <a:pt x="395183" y="233286"/>
                  </a:lnTo>
                  <a:lnTo>
                    <a:pt x="397760" y="200939"/>
                  </a:lnTo>
                  <a:lnTo>
                    <a:pt x="397110" y="184333"/>
                  </a:lnTo>
                  <a:lnTo>
                    <a:pt x="387700" y="136875"/>
                  </a:lnTo>
                  <a:lnTo>
                    <a:pt x="368123" y="94423"/>
                  </a:lnTo>
                  <a:lnTo>
                    <a:pt x="339677" y="58277"/>
                  </a:lnTo>
                  <a:lnTo>
                    <a:pt x="303662" y="29734"/>
                  </a:lnTo>
                  <a:lnTo>
                    <a:pt x="293734" y="24130"/>
                  </a:lnTo>
                  <a:close/>
                </a:path>
                <a:path w="397760" h="399288">
                  <a:moveTo>
                    <a:pt x="223494" y="123317"/>
                  </a:moveTo>
                  <a:lnTo>
                    <a:pt x="173520" y="123352"/>
                  </a:lnTo>
                  <a:lnTo>
                    <a:pt x="234950" y="179578"/>
                  </a:lnTo>
                  <a:lnTo>
                    <a:pt x="96139" y="179583"/>
                  </a:lnTo>
                  <a:lnTo>
                    <a:pt x="96223" y="219710"/>
                  </a:lnTo>
                  <a:lnTo>
                    <a:pt x="234878" y="219778"/>
                  </a:lnTo>
                  <a:lnTo>
                    <a:pt x="173482" y="278637"/>
                  </a:lnTo>
                  <a:lnTo>
                    <a:pt x="224374" y="278550"/>
                  </a:lnTo>
                  <a:lnTo>
                    <a:pt x="306850" y="200939"/>
                  </a:lnTo>
                  <a:lnTo>
                    <a:pt x="223494" y="123317"/>
                  </a:lnTo>
                  <a:close/>
                </a:path>
              </a:pathLst>
            </a:custGeom>
            <a:solidFill>
              <a:srgbClr val="FFFFFF"/>
            </a:solidFill>
            <a:ln w="9525">
              <a:noFill/>
            </a:ln>
          </p:spPr>
          <p:txBody>
            <a:bodyPr/>
            <a:lstStyle/>
            <a:p>
              <a:endParaRPr lang="zh-CN" altLang="en-US">
                <a:solidFill>
                  <a:schemeClr val="dk1"/>
                </a:solidFill>
              </a:endParaRPr>
            </a:p>
          </p:txBody>
        </p:sp>
        <p:sp>
          <p:nvSpPr>
            <p:cNvPr id="31756" name="object 12"/>
            <p:cNvSpPr txBox="1"/>
            <p:nvPr/>
          </p:nvSpPr>
          <p:spPr>
            <a:xfrm>
              <a:off x="3520821" y="3281426"/>
              <a:ext cx="5969000" cy="262621"/>
            </a:xfrm>
            <a:prstGeom prst="rect">
              <a:avLst/>
            </a:prstGeom>
            <a:noFill/>
            <a:ln w="9525">
              <a:noFill/>
            </a:ln>
          </p:spPr>
          <p:txBody>
            <a:bodyPr lIns="0" tIns="0" rIns="0" bIns="0" anchor="t" anchorCtr="0">
              <a:spAutoFit/>
            </a:bodyPr>
            <a:lstStyle/>
            <a:p>
              <a:pPr marL="12700"/>
              <a:r>
                <a:rPr lang="zh-CN" altLang="en-US" sz="1800" b="1">
                  <a:solidFill>
                    <a:srgbClr val="FFFFFF"/>
                  </a:solidFill>
                  <a:latin typeface="微软雅黑" panose="020B0503020204020204" charset="-122"/>
                  <a:ea typeface="微软雅黑" panose="020B0503020204020204" charset="-122"/>
                </a:rPr>
                <a:t>组织或者参与本单位应急救援演练</a:t>
              </a:r>
              <a:endParaRPr lang="zh-CN" altLang="en-US" sz="1800" b="1">
                <a:solidFill>
                  <a:srgbClr val="FFFFFF"/>
                </a:solidFill>
                <a:latin typeface="微软雅黑" panose="020B0503020204020204" charset="-122"/>
                <a:ea typeface="微软雅黑" panose="020B0503020204020204" charset="-122"/>
              </a:endParaRPr>
            </a:p>
          </p:txBody>
        </p:sp>
        <p:sp>
          <p:nvSpPr>
            <p:cNvPr id="31757" name="object 13"/>
            <p:cNvSpPr/>
            <p:nvPr>
              <p:custDataLst>
                <p:tags r:id="rId9"/>
              </p:custDataLst>
            </p:nvPr>
          </p:nvSpPr>
          <p:spPr>
            <a:xfrm>
              <a:off x="2793492" y="3717035"/>
              <a:ext cx="6769608" cy="576071"/>
            </a:xfrm>
            <a:custGeom>
              <a:avLst/>
              <a:gdLst/>
              <a:ahLst/>
              <a:cxnLst/>
              <a:rect l="0" t="0" r="0" b="0"/>
              <a:pathLst>
                <a:path w="6769608" h="576072">
                  <a:moveTo>
                    <a:pt x="0" y="576071"/>
                  </a:moveTo>
                  <a:lnTo>
                    <a:pt x="6769608" y="576071"/>
                  </a:lnTo>
                  <a:lnTo>
                    <a:pt x="6769608" y="0"/>
                  </a:lnTo>
                  <a:lnTo>
                    <a:pt x="0" y="0"/>
                  </a:lnTo>
                  <a:lnTo>
                    <a:pt x="0" y="576071"/>
                  </a:lnTo>
                  <a:close/>
                </a:path>
              </a:pathLst>
            </a:custGeom>
            <a:solidFill>
              <a:srgbClr val="00AFEF"/>
            </a:solidFill>
            <a:ln w="9525">
              <a:noFill/>
            </a:ln>
          </p:spPr>
          <p:txBody>
            <a:bodyPr/>
            <a:lstStyle/>
            <a:p>
              <a:endParaRPr lang="zh-CN" altLang="en-US">
                <a:solidFill>
                  <a:schemeClr val="dk1"/>
                </a:solidFill>
              </a:endParaRPr>
            </a:p>
          </p:txBody>
        </p:sp>
        <p:sp>
          <p:nvSpPr>
            <p:cNvPr id="31758" name="object 14"/>
            <p:cNvSpPr/>
            <p:nvPr>
              <p:custDataLst>
                <p:tags r:id="rId10"/>
              </p:custDataLst>
            </p:nvPr>
          </p:nvSpPr>
          <p:spPr>
            <a:xfrm>
              <a:off x="2918460" y="3805428"/>
              <a:ext cx="397760" cy="399288"/>
            </a:xfrm>
            <a:custGeom>
              <a:avLst/>
              <a:gdLst/>
              <a:ahLst/>
              <a:cxnLst/>
              <a:rect l="0" t="0" r="0" b="0"/>
              <a:pathLst>
                <a:path w="397760" h="399288">
                  <a:moveTo>
                    <a:pt x="197484" y="0"/>
                  </a:moveTo>
                  <a:lnTo>
                    <a:pt x="149936" y="5750"/>
                  </a:lnTo>
                  <a:lnTo>
                    <a:pt x="106606" y="22134"/>
                  </a:lnTo>
                  <a:lnTo>
                    <a:pt x="68849" y="47853"/>
                  </a:lnTo>
                  <a:lnTo>
                    <a:pt x="38022" y="81610"/>
                  </a:lnTo>
                  <a:lnTo>
                    <a:pt x="15480" y="122104"/>
                  </a:lnTo>
                  <a:lnTo>
                    <a:pt x="2577" y="168038"/>
                  </a:lnTo>
                  <a:lnTo>
                    <a:pt x="0" y="201041"/>
                  </a:lnTo>
                  <a:lnTo>
                    <a:pt x="652" y="217349"/>
                  </a:lnTo>
                  <a:lnTo>
                    <a:pt x="10041" y="263843"/>
                  </a:lnTo>
                  <a:lnTo>
                    <a:pt x="29521" y="305631"/>
                  </a:lnTo>
                  <a:lnTo>
                    <a:pt x="57737" y="341360"/>
                  </a:lnTo>
                  <a:lnTo>
                    <a:pt x="93334" y="369673"/>
                  </a:lnTo>
                  <a:lnTo>
                    <a:pt x="134957" y="389216"/>
                  </a:lnTo>
                  <a:lnTo>
                    <a:pt x="181250" y="398633"/>
                  </a:lnTo>
                  <a:lnTo>
                    <a:pt x="197484" y="399288"/>
                  </a:lnTo>
                  <a:lnTo>
                    <a:pt x="214118" y="398633"/>
                  </a:lnTo>
                  <a:lnTo>
                    <a:pt x="261376" y="389216"/>
                  </a:lnTo>
                  <a:lnTo>
                    <a:pt x="293889" y="375158"/>
                  </a:lnTo>
                  <a:lnTo>
                    <a:pt x="197484" y="375158"/>
                  </a:lnTo>
                  <a:lnTo>
                    <a:pt x="182758" y="374543"/>
                  </a:lnTo>
                  <a:lnTo>
                    <a:pt x="140850" y="365719"/>
                  </a:lnTo>
                  <a:lnTo>
                    <a:pt x="103370" y="347448"/>
                  </a:lnTo>
                  <a:lnTo>
                    <a:pt x="71636" y="321052"/>
                  </a:lnTo>
                  <a:lnTo>
                    <a:pt x="46965" y="287849"/>
                  </a:lnTo>
                  <a:lnTo>
                    <a:pt x="30674" y="249160"/>
                  </a:lnTo>
                  <a:lnTo>
                    <a:pt x="24080" y="206304"/>
                  </a:lnTo>
                  <a:lnTo>
                    <a:pt x="24653" y="191063"/>
                  </a:lnTo>
                  <a:lnTo>
                    <a:pt x="33030" y="147757"/>
                  </a:lnTo>
                  <a:lnTo>
                    <a:pt x="50437" y="109032"/>
                  </a:lnTo>
                  <a:lnTo>
                    <a:pt x="75643" y="76118"/>
                  </a:lnTo>
                  <a:lnTo>
                    <a:pt x="107421" y="50244"/>
                  </a:lnTo>
                  <a:lnTo>
                    <a:pt x="144541" y="32639"/>
                  </a:lnTo>
                  <a:lnTo>
                    <a:pt x="185773" y="24531"/>
                  </a:lnTo>
                  <a:lnTo>
                    <a:pt x="197484" y="24130"/>
                  </a:lnTo>
                  <a:lnTo>
                    <a:pt x="293734" y="24130"/>
                  </a:lnTo>
                  <a:lnTo>
                    <a:pt x="290199" y="22134"/>
                  </a:lnTo>
                  <a:lnTo>
                    <a:pt x="246111" y="5750"/>
                  </a:lnTo>
                  <a:lnTo>
                    <a:pt x="214118" y="654"/>
                  </a:lnTo>
                  <a:lnTo>
                    <a:pt x="197484" y="0"/>
                  </a:lnTo>
                  <a:close/>
                </a:path>
                <a:path w="397760" h="399288">
                  <a:moveTo>
                    <a:pt x="293734" y="24130"/>
                  </a:moveTo>
                  <a:lnTo>
                    <a:pt x="197484" y="24130"/>
                  </a:lnTo>
                  <a:lnTo>
                    <a:pt x="212019" y="24745"/>
                  </a:lnTo>
                  <a:lnTo>
                    <a:pt x="226254" y="26557"/>
                  </a:lnTo>
                  <a:lnTo>
                    <a:pt x="266660" y="38665"/>
                  </a:lnTo>
                  <a:lnTo>
                    <a:pt x="302555" y="59718"/>
                  </a:lnTo>
                  <a:lnTo>
                    <a:pt x="332572" y="88346"/>
                  </a:lnTo>
                  <a:lnTo>
                    <a:pt x="355344" y="123180"/>
                  </a:lnTo>
                  <a:lnTo>
                    <a:pt x="369506" y="162852"/>
                  </a:lnTo>
                  <a:lnTo>
                    <a:pt x="373488" y="191311"/>
                  </a:lnTo>
                  <a:lnTo>
                    <a:pt x="372934" y="207010"/>
                  </a:lnTo>
                  <a:lnTo>
                    <a:pt x="364518" y="251182"/>
                  </a:lnTo>
                  <a:lnTo>
                    <a:pt x="346985" y="290188"/>
                  </a:lnTo>
                  <a:lnTo>
                    <a:pt x="321641" y="323030"/>
                  </a:lnTo>
                  <a:lnTo>
                    <a:pt x="289788" y="348709"/>
                  </a:lnTo>
                  <a:lnTo>
                    <a:pt x="252732" y="366225"/>
                  </a:lnTo>
                  <a:lnTo>
                    <a:pt x="211777" y="374581"/>
                  </a:lnTo>
                  <a:lnTo>
                    <a:pt x="197484" y="375158"/>
                  </a:lnTo>
                  <a:lnTo>
                    <a:pt x="293889" y="375158"/>
                  </a:lnTo>
                  <a:lnTo>
                    <a:pt x="328449" y="351688"/>
                  </a:lnTo>
                  <a:lnTo>
                    <a:pt x="359562" y="318281"/>
                  </a:lnTo>
                  <a:lnTo>
                    <a:pt x="382240" y="278362"/>
                  </a:lnTo>
                  <a:lnTo>
                    <a:pt x="395183" y="233286"/>
                  </a:lnTo>
                  <a:lnTo>
                    <a:pt x="397760" y="200939"/>
                  </a:lnTo>
                  <a:lnTo>
                    <a:pt x="397110" y="184333"/>
                  </a:lnTo>
                  <a:lnTo>
                    <a:pt x="387700" y="136875"/>
                  </a:lnTo>
                  <a:lnTo>
                    <a:pt x="368123" y="94423"/>
                  </a:lnTo>
                  <a:lnTo>
                    <a:pt x="339677" y="58277"/>
                  </a:lnTo>
                  <a:lnTo>
                    <a:pt x="303662" y="29734"/>
                  </a:lnTo>
                  <a:lnTo>
                    <a:pt x="293734" y="24130"/>
                  </a:lnTo>
                  <a:close/>
                </a:path>
                <a:path w="397760" h="399288">
                  <a:moveTo>
                    <a:pt x="223494" y="123317"/>
                  </a:moveTo>
                  <a:lnTo>
                    <a:pt x="173520" y="123352"/>
                  </a:lnTo>
                  <a:lnTo>
                    <a:pt x="234950" y="179578"/>
                  </a:lnTo>
                  <a:lnTo>
                    <a:pt x="96139" y="179583"/>
                  </a:lnTo>
                  <a:lnTo>
                    <a:pt x="96223" y="219710"/>
                  </a:lnTo>
                  <a:lnTo>
                    <a:pt x="234878" y="219778"/>
                  </a:lnTo>
                  <a:lnTo>
                    <a:pt x="173482" y="278637"/>
                  </a:lnTo>
                  <a:lnTo>
                    <a:pt x="224374" y="278550"/>
                  </a:lnTo>
                  <a:lnTo>
                    <a:pt x="306850" y="200939"/>
                  </a:lnTo>
                  <a:lnTo>
                    <a:pt x="223494" y="123317"/>
                  </a:lnTo>
                  <a:close/>
                </a:path>
              </a:pathLst>
            </a:custGeom>
            <a:solidFill>
              <a:srgbClr val="FFFFFF"/>
            </a:solidFill>
            <a:ln w="9525">
              <a:noFill/>
            </a:ln>
          </p:spPr>
          <p:txBody>
            <a:bodyPr/>
            <a:lstStyle/>
            <a:p>
              <a:endParaRPr lang="zh-CN" altLang="en-US">
                <a:solidFill>
                  <a:schemeClr val="dk1"/>
                </a:solidFill>
              </a:endParaRPr>
            </a:p>
          </p:txBody>
        </p:sp>
        <p:sp>
          <p:nvSpPr>
            <p:cNvPr id="31759" name="object 15"/>
            <p:cNvSpPr txBox="1"/>
            <p:nvPr/>
          </p:nvSpPr>
          <p:spPr>
            <a:xfrm>
              <a:off x="3520821" y="3857879"/>
              <a:ext cx="5511800" cy="262621"/>
            </a:xfrm>
            <a:prstGeom prst="rect">
              <a:avLst/>
            </a:prstGeom>
            <a:noFill/>
            <a:ln w="9525">
              <a:noFill/>
            </a:ln>
          </p:spPr>
          <p:txBody>
            <a:bodyPr lIns="0" tIns="0" rIns="0" bIns="0" anchor="t" anchorCtr="0">
              <a:spAutoFit/>
            </a:bodyPr>
            <a:lstStyle/>
            <a:p>
              <a:pPr marL="12700"/>
              <a:r>
                <a:rPr lang="zh-CN" altLang="en-US" sz="1800" b="1">
                  <a:solidFill>
                    <a:srgbClr val="FFFFFF"/>
                  </a:solidFill>
                  <a:latin typeface="微软雅黑" panose="020B0503020204020204" charset="-122"/>
                  <a:ea typeface="微软雅黑" panose="020B0503020204020204" charset="-122"/>
                </a:rPr>
                <a:t>检查安全生产状况，及时排查事故隐患，提出改进建议</a:t>
              </a:r>
              <a:endParaRPr lang="zh-CN" altLang="en-US" sz="1800" b="1">
                <a:solidFill>
                  <a:srgbClr val="FFFFFF"/>
                </a:solidFill>
                <a:latin typeface="微软雅黑" panose="020B0503020204020204" charset="-122"/>
                <a:ea typeface="微软雅黑" panose="020B0503020204020204" charset="-122"/>
              </a:endParaRPr>
            </a:p>
          </p:txBody>
        </p:sp>
        <p:sp>
          <p:nvSpPr>
            <p:cNvPr id="31760" name="object 16"/>
            <p:cNvSpPr/>
            <p:nvPr>
              <p:custDataLst>
                <p:tags r:id="rId11"/>
              </p:custDataLst>
            </p:nvPr>
          </p:nvSpPr>
          <p:spPr>
            <a:xfrm>
              <a:off x="2793492" y="4293108"/>
              <a:ext cx="6769608" cy="576071"/>
            </a:xfrm>
            <a:custGeom>
              <a:avLst/>
              <a:gdLst/>
              <a:ahLst/>
              <a:cxnLst/>
              <a:rect l="0" t="0" r="0" b="0"/>
              <a:pathLst>
                <a:path w="6769608" h="576072">
                  <a:moveTo>
                    <a:pt x="0" y="576071"/>
                  </a:moveTo>
                  <a:lnTo>
                    <a:pt x="6769608" y="576071"/>
                  </a:lnTo>
                  <a:lnTo>
                    <a:pt x="6769608" y="0"/>
                  </a:lnTo>
                  <a:lnTo>
                    <a:pt x="0" y="0"/>
                  </a:lnTo>
                  <a:lnTo>
                    <a:pt x="0" y="576071"/>
                  </a:lnTo>
                  <a:close/>
                </a:path>
              </a:pathLst>
            </a:custGeom>
            <a:solidFill>
              <a:srgbClr val="0071C5"/>
            </a:solidFill>
            <a:ln w="9525">
              <a:noFill/>
            </a:ln>
          </p:spPr>
          <p:txBody>
            <a:bodyPr/>
            <a:lstStyle/>
            <a:p>
              <a:endParaRPr lang="zh-CN" altLang="en-US">
                <a:solidFill>
                  <a:schemeClr val="dk1"/>
                </a:solidFill>
              </a:endParaRPr>
            </a:p>
          </p:txBody>
        </p:sp>
        <p:sp>
          <p:nvSpPr>
            <p:cNvPr id="31761" name="object 17"/>
            <p:cNvSpPr/>
            <p:nvPr>
              <p:custDataLst>
                <p:tags r:id="rId12"/>
              </p:custDataLst>
            </p:nvPr>
          </p:nvSpPr>
          <p:spPr>
            <a:xfrm>
              <a:off x="2918460" y="4381500"/>
              <a:ext cx="397760" cy="399288"/>
            </a:xfrm>
            <a:custGeom>
              <a:avLst/>
              <a:gdLst/>
              <a:ahLst/>
              <a:cxnLst/>
              <a:rect l="0" t="0" r="0" b="0"/>
              <a:pathLst>
                <a:path w="397760" h="399288">
                  <a:moveTo>
                    <a:pt x="197484" y="0"/>
                  </a:moveTo>
                  <a:lnTo>
                    <a:pt x="149936" y="5750"/>
                  </a:lnTo>
                  <a:lnTo>
                    <a:pt x="106606" y="22134"/>
                  </a:lnTo>
                  <a:lnTo>
                    <a:pt x="68849" y="47853"/>
                  </a:lnTo>
                  <a:lnTo>
                    <a:pt x="38022" y="81610"/>
                  </a:lnTo>
                  <a:lnTo>
                    <a:pt x="15480" y="122104"/>
                  </a:lnTo>
                  <a:lnTo>
                    <a:pt x="2577" y="168038"/>
                  </a:lnTo>
                  <a:lnTo>
                    <a:pt x="0" y="201041"/>
                  </a:lnTo>
                  <a:lnTo>
                    <a:pt x="652" y="217349"/>
                  </a:lnTo>
                  <a:lnTo>
                    <a:pt x="10041" y="263843"/>
                  </a:lnTo>
                  <a:lnTo>
                    <a:pt x="29521" y="305631"/>
                  </a:lnTo>
                  <a:lnTo>
                    <a:pt x="57737" y="341360"/>
                  </a:lnTo>
                  <a:lnTo>
                    <a:pt x="93334" y="369673"/>
                  </a:lnTo>
                  <a:lnTo>
                    <a:pt x="134957" y="389216"/>
                  </a:lnTo>
                  <a:lnTo>
                    <a:pt x="181250" y="398633"/>
                  </a:lnTo>
                  <a:lnTo>
                    <a:pt x="197484" y="399288"/>
                  </a:lnTo>
                  <a:lnTo>
                    <a:pt x="214118" y="398633"/>
                  </a:lnTo>
                  <a:lnTo>
                    <a:pt x="261376" y="389216"/>
                  </a:lnTo>
                  <a:lnTo>
                    <a:pt x="293889" y="375157"/>
                  </a:lnTo>
                  <a:lnTo>
                    <a:pt x="197484" y="375157"/>
                  </a:lnTo>
                  <a:lnTo>
                    <a:pt x="182758" y="374543"/>
                  </a:lnTo>
                  <a:lnTo>
                    <a:pt x="140850" y="365719"/>
                  </a:lnTo>
                  <a:lnTo>
                    <a:pt x="103370" y="347448"/>
                  </a:lnTo>
                  <a:lnTo>
                    <a:pt x="71636" y="321052"/>
                  </a:lnTo>
                  <a:lnTo>
                    <a:pt x="46965" y="287849"/>
                  </a:lnTo>
                  <a:lnTo>
                    <a:pt x="30674" y="249160"/>
                  </a:lnTo>
                  <a:lnTo>
                    <a:pt x="24080" y="206304"/>
                  </a:lnTo>
                  <a:lnTo>
                    <a:pt x="24653" y="191063"/>
                  </a:lnTo>
                  <a:lnTo>
                    <a:pt x="33030" y="147757"/>
                  </a:lnTo>
                  <a:lnTo>
                    <a:pt x="50437" y="109032"/>
                  </a:lnTo>
                  <a:lnTo>
                    <a:pt x="75643" y="76118"/>
                  </a:lnTo>
                  <a:lnTo>
                    <a:pt x="107421" y="50244"/>
                  </a:lnTo>
                  <a:lnTo>
                    <a:pt x="144541" y="32639"/>
                  </a:lnTo>
                  <a:lnTo>
                    <a:pt x="185773" y="24531"/>
                  </a:lnTo>
                  <a:lnTo>
                    <a:pt x="197484" y="24130"/>
                  </a:lnTo>
                  <a:lnTo>
                    <a:pt x="293734" y="24130"/>
                  </a:lnTo>
                  <a:lnTo>
                    <a:pt x="290199" y="22134"/>
                  </a:lnTo>
                  <a:lnTo>
                    <a:pt x="246111" y="5750"/>
                  </a:lnTo>
                  <a:lnTo>
                    <a:pt x="214118" y="654"/>
                  </a:lnTo>
                  <a:lnTo>
                    <a:pt x="197484" y="0"/>
                  </a:lnTo>
                  <a:close/>
                </a:path>
                <a:path w="397760" h="399288">
                  <a:moveTo>
                    <a:pt x="293734" y="24130"/>
                  </a:moveTo>
                  <a:lnTo>
                    <a:pt x="197484" y="24130"/>
                  </a:lnTo>
                  <a:lnTo>
                    <a:pt x="212019" y="24745"/>
                  </a:lnTo>
                  <a:lnTo>
                    <a:pt x="226254" y="26557"/>
                  </a:lnTo>
                  <a:lnTo>
                    <a:pt x="266660" y="38665"/>
                  </a:lnTo>
                  <a:lnTo>
                    <a:pt x="302555" y="59718"/>
                  </a:lnTo>
                  <a:lnTo>
                    <a:pt x="332572" y="88346"/>
                  </a:lnTo>
                  <a:lnTo>
                    <a:pt x="355344" y="123180"/>
                  </a:lnTo>
                  <a:lnTo>
                    <a:pt x="369506" y="162852"/>
                  </a:lnTo>
                  <a:lnTo>
                    <a:pt x="373488" y="191311"/>
                  </a:lnTo>
                  <a:lnTo>
                    <a:pt x="372934" y="207010"/>
                  </a:lnTo>
                  <a:lnTo>
                    <a:pt x="364518" y="251182"/>
                  </a:lnTo>
                  <a:lnTo>
                    <a:pt x="346985" y="290188"/>
                  </a:lnTo>
                  <a:lnTo>
                    <a:pt x="321641" y="323030"/>
                  </a:lnTo>
                  <a:lnTo>
                    <a:pt x="289788" y="348709"/>
                  </a:lnTo>
                  <a:lnTo>
                    <a:pt x="252732" y="366225"/>
                  </a:lnTo>
                  <a:lnTo>
                    <a:pt x="211777" y="374581"/>
                  </a:lnTo>
                  <a:lnTo>
                    <a:pt x="197484" y="375157"/>
                  </a:lnTo>
                  <a:lnTo>
                    <a:pt x="293889" y="375157"/>
                  </a:lnTo>
                  <a:lnTo>
                    <a:pt x="328449" y="351688"/>
                  </a:lnTo>
                  <a:lnTo>
                    <a:pt x="359562" y="318281"/>
                  </a:lnTo>
                  <a:lnTo>
                    <a:pt x="382240" y="278362"/>
                  </a:lnTo>
                  <a:lnTo>
                    <a:pt x="395183" y="233286"/>
                  </a:lnTo>
                  <a:lnTo>
                    <a:pt x="397760" y="200939"/>
                  </a:lnTo>
                  <a:lnTo>
                    <a:pt x="397110" y="184333"/>
                  </a:lnTo>
                  <a:lnTo>
                    <a:pt x="387700" y="136875"/>
                  </a:lnTo>
                  <a:lnTo>
                    <a:pt x="368123" y="94423"/>
                  </a:lnTo>
                  <a:lnTo>
                    <a:pt x="339677" y="58277"/>
                  </a:lnTo>
                  <a:lnTo>
                    <a:pt x="303662" y="29734"/>
                  </a:lnTo>
                  <a:lnTo>
                    <a:pt x="293734" y="24130"/>
                  </a:lnTo>
                  <a:close/>
                </a:path>
                <a:path w="397760" h="399288">
                  <a:moveTo>
                    <a:pt x="223494" y="123317"/>
                  </a:moveTo>
                  <a:lnTo>
                    <a:pt x="173520" y="123352"/>
                  </a:lnTo>
                  <a:lnTo>
                    <a:pt x="234950" y="179577"/>
                  </a:lnTo>
                  <a:lnTo>
                    <a:pt x="96139" y="179583"/>
                  </a:lnTo>
                  <a:lnTo>
                    <a:pt x="96223" y="219710"/>
                  </a:lnTo>
                  <a:lnTo>
                    <a:pt x="234878" y="219778"/>
                  </a:lnTo>
                  <a:lnTo>
                    <a:pt x="173482" y="278637"/>
                  </a:lnTo>
                  <a:lnTo>
                    <a:pt x="224374" y="278550"/>
                  </a:lnTo>
                  <a:lnTo>
                    <a:pt x="306850" y="200939"/>
                  </a:lnTo>
                  <a:lnTo>
                    <a:pt x="223494" y="123317"/>
                  </a:lnTo>
                  <a:close/>
                </a:path>
              </a:pathLst>
            </a:custGeom>
            <a:solidFill>
              <a:srgbClr val="FFFFFF"/>
            </a:solidFill>
            <a:ln w="9525">
              <a:noFill/>
            </a:ln>
          </p:spPr>
          <p:txBody>
            <a:bodyPr/>
            <a:lstStyle/>
            <a:p>
              <a:endParaRPr lang="zh-CN" altLang="en-US">
                <a:solidFill>
                  <a:schemeClr val="dk1"/>
                </a:solidFill>
              </a:endParaRPr>
            </a:p>
          </p:txBody>
        </p:sp>
        <p:sp>
          <p:nvSpPr>
            <p:cNvPr id="31762" name="object 19"/>
            <p:cNvSpPr/>
            <p:nvPr>
              <p:custDataLst>
                <p:tags r:id="rId13"/>
              </p:custDataLst>
            </p:nvPr>
          </p:nvSpPr>
          <p:spPr>
            <a:xfrm>
              <a:off x="2793492" y="4869179"/>
              <a:ext cx="6769608" cy="576072"/>
            </a:xfrm>
            <a:custGeom>
              <a:avLst/>
              <a:gdLst/>
              <a:ahLst/>
              <a:cxnLst/>
              <a:rect l="0" t="0" r="0" b="0"/>
              <a:pathLst>
                <a:path w="6769608" h="576072">
                  <a:moveTo>
                    <a:pt x="0" y="576072"/>
                  </a:moveTo>
                  <a:lnTo>
                    <a:pt x="6769608" y="576072"/>
                  </a:lnTo>
                  <a:lnTo>
                    <a:pt x="6769608" y="0"/>
                  </a:lnTo>
                  <a:lnTo>
                    <a:pt x="0" y="0"/>
                  </a:lnTo>
                  <a:lnTo>
                    <a:pt x="0" y="576072"/>
                  </a:lnTo>
                  <a:close/>
                </a:path>
              </a:pathLst>
            </a:custGeom>
            <a:solidFill>
              <a:srgbClr val="5B9BD4"/>
            </a:solidFill>
            <a:ln w="9525">
              <a:noFill/>
            </a:ln>
          </p:spPr>
          <p:txBody>
            <a:bodyPr/>
            <a:lstStyle/>
            <a:p>
              <a:endParaRPr lang="zh-CN" altLang="en-US">
                <a:solidFill>
                  <a:schemeClr val="dk1"/>
                </a:solidFill>
              </a:endParaRPr>
            </a:p>
          </p:txBody>
        </p:sp>
        <p:sp>
          <p:nvSpPr>
            <p:cNvPr id="31763" name="object 20"/>
            <p:cNvSpPr/>
            <p:nvPr>
              <p:custDataLst>
                <p:tags r:id="rId14"/>
              </p:custDataLst>
            </p:nvPr>
          </p:nvSpPr>
          <p:spPr>
            <a:xfrm>
              <a:off x="2918460" y="4957571"/>
              <a:ext cx="397760" cy="399287"/>
            </a:xfrm>
            <a:custGeom>
              <a:avLst/>
              <a:gdLst/>
              <a:ahLst/>
              <a:cxnLst/>
              <a:rect l="0" t="0" r="0" b="0"/>
              <a:pathLst>
                <a:path w="397760" h="399288">
                  <a:moveTo>
                    <a:pt x="197484" y="0"/>
                  </a:moveTo>
                  <a:lnTo>
                    <a:pt x="149936" y="5750"/>
                  </a:lnTo>
                  <a:lnTo>
                    <a:pt x="106606" y="22134"/>
                  </a:lnTo>
                  <a:lnTo>
                    <a:pt x="68849" y="47853"/>
                  </a:lnTo>
                  <a:lnTo>
                    <a:pt x="38022" y="81610"/>
                  </a:lnTo>
                  <a:lnTo>
                    <a:pt x="15480" y="122104"/>
                  </a:lnTo>
                  <a:lnTo>
                    <a:pt x="2577" y="168038"/>
                  </a:lnTo>
                  <a:lnTo>
                    <a:pt x="0" y="201040"/>
                  </a:lnTo>
                  <a:lnTo>
                    <a:pt x="652" y="217349"/>
                  </a:lnTo>
                  <a:lnTo>
                    <a:pt x="10041" y="263843"/>
                  </a:lnTo>
                  <a:lnTo>
                    <a:pt x="29521" y="305631"/>
                  </a:lnTo>
                  <a:lnTo>
                    <a:pt x="57737" y="341360"/>
                  </a:lnTo>
                  <a:lnTo>
                    <a:pt x="93334" y="369673"/>
                  </a:lnTo>
                  <a:lnTo>
                    <a:pt x="134957" y="389216"/>
                  </a:lnTo>
                  <a:lnTo>
                    <a:pt x="181250" y="398633"/>
                  </a:lnTo>
                  <a:lnTo>
                    <a:pt x="197484" y="399287"/>
                  </a:lnTo>
                  <a:lnTo>
                    <a:pt x="214118" y="398633"/>
                  </a:lnTo>
                  <a:lnTo>
                    <a:pt x="261376" y="389216"/>
                  </a:lnTo>
                  <a:lnTo>
                    <a:pt x="293889" y="375157"/>
                  </a:lnTo>
                  <a:lnTo>
                    <a:pt x="197484" y="375157"/>
                  </a:lnTo>
                  <a:lnTo>
                    <a:pt x="182758" y="374543"/>
                  </a:lnTo>
                  <a:lnTo>
                    <a:pt x="140850" y="365719"/>
                  </a:lnTo>
                  <a:lnTo>
                    <a:pt x="103370" y="347448"/>
                  </a:lnTo>
                  <a:lnTo>
                    <a:pt x="71636" y="321052"/>
                  </a:lnTo>
                  <a:lnTo>
                    <a:pt x="46965" y="287849"/>
                  </a:lnTo>
                  <a:lnTo>
                    <a:pt x="30674" y="249160"/>
                  </a:lnTo>
                  <a:lnTo>
                    <a:pt x="24080" y="206304"/>
                  </a:lnTo>
                  <a:lnTo>
                    <a:pt x="24653" y="191063"/>
                  </a:lnTo>
                  <a:lnTo>
                    <a:pt x="33030" y="147757"/>
                  </a:lnTo>
                  <a:lnTo>
                    <a:pt x="50437" y="109032"/>
                  </a:lnTo>
                  <a:lnTo>
                    <a:pt x="75643" y="76118"/>
                  </a:lnTo>
                  <a:lnTo>
                    <a:pt x="107421" y="50244"/>
                  </a:lnTo>
                  <a:lnTo>
                    <a:pt x="144541" y="32639"/>
                  </a:lnTo>
                  <a:lnTo>
                    <a:pt x="185773" y="24531"/>
                  </a:lnTo>
                  <a:lnTo>
                    <a:pt x="197484" y="24129"/>
                  </a:lnTo>
                  <a:lnTo>
                    <a:pt x="293734" y="24129"/>
                  </a:lnTo>
                  <a:lnTo>
                    <a:pt x="290199" y="22134"/>
                  </a:lnTo>
                  <a:lnTo>
                    <a:pt x="246111" y="5750"/>
                  </a:lnTo>
                  <a:lnTo>
                    <a:pt x="214118" y="654"/>
                  </a:lnTo>
                  <a:lnTo>
                    <a:pt x="197484" y="0"/>
                  </a:lnTo>
                  <a:close/>
                </a:path>
                <a:path w="397760" h="399288">
                  <a:moveTo>
                    <a:pt x="293734" y="24129"/>
                  </a:moveTo>
                  <a:lnTo>
                    <a:pt x="197484" y="24129"/>
                  </a:lnTo>
                  <a:lnTo>
                    <a:pt x="212019" y="24745"/>
                  </a:lnTo>
                  <a:lnTo>
                    <a:pt x="226254" y="26557"/>
                  </a:lnTo>
                  <a:lnTo>
                    <a:pt x="266660" y="38665"/>
                  </a:lnTo>
                  <a:lnTo>
                    <a:pt x="302555" y="59718"/>
                  </a:lnTo>
                  <a:lnTo>
                    <a:pt x="332572" y="88346"/>
                  </a:lnTo>
                  <a:lnTo>
                    <a:pt x="355344" y="123180"/>
                  </a:lnTo>
                  <a:lnTo>
                    <a:pt x="369506" y="162852"/>
                  </a:lnTo>
                  <a:lnTo>
                    <a:pt x="373488" y="191311"/>
                  </a:lnTo>
                  <a:lnTo>
                    <a:pt x="372934" y="207010"/>
                  </a:lnTo>
                  <a:lnTo>
                    <a:pt x="364518" y="251182"/>
                  </a:lnTo>
                  <a:lnTo>
                    <a:pt x="346985" y="290188"/>
                  </a:lnTo>
                  <a:lnTo>
                    <a:pt x="321641" y="323030"/>
                  </a:lnTo>
                  <a:lnTo>
                    <a:pt x="289788" y="348709"/>
                  </a:lnTo>
                  <a:lnTo>
                    <a:pt x="252732" y="366225"/>
                  </a:lnTo>
                  <a:lnTo>
                    <a:pt x="211777" y="374581"/>
                  </a:lnTo>
                  <a:lnTo>
                    <a:pt x="197484" y="375157"/>
                  </a:lnTo>
                  <a:lnTo>
                    <a:pt x="293889" y="375157"/>
                  </a:lnTo>
                  <a:lnTo>
                    <a:pt x="328449" y="351688"/>
                  </a:lnTo>
                  <a:lnTo>
                    <a:pt x="359562" y="318281"/>
                  </a:lnTo>
                  <a:lnTo>
                    <a:pt x="382240" y="278362"/>
                  </a:lnTo>
                  <a:lnTo>
                    <a:pt x="395183" y="233286"/>
                  </a:lnTo>
                  <a:lnTo>
                    <a:pt x="397760" y="200939"/>
                  </a:lnTo>
                  <a:lnTo>
                    <a:pt x="397110" y="184333"/>
                  </a:lnTo>
                  <a:lnTo>
                    <a:pt x="387700" y="136875"/>
                  </a:lnTo>
                  <a:lnTo>
                    <a:pt x="368123" y="94423"/>
                  </a:lnTo>
                  <a:lnTo>
                    <a:pt x="339677" y="58277"/>
                  </a:lnTo>
                  <a:lnTo>
                    <a:pt x="303662" y="29734"/>
                  </a:lnTo>
                  <a:lnTo>
                    <a:pt x="293734" y="24129"/>
                  </a:lnTo>
                  <a:close/>
                </a:path>
                <a:path w="397760" h="399288">
                  <a:moveTo>
                    <a:pt x="223494" y="123317"/>
                  </a:moveTo>
                  <a:lnTo>
                    <a:pt x="173520" y="123352"/>
                  </a:lnTo>
                  <a:lnTo>
                    <a:pt x="234950" y="179577"/>
                  </a:lnTo>
                  <a:lnTo>
                    <a:pt x="96139" y="179583"/>
                  </a:lnTo>
                  <a:lnTo>
                    <a:pt x="96223" y="219710"/>
                  </a:lnTo>
                  <a:lnTo>
                    <a:pt x="234878" y="219778"/>
                  </a:lnTo>
                  <a:lnTo>
                    <a:pt x="173482" y="278637"/>
                  </a:lnTo>
                  <a:lnTo>
                    <a:pt x="224374" y="278550"/>
                  </a:lnTo>
                  <a:lnTo>
                    <a:pt x="306850" y="200939"/>
                  </a:lnTo>
                  <a:lnTo>
                    <a:pt x="223494" y="123317"/>
                  </a:lnTo>
                  <a:close/>
                </a:path>
              </a:pathLst>
            </a:custGeom>
            <a:solidFill>
              <a:srgbClr val="FFFFFF"/>
            </a:solidFill>
            <a:ln w="9525">
              <a:noFill/>
            </a:ln>
          </p:spPr>
          <p:txBody>
            <a:bodyPr/>
            <a:lstStyle/>
            <a:p>
              <a:endParaRPr lang="zh-CN" altLang="en-US">
                <a:solidFill>
                  <a:schemeClr val="dk1"/>
                </a:solidFill>
              </a:endParaRPr>
            </a:p>
          </p:txBody>
        </p:sp>
        <p:sp>
          <p:nvSpPr>
            <p:cNvPr id="31764" name="object 21"/>
            <p:cNvSpPr txBox="1"/>
            <p:nvPr/>
          </p:nvSpPr>
          <p:spPr>
            <a:xfrm>
              <a:off x="3462791" y="4477037"/>
              <a:ext cx="6042279" cy="262621"/>
            </a:xfrm>
            <a:prstGeom prst="rect">
              <a:avLst/>
            </a:prstGeom>
            <a:noFill/>
            <a:ln w="9525">
              <a:noFill/>
            </a:ln>
          </p:spPr>
          <p:txBody>
            <a:bodyPr lIns="0" tIns="0" rIns="0" bIns="0" anchor="t" anchorCtr="0">
              <a:spAutoFit/>
            </a:bodyPr>
            <a:lstStyle/>
            <a:p>
              <a:pPr marL="12700"/>
              <a:r>
                <a:rPr lang="zh-CN" altLang="en-US" sz="1800" b="1">
                  <a:solidFill>
                    <a:srgbClr val="FFFFFF"/>
                  </a:solidFill>
                  <a:latin typeface="微软雅黑" panose="020B0503020204020204" charset="-122"/>
                  <a:ea typeface="微软雅黑" panose="020B0503020204020204" charset="-122"/>
                </a:rPr>
                <a:t>制止和纠正违章指挥、强令冒险作业、违反操作规程的行为；</a:t>
              </a:r>
              <a:endParaRPr lang="zh-CN" altLang="en-US" sz="1800" b="1">
                <a:solidFill>
                  <a:srgbClr val="FFFFFF"/>
                </a:solidFill>
                <a:latin typeface="微软雅黑" panose="020B0503020204020204" charset="-122"/>
                <a:ea typeface="微软雅黑" panose="020B0503020204020204" charset="-122"/>
              </a:endParaRPr>
            </a:p>
          </p:txBody>
        </p:sp>
        <p:sp>
          <p:nvSpPr>
            <p:cNvPr id="31765" name="object 22"/>
            <p:cNvSpPr/>
            <p:nvPr>
              <p:custDataLst>
                <p:tags r:id="rId15"/>
              </p:custDataLst>
            </p:nvPr>
          </p:nvSpPr>
          <p:spPr>
            <a:xfrm>
              <a:off x="554736" y="3668267"/>
              <a:ext cx="1107947" cy="975360"/>
            </a:xfrm>
            <a:prstGeom prst="rect">
              <a:avLst/>
            </a:prstGeom>
            <a:blipFill rotWithShape="1">
              <a:blip r:embed="rId16"/>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31766" name="object 23"/>
            <p:cNvSpPr/>
            <p:nvPr>
              <p:custDataLst>
                <p:tags r:id="rId17"/>
              </p:custDataLst>
            </p:nvPr>
          </p:nvSpPr>
          <p:spPr>
            <a:xfrm>
              <a:off x="336804" y="1386839"/>
              <a:ext cx="1511808" cy="1511808"/>
            </a:xfrm>
            <a:prstGeom prst="rect">
              <a:avLst/>
            </a:prstGeom>
            <a:blipFill rotWithShape="1">
              <a:blip r:embed="rId18"/>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31767" name="object 24"/>
            <p:cNvSpPr txBox="1"/>
            <p:nvPr/>
          </p:nvSpPr>
          <p:spPr>
            <a:xfrm>
              <a:off x="674014" y="2920746"/>
              <a:ext cx="836294" cy="466814"/>
            </a:xfrm>
            <a:prstGeom prst="rect">
              <a:avLst/>
            </a:prstGeom>
            <a:noFill/>
            <a:ln w="9525">
              <a:noFill/>
            </a:ln>
          </p:spPr>
          <p:txBody>
            <a:bodyPr wrap="square" lIns="0" tIns="0" rIns="0" bIns="0" anchor="t" anchorCtr="0">
              <a:spAutoFit/>
            </a:bodyPr>
            <a:lstStyle/>
            <a:p>
              <a:pPr marL="12700"/>
              <a:r>
                <a:rPr lang="zh-CN" altLang="en-US" sz="1600" b="1">
                  <a:solidFill>
                    <a:srgbClr val="585858"/>
                  </a:solidFill>
                  <a:latin typeface="微软雅黑" panose="020B0503020204020204" charset="-122"/>
                  <a:ea typeface="微软雅黑" panose="020B0503020204020204" charset="-122"/>
                </a:rPr>
                <a:t>安全生产 管理机构</a:t>
              </a:r>
              <a:endParaRPr lang="zh-CN" altLang="en-US" sz="1600" b="1">
                <a:solidFill>
                  <a:srgbClr val="585858"/>
                </a:solidFill>
                <a:latin typeface="微软雅黑" panose="020B0503020204020204" charset="-122"/>
                <a:ea typeface="微软雅黑" panose="020B0503020204020204" charset="-122"/>
              </a:endParaRPr>
            </a:p>
          </p:txBody>
        </p:sp>
        <p:sp>
          <p:nvSpPr>
            <p:cNvPr id="31768" name="object 25"/>
            <p:cNvSpPr txBox="1"/>
            <p:nvPr/>
          </p:nvSpPr>
          <p:spPr>
            <a:xfrm>
              <a:off x="559714" y="4738878"/>
              <a:ext cx="1038860" cy="466814"/>
            </a:xfrm>
            <a:prstGeom prst="rect">
              <a:avLst/>
            </a:prstGeom>
            <a:noFill/>
            <a:ln w="9525">
              <a:noFill/>
            </a:ln>
          </p:spPr>
          <p:txBody>
            <a:bodyPr wrap="square" lIns="0" tIns="0" rIns="0" bIns="0" anchor="t" anchorCtr="0">
              <a:spAutoFit/>
            </a:bodyPr>
            <a:lstStyle/>
            <a:p>
              <a:pPr marL="12700" algn="ctr"/>
              <a:r>
                <a:rPr lang="zh-CN" altLang="en-US" sz="1600" b="1" err="1">
                  <a:solidFill>
                    <a:srgbClr val="585858"/>
                  </a:solidFill>
                  <a:latin typeface="微软雅黑" panose="020B0503020204020204" charset="-122"/>
                  <a:ea typeface="微软雅黑" panose="020B0503020204020204" charset="-122"/>
                </a:rPr>
                <a:t>安全生产</a:t>
              </a:r>
              <a:endParaRPr lang="zh-CN" altLang="en-US" sz="1600" b="1">
                <a:solidFill>
                  <a:srgbClr val="585858"/>
                </a:solidFill>
                <a:latin typeface="微软雅黑" panose="020B0503020204020204" charset="-122"/>
                <a:ea typeface="微软雅黑" panose="020B0503020204020204" charset="-122"/>
              </a:endParaRPr>
            </a:p>
            <a:p>
              <a:pPr marL="12700" algn="ctr"/>
              <a:r>
                <a:rPr lang="zh-CN" altLang="en-US" sz="1600" b="1">
                  <a:solidFill>
                    <a:srgbClr val="585858"/>
                  </a:solidFill>
                  <a:latin typeface="微软雅黑" panose="020B0503020204020204" charset="-122"/>
                  <a:ea typeface="微软雅黑" panose="020B0503020204020204" charset="-122"/>
                </a:rPr>
                <a:t>管理人员</a:t>
              </a:r>
              <a:endParaRPr lang="zh-CN" altLang="en-US" sz="1600" b="1">
                <a:solidFill>
                  <a:srgbClr val="585858"/>
                </a:solidFill>
                <a:latin typeface="微软雅黑" panose="020B0503020204020204" charset="-122"/>
                <a:ea typeface="微软雅黑" panose="020B0503020204020204" charset="-122"/>
              </a:endParaRPr>
            </a:p>
          </p:txBody>
        </p:sp>
        <p:sp>
          <p:nvSpPr>
            <p:cNvPr id="31769" name="object 28"/>
            <p:cNvSpPr/>
            <p:nvPr>
              <p:custDataLst>
                <p:tags r:id="rId19"/>
              </p:custDataLst>
            </p:nvPr>
          </p:nvSpPr>
          <p:spPr>
            <a:xfrm>
              <a:off x="122681" y="1404366"/>
              <a:ext cx="2671572" cy="4041648"/>
            </a:xfrm>
            <a:custGeom>
              <a:avLst/>
              <a:gdLst/>
              <a:ahLst/>
              <a:cxnLst/>
              <a:rect l="0" t="0" r="0" b="0"/>
              <a:pathLst>
                <a:path w="2671572" h="4041648">
                  <a:moveTo>
                    <a:pt x="0" y="4041648"/>
                  </a:moveTo>
                  <a:lnTo>
                    <a:pt x="2671572" y="4041648"/>
                  </a:lnTo>
                  <a:lnTo>
                    <a:pt x="2671572" y="0"/>
                  </a:lnTo>
                  <a:lnTo>
                    <a:pt x="0" y="0"/>
                  </a:lnTo>
                  <a:lnTo>
                    <a:pt x="0" y="4041648"/>
                  </a:lnTo>
                  <a:close/>
                </a:path>
              </a:pathLst>
            </a:custGeom>
            <a:noFill/>
            <a:ln w="28955" cap="flat" cmpd="sng">
              <a:solidFill>
                <a:srgbClr val="7E7E7E"/>
              </a:solidFill>
              <a:prstDash val="solid"/>
              <a:miter/>
              <a:headEnd type="none" w="med" len="med"/>
              <a:tailEnd type="none" w="med" len="med"/>
            </a:ln>
          </p:spPr>
          <p:txBody>
            <a:bodyPr/>
            <a:lstStyle/>
            <a:p>
              <a:endParaRPr lang="zh-CN" altLang="en-US">
                <a:solidFill>
                  <a:schemeClr val="dk1"/>
                </a:solidFill>
              </a:endParaRPr>
            </a:p>
          </p:txBody>
        </p:sp>
        <p:sp>
          <p:nvSpPr>
            <p:cNvPr id="31770" name="object 29"/>
            <p:cNvSpPr txBox="1"/>
            <p:nvPr/>
          </p:nvSpPr>
          <p:spPr>
            <a:xfrm>
              <a:off x="1970658" y="2787903"/>
              <a:ext cx="585470" cy="1284191"/>
            </a:xfrm>
            <a:prstGeom prst="rect">
              <a:avLst/>
            </a:prstGeom>
            <a:noFill/>
            <a:ln w="9525">
              <a:noFill/>
            </a:ln>
          </p:spPr>
          <p:txBody>
            <a:bodyPr lIns="0" tIns="0" rIns="0" bIns="0" anchor="t" anchorCtr="0">
              <a:spAutoFit/>
            </a:bodyPr>
            <a:lstStyle/>
            <a:p>
              <a:pPr marL="12700"/>
              <a:r>
                <a:rPr lang="zh-CN" altLang="en-US" sz="4400" b="1">
                  <a:solidFill>
                    <a:schemeClr val="dk1"/>
                  </a:solidFill>
                  <a:latin typeface="微软雅黑" panose="020B0503020204020204" charset="-122"/>
                  <a:ea typeface="微软雅黑" panose="020B0503020204020204" charset="-122"/>
                </a:rPr>
                <a:t>职</a:t>
              </a:r>
              <a:endParaRPr lang="zh-CN" altLang="en-US" sz="4400">
                <a:solidFill>
                  <a:schemeClr val="dk1"/>
                </a:solidFill>
                <a:latin typeface="微软雅黑" panose="020B0503020204020204" charset="-122"/>
                <a:ea typeface="微软雅黑" panose="020B0503020204020204" charset="-122"/>
              </a:endParaRPr>
            </a:p>
            <a:p>
              <a:pPr marL="12700"/>
              <a:r>
                <a:rPr lang="zh-CN" altLang="en-US" sz="4400" b="1">
                  <a:solidFill>
                    <a:schemeClr val="dk1"/>
                  </a:solidFill>
                  <a:latin typeface="微软雅黑" panose="020B0503020204020204" charset="-122"/>
                  <a:ea typeface="微软雅黑" panose="020B0503020204020204" charset="-122"/>
                </a:rPr>
                <a:t>责</a:t>
              </a:r>
              <a:endParaRPr lang="zh-CN" altLang="en-US" sz="4400" b="1">
                <a:solidFill>
                  <a:schemeClr val="dk1"/>
                </a:solidFill>
                <a:latin typeface="微软雅黑" panose="020B0503020204020204" charset="-122"/>
                <a:ea typeface="微软雅黑" panose="020B0503020204020204" charset="-122"/>
              </a:endParaRPr>
            </a:p>
          </p:txBody>
        </p:sp>
        <p:sp>
          <p:nvSpPr>
            <p:cNvPr id="31771" name="object 18"/>
            <p:cNvSpPr txBox="1"/>
            <p:nvPr/>
          </p:nvSpPr>
          <p:spPr>
            <a:xfrm>
              <a:off x="3478450" y="5015102"/>
              <a:ext cx="3454400" cy="262621"/>
            </a:xfrm>
            <a:prstGeom prst="rect">
              <a:avLst/>
            </a:prstGeom>
            <a:noFill/>
            <a:ln w="9525">
              <a:noFill/>
            </a:ln>
          </p:spPr>
          <p:txBody>
            <a:bodyPr lIns="0" tIns="0" rIns="0" bIns="0" anchor="t" anchorCtr="0">
              <a:spAutoFit/>
            </a:bodyPr>
            <a:lstStyle/>
            <a:p>
              <a:pPr marL="12700"/>
              <a:r>
                <a:rPr lang="zh-CN" altLang="en-US" sz="1800" b="1">
                  <a:solidFill>
                    <a:srgbClr val="FFFFFF"/>
                  </a:solidFill>
                  <a:latin typeface="微软雅黑" panose="020B0503020204020204" charset="-122"/>
                  <a:ea typeface="微软雅黑" panose="020B0503020204020204" charset="-122"/>
                </a:rPr>
                <a:t>督促落实本单位安全生产整改措施</a:t>
              </a:r>
              <a:endParaRPr lang="zh-CN" altLang="en-US" sz="1800" b="1">
                <a:solidFill>
                  <a:srgbClr val="FFFFFF"/>
                </a:solidFill>
                <a:latin typeface="微软雅黑" panose="020B0503020204020204" charset="-122"/>
                <a:ea typeface="微软雅黑" panose="020B0503020204020204" charset="-122"/>
              </a:endParaRPr>
            </a:p>
          </p:txBody>
        </p:sp>
      </p:grpSp>
      <p:sp>
        <p:nvSpPr>
          <p:cNvPr id="31775" name="文本框 32"/>
          <p:cNvSpPr txBox="1"/>
          <p:nvPr/>
        </p:nvSpPr>
        <p:spPr>
          <a:xfrm>
            <a:off x="4971733" y="2786380"/>
            <a:ext cx="6100762" cy="647700"/>
          </a:xfrm>
          <a:prstGeom prst="rect">
            <a:avLst/>
          </a:prstGeom>
          <a:noFill/>
          <a:ln w="9525">
            <a:noFill/>
          </a:ln>
        </p:spPr>
        <p:txBody>
          <a:bodyPr anchor="t" anchorCtr="0">
            <a:spAutoFit/>
          </a:bodyPr>
          <a:lstStyle/>
          <a:p>
            <a:pPr marL="12700"/>
            <a:r>
              <a:rPr lang="zh-CN" altLang="en-US" sz="1800" b="1">
                <a:solidFill>
                  <a:srgbClr val="FFFFFF"/>
                </a:solidFill>
                <a:latin typeface="微软雅黑" panose="020B0503020204020204" charset="-122"/>
                <a:ea typeface="微软雅黑" panose="020B0503020204020204" charset="-122"/>
              </a:rPr>
              <a:t>组织或者参与本单位安全生产教育和培训，如实记录安全生产教育和培训情况</a:t>
            </a:r>
            <a:endParaRPr lang="zh-CN" altLang="en-US" sz="1800" b="1">
              <a:solidFill>
                <a:srgbClr val="FFFFFF"/>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第一节  安全生产法解读</a:t>
            </a:r>
            <a:endParaRPr lang="zh-CN" altLang="en-US" sz="4000" b="1">
              <a:solidFill>
                <a:schemeClr val="lt1"/>
              </a:solidFill>
            </a:endParaRPr>
          </a:p>
        </p:txBody>
      </p:sp>
      <p:sp>
        <p:nvSpPr>
          <p:cNvPr id="2" name="矩形 1"/>
          <p:cNvSpPr/>
          <p:nvPr/>
        </p:nvSpPr>
        <p:spPr>
          <a:xfrm>
            <a:off x="581660" y="163131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安全生产法：第二十六条</a:t>
            </a:r>
            <a:endParaRPr lang="zh-CN" altLang="en-US" sz="2400" b="1">
              <a:solidFill>
                <a:srgbClr val="FFFFFF"/>
              </a:solidFill>
              <a:latin typeface="微软雅黑" panose="020B0503020204020204" charset="-122"/>
              <a:ea typeface="微软雅黑" panose="020B0503020204020204" charset="-122"/>
            </a:endParaRPr>
          </a:p>
        </p:txBody>
      </p:sp>
      <p:sp>
        <p:nvSpPr>
          <p:cNvPr id="25631" name="文本框 57"/>
          <p:cNvSpPr txBox="1"/>
          <p:nvPr/>
        </p:nvSpPr>
        <p:spPr>
          <a:xfrm>
            <a:off x="3780473" y="6262053"/>
            <a:ext cx="6121400" cy="369887"/>
          </a:xfrm>
          <a:prstGeom prst="rect">
            <a:avLst/>
          </a:prstGeom>
          <a:noFill/>
          <a:ln w="9525">
            <a:noFill/>
          </a:ln>
        </p:spPr>
        <p:txBody>
          <a:bodyPr anchor="t" anchorCtr="0">
            <a:spAutoFit/>
          </a:bodyPr>
          <a:lstStyle/>
          <a:p>
            <a:r>
              <a:rPr lang="zh-CN" altLang="en-US" sz="1800" b="1">
                <a:solidFill>
                  <a:schemeClr val="dk1"/>
                </a:solidFill>
                <a:latin typeface="微软雅黑" panose="020B0503020204020204" charset="-122"/>
                <a:ea typeface="微软雅黑" panose="020B0503020204020204" charset="-122"/>
              </a:rPr>
              <a:t>构建安全风险分级管控和隐患排查治理双重预防机制</a:t>
            </a:r>
            <a:endParaRPr lang="zh-CN" altLang="en-US" sz="1800" b="1">
              <a:solidFill>
                <a:schemeClr val="dk1"/>
              </a:solidFill>
              <a:latin typeface="微软雅黑" panose="020B0503020204020204" charset="-122"/>
              <a:ea typeface="微软雅黑" panose="020B0503020204020204" charset="-122"/>
            </a:endParaRPr>
          </a:p>
        </p:txBody>
      </p:sp>
      <p:sp>
        <p:nvSpPr>
          <p:cNvPr id="25632" name="object 22"/>
          <p:cNvSpPr txBox="1"/>
          <p:nvPr/>
        </p:nvSpPr>
        <p:spPr>
          <a:xfrm>
            <a:off x="3308985" y="6300788"/>
            <a:ext cx="136525" cy="276225"/>
          </a:xfrm>
          <a:prstGeom prst="rect">
            <a:avLst/>
          </a:prstGeom>
          <a:noFill/>
          <a:ln w="9525">
            <a:noFill/>
          </a:ln>
        </p:spPr>
        <p:txBody>
          <a:bodyPr lIns="0" tIns="0" rIns="0" bIns="0" anchor="t" anchorCtr="0">
            <a:spAutoFit/>
          </a:bodyPr>
          <a:lstStyle/>
          <a:p>
            <a:pPr marL="12700"/>
            <a:r>
              <a:rPr lang="en-US" altLang="zh-CN" sz="1800" b="1">
                <a:solidFill>
                  <a:schemeClr val="dk1"/>
                </a:solidFill>
                <a:latin typeface="Arial" panose="020B0604020202020204" pitchFamily="34" charset="0"/>
                <a:ea typeface="宋体" panose="02010600030101010101" pitchFamily="2" charset="-122"/>
              </a:rPr>
              <a:t>6</a:t>
            </a:r>
            <a:endParaRPr lang="en-US" altLang="zh-CN" sz="1800" b="1">
              <a:solidFill>
                <a:schemeClr val="dk1"/>
              </a:solidFill>
              <a:latin typeface="Arial" panose="020B0604020202020204" pitchFamily="34" charset="0"/>
              <a:ea typeface="宋体" panose="02010600030101010101" pitchFamily="2" charset="-122"/>
            </a:endParaRPr>
          </a:p>
        </p:txBody>
      </p:sp>
      <p:grpSp>
        <p:nvGrpSpPr>
          <p:cNvPr id="32770" name="组合 11"/>
          <p:cNvGrpSpPr/>
          <p:nvPr/>
        </p:nvGrpSpPr>
        <p:grpSpPr>
          <a:xfrm>
            <a:off x="1627505" y="2332990"/>
            <a:ext cx="9897745" cy="4156431"/>
            <a:chOff x="2252962" y="2028829"/>
            <a:chExt cx="7950708" cy="4394827"/>
          </a:xfrm>
        </p:grpSpPr>
        <p:grpSp>
          <p:nvGrpSpPr>
            <p:cNvPr id="32771" name="组合 25"/>
            <p:cNvGrpSpPr/>
            <p:nvPr/>
          </p:nvGrpSpPr>
          <p:grpSpPr>
            <a:xfrm>
              <a:off x="2252962" y="2028829"/>
              <a:ext cx="7950708" cy="4394827"/>
              <a:chOff x="2252962" y="2028829"/>
              <a:chExt cx="7950708" cy="4394827"/>
            </a:xfrm>
          </p:grpSpPr>
          <p:sp>
            <p:nvSpPr>
              <p:cNvPr id="32772" name="object 2"/>
              <p:cNvSpPr/>
              <p:nvPr>
                <p:custDataLst>
                  <p:tags r:id="rId1"/>
                </p:custDataLst>
              </p:nvPr>
            </p:nvSpPr>
            <p:spPr>
              <a:xfrm>
                <a:off x="2252962" y="2028829"/>
                <a:ext cx="2519314" cy="1046745"/>
              </a:xfrm>
              <a:custGeom>
                <a:avLst/>
                <a:gdLst/>
                <a:ahLst/>
                <a:cxnLst/>
                <a:rect l="0" t="0" r="0" b="0"/>
                <a:pathLst>
                  <a:path w="2519172" h="864108">
                    <a:moveTo>
                      <a:pt x="0" y="864108"/>
                    </a:moveTo>
                    <a:lnTo>
                      <a:pt x="2519172" y="864108"/>
                    </a:lnTo>
                    <a:lnTo>
                      <a:pt x="2519172" y="0"/>
                    </a:lnTo>
                    <a:lnTo>
                      <a:pt x="0" y="0"/>
                    </a:lnTo>
                    <a:lnTo>
                      <a:pt x="0" y="864108"/>
                    </a:lnTo>
                    <a:close/>
                  </a:path>
                </a:pathLst>
              </a:custGeom>
              <a:solidFill>
                <a:srgbClr val="0071C5"/>
              </a:solidFill>
              <a:ln w="9525">
                <a:noFill/>
              </a:ln>
            </p:spPr>
            <p:txBody>
              <a:bodyPr/>
              <a:lstStyle/>
              <a:p>
                <a:endParaRPr lang="zh-CN" altLang="en-US">
                  <a:solidFill>
                    <a:schemeClr val="dk1"/>
                  </a:solidFill>
                </a:endParaRPr>
              </a:p>
            </p:txBody>
          </p:sp>
          <p:sp>
            <p:nvSpPr>
              <p:cNvPr id="32773" name="object 3"/>
              <p:cNvSpPr txBox="1"/>
              <p:nvPr/>
            </p:nvSpPr>
            <p:spPr>
              <a:xfrm>
                <a:off x="2688623" y="2080773"/>
                <a:ext cx="1647189" cy="878219"/>
              </a:xfrm>
              <a:prstGeom prst="rect">
                <a:avLst/>
              </a:prstGeom>
              <a:noFill/>
              <a:ln w="9525">
                <a:noFill/>
              </a:ln>
            </p:spPr>
            <p:txBody>
              <a:bodyPr wrap="square" lIns="0" tIns="0" rIns="0" bIns="0" anchor="t" anchorCtr="0">
                <a:spAutoFit/>
              </a:bodyPr>
              <a:lstStyle/>
              <a:p>
                <a:pPr marL="12700">
                  <a:lnSpc>
                    <a:spcPct val="135000"/>
                  </a:lnSpc>
                </a:pPr>
                <a:r>
                  <a:rPr lang="zh-CN" altLang="en-US" sz="2000" b="1">
                    <a:solidFill>
                      <a:srgbClr val="FFFFFF"/>
                    </a:solidFill>
                    <a:latin typeface="微软雅黑" panose="020B0503020204020204" charset="-122"/>
                    <a:ea typeface="微软雅黑" panose="020B0503020204020204" charset="-122"/>
                  </a:rPr>
                  <a:t>安全生产管理机构 安全生产管理人员</a:t>
                </a:r>
                <a:endParaRPr lang="zh-CN" altLang="en-US" sz="2000" b="1">
                  <a:solidFill>
                    <a:srgbClr val="FFFFFF"/>
                  </a:solidFill>
                  <a:latin typeface="微软雅黑" panose="020B0503020204020204" charset="-122"/>
                  <a:ea typeface="微软雅黑" panose="020B0503020204020204" charset="-122"/>
                </a:endParaRPr>
              </a:p>
            </p:txBody>
          </p:sp>
          <p:sp>
            <p:nvSpPr>
              <p:cNvPr id="32774" name="object 4"/>
              <p:cNvSpPr/>
              <p:nvPr>
                <p:custDataLst>
                  <p:tags r:id="rId2"/>
                </p:custDataLst>
              </p:nvPr>
            </p:nvSpPr>
            <p:spPr>
              <a:xfrm>
                <a:off x="7323311" y="2028829"/>
                <a:ext cx="2880359" cy="864108"/>
              </a:xfrm>
              <a:custGeom>
                <a:avLst/>
                <a:gdLst/>
                <a:ahLst/>
                <a:cxnLst/>
                <a:rect l="0" t="0" r="0" b="0"/>
                <a:pathLst>
                  <a:path w="2880359" h="864108">
                    <a:moveTo>
                      <a:pt x="0" y="864108"/>
                    </a:moveTo>
                    <a:lnTo>
                      <a:pt x="2880359" y="864108"/>
                    </a:lnTo>
                    <a:lnTo>
                      <a:pt x="2880359" y="0"/>
                    </a:lnTo>
                    <a:lnTo>
                      <a:pt x="0" y="0"/>
                    </a:lnTo>
                    <a:lnTo>
                      <a:pt x="0" y="864108"/>
                    </a:lnTo>
                    <a:close/>
                  </a:path>
                </a:pathLst>
              </a:custGeom>
              <a:solidFill>
                <a:srgbClr val="E75A48"/>
              </a:solidFill>
              <a:ln w="9525">
                <a:noFill/>
              </a:ln>
            </p:spPr>
            <p:txBody>
              <a:bodyPr/>
              <a:lstStyle/>
              <a:p>
                <a:endParaRPr lang="zh-CN" altLang="en-US">
                  <a:solidFill>
                    <a:schemeClr val="dk1"/>
                  </a:solidFill>
                </a:endParaRPr>
              </a:p>
            </p:txBody>
          </p:sp>
          <p:sp>
            <p:nvSpPr>
              <p:cNvPr id="32775" name="object 5"/>
              <p:cNvSpPr txBox="1"/>
              <p:nvPr/>
            </p:nvSpPr>
            <p:spPr>
              <a:xfrm>
                <a:off x="7762841" y="2338333"/>
                <a:ext cx="2156808" cy="324968"/>
              </a:xfrm>
              <a:prstGeom prst="rect">
                <a:avLst/>
              </a:prstGeom>
              <a:noFill/>
              <a:ln w="9525">
                <a:noFill/>
              </a:ln>
            </p:spPr>
            <p:txBody>
              <a:bodyPr wrap="square" lIns="0" tIns="0" rIns="0" bIns="0" anchor="t" anchorCtr="0">
                <a:spAutoFit/>
              </a:bodyPr>
              <a:lstStyle/>
              <a:p>
                <a:pPr algn="ctr"/>
                <a:r>
                  <a:rPr lang="zh-CN" altLang="en-US" sz="2000" b="1">
                    <a:solidFill>
                      <a:srgbClr val="FFFFFF"/>
                    </a:solidFill>
                    <a:latin typeface="微软雅黑" panose="020B0503020204020204" charset="-122"/>
                    <a:ea typeface="微软雅黑" panose="020B0503020204020204" charset="-122"/>
                  </a:rPr>
                  <a:t>恪尽职守 依法履行职责</a:t>
                </a:r>
                <a:endParaRPr lang="zh-CN" altLang="en-US" sz="2000" b="1">
                  <a:solidFill>
                    <a:srgbClr val="FFFFFF"/>
                  </a:solidFill>
                  <a:latin typeface="微软雅黑" panose="020B0503020204020204" charset="-122"/>
                  <a:ea typeface="微软雅黑" panose="020B0503020204020204" charset="-122"/>
                </a:endParaRPr>
              </a:p>
            </p:txBody>
          </p:sp>
          <p:sp>
            <p:nvSpPr>
              <p:cNvPr id="32776" name="object 6"/>
              <p:cNvSpPr/>
              <p:nvPr>
                <p:custDataLst>
                  <p:tags r:id="rId3"/>
                </p:custDataLst>
              </p:nvPr>
            </p:nvSpPr>
            <p:spPr>
              <a:xfrm>
                <a:off x="2260613" y="3646282"/>
                <a:ext cx="772780" cy="2776997"/>
              </a:xfrm>
              <a:custGeom>
                <a:avLst/>
                <a:gdLst/>
                <a:ahLst/>
                <a:cxnLst/>
                <a:rect l="0" t="0" r="0" b="0"/>
                <a:pathLst>
                  <a:path w="772668" h="2478024">
                    <a:moveTo>
                      <a:pt x="0" y="2478024"/>
                    </a:moveTo>
                    <a:lnTo>
                      <a:pt x="772668" y="2478024"/>
                    </a:lnTo>
                    <a:lnTo>
                      <a:pt x="772668" y="0"/>
                    </a:lnTo>
                    <a:lnTo>
                      <a:pt x="0" y="0"/>
                    </a:lnTo>
                    <a:lnTo>
                      <a:pt x="0" y="2478024"/>
                    </a:lnTo>
                    <a:close/>
                  </a:path>
                </a:pathLst>
              </a:custGeom>
              <a:solidFill>
                <a:srgbClr val="006FC0"/>
              </a:solidFill>
              <a:ln w="9525">
                <a:noFill/>
              </a:ln>
            </p:spPr>
            <p:txBody>
              <a:bodyPr/>
              <a:lstStyle/>
              <a:p>
                <a:endParaRPr lang="zh-CN" altLang="en-US">
                  <a:solidFill>
                    <a:schemeClr val="dk1"/>
                  </a:solidFill>
                </a:endParaRPr>
              </a:p>
            </p:txBody>
          </p:sp>
          <p:sp>
            <p:nvSpPr>
              <p:cNvPr id="32777" name="object 7"/>
              <p:cNvSpPr txBox="1"/>
              <p:nvPr/>
            </p:nvSpPr>
            <p:spPr>
              <a:xfrm>
                <a:off x="2486769" y="3787657"/>
                <a:ext cx="280670" cy="2635999"/>
              </a:xfrm>
              <a:prstGeom prst="rect">
                <a:avLst/>
              </a:prstGeom>
              <a:noFill/>
              <a:ln w="9525">
                <a:noFill/>
              </a:ln>
            </p:spPr>
            <p:txBody>
              <a:bodyPr lIns="0" tIns="0" rIns="0" bIns="0" anchor="t" anchorCtr="0">
                <a:spAutoFit/>
              </a:bodyPr>
              <a:lstStyle/>
              <a:p>
                <a:pPr marL="12700" algn="just">
                  <a:lnSpc>
                    <a:spcPct val="135000"/>
                  </a:lnSpc>
                </a:pPr>
                <a:r>
                  <a:rPr lang="zh-CN" altLang="en-US" sz="2000" b="1">
                    <a:solidFill>
                      <a:srgbClr val="FFFFFF"/>
                    </a:solidFill>
                    <a:latin typeface="微软雅黑" panose="020B0503020204020204" charset="-122"/>
                    <a:ea typeface="微软雅黑" panose="020B0503020204020204" charset="-122"/>
                  </a:rPr>
                  <a:t>生 产 经 营 单 位</a:t>
                </a:r>
                <a:endParaRPr lang="zh-CN" altLang="en-US" sz="2000" b="1">
                  <a:solidFill>
                    <a:srgbClr val="FFFFFF"/>
                  </a:solidFill>
                  <a:latin typeface="微软雅黑" panose="020B0503020204020204" charset="-122"/>
                  <a:ea typeface="微软雅黑" panose="020B0503020204020204" charset="-122"/>
                </a:endParaRPr>
              </a:p>
            </p:txBody>
          </p:sp>
          <p:sp>
            <p:nvSpPr>
              <p:cNvPr id="32778" name="object 8"/>
              <p:cNvSpPr/>
              <p:nvPr>
                <p:custDataLst>
                  <p:tags r:id="rId4"/>
                </p:custDataLst>
              </p:nvPr>
            </p:nvSpPr>
            <p:spPr>
              <a:xfrm>
                <a:off x="3081256" y="5012060"/>
                <a:ext cx="954023" cy="773175"/>
              </a:xfrm>
              <a:custGeom>
                <a:avLst/>
                <a:gdLst/>
                <a:ahLst/>
                <a:cxnLst/>
                <a:rect l="0" t="0" r="0" b="0"/>
                <a:pathLst>
                  <a:path w="954024" h="773176">
                    <a:moveTo>
                      <a:pt x="0" y="0"/>
                    </a:moveTo>
                    <a:lnTo>
                      <a:pt x="477012" y="0"/>
                    </a:lnTo>
                    <a:lnTo>
                      <a:pt x="477012" y="773175"/>
                    </a:lnTo>
                    <a:lnTo>
                      <a:pt x="954023" y="773175"/>
                    </a:lnTo>
                  </a:path>
                </a:pathLst>
              </a:custGeom>
              <a:noFill/>
              <a:ln w="28956" cap="flat" cmpd="sng">
                <a:solidFill>
                  <a:srgbClr val="006FC0"/>
                </a:solidFill>
                <a:prstDash val="solid"/>
                <a:miter/>
                <a:headEnd type="none" w="med" len="med"/>
                <a:tailEnd type="none" w="med" len="med"/>
              </a:ln>
            </p:spPr>
            <p:txBody>
              <a:bodyPr/>
              <a:lstStyle/>
              <a:p>
                <a:endParaRPr lang="zh-CN" altLang="en-US">
                  <a:solidFill>
                    <a:schemeClr val="dk1"/>
                  </a:solidFill>
                </a:endParaRPr>
              </a:p>
            </p:txBody>
          </p:sp>
          <p:sp>
            <p:nvSpPr>
              <p:cNvPr id="32779" name="object 9"/>
              <p:cNvSpPr/>
              <p:nvPr>
                <p:custDataLst>
                  <p:tags r:id="rId5"/>
                </p:custDataLst>
              </p:nvPr>
            </p:nvSpPr>
            <p:spPr>
              <a:xfrm>
                <a:off x="3081256" y="4237868"/>
                <a:ext cx="954023" cy="774700"/>
              </a:xfrm>
              <a:custGeom>
                <a:avLst/>
                <a:gdLst/>
                <a:ahLst/>
                <a:cxnLst/>
                <a:rect l="0" t="0" r="0" b="0"/>
                <a:pathLst>
                  <a:path w="954024" h="774700">
                    <a:moveTo>
                      <a:pt x="0" y="774700"/>
                    </a:moveTo>
                    <a:lnTo>
                      <a:pt x="477012" y="774700"/>
                    </a:lnTo>
                    <a:lnTo>
                      <a:pt x="477012" y="0"/>
                    </a:lnTo>
                    <a:lnTo>
                      <a:pt x="954023" y="0"/>
                    </a:lnTo>
                  </a:path>
                </a:pathLst>
              </a:custGeom>
              <a:noFill/>
              <a:ln w="28956" cap="flat" cmpd="sng">
                <a:solidFill>
                  <a:srgbClr val="006FC0"/>
                </a:solidFill>
                <a:prstDash val="solid"/>
                <a:miter/>
                <a:headEnd type="none" w="med" len="med"/>
                <a:tailEnd type="none" w="med" len="med"/>
              </a:ln>
            </p:spPr>
            <p:txBody>
              <a:bodyPr/>
              <a:lstStyle/>
              <a:p>
                <a:endParaRPr lang="zh-CN" altLang="en-US">
                  <a:solidFill>
                    <a:schemeClr val="dk1"/>
                  </a:solidFill>
                </a:endParaRPr>
              </a:p>
            </p:txBody>
          </p:sp>
          <p:sp>
            <p:nvSpPr>
              <p:cNvPr id="32780" name="object 10"/>
              <p:cNvSpPr/>
              <p:nvPr>
                <p:custDataLst>
                  <p:tags r:id="rId6"/>
                </p:custDataLst>
              </p:nvPr>
            </p:nvSpPr>
            <p:spPr>
              <a:xfrm>
                <a:off x="4039090" y="3781429"/>
                <a:ext cx="2365248" cy="864108"/>
              </a:xfrm>
              <a:custGeom>
                <a:avLst/>
                <a:gdLst/>
                <a:ahLst/>
                <a:cxnLst/>
                <a:rect l="0" t="0" r="0" b="0"/>
                <a:pathLst>
                  <a:path w="2365248" h="864108">
                    <a:moveTo>
                      <a:pt x="2361565" y="0"/>
                    </a:moveTo>
                    <a:lnTo>
                      <a:pt x="3682" y="0"/>
                    </a:lnTo>
                    <a:lnTo>
                      <a:pt x="0" y="3683"/>
                    </a:lnTo>
                    <a:lnTo>
                      <a:pt x="0" y="860425"/>
                    </a:lnTo>
                    <a:lnTo>
                      <a:pt x="3682" y="864108"/>
                    </a:lnTo>
                    <a:lnTo>
                      <a:pt x="2361565" y="864108"/>
                    </a:lnTo>
                    <a:lnTo>
                      <a:pt x="2365248" y="860425"/>
                    </a:lnTo>
                    <a:lnTo>
                      <a:pt x="2365248" y="3683"/>
                    </a:lnTo>
                    <a:lnTo>
                      <a:pt x="2361565" y="0"/>
                    </a:lnTo>
                    <a:close/>
                  </a:path>
                </a:pathLst>
              </a:custGeom>
              <a:solidFill>
                <a:srgbClr val="006FC0"/>
              </a:solidFill>
              <a:ln w="9525">
                <a:noFill/>
              </a:ln>
            </p:spPr>
            <p:txBody>
              <a:bodyPr/>
              <a:lstStyle/>
              <a:p>
                <a:endParaRPr lang="zh-CN" altLang="en-US">
                  <a:solidFill>
                    <a:schemeClr val="dk1"/>
                  </a:solidFill>
                </a:endParaRPr>
              </a:p>
            </p:txBody>
          </p:sp>
          <p:sp>
            <p:nvSpPr>
              <p:cNvPr id="32781" name="object 11"/>
              <p:cNvSpPr/>
              <p:nvPr>
                <p:custDataLst>
                  <p:tags r:id="rId7"/>
                </p:custDataLst>
              </p:nvPr>
            </p:nvSpPr>
            <p:spPr>
              <a:xfrm>
                <a:off x="4039090" y="3781429"/>
                <a:ext cx="2365248" cy="864108"/>
              </a:xfrm>
              <a:custGeom>
                <a:avLst/>
                <a:gdLst/>
                <a:ahLst/>
                <a:cxnLst/>
                <a:rect l="0" t="0" r="0" b="0"/>
                <a:pathLst>
                  <a:path w="2365248" h="864108">
                    <a:moveTo>
                      <a:pt x="0" y="8255"/>
                    </a:moveTo>
                    <a:lnTo>
                      <a:pt x="0" y="3683"/>
                    </a:lnTo>
                    <a:lnTo>
                      <a:pt x="3682" y="0"/>
                    </a:lnTo>
                    <a:lnTo>
                      <a:pt x="8255" y="0"/>
                    </a:lnTo>
                    <a:lnTo>
                      <a:pt x="2356992" y="0"/>
                    </a:lnTo>
                    <a:lnTo>
                      <a:pt x="2361565" y="0"/>
                    </a:lnTo>
                    <a:lnTo>
                      <a:pt x="2365248" y="3683"/>
                    </a:lnTo>
                    <a:lnTo>
                      <a:pt x="2365248" y="8255"/>
                    </a:lnTo>
                    <a:lnTo>
                      <a:pt x="2365248" y="855852"/>
                    </a:lnTo>
                    <a:lnTo>
                      <a:pt x="2365248" y="860425"/>
                    </a:lnTo>
                    <a:lnTo>
                      <a:pt x="2361565" y="864108"/>
                    </a:lnTo>
                    <a:lnTo>
                      <a:pt x="2356992" y="864108"/>
                    </a:lnTo>
                    <a:lnTo>
                      <a:pt x="8255" y="864108"/>
                    </a:lnTo>
                    <a:lnTo>
                      <a:pt x="3682" y="864108"/>
                    </a:lnTo>
                    <a:lnTo>
                      <a:pt x="0" y="860425"/>
                    </a:lnTo>
                    <a:lnTo>
                      <a:pt x="0" y="855852"/>
                    </a:lnTo>
                    <a:lnTo>
                      <a:pt x="0" y="8255"/>
                    </a:lnTo>
                    <a:close/>
                  </a:path>
                </a:pathLst>
              </a:custGeom>
              <a:noFill/>
              <a:ln w="12191"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32782" name="object 13"/>
              <p:cNvSpPr/>
              <p:nvPr>
                <p:custDataLst>
                  <p:tags r:id="rId8"/>
                </p:custDataLst>
              </p:nvPr>
            </p:nvSpPr>
            <p:spPr>
              <a:xfrm>
                <a:off x="7312643" y="3776857"/>
                <a:ext cx="2880359" cy="864108"/>
              </a:xfrm>
              <a:custGeom>
                <a:avLst/>
                <a:gdLst/>
                <a:ahLst/>
                <a:cxnLst/>
                <a:rect l="0" t="0" r="0" b="0"/>
                <a:pathLst>
                  <a:path w="2880359" h="864108">
                    <a:moveTo>
                      <a:pt x="2872485" y="0"/>
                    </a:moveTo>
                    <a:lnTo>
                      <a:pt x="7874" y="0"/>
                    </a:lnTo>
                    <a:lnTo>
                      <a:pt x="0" y="7874"/>
                    </a:lnTo>
                    <a:lnTo>
                      <a:pt x="0" y="856234"/>
                    </a:lnTo>
                    <a:lnTo>
                      <a:pt x="7874" y="864108"/>
                    </a:lnTo>
                    <a:lnTo>
                      <a:pt x="2872485" y="864108"/>
                    </a:lnTo>
                    <a:lnTo>
                      <a:pt x="2880359" y="856234"/>
                    </a:lnTo>
                    <a:lnTo>
                      <a:pt x="2880359" y="7874"/>
                    </a:lnTo>
                    <a:lnTo>
                      <a:pt x="2872485" y="0"/>
                    </a:lnTo>
                    <a:close/>
                  </a:path>
                </a:pathLst>
              </a:custGeom>
              <a:solidFill>
                <a:srgbClr val="E75A48"/>
              </a:solidFill>
              <a:ln w="9525">
                <a:noFill/>
              </a:ln>
            </p:spPr>
            <p:txBody>
              <a:bodyPr/>
              <a:lstStyle/>
              <a:p>
                <a:endParaRPr lang="zh-CN" altLang="en-US">
                  <a:solidFill>
                    <a:schemeClr val="dk1"/>
                  </a:solidFill>
                </a:endParaRPr>
              </a:p>
            </p:txBody>
          </p:sp>
          <p:sp>
            <p:nvSpPr>
              <p:cNvPr id="32783" name="object 14"/>
              <p:cNvSpPr txBox="1"/>
              <p:nvPr/>
            </p:nvSpPr>
            <p:spPr>
              <a:xfrm>
                <a:off x="7625063" y="3959910"/>
                <a:ext cx="2255520" cy="650607"/>
              </a:xfrm>
              <a:prstGeom prst="rect">
                <a:avLst/>
              </a:prstGeom>
              <a:noFill/>
              <a:ln w="9525">
                <a:noFill/>
              </a:ln>
            </p:spPr>
            <p:txBody>
              <a:bodyPr wrap="square" lIns="0" tIns="0" rIns="0" bIns="0" anchor="t" anchorCtr="0">
                <a:spAutoFit/>
              </a:bodyPr>
              <a:lstStyle/>
              <a:p>
                <a:pPr algn="ctr"/>
                <a:r>
                  <a:rPr lang="zh-CN" altLang="en-US" sz="2000" b="1">
                    <a:solidFill>
                      <a:srgbClr val="FFFFFF"/>
                    </a:solidFill>
                    <a:latin typeface="微软雅黑" panose="020B0503020204020204" charset="-122"/>
                    <a:ea typeface="微软雅黑" panose="020B0503020204020204" charset="-122"/>
                  </a:rPr>
                  <a:t>安全生产管理机构 安全生产管理人员的意见</a:t>
                </a:r>
                <a:endParaRPr lang="zh-CN" altLang="en-US" sz="2000" b="1">
                  <a:solidFill>
                    <a:srgbClr val="FFFFFF"/>
                  </a:solidFill>
                  <a:latin typeface="微软雅黑" panose="020B0503020204020204" charset="-122"/>
                  <a:ea typeface="微软雅黑" panose="020B0503020204020204" charset="-122"/>
                </a:endParaRPr>
              </a:p>
            </p:txBody>
          </p:sp>
          <p:sp>
            <p:nvSpPr>
              <p:cNvPr id="32784" name="object 15"/>
              <p:cNvSpPr/>
              <p:nvPr>
                <p:custDataLst>
                  <p:tags r:id="rId9"/>
                </p:custDataLst>
              </p:nvPr>
            </p:nvSpPr>
            <p:spPr>
              <a:xfrm>
                <a:off x="6512543" y="4122806"/>
                <a:ext cx="687324" cy="173736"/>
              </a:xfrm>
              <a:custGeom>
                <a:avLst/>
                <a:gdLst/>
                <a:ahLst/>
                <a:cxnLst/>
                <a:rect l="0" t="0" r="0" b="0"/>
                <a:pathLst>
                  <a:path w="687324" h="173736">
                    <a:moveTo>
                      <a:pt x="513588" y="0"/>
                    </a:moveTo>
                    <a:lnTo>
                      <a:pt x="513588" y="173736"/>
                    </a:lnTo>
                    <a:lnTo>
                      <a:pt x="629412" y="115824"/>
                    </a:lnTo>
                    <a:lnTo>
                      <a:pt x="542544" y="115824"/>
                    </a:lnTo>
                    <a:lnTo>
                      <a:pt x="542544" y="57912"/>
                    </a:lnTo>
                    <a:lnTo>
                      <a:pt x="629411" y="57912"/>
                    </a:lnTo>
                    <a:lnTo>
                      <a:pt x="513588" y="0"/>
                    </a:lnTo>
                    <a:close/>
                  </a:path>
                  <a:path w="687324" h="173736">
                    <a:moveTo>
                      <a:pt x="513588" y="57912"/>
                    </a:moveTo>
                    <a:lnTo>
                      <a:pt x="0" y="57912"/>
                    </a:lnTo>
                    <a:lnTo>
                      <a:pt x="0" y="115824"/>
                    </a:lnTo>
                    <a:lnTo>
                      <a:pt x="513588" y="115824"/>
                    </a:lnTo>
                    <a:lnTo>
                      <a:pt x="513588" y="57912"/>
                    </a:lnTo>
                    <a:close/>
                  </a:path>
                  <a:path w="687324" h="173736">
                    <a:moveTo>
                      <a:pt x="629411" y="57912"/>
                    </a:moveTo>
                    <a:lnTo>
                      <a:pt x="542544" y="57912"/>
                    </a:lnTo>
                    <a:lnTo>
                      <a:pt x="542544" y="115824"/>
                    </a:lnTo>
                    <a:lnTo>
                      <a:pt x="629412" y="115824"/>
                    </a:lnTo>
                    <a:lnTo>
                      <a:pt x="687324" y="86868"/>
                    </a:lnTo>
                    <a:lnTo>
                      <a:pt x="629411" y="57912"/>
                    </a:lnTo>
                    <a:close/>
                  </a:path>
                </a:pathLst>
              </a:custGeom>
              <a:solidFill>
                <a:srgbClr val="6FAC46"/>
              </a:solidFill>
              <a:ln w="9525">
                <a:noFill/>
              </a:ln>
            </p:spPr>
            <p:txBody>
              <a:bodyPr/>
              <a:lstStyle/>
              <a:p>
                <a:endParaRPr lang="zh-CN" altLang="en-US">
                  <a:solidFill>
                    <a:schemeClr val="dk1"/>
                  </a:solidFill>
                </a:endParaRPr>
              </a:p>
            </p:txBody>
          </p:sp>
          <p:sp>
            <p:nvSpPr>
              <p:cNvPr id="32785" name="object 16"/>
              <p:cNvSpPr txBox="1"/>
              <p:nvPr/>
            </p:nvSpPr>
            <p:spPr>
              <a:xfrm>
                <a:off x="6603220" y="3646429"/>
                <a:ext cx="482600" cy="292740"/>
              </a:xfrm>
              <a:prstGeom prst="rect">
                <a:avLst/>
              </a:prstGeom>
              <a:noFill/>
              <a:ln w="9525">
                <a:noFill/>
              </a:ln>
            </p:spPr>
            <p:txBody>
              <a:bodyPr lIns="0" tIns="0" rIns="0" bIns="0" anchor="t" anchorCtr="0">
                <a:spAutoFit/>
              </a:bodyPr>
              <a:lstStyle/>
              <a:p>
                <a:pPr marL="12700"/>
                <a:r>
                  <a:rPr lang="zh-CN" altLang="en-US" b="1">
                    <a:solidFill>
                      <a:srgbClr val="585858"/>
                    </a:solidFill>
                    <a:latin typeface="微软雅黑" panose="020B0503020204020204" charset="-122"/>
                    <a:ea typeface="微软雅黑" panose="020B0503020204020204" charset="-122"/>
                  </a:rPr>
                  <a:t>听取</a:t>
                </a:r>
                <a:endParaRPr lang="zh-CN" altLang="en-US" b="1">
                  <a:solidFill>
                    <a:srgbClr val="585858"/>
                  </a:solidFill>
                  <a:latin typeface="微软雅黑" panose="020B0503020204020204" charset="-122"/>
                  <a:ea typeface="微软雅黑" panose="020B0503020204020204" charset="-122"/>
                </a:endParaRPr>
              </a:p>
            </p:txBody>
          </p:sp>
          <p:sp>
            <p:nvSpPr>
              <p:cNvPr id="32786" name="object 17"/>
              <p:cNvSpPr/>
              <p:nvPr>
                <p:custDataLst>
                  <p:tags r:id="rId10"/>
                </p:custDataLst>
              </p:nvPr>
            </p:nvSpPr>
            <p:spPr>
              <a:xfrm>
                <a:off x="4049759" y="5378581"/>
                <a:ext cx="2365247" cy="862583"/>
              </a:xfrm>
              <a:custGeom>
                <a:avLst/>
                <a:gdLst/>
                <a:ahLst/>
                <a:cxnLst/>
                <a:rect l="0" t="0" r="0" b="0"/>
                <a:pathLst>
                  <a:path w="2365248" h="862583">
                    <a:moveTo>
                      <a:pt x="2361565" y="0"/>
                    </a:moveTo>
                    <a:lnTo>
                      <a:pt x="3682" y="0"/>
                    </a:lnTo>
                    <a:lnTo>
                      <a:pt x="0" y="3683"/>
                    </a:lnTo>
                    <a:lnTo>
                      <a:pt x="0" y="858901"/>
                    </a:lnTo>
                    <a:lnTo>
                      <a:pt x="3682" y="862584"/>
                    </a:lnTo>
                    <a:lnTo>
                      <a:pt x="2361565" y="862584"/>
                    </a:lnTo>
                    <a:lnTo>
                      <a:pt x="2365247" y="858901"/>
                    </a:lnTo>
                    <a:lnTo>
                      <a:pt x="2365247" y="3683"/>
                    </a:lnTo>
                    <a:lnTo>
                      <a:pt x="2361565" y="0"/>
                    </a:lnTo>
                    <a:close/>
                  </a:path>
                </a:pathLst>
              </a:custGeom>
              <a:solidFill>
                <a:srgbClr val="006FC0"/>
              </a:solidFill>
              <a:ln w="9525">
                <a:noFill/>
              </a:ln>
            </p:spPr>
            <p:txBody>
              <a:bodyPr/>
              <a:lstStyle/>
              <a:p>
                <a:endParaRPr lang="zh-CN" altLang="en-US">
                  <a:solidFill>
                    <a:schemeClr val="dk1"/>
                  </a:solidFill>
                </a:endParaRPr>
              </a:p>
            </p:txBody>
          </p:sp>
          <p:sp>
            <p:nvSpPr>
              <p:cNvPr id="32787" name="object 18"/>
              <p:cNvSpPr/>
              <p:nvPr>
                <p:custDataLst>
                  <p:tags r:id="rId11"/>
                </p:custDataLst>
              </p:nvPr>
            </p:nvSpPr>
            <p:spPr>
              <a:xfrm>
                <a:off x="4049759" y="5378581"/>
                <a:ext cx="2365247" cy="862583"/>
              </a:xfrm>
              <a:custGeom>
                <a:avLst/>
                <a:gdLst/>
                <a:ahLst/>
                <a:cxnLst/>
                <a:rect l="0" t="0" r="0" b="0"/>
                <a:pathLst>
                  <a:path w="2365248" h="862583">
                    <a:moveTo>
                      <a:pt x="0" y="8255"/>
                    </a:moveTo>
                    <a:lnTo>
                      <a:pt x="0" y="3683"/>
                    </a:lnTo>
                    <a:lnTo>
                      <a:pt x="3682" y="0"/>
                    </a:lnTo>
                    <a:lnTo>
                      <a:pt x="8255" y="0"/>
                    </a:lnTo>
                    <a:lnTo>
                      <a:pt x="2356993" y="0"/>
                    </a:lnTo>
                    <a:lnTo>
                      <a:pt x="2361565" y="0"/>
                    </a:lnTo>
                    <a:lnTo>
                      <a:pt x="2365247" y="3683"/>
                    </a:lnTo>
                    <a:lnTo>
                      <a:pt x="2365247" y="8255"/>
                    </a:lnTo>
                    <a:lnTo>
                      <a:pt x="2365247" y="854329"/>
                    </a:lnTo>
                    <a:lnTo>
                      <a:pt x="2365247" y="858901"/>
                    </a:lnTo>
                    <a:lnTo>
                      <a:pt x="2361565" y="862584"/>
                    </a:lnTo>
                    <a:lnTo>
                      <a:pt x="2356993" y="862584"/>
                    </a:lnTo>
                    <a:lnTo>
                      <a:pt x="8255" y="862584"/>
                    </a:lnTo>
                    <a:lnTo>
                      <a:pt x="3682" y="862584"/>
                    </a:lnTo>
                    <a:lnTo>
                      <a:pt x="0" y="858901"/>
                    </a:lnTo>
                    <a:lnTo>
                      <a:pt x="0" y="854329"/>
                    </a:lnTo>
                    <a:lnTo>
                      <a:pt x="0" y="8255"/>
                    </a:lnTo>
                    <a:close/>
                  </a:path>
                </a:pathLst>
              </a:custGeom>
              <a:noFill/>
              <a:ln w="1219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32788" name="object 19"/>
              <p:cNvSpPr txBox="1"/>
              <p:nvPr/>
            </p:nvSpPr>
            <p:spPr>
              <a:xfrm>
                <a:off x="4702190" y="5500836"/>
                <a:ext cx="1415109" cy="741920"/>
              </a:xfrm>
              <a:prstGeom prst="rect">
                <a:avLst/>
              </a:prstGeom>
              <a:noFill/>
              <a:ln w="9525">
                <a:noFill/>
              </a:ln>
            </p:spPr>
            <p:txBody>
              <a:bodyPr wrap="square" lIns="0" tIns="0" rIns="0" bIns="0" anchor="t" anchorCtr="0">
                <a:spAutoFit/>
              </a:bodyPr>
              <a:lstStyle/>
              <a:p>
                <a:pPr marL="12700"/>
                <a:r>
                  <a:rPr lang="zh-CN" altLang="en-US" sz="2000" b="1">
                    <a:solidFill>
                      <a:srgbClr val="FFFFFF"/>
                    </a:solidFill>
                    <a:latin typeface="微软雅黑" panose="020B0503020204020204" charset="-122"/>
                    <a:ea typeface="微软雅黑" panose="020B0503020204020204" charset="-122"/>
                  </a:rPr>
                  <a:t>安全管理人员</a:t>
                </a:r>
                <a:endParaRPr lang="zh-CN" altLang="en-US" sz="2000">
                  <a:solidFill>
                    <a:schemeClr val="tx1"/>
                  </a:solidFill>
                  <a:latin typeface="微软雅黑" panose="020B0503020204020204" charset="-122"/>
                  <a:ea typeface="微软雅黑" panose="020B0503020204020204" charset="-122"/>
                </a:endParaRPr>
              </a:p>
              <a:p>
                <a:pPr marL="12700">
                  <a:spcBef>
                    <a:spcPts val="675"/>
                  </a:spcBef>
                </a:pPr>
                <a:r>
                  <a:rPr lang="zh-CN" altLang="en-US" sz="2000" b="1">
                    <a:solidFill>
                      <a:srgbClr val="FFFFFF"/>
                    </a:solidFill>
                    <a:latin typeface="微软雅黑" panose="020B0503020204020204" charset="-122"/>
                    <a:ea typeface="微软雅黑" panose="020B0503020204020204" charset="-122"/>
                  </a:rPr>
                  <a:t>依法履行职责</a:t>
                </a:r>
                <a:endParaRPr lang="zh-CN" altLang="en-US" sz="2000" b="1">
                  <a:solidFill>
                    <a:srgbClr val="FFFFFF"/>
                  </a:solidFill>
                  <a:latin typeface="微软雅黑" panose="020B0503020204020204" charset="-122"/>
                  <a:ea typeface="微软雅黑" panose="020B0503020204020204" charset="-122"/>
                </a:endParaRPr>
              </a:p>
            </p:txBody>
          </p:sp>
          <p:sp>
            <p:nvSpPr>
              <p:cNvPr id="32789" name="object 20"/>
              <p:cNvSpPr/>
              <p:nvPr>
                <p:custDataLst>
                  <p:tags r:id="rId12"/>
                </p:custDataLst>
              </p:nvPr>
            </p:nvSpPr>
            <p:spPr>
              <a:xfrm>
                <a:off x="7323311" y="5374009"/>
                <a:ext cx="2880359" cy="864108"/>
              </a:xfrm>
              <a:custGeom>
                <a:avLst/>
                <a:gdLst/>
                <a:ahLst/>
                <a:cxnLst/>
                <a:rect l="0" t="0" r="0" b="0"/>
                <a:pathLst>
                  <a:path w="2880359" h="864108">
                    <a:moveTo>
                      <a:pt x="2872485" y="0"/>
                    </a:moveTo>
                    <a:lnTo>
                      <a:pt x="7873" y="0"/>
                    </a:lnTo>
                    <a:lnTo>
                      <a:pt x="0" y="7874"/>
                    </a:lnTo>
                    <a:lnTo>
                      <a:pt x="0" y="856234"/>
                    </a:lnTo>
                    <a:lnTo>
                      <a:pt x="7873" y="864108"/>
                    </a:lnTo>
                    <a:lnTo>
                      <a:pt x="2872485" y="864108"/>
                    </a:lnTo>
                    <a:lnTo>
                      <a:pt x="2880359" y="856234"/>
                    </a:lnTo>
                    <a:lnTo>
                      <a:pt x="2880359" y="7874"/>
                    </a:lnTo>
                    <a:lnTo>
                      <a:pt x="2872485" y="0"/>
                    </a:lnTo>
                    <a:close/>
                  </a:path>
                </a:pathLst>
              </a:custGeom>
              <a:solidFill>
                <a:srgbClr val="E75A48"/>
              </a:solidFill>
              <a:ln w="9525">
                <a:noFill/>
              </a:ln>
            </p:spPr>
            <p:txBody>
              <a:bodyPr/>
              <a:lstStyle/>
              <a:p>
                <a:endParaRPr lang="zh-CN" altLang="en-US">
                  <a:solidFill>
                    <a:schemeClr val="dk1"/>
                  </a:solidFill>
                </a:endParaRPr>
              </a:p>
            </p:txBody>
          </p:sp>
          <p:sp>
            <p:nvSpPr>
              <p:cNvPr id="32790" name="object 21"/>
              <p:cNvSpPr txBox="1"/>
              <p:nvPr/>
            </p:nvSpPr>
            <p:spPr>
              <a:xfrm>
                <a:off x="7585204" y="5545842"/>
                <a:ext cx="2356573" cy="650607"/>
              </a:xfrm>
              <a:prstGeom prst="rect">
                <a:avLst/>
              </a:prstGeom>
              <a:noFill/>
              <a:ln w="9525">
                <a:noFill/>
              </a:ln>
            </p:spPr>
            <p:txBody>
              <a:bodyPr wrap="square" lIns="0" tIns="0" rIns="0" bIns="0" anchor="t" anchorCtr="0">
                <a:spAutoFit/>
              </a:bodyPr>
              <a:lstStyle/>
              <a:p>
                <a:pPr algn="ctr"/>
                <a:r>
                  <a:rPr lang="zh-CN" altLang="en-US" sz="2000" b="1">
                    <a:solidFill>
                      <a:srgbClr val="FFFFFF"/>
                    </a:solidFill>
                    <a:latin typeface="微软雅黑" panose="020B0503020204020204" charset="-122"/>
                    <a:ea typeface="微软雅黑" panose="020B0503020204020204" charset="-122"/>
                  </a:rPr>
                  <a:t>降低工资、福利等 待遇或者解除劳动合同</a:t>
                </a:r>
                <a:endParaRPr lang="zh-CN" altLang="en-US" sz="2000" b="1">
                  <a:solidFill>
                    <a:srgbClr val="FFFFFF"/>
                  </a:solidFill>
                  <a:latin typeface="微软雅黑" panose="020B0503020204020204" charset="-122"/>
                  <a:ea typeface="微软雅黑" panose="020B0503020204020204" charset="-122"/>
                </a:endParaRPr>
              </a:p>
            </p:txBody>
          </p:sp>
          <p:sp>
            <p:nvSpPr>
              <p:cNvPr id="32791" name="object 22"/>
              <p:cNvSpPr/>
              <p:nvPr>
                <p:custDataLst>
                  <p:tags r:id="rId13"/>
                </p:custDataLst>
              </p:nvPr>
            </p:nvSpPr>
            <p:spPr>
              <a:xfrm>
                <a:off x="6524734" y="5718434"/>
                <a:ext cx="687324" cy="173736"/>
              </a:xfrm>
              <a:custGeom>
                <a:avLst/>
                <a:gdLst/>
                <a:ahLst/>
                <a:cxnLst/>
                <a:rect l="0" t="0" r="0" b="0"/>
                <a:pathLst>
                  <a:path w="687324" h="173736">
                    <a:moveTo>
                      <a:pt x="513588" y="0"/>
                    </a:moveTo>
                    <a:lnTo>
                      <a:pt x="513588" y="173736"/>
                    </a:lnTo>
                    <a:lnTo>
                      <a:pt x="629412" y="115824"/>
                    </a:lnTo>
                    <a:lnTo>
                      <a:pt x="542544" y="115824"/>
                    </a:lnTo>
                    <a:lnTo>
                      <a:pt x="542544" y="57912"/>
                    </a:lnTo>
                    <a:lnTo>
                      <a:pt x="629412" y="57912"/>
                    </a:lnTo>
                    <a:lnTo>
                      <a:pt x="513588" y="0"/>
                    </a:lnTo>
                    <a:close/>
                  </a:path>
                  <a:path w="687324" h="173736">
                    <a:moveTo>
                      <a:pt x="513588" y="57912"/>
                    </a:moveTo>
                    <a:lnTo>
                      <a:pt x="0" y="57912"/>
                    </a:lnTo>
                    <a:lnTo>
                      <a:pt x="0" y="115824"/>
                    </a:lnTo>
                    <a:lnTo>
                      <a:pt x="513588" y="115824"/>
                    </a:lnTo>
                    <a:lnTo>
                      <a:pt x="513588" y="57912"/>
                    </a:lnTo>
                    <a:close/>
                  </a:path>
                  <a:path w="687324" h="173736">
                    <a:moveTo>
                      <a:pt x="629412" y="57912"/>
                    </a:moveTo>
                    <a:lnTo>
                      <a:pt x="542544" y="57912"/>
                    </a:lnTo>
                    <a:lnTo>
                      <a:pt x="542544" y="115824"/>
                    </a:lnTo>
                    <a:lnTo>
                      <a:pt x="629412" y="115824"/>
                    </a:lnTo>
                    <a:lnTo>
                      <a:pt x="687324" y="86868"/>
                    </a:lnTo>
                    <a:lnTo>
                      <a:pt x="629412" y="57912"/>
                    </a:lnTo>
                    <a:close/>
                  </a:path>
                </a:pathLst>
              </a:custGeom>
              <a:solidFill>
                <a:srgbClr val="6FAC46"/>
              </a:solidFill>
              <a:ln w="9525">
                <a:noFill/>
              </a:ln>
            </p:spPr>
            <p:txBody>
              <a:bodyPr/>
              <a:lstStyle/>
              <a:p>
                <a:endParaRPr lang="zh-CN" altLang="en-US">
                  <a:solidFill>
                    <a:schemeClr val="dk1"/>
                  </a:solidFill>
                </a:endParaRPr>
              </a:p>
            </p:txBody>
          </p:sp>
          <p:sp>
            <p:nvSpPr>
              <p:cNvPr id="32792" name="object 23"/>
              <p:cNvSpPr txBox="1"/>
              <p:nvPr/>
            </p:nvSpPr>
            <p:spPr>
              <a:xfrm>
                <a:off x="6615667" y="5243581"/>
                <a:ext cx="482600" cy="292740"/>
              </a:xfrm>
              <a:prstGeom prst="rect">
                <a:avLst/>
              </a:prstGeom>
              <a:noFill/>
              <a:ln w="9525">
                <a:noFill/>
              </a:ln>
            </p:spPr>
            <p:txBody>
              <a:bodyPr lIns="0" tIns="0" rIns="0" bIns="0" anchor="t" anchorCtr="0">
                <a:spAutoFit/>
              </a:bodyPr>
              <a:lstStyle/>
              <a:p>
                <a:pPr marL="12700"/>
                <a:r>
                  <a:rPr lang="zh-CN" altLang="en-US" b="1">
                    <a:solidFill>
                      <a:srgbClr val="585858"/>
                    </a:solidFill>
                    <a:latin typeface="微软雅黑" panose="020B0503020204020204" charset="-122"/>
                    <a:ea typeface="微软雅黑" panose="020B0503020204020204" charset="-122"/>
                  </a:rPr>
                  <a:t>不得</a:t>
                </a:r>
                <a:endParaRPr lang="zh-CN" altLang="en-US" sz="1800" b="1">
                  <a:solidFill>
                    <a:srgbClr val="585858"/>
                  </a:solidFill>
                  <a:latin typeface="微软雅黑" panose="020B0503020204020204" charset="-122"/>
                  <a:ea typeface="微软雅黑" panose="020B0503020204020204" charset="-122"/>
                </a:endParaRPr>
              </a:p>
            </p:txBody>
          </p:sp>
          <p:sp>
            <p:nvSpPr>
              <p:cNvPr id="32793" name="object 24"/>
              <p:cNvSpPr/>
              <p:nvPr>
                <p:custDataLst>
                  <p:tags r:id="rId14"/>
                </p:custDataLst>
              </p:nvPr>
            </p:nvSpPr>
            <p:spPr>
              <a:xfrm>
                <a:off x="4988543" y="2428118"/>
                <a:ext cx="2089150" cy="173736"/>
              </a:xfrm>
              <a:custGeom>
                <a:avLst/>
                <a:gdLst/>
                <a:ahLst/>
                <a:cxnLst/>
                <a:rect l="0" t="0" r="0" b="0"/>
                <a:pathLst>
                  <a:path w="2089150" h="173736">
                    <a:moveTo>
                      <a:pt x="1915414" y="0"/>
                    </a:moveTo>
                    <a:lnTo>
                      <a:pt x="1915414" y="173736"/>
                    </a:lnTo>
                    <a:lnTo>
                      <a:pt x="2031238" y="115824"/>
                    </a:lnTo>
                    <a:lnTo>
                      <a:pt x="1944370" y="115824"/>
                    </a:lnTo>
                    <a:lnTo>
                      <a:pt x="1944370" y="57912"/>
                    </a:lnTo>
                    <a:lnTo>
                      <a:pt x="2031237" y="57912"/>
                    </a:lnTo>
                    <a:lnTo>
                      <a:pt x="1915414" y="0"/>
                    </a:lnTo>
                    <a:close/>
                  </a:path>
                  <a:path w="2089150" h="173736">
                    <a:moveTo>
                      <a:pt x="1915414" y="57912"/>
                    </a:moveTo>
                    <a:lnTo>
                      <a:pt x="0" y="57912"/>
                    </a:lnTo>
                    <a:lnTo>
                      <a:pt x="0" y="115824"/>
                    </a:lnTo>
                    <a:lnTo>
                      <a:pt x="1915414" y="115824"/>
                    </a:lnTo>
                    <a:lnTo>
                      <a:pt x="1915414" y="57912"/>
                    </a:lnTo>
                    <a:close/>
                  </a:path>
                  <a:path w="2089150" h="173736">
                    <a:moveTo>
                      <a:pt x="2031237" y="57912"/>
                    </a:moveTo>
                    <a:lnTo>
                      <a:pt x="1944370" y="57912"/>
                    </a:lnTo>
                    <a:lnTo>
                      <a:pt x="1944370" y="115824"/>
                    </a:lnTo>
                    <a:lnTo>
                      <a:pt x="2031238" y="115824"/>
                    </a:lnTo>
                    <a:lnTo>
                      <a:pt x="2089150" y="86868"/>
                    </a:lnTo>
                    <a:lnTo>
                      <a:pt x="2031237" y="57912"/>
                    </a:lnTo>
                    <a:close/>
                  </a:path>
                </a:pathLst>
              </a:custGeom>
              <a:solidFill>
                <a:srgbClr val="6FAC46"/>
              </a:solidFill>
              <a:ln w="9525">
                <a:noFill/>
              </a:ln>
            </p:spPr>
            <p:txBody>
              <a:bodyPr/>
              <a:lstStyle/>
              <a:p>
                <a:endParaRPr lang="zh-CN" altLang="en-US">
                  <a:solidFill>
                    <a:schemeClr val="dk1"/>
                  </a:solidFill>
                </a:endParaRPr>
              </a:p>
            </p:txBody>
          </p:sp>
          <p:sp>
            <p:nvSpPr>
              <p:cNvPr id="32794" name="object 25"/>
              <p:cNvSpPr txBox="1"/>
              <p:nvPr/>
            </p:nvSpPr>
            <p:spPr>
              <a:xfrm>
                <a:off x="5733017" y="2119635"/>
                <a:ext cx="482600" cy="292740"/>
              </a:xfrm>
              <a:prstGeom prst="rect">
                <a:avLst/>
              </a:prstGeom>
              <a:noFill/>
              <a:ln w="9525">
                <a:noFill/>
              </a:ln>
            </p:spPr>
            <p:txBody>
              <a:bodyPr lIns="0" tIns="0" rIns="0" bIns="0" anchor="t" anchorCtr="0">
                <a:spAutoFit/>
              </a:bodyPr>
              <a:lstStyle/>
              <a:p>
                <a:pPr marL="12700"/>
                <a:r>
                  <a:rPr lang="zh-CN" altLang="en-US" b="1">
                    <a:solidFill>
                      <a:srgbClr val="585858"/>
                    </a:solidFill>
                    <a:latin typeface="微软雅黑" panose="020B0503020204020204" charset="-122"/>
                    <a:ea typeface="微软雅黑" panose="020B0503020204020204" charset="-122"/>
                  </a:rPr>
                  <a:t>应当</a:t>
                </a:r>
                <a:endParaRPr lang="zh-CN" altLang="en-US" b="1">
                  <a:solidFill>
                    <a:srgbClr val="585858"/>
                  </a:solidFill>
                  <a:latin typeface="微软雅黑" panose="020B0503020204020204" charset="-122"/>
                  <a:ea typeface="微软雅黑" panose="020B0503020204020204" charset="-122"/>
                </a:endParaRPr>
              </a:p>
            </p:txBody>
          </p:sp>
        </p:grpSp>
        <p:sp>
          <p:nvSpPr>
            <p:cNvPr id="28" name="文本框 27"/>
            <p:cNvSpPr txBox="1"/>
            <p:nvPr/>
          </p:nvSpPr>
          <p:spPr>
            <a:xfrm>
              <a:off x="4211854" y="3920971"/>
              <a:ext cx="2063896" cy="747292"/>
            </a:xfrm>
            <a:prstGeom prst="rect">
              <a:avLst/>
            </a:prstGeom>
            <a:noFill/>
          </p:spPr>
          <p:txBody>
            <a:bodyPr wrap="square" rtlCol="0">
              <a:spAutoFit/>
            </a:bodyPr>
            <a:lstStyle/>
            <a:p>
              <a:pPr marR="0" algn="ctr" defTabSz="1219835" fontAlgn="auto">
                <a:spcBef>
                  <a:spcPct val="0"/>
                </a:spcBef>
                <a:spcAft>
                  <a:spcPct val="0"/>
                </a:spcAft>
                <a:buClrTx/>
                <a:buSzTx/>
                <a:buFontTx/>
                <a:buNone/>
                <a:defRPr/>
              </a:pPr>
              <a:r>
                <a:rPr kumimoji="0" lang="zh-CN" altLang="en-US" sz="2000" b="1" kern="1200" cap="none" spc="-15" normalizeH="0" baseline="0" noProof="0">
                  <a:solidFill>
                    <a:srgbClr val="FFFFFF"/>
                  </a:solidFill>
                  <a:latin typeface="微软雅黑" panose="020B0503020204020204" charset="-122"/>
                  <a:ea typeface="微软雅黑" panose="020B0503020204020204" charset="-122"/>
                  <a:cs typeface="微软雅黑" panose="020B0503020204020204" charset="-122"/>
                </a:rPr>
                <a:t>作出涉及安全的</a:t>
              </a:r>
              <a:endParaRPr kumimoji="0" lang="en-US" altLang="zh-CN" sz="2000" b="1" kern="1200" cap="none" spc="-15" normalizeH="0" baseline="0" noProof="0">
                <a:solidFill>
                  <a:srgbClr val="FFFFFF"/>
                </a:solidFill>
                <a:latin typeface="微软雅黑" panose="020B0503020204020204" charset="-122"/>
                <a:ea typeface="微软雅黑" panose="020B0503020204020204" charset="-122"/>
                <a:cs typeface="微软雅黑" panose="020B0503020204020204" charset="-122"/>
              </a:endParaRPr>
            </a:p>
            <a:p>
              <a:pPr marR="0" algn="ctr" defTabSz="1219835" fontAlgn="auto">
                <a:spcBef>
                  <a:spcPct val="0"/>
                </a:spcBef>
                <a:spcAft>
                  <a:spcPct val="0"/>
                </a:spcAft>
                <a:buClrTx/>
                <a:buSzTx/>
                <a:buFontTx/>
                <a:buNone/>
                <a:defRPr/>
              </a:pPr>
              <a:r>
                <a:rPr kumimoji="0" lang="zh-CN" altLang="en-US" sz="2000" b="1" kern="1200" cap="none" spc="-15" normalizeH="0" baseline="0" noProof="0">
                  <a:solidFill>
                    <a:srgbClr val="FFFFFF"/>
                  </a:solidFill>
                  <a:latin typeface="微软雅黑" panose="020B0503020204020204" charset="-122"/>
                  <a:ea typeface="微软雅黑" panose="020B0503020204020204" charset="-122"/>
                  <a:cs typeface="微软雅黑" panose="020B0503020204020204" charset="-122"/>
                </a:rPr>
                <a:t>经营决策</a:t>
              </a:r>
              <a:endParaRPr kumimoji="0" lang="zh-CN" altLang="en-US" sz="2000" b="1" kern="1200" cap="none" spc="-15" normalizeH="0" baseline="0" noProof="0">
                <a:solidFill>
                  <a:srgbClr val="FFFFFF"/>
                </a:solidFill>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第一节  安全生产法解读</a:t>
            </a:r>
            <a:endParaRPr lang="zh-CN" altLang="en-US" sz="4000" b="1">
              <a:solidFill>
                <a:schemeClr val="lt1"/>
              </a:solidFill>
            </a:endParaRPr>
          </a:p>
        </p:txBody>
      </p:sp>
      <p:sp>
        <p:nvSpPr>
          <p:cNvPr id="2" name="矩形 1"/>
          <p:cNvSpPr/>
          <p:nvPr/>
        </p:nvSpPr>
        <p:spPr>
          <a:xfrm>
            <a:off x="581660" y="163131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安全生产法：第二十七条</a:t>
            </a:r>
            <a:endParaRPr lang="zh-CN" altLang="en-US" sz="2400" b="1">
              <a:solidFill>
                <a:srgbClr val="FFFFFF"/>
              </a:solidFill>
              <a:latin typeface="微软雅黑" panose="020B0503020204020204" charset="-122"/>
              <a:ea typeface="微软雅黑" panose="020B0503020204020204" charset="-122"/>
            </a:endParaRPr>
          </a:p>
        </p:txBody>
      </p:sp>
      <p:sp>
        <p:nvSpPr>
          <p:cNvPr id="25631" name="文本框 57"/>
          <p:cNvSpPr txBox="1"/>
          <p:nvPr/>
        </p:nvSpPr>
        <p:spPr>
          <a:xfrm>
            <a:off x="3780473" y="6262053"/>
            <a:ext cx="6121400" cy="369887"/>
          </a:xfrm>
          <a:prstGeom prst="rect">
            <a:avLst/>
          </a:prstGeom>
          <a:noFill/>
          <a:ln w="9525">
            <a:noFill/>
          </a:ln>
        </p:spPr>
        <p:txBody>
          <a:bodyPr anchor="t" anchorCtr="0">
            <a:spAutoFit/>
          </a:bodyPr>
          <a:lstStyle/>
          <a:p>
            <a:r>
              <a:rPr lang="zh-CN" altLang="en-US" sz="1800" b="1">
                <a:solidFill>
                  <a:schemeClr val="dk1"/>
                </a:solidFill>
                <a:latin typeface="微软雅黑" panose="020B0503020204020204" charset="-122"/>
                <a:ea typeface="微软雅黑" panose="020B0503020204020204" charset="-122"/>
              </a:rPr>
              <a:t>构建安全风险分级管控和隐患排查治理双重预防机制</a:t>
            </a:r>
            <a:endParaRPr lang="zh-CN" altLang="en-US" sz="1800" b="1">
              <a:solidFill>
                <a:schemeClr val="dk1"/>
              </a:solidFill>
              <a:latin typeface="微软雅黑" panose="020B0503020204020204" charset="-122"/>
              <a:ea typeface="微软雅黑" panose="020B0503020204020204" charset="-122"/>
            </a:endParaRPr>
          </a:p>
        </p:txBody>
      </p:sp>
      <p:sp>
        <p:nvSpPr>
          <p:cNvPr id="25632" name="object 22"/>
          <p:cNvSpPr txBox="1"/>
          <p:nvPr/>
        </p:nvSpPr>
        <p:spPr>
          <a:xfrm>
            <a:off x="3308985" y="6300788"/>
            <a:ext cx="136525" cy="276225"/>
          </a:xfrm>
          <a:prstGeom prst="rect">
            <a:avLst/>
          </a:prstGeom>
          <a:noFill/>
          <a:ln w="9525">
            <a:noFill/>
          </a:ln>
        </p:spPr>
        <p:txBody>
          <a:bodyPr lIns="0" tIns="0" rIns="0" bIns="0" anchor="t" anchorCtr="0">
            <a:spAutoFit/>
          </a:bodyPr>
          <a:lstStyle/>
          <a:p>
            <a:pPr marL="12700"/>
            <a:r>
              <a:rPr lang="en-US" altLang="zh-CN" sz="1800" b="1">
                <a:solidFill>
                  <a:schemeClr val="dk1"/>
                </a:solidFill>
                <a:latin typeface="Arial" panose="020B0604020202020204" pitchFamily="34" charset="0"/>
                <a:ea typeface="宋体" panose="02010600030101010101" pitchFamily="2" charset="-122"/>
              </a:rPr>
              <a:t>6</a:t>
            </a:r>
            <a:endParaRPr lang="en-US" altLang="zh-CN" sz="1800" b="1">
              <a:solidFill>
                <a:schemeClr val="dk1"/>
              </a:solidFill>
              <a:latin typeface="Arial" panose="020B0604020202020204" pitchFamily="34" charset="0"/>
              <a:ea typeface="宋体" panose="02010600030101010101" pitchFamily="2" charset="-122"/>
            </a:endParaRPr>
          </a:p>
        </p:txBody>
      </p:sp>
      <p:grpSp>
        <p:nvGrpSpPr>
          <p:cNvPr id="33793" name="组合 43"/>
          <p:cNvGrpSpPr/>
          <p:nvPr/>
        </p:nvGrpSpPr>
        <p:grpSpPr>
          <a:xfrm>
            <a:off x="1215390" y="2397125"/>
            <a:ext cx="10017125" cy="4294228"/>
            <a:chOff x="272795" y="488569"/>
            <a:chExt cx="9378697" cy="5892168"/>
          </a:xfrm>
        </p:grpSpPr>
        <p:sp>
          <p:nvSpPr>
            <p:cNvPr id="33794" name="object 2"/>
            <p:cNvSpPr/>
            <p:nvPr>
              <p:custDataLst>
                <p:tags r:id="rId1"/>
              </p:custDataLst>
            </p:nvPr>
          </p:nvSpPr>
          <p:spPr>
            <a:xfrm>
              <a:off x="272795" y="566985"/>
              <a:ext cx="2519020" cy="963649"/>
            </a:xfrm>
            <a:custGeom>
              <a:avLst/>
              <a:gdLst/>
              <a:ahLst/>
              <a:cxnLst/>
              <a:rect l="0" t="0" r="0" b="0"/>
              <a:pathLst>
                <a:path w="2519172" h="864108">
                  <a:moveTo>
                    <a:pt x="0" y="864108"/>
                  </a:moveTo>
                  <a:lnTo>
                    <a:pt x="2519172" y="864108"/>
                  </a:lnTo>
                  <a:lnTo>
                    <a:pt x="2519172" y="0"/>
                  </a:lnTo>
                  <a:lnTo>
                    <a:pt x="0" y="0"/>
                  </a:lnTo>
                  <a:lnTo>
                    <a:pt x="0" y="864108"/>
                  </a:lnTo>
                  <a:close/>
                </a:path>
              </a:pathLst>
            </a:custGeom>
            <a:solidFill>
              <a:srgbClr val="0071C5"/>
            </a:solidFill>
            <a:ln w="9525">
              <a:noFill/>
            </a:ln>
          </p:spPr>
          <p:txBody>
            <a:bodyPr/>
            <a:lstStyle/>
            <a:p>
              <a:endParaRPr lang="zh-CN" altLang="en-US">
                <a:solidFill>
                  <a:schemeClr val="dk1"/>
                </a:solidFill>
              </a:endParaRPr>
            </a:p>
          </p:txBody>
        </p:sp>
        <p:sp>
          <p:nvSpPr>
            <p:cNvPr id="33795" name="object 3"/>
            <p:cNvSpPr txBox="1"/>
            <p:nvPr/>
          </p:nvSpPr>
          <p:spPr>
            <a:xfrm>
              <a:off x="1013256" y="661542"/>
              <a:ext cx="1040765" cy="337190"/>
            </a:xfrm>
            <a:prstGeom prst="rect">
              <a:avLst/>
            </a:prstGeom>
            <a:noFill/>
            <a:ln w="9525">
              <a:noFill/>
            </a:ln>
          </p:spPr>
          <p:txBody>
            <a:bodyPr wrap="square" lIns="0" tIns="0" rIns="0" bIns="0" anchor="t" anchorCtr="0">
              <a:spAutoFit/>
            </a:bodyPr>
            <a:lstStyle/>
            <a:p>
              <a:pPr marL="12700"/>
              <a:r>
                <a:rPr lang="zh-CN" altLang="en-US" sz="1600" b="1">
                  <a:solidFill>
                    <a:srgbClr val="FFFFFF"/>
                  </a:solidFill>
                  <a:latin typeface="微软雅黑" panose="020B0503020204020204" charset="-122"/>
                  <a:ea typeface="微软雅黑" panose="020B0503020204020204" charset="-122"/>
                </a:rPr>
                <a:t>主要负责人</a:t>
              </a:r>
              <a:endParaRPr lang="zh-CN" altLang="en-US" sz="1600" b="1">
                <a:solidFill>
                  <a:srgbClr val="FFFFFF"/>
                </a:solidFill>
                <a:latin typeface="微软雅黑" panose="020B0503020204020204" charset="-122"/>
                <a:ea typeface="微软雅黑" panose="020B0503020204020204" charset="-122"/>
              </a:endParaRPr>
            </a:p>
          </p:txBody>
        </p:sp>
        <p:sp>
          <p:nvSpPr>
            <p:cNvPr id="33796" name="object 4"/>
            <p:cNvSpPr txBox="1"/>
            <p:nvPr/>
          </p:nvSpPr>
          <p:spPr>
            <a:xfrm>
              <a:off x="708456" y="1112646"/>
              <a:ext cx="1647189" cy="337190"/>
            </a:xfrm>
            <a:prstGeom prst="rect">
              <a:avLst/>
            </a:prstGeom>
            <a:noFill/>
            <a:ln w="9525">
              <a:noFill/>
            </a:ln>
          </p:spPr>
          <p:txBody>
            <a:bodyPr wrap="square" lIns="0" tIns="0" rIns="0" bIns="0" anchor="t" anchorCtr="0">
              <a:spAutoFit/>
            </a:bodyPr>
            <a:lstStyle/>
            <a:p>
              <a:pPr marL="12700"/>
              <a:r>
                <a:rPr lang="zh-CN" altLang="en-US" sz="1600" b="1">
                  <a:solidFill>
                    <a:srgbClr val="FFFFFF"/>
                  </a:solidFill>
                  <a:latin typeface="微软雅黑" panose="020B0503020204020204" charset="-122"/>
                  <a:ea typeface="微软雅黑" panose="020B0503020204020204" charset="-122"/>
                </a:rPr>
                <a:t>安全生产管理人员</a:t>
              </a:r>
              <a:endParaRPr lang="zh-CN" altLang="en-US" sz="1600" b="1">
                <a:solidFill>
                  <a:srgbClr val="FFFFFF"/>
                </a:solidFill>
                <a:latin typeface="微软雅黑" panose="020B0503020204020204" charset="-122"/>
                <a:ea typeface="微软雅黑" panose="020B0503020204020204" charset="-122"/>
              </a:endParaRPr>
            </a:p>
          </p:txBody>
        </p:sp>
        <p:sp>
          <p:nvSpPr>
            <p:cNvPr id="33797" name="object 5"/>
            <p:cNvSpPr/>
            <p:nvPr>
              <p:custDataLst>
                <p:tags r:id="rId2"/>
              </p:custDataLst>
            </p:nvPr>
          </p:nvSpPr>
          <p:spPr>
            <a:xfrm>
              <a:off x="5339372" y="566985"/>
              <a:ext cx="2880494" cy="962778"/>
            </a:xfrm>
            <a:custGeom>
              <a:avLst/>
              <a:gdLst/>
              <a:ahLst/>
              <a:cxnLst/>
              <a:rect l="0" t="0" r="0" b="0"/>
              <a:pathLst>
                <a:path w="2880359" h="864108">
                  <a:moveTo>
                    <a:pt x="0" y="864108"/>
                  </a:moveTo>
                  <a:lnTo>
                    <a:pt x="2880359" y="864108"/>
                  </a:lnTo>
                  <a:lnTo>
                    <a:pt x="2880359" y="0"/>
                  </a:lnTo>
                  <a:lnTo>
                    <a:pt x="0" y="0"/>
                  </a:lnTo>
                  <a:lnTo>
                    <a:pt x="0" y="864108"/>
                  </a:lnTo>
                  <a:close/>
                </a:path>
              </a:pathLst>
            </a:custGeom>
            <a:solidFill>
              <a:srgbClr val="CC6600"/>
            </a:solidFill>
            <a:ln w="9525">
              <a:noFill/>
            </a:ln>
          </p:spPr>
          <p:txBody>
            <a:bodyPr/>
            <a:lstStyle/>
            <a:p>
              <a:endParaRPr lang="zh-CN" altLang="en-US">
                <a:solidFill>
                  <a:schemeClr val="dk1"/>
                </a:solidFill>
              </a:endParaRPr>
            </a:p>
          </p:txBody>
        </p:sp>
        <p:sp>
          <p:nvSpPr>
            <p:cNvPr id="33798" name="object 6"/>
            <p:cNvSpPr txBox="1"/>
            <p:nvPr/>
          </p:nvSpPr>
          <p:spPr>
            <a:xfrm>
              <a:off x="5720780" y="618613"/>
              <a:ext cx="2055495" cy="911371"/>
            </a:xfrm>
            <a:prstGeom prst="rect">
              <a:avLst/>
            </a:prstGeom>
            <a:noFill/>
            <a:ln w="9525">
              <a:noFill/>
            </a:ln>
          </p:spPr>
          <p:txBody>
            <a:bodyPr wrap="square" lIns="0" tIns="0" rIns="0" bIns="0" anchor="t" anchorCtr="0">
              <a:spAutoFit/>
            </a:bodyPr>
            <a:lstStyle/>
            <a:p>
              <a:pPr marL="12700" indent="100330" algn="ctr">
                <a:lnSpc>
                  <a:spcPct val="135000"/>
                </a:lnSpc>
              </a:pPr>
              <a:r>
                <a:rPr lang="zh-CN" altLang="en-US" sz="1600" b="1" err="1">
                  <a:solidFill>
                    <a:srgbClr val="FFFFFF"/>
                  </a:solidFill>
                  <a:latin typeface="微软雅黑" panose="020B0503020204020204" charset="-122"/>
                  <a:ea typeface="微软雅黑" panose="020B0503020204020204" charset="-122"/>
                </a:rPr>
                <a:t>与生产经营活动相应 </a:t>
              </a:r>
              <a:endParaRPr lang="en-US" altLang="zh-CN" sz="1600" b="1">
                <a:solidFill>
                  <a:srgbClr val="FFFFFF"/>
                </a:solidFill>
                <a:latin typeface="微软雅黑" panose="020B0503020204020204" charset="-122"/>
                <a:ea typeface="微软雅黑" panose="020B0503020204020204" charset="-122"/>
              </a:endParaRPr>
            </a:p>
            <a:p>
              <a:pPr marL="12700" indent="100330" algn="ctr">
                <a:lnSpc>
                  <a:spcPct val="135000"/>
                </a:lnSpc>
              </a:pPr>
              <a:r>
                <a:rPr lang="zh-CN" altLang="en-US" sz="1600" b="1" err="1">
                  <a:solidFill>
                    <a:srgbClr val="FFFFFF"/>
                  </a:solidFill>
                  <a:latin typeface="微软雅黑" panose="020B0503020204020204" charset="-122"/>
                  <a:ea typeface="微软雅黑" panose="020B0503020204020204" charset="-122"/>
                </a:rPr>
                <a:t>的安全知识和管理能力</a:t>
              </a:r>
              <a:endParaRPr lang="zh-CN" altLang="en-US" sz="1600" b="1" err="1">
                <a:solidFill>
                  <a:srgbClr val="FFFFFF"/>
                </a:solidFill>
                <a:latin typeface="微软雅黑" panose="020B0503020204020204" charset="-122"/>
                <a:ea typeface="微软雅黑" panose="020B0503020204020204" charset="-122"/>
              </a:endParaRPr>
            </a:p>
          </p:txBody>
        </p:sp>
        <p:sp>
          <p:nvSpPr>
            <p:cNvPr id="33799" name="object 7"/>
            <p:cNvSpPr/>
            <p:nvPr>
              <p:custDataLst>
                <p:tags r:id="rId3"/>
              </p:custDataLst>
            </p:nvPr>
          </p:nvSpPr>
          <p:spPr>
            <a:xfrm>
              <a:off x="3008376" y="966216"/>
              <a:ext cx="2089150" cy="173736"/>
            </a:xfrm>
            <a:custGeom>
              <a:avLst/>
              <a:gdLst/>
              <a:ahLst/>
              <a:cxnLst/>
              <a:rect l="0" t="0" r="0" b="0"/>
              <a:pathLst>
                <a:path w="2089150" h="173736">
                  <a:moveTo>
                    <a:pt x="1915414" y="0"/>
                  </a:moveTo>
                  <a:lnTo>
                    <a:pt x="1915414" y="173736"/>
                  </a:lnTo>
                  <a:lnTo>
                    <a:pt x="2031238" y="115824"/>
                  </a:lnTo>
                  <a:lnTo>
                    <a:pt x="1944370" y="115824"/>
                  </a:lnTo>
                  <a:lnTo>
                    <a:pt x="1944370" y="57912"/>
                  </a:lnTo>
                  <a:lnTo>
                    <a:pt x="2031237" y="57912"/>
                  </a:lnTo>
                  <a:lnTo>
                    <a:pt x="1915414" y="0"/>
                  </a:lnTo>
                  <a:close/>
                </a:path>
                <a:path w="2089150" h="173736">
                  <a:moveTo>
                    <a:pt x="1915414" y="57912"/>
                  </a:moveTo>
                  <a:lnTo>
                    <a:pt x="0" y="57912"/>
                  </a:lnTo>
                  <a:lnTo>
                    <a:pt x="0" y="115824"/>
                  </a:lnTo>
                  <a:lnTo>
                    <a:pt x="1915414" y="115824"/>
                  </a:lnTo>
                  <a:lnTo>
                    <a:pt x="1915414" y="57912"/>
                  </a:lnTo>
                  <a:close/>
                </a:path>
                <a:path w="2089150" h="173736">
                  <a:moveTo>
                    <a:pt x="2031237" y="57912"/>
                  </a:moveTo>
                  <a:lnTo>
                    <a:pt x="1944370" y="57912"/>
                  </a:lnTo>
                  <a:lnTo>
                    <a:pt x="1944370" y="115824"/>
                  </a:lnTo>
                  <a:lnTo>
                    <a:pt x="2031238" y="115824"/>
                  </a:lnTo>
                  <a:lnTo>
                    <a:pt x="2089150" y="86868"/>
                  </a:lnTo>
                  <a:lnTo>
                    <a:pt x="2031237" y="57912"/>
                  </a:lnTo>
                  <a:close/>
                </a:path>
              </a:pathLst>
            </a:custGeom>
            <a:solidFill>
              <a:srgbClr val="6FAC46"/>
            </a:solidFill>
            <a:ln w="9525">
              <a:noFill/>
            </a:ln>
          </p:spPr>
          <p:txBody>
            <a:bodyPr/>
            <a:lstStyle/>
            <a:p>
              <a:endParaRPr lang="zh-CN" altLang="en-US">
                <a:solidFill>
                  <a:schemeClr val="dk1"/>
                </a:solidFill>
              </a:endParaRPr>
            </a:p>
          </p:txBody>
        </p:sp>
        <p:sp>
          <p:nvSpPr>
            <p:cNvPr id="33800" name="object 8"/>
            <p:cNvSpPr txBox="1"/>
            <p:nvPr>
              <p:custDataLst>
                <p:tags r:id="rId4"/>
              </p:custDataLst>
            </p:nvPr>
          </p:nvSpPr>
          <p:spPr>
            <a:xfrm>
              <a:off x="3714750" y="488569"/>
              <a:ext cx="482600" cy="379883"/>
            </a:xfrm>
            <a:prstGeom prst="rect">
              <a:avLst/>
            </a:prstGeom>
            <a:noFill/>
            <a:ln w="9525">
              <a:noFill/>
            </a:ln>
          </p:spPr>
          <p:txBody>
            <a:bodyPr lIns="0" tIns="0" rIns="0" bIns="0" anchor="t" anchorCtr="0">
              <a:spAutoFit/>
            </a:bodyPr>
            <a:lstStyle/>
            <a:p>
              <a:pPr marL="12700"/>
              <a:r>
                <a:rPr lang="zh-CN" altLang="en-US" sz="1800" b="1">
                  <a:solidFill>
                    <a:schemeClr val="dk1"/>
                  </a:solidFill>
                  <a:latin typeface="微软雅黑" panose="020B0503020204020204" charset="-122"/>
                  <a:ea typeface="微软雅黑" panose="020B0503020204020204" charset="-122"/>
                </a:rPr>
                <a:t>具备</a:t>
              </a:r>
              <a:endParaRPr lang="zh-CN" altLang="en-US" sz="1800" b="1">
                <a:solidFill>
                  <a:schemeClr val="dk1"/>
                </a:solidFill>
                <a:latin typeface="微软雅黑" panose="020B0503020204020204" charset="-122"/>
                <a:ea typeface="微软雅黑" panose="020B0503020204020204" charset="-122"/>
              </a:endParaRPr>
            </a:p>
          </p:txBody>
        </p:sp>
        <p:sp>
          <p:nvSpPr>
            <p:cNvPr id="33801" name="object 9"/>
            <p:cNvSpPr/>
            <p:nvPr>
              <p:custDataLst>
                <p:tags r:id="rId5"/>
              </p:custDataLst>
            </p:nvPr>
          </p:nvSpPr>
          <p:spPr>
            <a:xfrm>
              <a:off x="3721608" y="2711195"/>
              <a:ext cx="2194559" cy="1152143"/>
            </a:xfrm>
            <a:custGeom>
              <a:avLst/>
              <a:gdLst/>
              <a:ahLst/>
              <a:cxnLst/>
              <a:rect l="0" t="0" r="0" b="0"/>
              <a:pathLst>
                <a:path w="2194559" h="1152143">
                  <a:moveTo>
                    <a:pt x="2189606" y="0"/>
                  </a:moveTo>
                  <a:lnTo>
                    <a:pt x="4952" y="0"/>
                  </a:lnTo>
                  <a:lnTo>
                    <a:pt x="0" y="4952"/>
                  </a:lnTo>
                  <a:lnTo>
                    <a:pt x="0" y="1147190"/>
                  </a:lnTo>
                  <a:lnTo>
                    <a:pt x="4952" y="1152143"/>
                  </a:lnTo>
                  <a:lnTo>
                    <a:pt x="2189606" y="1152143"/>
                  </a:lnTo>
                  <a:lnTo>
                    <a:pt x="2194559" y="1147190"/>
                  </a:lnTo>
                  <a:lnTo>
                    <a:pt x="2194559" y="4952"/>
                  </a:lnTo>
                  <a:lnTo>
                    <a:pt x="2189606" y="0"/>
                  </a:lnTo>
                  <a:close/>
                </a:path>
              </a:pathLst>
            </a:custGeom>
            <a:solidFill>
              <a:srgbClr val="006FC0"/>
            </a:solidFill>
            <a:ln w="9525">
              <a:noFill/>
            </a:ln>
          </p:spPr>
          <p:txBody>
            <a:bodyPr/>
            <a:lstStyle/>
            <a:p>
              <a:endParaRPr lang="zh-CN" altLang="en-US">
                <a:solidFill>
                  <a:schemeClr val="dk1"/>
                </a:solidFill>
              </a:endParaRPr>
            </a:p>
          </p:txBody>
        </p:sp>
        <p:sp>
          <p:nvSpPr>
            <p:cNvPr id="33802" name="object 10"/>
            <p:cNvSpPr txBox="1"/>
            <p:nvPr/>
          </p:nvSpPr>
          <p:spPr>
            <a:xfrm>
              <a:off x="4300220" y="2950845"/>
              <a:ext cx="1038860" cy="337190"/>
            </a:xfrm>
            <a:prstGeom prst="rect">
              <a:avLst/>
            </a:prstGeom>
            <a:noFill/>
            <a:ln w="9525">
              <a:noFill/>
            </a:ln>
          </p:spPr>
          <p:txBody>
            <a:bodyPr wrap="square" lIns="0" tIns="0" rIns="0" bIns="0" anchor="t" anchorCtr="0">
              <a:spAutoFit/>
            </a:bodyPr>
            <a:lstStyle/>
            <a:p>
              <a:pPr marL="12700"/>
              <a:r>
                <a:rPr lang="zh-CN" altLang="en-US" sz="1600" b="1">
                  <a:solidFill>
                    <a:srgbClr val="FFFFFF"/>
                  </a:solidFill>
                  <a:latin typeface="微软雅黑" panose="020B0503020204020204" charset="-122"/>
                  <a:ea typeface="微软雅黑" panose="020B0503020204020204" charset="-122"/>
                </a:rPr>
                <a:t>主要负责人</a:t>
              </a:r>
              <a:endParaRPr lang="zh-CN" altLang="en-US" sz="1600" b="1">
                <a:solidFill>
                  <a:srgbClr val="FFFFFF"/>
                </a:solidFill>
                <a:latin typeface="微软雅黑" panose="020B0503020204020204" charset="-122"/>
                <a:ea typeface="微软雅黑" panose="020B0503020204020204" charset="-122"/>
              </a:endParaRPr>
            </a:p>
          </p:txBody>
        </p:sp>
        <p:sp>
          <p:nvSpPr>
            <p:cNvPr id="33803" name="object 11"/>
            <p:cNvSpPr txBox="1"/>
            <p:nvPr/>
          </p:nvSpPr>
          <p:spPr>
            <a:xfrm>
              <a:off x="3995165" y="3401948"/>
              <a:ext cx="1647189" cy="337190"/>
            </a:xfrm>
            <a:prstGeom prst="rect">
              <a:avLst/>
            </a:prstGeom>
            <a:noFill/>
            <a:ln w="9525">
              <a:noFill/>
            </a:ln>
          </p:spPr>
          <p:txBody>
            <a:bodyPr wrap="square" lIns="0" tIns="0" rIns="0" bIns="0" anchor="t" anchorCtr="0">
              <a:spAutoFit/>
            </a:bodyPr>
            <a:lstStyle/>
            <a:p>
              <a:pPr marL="12700"/>
              <a:r>
                <a:rPr lang="zh-CN" altLang="en-US" sz="1600" b="1">
                  <a:solidFill>
                    <a:srgbClr val="FFFFFF"/>
                  </a:solidFill>
                  <a:latin typeface="微软雅黑" panose="020B0503020204020204" charset="-122"/>
                  <a:ea typeface="微软雅黑" panose="020B0503020204020204" charset="-122"/>
                </a:rPr>
                <a:t>安全生产管理人员</a:t>
              </a:r>
              <a:endParaRPr lang="zh-CN" altLang="en-US" sz="1600" b="1">
                <a:solidFill>
                  <a:srgbClr val="FFFFFF"/>
                </a:solidFill>
                <a:latin typeface="微软雅黑" panose="020B0503020204020204" charset="-122"/>
                <a:ea typeface="微软雅黑" panose="020B0503020204020204" charset="-122"/>
              </a:endParaRPr>
            </a:p>
          </p:txBody>
        </p:sp>
        <p:sp>
          <p:nvSpPr>
            <p:cNvPr id="33804" name="object 12"/>
            <p:cNvSpPr/>
            <p:nvPr>
              <p:custDataLst>
                <p:tags r:id="rId6"/>
              </p:custDataLst>
            </p:nvPr>
          </p:nvSpPr>
          <p:spPr>
            <a:xfrm>
              <a:off x="7254240" y="2639567"/>
              <a:ext cx="2397252" cy="1130808"/>
            </a:xfrm>
            <a:custGeom>
              <a:avLst/>
              <a:gdLst/>
              <a:ahLst/>
              <a:cxnLst/>
              <a:rect l="0" t="0" r="0" b="0"/>
              <a:pathLst>
                <a:path w="2397252" h="1130808">
                  <a:moveTo>
                    <a:pt x="2374264" y="0"/>
                  </a:moveTo>
                  <a:lnTo>
                    <a:pt x="15084" y="1393"/>
                  </a:lnTo>
                  <a:lnTo>
                    <a:pt x="4240" y="9676"/>
                  </a:lnTo>
                  <a:lnTo>
                    <a:pt x="0" y="22987"/>
                  </a:lnTo>
                  <a:lnTo>
                    <a:pt x="1393" y="1115723"/>
                  </a:lnTo>
                  <a:lnTo>
                    <a:pt x="9676" y="1126567"/>
                  </a:lnTo>
                  <a:lnTo>
                    <a:pt x="22986" y="1130808"/>
                  </a:lnTo>
                  <a:lnTo>
                    <a:pt x="2382167" y="1129414"/>
                  </a:lnTo>
                  <a:lnTo>
                    <a:pt x="2393011" y="1121131"/>
                  </a:lnTo>
                  <a:lnTo>
                    <a:pt x="2397252" y="1107821"/>
                  </a:lnTo>
                  <a:lnTo>
                    <a:pt x="2395858" y="15084"/>
                  </a:lnTo>
                  <a:lnTo>
                    <a:pt x="2387575" y="4240"/>
                  </a:lnTo>
                  <a:lnTo>
                    <a:pt x="2374264" y="0"/>
                  </a:lnTo>
                  <a:close/>
                </a:path>
              </a:pathLst>
            </a:custGeom>
            <a:solidFill>
              <a:srgbClr val="CC6600"/>
            </a:solidFill>
            <a:ln w="9525">
              <a:noFill/>
            </a:ln>
          </p:spPr>
          <p:txBody>
            <a:bodyPr/>
            <a:lstStyle/>
            <a:p>
              <a:endParaRPr lang="zh-CN" altLang="en-US">
                <a:solidFill>
                  <a:schemeClr val="dk1"/>
                </a:solidFill>
              </a:endParaRPr>
            </a:p>
          </p:txBody>
        </p:sp>
        <p:sp>
          <p:nvSpPr>
            <p:cNvPr id="33805" name="object 13"/>
            <p:cNvSpPr txBox="1"/>
            <p:nvPr/>
          </p:nvSpPr>
          <p:spPr>
            <a:xfrm>
              <a:off x="7529576" y="2825877"/>
              <a:ext cx="1849755" cy="911371"/>
            </a:xfrm>
            <a:prstGeom prst="rect">
              <a:avLst/>
            </a:prstGeom>
            <a:noFill/>
            <a:ln w="9525">
              <a:noFill/>
            </a:ln>
          </p:spPr>
          <p:txBody>
            <a:bodyPr wrap="square" lIns="0" tIns="0" rIns="0" bIns="0" anchor="t" anchorCtr="0">
              <a:spAutoFit/>
            </a:bodyPr>
            <a:lstStyle/>
            <a:p>
              <a:pPr marL="12700">
                <a:lnSpc>
                  <a:spcPct val="135000"/>
                </a:lnSpc>
              </a:pPr>
              <a:r>
                <a:rPr lang="zh-CN" altLang="en-US" sz="1600" b="1">
                  <a:solidFill>
                    <a:srgbClr val="FFFFFF"/>
                  </a:solidFill>
                  <a:latin typeface="微软雅黑" panose="020B0503020204020204" charset="-122"/>
                  <a:ea typeface="微软雅黑" panose="020B0503020204020204" charset="-122"/>
                </a:rPr>
                <a:t>主管的负有安全生产</a:t>
              </a:r>
              <a:endParaRPr lang="en-US" altLang="zh-CN" sz="1600" b="1">
                <a:solidFill>
                  <a:srgbClr val="FFFFFF"/>
                </a:solidFill>
                <a:latin typeface="微软雅黑" panose="020B0503020204020204" charset="-122"/>
                <a:ea typeface="微软雅黑" panose="020B0503020204020204" charset="-122"/>
              </a:endParaRPr>
            </a:p>
            <a:p>
              <a:pPr marL="12700">
                <a:lnSpc>
                  <a:spcPct val="135000"/>
                </a:lnSpc>
              </a:pPr>
              <a:r>
                <a:rPr lang="zh-CN" altLang="en-US" sz="1600" b="1">
                  <a:solidFill>
                    <a:srgbClr val="FFFFFF"/>
                  </a:solidFill>
                  <a:latin typeface="微软雅黑" panose="020B0503020204020204" charset="-122"/>
                  <a:ea typeface="微软雅黑" panose="020B0503020204020204" charset="-122"/>
                </a:rPr>
                <a:t>监督管理职责的部门</a:t>
              </a:r>
              <a:endParaRPr lang="zh-CN" altLang="en-US" sz="1600" b="1">
                <a:solidFill>
                  <a:srgbClr val="FFFFFF"/>
                </a:solidFill>
                <a:latin typeface="微软雅黑" panose="020B0503020204020204" charset="-122"/>
                <a:ea typeface="微软雅黑" panose="020B0503020204020204" charset="-122"/>
              </a:endParaRPr>
            </a:p>
          </p:txBody>
        </p:sp>
        <p:sp>
          <p:nvSpPr>
            <p:cNvPr id="33806" name="object 14"/>
            <p:cNvSpPr/>
            <p:nvPr>
              <p:custDataLst>
                <p:tags r:id="rId7"/>
              </p:custDataLst>
            </p:nvPr>
          </p:nvSpPr>
          <p:spPr>
            <a:xfrm>
              <a:off x="313943" y="2711194"/>
              <a:ext cx="3419855" cy="1152143"/>
            </a:xfrm>
            <a:custGeom>
              <a:avLst/>
              <a:gdLst/>
              <a:ahLst/>
              <a:cxnLst/>
              <a:rect l="0" t="0" r="0" b="0"/>
              <a:pathLst>
                <a:path w="3419855" h="1152143">
                  <a:moveTo>
                    <a:pt x="3414903" y="0"/>
                  </a:moveTo>
                  <a:lnTo>
                    <a:pt x="4914" y="0"/>
                  </a:lnTo>
                  <a:lnTo>
                    <a:pt x="0" y="4952"/>
                  </a:lnTo>
                  <a:lnTo>
                    <a:pt x="0" y="1147190"/>
                  </a:lnTo>
                  <a:lnTo>
                    <a:pt x="4914" y="1152143"/>
                  </a:lnTo>
                  <a:lnTo>
                    <a:pt x="3414903" y="1152143"/>
                  </a:lnTo>
                  <a:lnTo>
                    <a:pt x="3419855" y="1147190"/>
                  </a:lnTo>
                  <a:lnTo>
                    <a:pt x="3419855" y="4952"/>
                  </a:lnTo>
                  <a:lnTo>
                    <a:pt x="3414903" y="0"/>
                  </a:lnTo>
                  <a:close/>
                </a:path>
              </a:pathLst>
            </a:custGeom>
            <a:solidFill>
              <a:srgbClr val="006FC0"/>
            </a:solidFill>
            <a:ln w="9525">
              <a:noFill/>
            </a:ln>
          </p:spPr>
          <p:txBody>
            <a:bodyPr/>
            <a:lstStyle/>
            <a:p>
              <a:endParaRPr lang="zh-CN" altLang="en-US">
                <a:solidFill>
                  <a:schemeClr val="dk1"/>
                </a:solidFill>
              </a:endParaRPr>
            </a:p>
          </p:txBody>
        </p:sp>
        <p:sp>
          <p:nvSpPr>
            <p:cNvPr id="33807" name="object 15"/>
            <p:cNvSpPr/>
            <p:nvPr>
              <p:custDataLst>
                <p:tags r:id="rId8"/>
              </p:custDataLst>
            </p:nvPr>
          </p:nvSpPr>
          <p:spPr>
            <a:xfrm>
              <a:off x="313943" y="2711195"/>
              <a:ext cx="3419855" cy="1152143"/>
            </a:xfrm>
            <a:custGeom>
              <a:avLst/>
              <a:gdLst/>
              <a:ahLst/>
              <a:cxnLst/>
              <a:rect l="0" t="0" r="0" b="0"/>
              <a:pathLst>
                <a:path w="3419855" h="1152143">
                  <a:moveTo>
                    <a:pt x="0" y="11049"/>
                  </a:moveTo>
                  <a:lnTo>
                    <a:pt x="0" y="4952"/>
                  </a:lnTo>
                  <a:lnTo>
                    <a:pt x="4914" y="0"/>
                  </a:lnTo>
                  <a:lnTo>
                    <a:pt x="10998" y="0"/>
                  </a:lnTo>
                  <a:lnTo>
                    <a:pt x="3408806" y="0"/>
                  </a:lnTo>
                  <a:lnTo>
                    <a:pt x="3414903" y="0"/>
                  </a:lnTo>
                  <a:lnTo>
                    <a:pt x="3419855" y="4952"/>
                  </a:lnTo>
                  <a:lnTo>
                    <a:pt x="3419855" y="11049"/>
                  </a:lnTo>
                  <a:lnTo>
                    <a:pt x="3419855" y="1141095"/>
                  </a:lnTo>
                  <a:lnTo>
                    <a:pt x="3419855" y="1147190"/>
                  </a:lnTo>
                  <a:lnTo>
                    <a:pt x="3414903" y="1152143"/>
                  </a:lnTo>
                  <a:lnTo>
                    <a:pt x="3408806" y="1152143"/>
                  </a:lnTo>
                  <a:lnTo>
                    <a:pt x="10998" y="1152143"/>
                  </a:lnTo>
                  <a:lnTo>
                    <a:pt x="4914" y="1152143"/>
                  </a:lnTo>
                  <a:lnTo>
                    <a:pt x="0" y="1147190"/>
                  </a:lnTo>
                  <a:lnTo>
                    <a:pt x="0" y="1141095"/>
                  </a:lnTo>
                  <a:lnTo>
                    <a:pt x="0" y="11049"/>
                  </a:lnTo>
                  <a:close/>
                </a:path>
              </a:pathLst>
            </a:custGeom>
            <a:noFill/>
            <a:ln w="1219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33808" name="object 16"/>
            <p:cNvSpPr txBox="1"/>
            <p:nvPr/>
          </p:nvSpPr>
          <p:spPr>
            <a:xfrm>
              <a:off x="401522" y="2842011"/>
              <a:ext cx="3313228" cy="911371"/>
            </a:xfrm>
            <a:prstGeom prst="rect">
              <a:avLst/>
            </a:prstGeom>
            <a:noFill/>
            <a:ln w="9525">
              <a:noFill/>
            </a:ln>
          </p:spPr>
          <p:txBody>
            <a:bodyPr wrap="square" lIns="0" tIns="0" rIns="0" bIns="0" anchor="t" anchorCtr="0">
              <a:spAutoFit/>
            </a:bodyPr>
            <a:lstStyle/>
            <a:p>
              <a:pPr marL="12700">
                <a:lnSpc>
                  <a:spcPct val="135000"/>
                </a:lnSpc>
              </a:pPr>
              <a:r>
                <a:rPr lang="zh-CN" altLang="en-US" sz="1600" b="1">
                  <a:solidFill>
                    <a:srgbClr val="FFFFFF"/>
                  </a:solidFill>
                  <a:latin typeface="微软雅黑" panose="020B0503020204020204" charset="-122"/>
                  <a:ea typeface="微软雅黑" panose="020B0503020204020204" charset="-122"/>
                </a:rPr>
                <a:t>矿山、金属冶炼 建筑施工、道路运输单位 危险物品的生产、经营、储存单位</a:t>
              </a:r>
              <a:endParaRPr lang="zh-CN" altLang="en-US" sz="1600" b="1">
                <a:solidFill>
                  <a:srgbClr val="FFFFFF"/>
                </a:solidFill>
                <a:latin typeface="微软雅黑" panose="020B0503020204020204" charset="-122"/>
                <a:ea typeface="微软雅黑" panose="020B0503020204020204" charset="-122"/>
              </a:endParaRPr>
            </a:p>
          </p:txBody>
        </p:sp>
        <p:sp>
          <p:nvSpPr>
            <p:cNvPr id="33809" name="object 17"/>
            <p:cNvSpPr/>
            <p:nvPr>
              <p:custDataLst>
                <p:tags r:id="rId9"/>
              </p:custDataLst>
            </p:nvPr>
          </p:nvSpPr>
          <p:spPr>
            <a:xfrm>
              <a:off x="6088379" y="3243072"/>
              <a:ext cx="985774" cy="173736"/>
            </a:xfrm>
            <a:custGeom>
              <a:avLst/>
              <a:gdLst/>
              <a:ahLst/>
              <a:cxnLst/>
              <a:rect l="0" t="0" r="0" b="0"/>
              <a:pathLst>
                <a:path w="985774" h="173736">
                  <a:moveTo>
                    <a:pt x="173736" y="0"/>
                  </a:moveTo>
                  <a:lnTo>
                    <a:pt x="0" y="86867"/>
                  </a:lnTo>
                  <a:lnTo>
                    <a:pt x="173736" y="173736"/>
                  </a:lnTo>
                  <a:lnTo>
                    <a:pt x="173736" y="115824"/>
                  </a:lnTo>
                  <a:lnTo>
                    <a:pt x="144780" y="115824"/>
                  </a:lnTo>
                  <a:lnTo>
                    <a:pt x="144780" y="57912"/>
                  </a:lnTo>
                  <a:lnTo>
                    <a:pt x="173736" y="57912"/>
                  </a:lnTo>
                  <a:lnTo>
                    <a:pt x="173736" y="0"/>
                  </a:lnTo>
                  <a:close/>
                </a:path>
                <a:path w="985774" h="173736">
                  <a:moveTo>
                    <a:pt x="173736" y="57912"/>
                  </a:moveTo>
                  <a:lnTo>
                    <a:pt x="144780" y="57912"/>
                  </a:lnTo>
                  <a:lnTo>
                    <a:pt x="144780" y="115824"/>
                  </a:lnTo>
                  <a:lnTo>
                    <a:pt x="173736" y="115824"/>
                  </a:lnTo>
                  <a:lnTo>
                    <a:pt x="173736" y="57912"/>
                  </a:lnTo>
                  <a:close/>
                </a:path>
                <a:path w="985774" h="173736">
                  <a:moveTo>
                    <a:pt x="985774" y="57912"/>
                  </a:moveTo>
                  <a:lnTo>
                    <a:pt x="173736" y="57912"/>
                  </a:lnTo>
                  <a:lnTo>
                    <a:pt x="173736" y="115824"/>
                  </a:lnTo>
                  <a:lnTo>
                    <a:pt x="985774" y="115824"/>
                  </a:lnTo>
                  <a:lnTo>
                    <a:pt x="985774" y="57912"/>
                  </a:lnTo>
                  <a:close/>
                </a:path>
              </a:pathLst>
            </a:custGeom>
            <a:solidFill>
              <a:srgbClr val="6FAC46"/>
            </a:solidFill>
            <a:ln w="9525">
              <a:noFill/>
            </a:ln>
          </p:spPr>
          <p:txBody>
            <a:bodyPr/>
            <a:lstStyle/>
            <a:p>
              <a:endParaRPr lang="zh-CN" altLang="en-US">
                <a:solidFill>
                  <a:schemeClr val="dk1"/>
                </a:solidFill>
              </a:endParaRPr>
            </a:p>
          </p:txBody>
        </p:sp>
        <p:sp>
          <p:nvSpPr>
            <p:cNvPr id="33810" name="object 18"/>
            <p:cNvSpPr txBox="1"/>
            <p:nvPr>
              <p:custDataLst>
                <p:tags r:id="rId10"/>
              </p:custDataLst>
            </p:nvPr>
          </p:nvSpPr>
          <p:spPr>
            <a:xfrm>
              <a:off x="6167754" y="2810002"/>
              <a:ext cx="939800" cy="379883"/>
            </a:xfrm>
            <a:prstGeom prst="rect">
              <a:avLst/>
            </a:prstGeom>
            <a:noFill/>
            <a:ln w="9525">
              <a:noFill/>
            </a:ln>
          </p:spPr>
          <p:txBody>
            <a:bodyPr lIns="0" tIns="0" rIns="0" bIns="0" anchor="t" anchorCtr="0">
              <a:spAutoFit/>
            </a:bodyPr>
            <a:lstStyle/>
            <a:p>
              <a:pPr marL="12700"/>
              <a:r>
                <a:rPr lang="zh-CN" altLang="en-US" sz="1800" b="1">
                  <a:solidFill>
                    <a:schemeClr val="dk1"/>
                  </a:solidFill>
                  <a:latin typeface="微软雅黑" panose="020B0503020204020204" charset="-122"/>
                  <a:ea typeface="微软雅黑" panose="020B0503020204020204" charset="-122"/>
                </a:rPr>
                <a:t>考核合格</a:t>
              </a:r>
              <a:endParaRPr lang="zh-CN" altLang="en-US" sz="1800" b="1">
                <a:solidFill>
                  <a:schemeClr val="dk1"/>
                </a:solidFill>
                <a:latin typeface="微软雅黑" panose="020B0503020204020204" charset="-122"/>
                <a:ea typeface="微软雅黑" panose="020B0503020204020204" charset="-122"/>
              </a:endParaRPr>
            </a:p>
          </p:txBody>
        </p:sp>
        <p:sp>
          <p:nvSpPr>
            <p:cNvPr id="33811" name="object 19"/>
            <p:cNvSpPr/>
            <p:nvPr>
              <p:custDataLst>
                <p:tags r:id="rId11"/>
              </p:custDataLst>
            </p:nvPr>
          </p:nvSpPr>
          <p:spPr>
            <a:xfrm flipH="1">
              <a:off x="8469630" y="1989582"/>
              <a:ext cx="0" cy="647953"/>
            </a:xfrm>
            <a:custGeom>
              <a:avLst/>
              <a:gdLst/>
              <a:ahLst/>
              <a:cxnLst/>
              <a:rect l="0" t="0" r="0" b="0"/>
              <a:pathLst>
                <a:path w="1" h="647953">
                  <a:moveTo>
                    <a:pt x="0" y="647953"/>
                  </a:moveTo>
                  <a:lnTo>
                    <a:pt x="0" y="0"/>
                  </a:lnTo>
                </a:path>
              </a:pathLst>
            </a:custGeom>
            <a:noFill/>
            <a:ln w="28956" cap="flat" cmpd="sng">
              <a:solidFill>
                <a:srgbClr val="585858"/>
              </a:solidFill>
              <a:prstDash val="lgDash"/>
              <a:miter/>
              <a:headEnd type="none" w="med" len="med"/>
              <a:tailEnd type="none" w="med" len="med"/>
            </a:ln>
          </p:spPr>
          <p:txBody>
            <a:bodyPr/>
            <a:lstStyle/>
            <a:p>
              <a:endParaRPr lang="zh-CN" altLang="en-US">
                <a:solidFill>
                  <a:schemeClr val="dk1"/>
                </a:solidFill>
              </a:endParaRPr>
            </a:p>
          </p:txBody>
        </p:sp>
        <p:sp>
          <p:nvSpPr>
            <p:cNvPr id="33812" name="object 20"/>
            <p:cNvSpPr/>
            <p:nvPr>
              <p:custDataLst>
                <p:tags r:id="rId12"/>
              </p:custDataLst>
            </p:nvPr>
          </p:nvSpPr>
          <p:spPr>
            <a:xfrm>
              <a:off x="4896096" y="2027885"/>
              <a:ext cx="3527424" cy="0"/>
            </a:xfrm>
            <a:custGeom>
              <a:avLst/>
              <a:gdLst/>
              <a:ahLst/>
              <a:cxnLst/>
              <a:rect l="0" t="0" r="0" b="0"/>
              <a:pathLst>
                <a:path w="3527425" h="1">
                  <a:moveTo>
                    <a:pt x="0" y="0"/>
                  </a:moveTo>
                  <a:lnTo>
                    <a:pt x="3527424" y="0"/>
                  </a:lnTo>
                </a:path>
              </a:pathLst>
            </a:custGeom>
            <a:noFill/>
            <a:ln w="28956" cap="flat" cmpd="sng">
              <a:solidFill>
                <a:srgbClr val="585858"/>
              </a:solidFill>
              <a:prstDash val="lgDash"/>
              <a:miter/>
              <a:headEnd type="none" w="med" len="med"/>
              <a:tailEnd type="none" w="med" len="med"/>
            </a:ln>
          </p:spPr>
          <p:txBody>
            <a:bodyPr/>
            <a:lstStyle/>
            <a:p>
              <a:endParaRPr lang="zh-CN" altLang="en-US">
                <a:solidFill>
                  <a:schemeClr val="dk1"/>
                </a:solidFill>
              </a:endParaRPr>
            </a:p>
          </p:txBody>
        </p:sp>
        <p:sp>
          <p:nvSpPr>
            <p:cNvPr id="33813" name="object 21"/>
            <p:cNvSpPr/>
            <p:nvPr>
              <p:custDataLst>
                <p:tags r:id="rId13"/>
              </p:custDataLst>
            </p:nvPr>
          </p:nvSpPr>
          <p:spPr>
            <a:xfrm>
              <a:off x="4759452" y="2047494"/>
              <a:ext cx="144780" cy="576198"/>
            </a:xfrm>
            <a:custGeom>
              <a:avLst/>
              <a:gdLst/>
              <a:ahLst/>
              <a:cxnLst/>
              <a:rect l="0" t="0" r="0" b="0"/>
              <a:pathLst>
                <a:path w="144780" h="576198">
                  <a:moveTo>
                    <a:pt x="86868" y="0"/>
                  </a:moveTo>
                  <a:lnTo>
                    <a:pt x="57912" y="0"/>
                  </a:lnTo>
                  <a:lnTo>
                    <a:pt x="57912" y="115823"/>
                  </a:lnTo>
                  <a:lnTo>
                    <a:pt x="86868" y="115823"/>
                  </a:lnTo>
                  <a:lnTo>
                    <a:pt x="86868" y="0"/>
                  </a:lnTo>
                  <a:close/>
                </a:path>
                <a:path w="144780" h="576198">
                  <a:moveTo>
                    <a:pt x="86868" y="202691"/>
                  </a:moveTo>
                  <a:lnTo>
                    <a:pt x="57912" y="202691"/>
                  </a:lnTo>
                  <a:lnTo>
                    <a:pt x="57912" y="318515"/>
                  </a:lnTo>
                  <a:lnTo>
                    <a:pt x="86868" y="318515"/>
                  </a:lnTo>
                  <a:lnTo>
                    <a:pt x="86868" y="202691"/>
                  </a:lnTo>
                  <a:close/>
                </a:path>
                <a:path w="144780" h="576198">
                  <a:moveTo>
                    <a:pt x="57912" y="431418"/>
                  </a:moveTo>
                  <a:lnTo>
                    <a:pt x="0" y="431418"/>
                  </a:lnTo>
                  <a:lnTo>
                    <a:pt x="72389" y="576198"/>
                  </a:lnTo>
                  <a:lnTo>
                    <a:pt x="137541" y="445896"/>
                  </a:lnTo>
                  <a:lnTo>
                    <a:pt x="57912" y="445896"/>
                  </a:lnTo>
                  <a:lnTo>
                    <a:pt x="57912" y="431418"/>
                  </a:lnTo>
                  <a:close/>
                </a:path>
                <a:path w="144780" h="576198">
                  <a:moveTo>
                    <a:pt x="86868" y="405383"/>
                  </a:moveTo>
                  <a:lnTo>
                    <a:pt x="57912" y="405383"/>
                  </a:lnTo>
                  <a:lnTo>
                    <a:pt x="57912" y="445896"/>
                  </a:lnTo>
                  <a:lnTo>
                    <a:pt x="86868" y="445896"/>
                  </a:lnTo>
                  <a:lnTo>
                    <a:pt x="86868" y="405383"/>
                  </a:lnTo>
                  <a:close/>
                </a:path>
                <a:path w="144780" h="576198">
                  <a:moveTo>
                    <a:pt x="144780" y="431418"/>
                  </a:moveTo>
                  <a:lnTo>
                    <a:pt x="86868" y="431418"/>
                  </a:lnTo>
                  <a:lnTo>
                    <a:pt x="86868" y="445896"/>
                  </a:lnTo>
                  <a:lnTo>
                    <a:pt x="137541" y="445896"/>
                  </a:lnTo>
                  <a:lnTo>
                    <a:pt x="144780" y="431418"/>
                  </a:lnTo>
                  <a:close/>
                </a:path>
              </a:pathLst>
            </a:custGeom>
            <a:solidFill>
              <a:srgbClr val="585858"/>
            </a:solidFill>
            <a:ln w="9525">
              <a:noFill/>
            </a:ln>
          </p:spPr>
          <p:txBody>
            <a:bodyPr/>
            <a:lstStyle/>
            <a:p>
              <a:endParaRPr lang="zh-CN" altLang="en-US">
                <a:solidFill>
                  <a:schemeClr val="dk1"/>
                </a:solidFill>
              </a:endParaRPr>
            </a:p>
          </p:txBody>
        </p:sp>
        <p:sp>
          <p:nvSpPr>
            <p:cNvPr id="33814" name="object 22"/>
            <p:cNvSpPr/>
            <p:nvPr>
              <p:custDataLst>
                <p:tags r:id="rId14"/>
              </p:custDataLst>
            </p:nvPr>
          </p:nvSpPr>
          <p:spPr>
            <a:xfrm>
              <a:off x="5919038" y="1667427"/>
              <a:ext cx="1408440" cy="803331"/>
            </a:xfrm>
            <a:custGeom>
              <a:avLst/>
              <a:gdLst/>
              <a:ahLst/>
              <a:cxnLst/>
              <a:rect l="0" t="0" r="0" b="0"/>
              <a:pathLst>
                <a:path w="1408176" h="760476">
                  <a:moveTo>
                    <a:pt x="1335151" y="0"/>
                  </a:moveTo>
                  <a:lnTo>
                    <a:pt x="71068" y="25"/>
                  </a:lnTo>
                  <a:lnTo>
                    <a:pt x="31233" y="13101"/>
                  </a:lnTo>
                  <a:lnTo>
                    <a:pt x="5552" y="45002"/>
                  </a:lnTo>
                  <a:lnTo>
                    <a:pt x="0" y="73025"/>
                  </a:lnTo>
                  <a:lnTo>
                    <a:pt x="25" y="689407"/>
                  </a:lnTo>
                  <a:lnTo>
                    <a:pt x="13101" y="729242"/>
                  </a:lnTo>
                  <a:lnTo>
                    <a:pt x="45002" y="754923"/>
                  </a:lnTo>
                  <a:lnTo>
                    <a:pt x="73025" y="760476"/>
                  </a:lnTo>
                  <a:lnTo>
                    <a:pt x="1337107" y="760450"/>
                  </a:lnTo>
                  <a:lnTo>
                    <a:pt x="1376942" y="747374"/>
                  </a:lnTo>
                  <a:lnTo>
                    <a:pt x="1402623" y="715473"/>
                  </a:lnTo>
                  <a:lnTo>
                    <a:pt x="1408176" y="687451"/>
                  </a:lnTo>
                  <a:lnTo>
                    <a:pt x="1408150" y="71068"/>
                  </a:lnTo>
                  <a:lnTo>
                    <a:pt x="1395074" y="31233"/>
                  </a:lnTo>
                  <a:lnTo>
                    <a:pt x="1363173" y="5552"/>
                  </a:lnTo>
                  <a:lnTo>
                    <a:pt x="1335151" y="0"/>
                  </a:lnTo>
                  <a:close/>
                </a:path>
              </a:pathLst>
            </a:custGeom>
            <a:solidFill>
              <a:srgbClr val="965282"/>
            </a:solidFill>
            <a:ln w="9525">
              <a:noFill/>
            </a:ln>
          </p:spPr>
          <p:txBody>
            <a:bodyPr/>
            <a:lstStyle/>
            <a:p>
              <a:endParaRPr lang="zh-CN" altLang="en-US">
                <a:solidFill>
                  <a:schemeClr val="dk1"/>
                </a:solidFill>
              </a:endParaRPr>
            </a:p>
          </p:txBody>
        </p:sp>
        <p:sp>
          <p:nvSpPr>
            <p:cNvPr id="33815" name="object 23"/>
            <p:cNvSpPr/>
            <p:nvPr>
              <p:custDataLst>
                <p:tags r:id="rId15"/>
              </p:custDataLst>
            </p:nvPr>
          </p:nvSpPr>
          <p:spPr>
            <a:xfrm>
              <a:off x="5919215" y="1667255"/>
              <a:ext cx="1408176" cy="760476"/>
            </a:xfrm>
            <a:custGeom>
              <a:avLst/>
              <a:gdLst/>
              <a:ahLst/>
              <a:cxnLst/>
              <a:rect l="0" t="0" r="0" b="0"/>
              <a:pathLst>
                <a:path w="1408176" h="760476">
                  <a:moveTo>
                    <a:pt x="0" y="73025"/>
                  </a:moveTo>
                  <a:lnTo>
                    <a:pt x="12077" y="32739"/>
                  </a:lnTo>
                  <a:lnTo>
                    <a:pt x="43309" y="6280"/>
                  </a:lnTo>
                  <a:lnTo>
                    <a:pt x="1335151" y="0"/>
                  </a:lnTo>
                  <a:lnTo>
                    <a:pt x="1349652" y="1434"/>
                  </a:lnTo>
                  <a:lnTo>
                    <a:pt x="1386162" y="20729"/>
                  </a:lnTo>
                  <a:lnTo>
                    <a:pt x="1406346" y="56680"/>
                  </a:lnTo>
                  <a:lnTo>
                    <a:pt x="1408176" y="687451"/>
                  </a:lnTo>
                  <a:lnTo>
                    <a:pt x="1406741" y="701952"/>
                  </a:lnTo>
                  <a:lnTo>
                    <a:pt x="1387446" y="738462"/>
                  </a:lnTo>
                  <a:lnTo>
                    <a:pt x="1351495" y="758646"/>
                  </a:lnTo>
                  <a:lnTo>
                    <a:pt x="73025" y="760476"/>
                  </a:lnTo>
                  <a:lnTo>
                    <a:pt x="58523" y="759041"/>
                  </a:lnTo>
                  <a:lnTo>
                    <a:pt x="22013" y="739746"/>
                  </a:lnTo>
                  <a:lnTo>
                    <a:pt x="1829" y="703795"/>
                  </a:lnTo>
                  <a:lnTo>
                    <a:pt x="0" y="73025"/>
                  </a:lnTo>
                  <a:close/>
                </a:path>
              </a:pathLst>
            </a:custGeom>
            <a:noFill/>
            <a:ln w="1219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33816" name="object 24"/>
            <p:cNvSpPr txBox="1"/>
            <p:nvPr/>
          </p:nvSpPr>
          <p:spPr>
            <a:xfrm>
              <a:off x="6177788" y="1795398"/>
              <a:ext cx="836294" cy="675251"/>
            </a:xfrm>
            <a:prstGeom prst="rect">
              <a:avLst/>
            </a:prstGeom>
            <a:noFill/>
            <a:ln w="9525">
              <a:noFill/>
            </a:ln>
          </p:spPr>
          <p:txBody>
            <a:bodyPr wrap="square" lIns="0" tIns="0" rIns="0" bIns="0" anchor="t" anchorCtr="0">
              <a:spAutoFit/>
            </a:bodyPr>
            <a:lstStyle/>
            <a:p>
              <a:pPr marL="12700"/>
              <a:r>
                <a:rPr lang="zh-CN" altLang="en-US" sz="1600" b="1">
                  <a:solidFill>
                    <a:srgbClr val="FFFFFF"/>
                  </a:solidFill>
                  <a:latin typeface="微软雅黑" panose="020B0503020204020204" charset="-122"/>
                  <a:ea typeface="微软雅黑" panose="020B0503020204020204" charset="-122"/>
                </a:rPr>
                <a:t>安全知识</a:t>
              </a:r>
              <a:endParaRPr lang="zh-CN" altLang="en-US" sz="1600">
                <a:solidFill>
                  <a:schemeClr val="tx1"/>
                </a:solidFill>
                <a:latin typeface="微软雅黑" panose="020B0503020204020204" charset="-122"/>
                <a:ea typeface="微软雅黑" panose="020B0503020204020204" charset="-122"/>
              </a:endParaRPr>
            </a:p>
            <a:p>
              <a:pPr marL="12700"/>
              <a:r>
                <a:rPr lang="zh-CN" altLang="en-US" sz="1600" b="1">
                  <a:solidFill>
                    <a:srgbClr val="FFFFFF"/>
                  </a:solidFill>
                  <a:latin typeface="微软雅黑" panose="020B0503020204020204" charset="-122"/>
                  <a:ea typeface="微软雅黑" panose="020B0503020204020204" charset="-122"/>
                </a:rPr>
                <a:t>管理能力</a:t>
              </a:r>
              <a:endParaRPr lang="zh-CN" altLang="en-US" sz="1600" b="1">
                <a:solidFill>
                  <a:srgbClr val="FFFFFF"/>
                </a:solidFill>
                <a:latin typeface="微软雅黑" panose="020B0503020204020204" charset="-122"/>
                <a:ea typeface="微软雅黑" panose="020B0503020204020204" charset="-122"/>
              </a:endParaRPr>
            </a:p>
          </p:txBody>
        </p:sp>
        <p:sp>
          <p:nvSpPr>
            <p:cNvPr id="33817" name="object 25"/>
            <p:cNvSpPr/>
            <p:nvPr>
              <p:custDataLst>
                <p:tags r:id="rId16"/>
              </p:custDataLst>
            </p:nvPr>
          </p:nvSpPr>
          <p:spPr>
            <a:xfrm>
              <a:off x="313943" y="4995671"/>
              <a:ext cx="1257300" cy="1085087"/>
            </a:xfrm>
            <a:custGeom>
              <a:avLst/>
              <a:gdLst/>
              <a:ahLst/>
              <a:cxnLst/>
              <a:rect l="0" t="0" r="0" b="0"/>
              <a:pathLst>
                <a:path w="1257300" h="1085088">
                  <a:moveTo>
                    <a:pt x="986028" y="0"/>
                  </a:moveTo>
                  <a:lnTo>
                    <a:pt x="271272" y="0"/>
                  </a:lnTo>
                  <a:lnTo>
                    <a:pt x="0" y="542543"/>
                  </a:lnTo>
                  <a:lnTo>
                    <a:pt x="271272" y="1085087"/>
                  </a:lnTo>
                  <a:lnTo>
                    <a:pt x="986028" y="1085087"/>
                  </a:lnTo>
                  <a:lnTo>
                    <a:pt x="1257300" y="542543"/>
                  </a:lnTo>
                  <a:lnTo>
                    <a:pt x="986028" y="0"/>
                  </a:lnTo>
                  <a:close/>
                </a:path>
              </a:pathLst>
            </a:custGeom>
            <a:solidFill>
              <a:srgbClr val="6F2F9F"/>
            </a:solidFill>
            <a:ln w="9525">
              <a:noFill/>
            </a:ln>
          </p:spPr>
          <p:txBody>
            <a:bodyPr/>
            <a:lstStyle/>
            <a:p>
              <a:endParaRPr lang="zh-CN" altLang="en-US">
                <a:solidFill>
                  <a:schemeClr val="dk1"/>
                </a:solidFill>
              </a:endParaRPr>
            </a:p>
          </p:txBody>
        </p:sp>
        <p:sp>
          <p:nvSpPr>
            <p:cNvPr id="33818" name="object 26"/>
            <p:cNvSpPr/>
            <p:nvPr>
              <p:custDataLst>
                <p:tags r:id="rId17"/>
              </p:custDataLst>
            </p:nvPr>
          </p:nvSpPr>
          <p:spPr>
            <a:xfrm>
              <a:off x="2223516" y="5012435"/>
              <a:ext cx="1255775" cy="1082039"/>
            </a:xfrm>
            <a:custGeom>
              <a:avLst/>
              <a:gdLst/>
              <a:ahLst/>
              <a:cxnLst/>
              <a:rect l="0" t="0" r="0" b="0"/>
              <a:pathLst>
                <a:path w="1255776" h="1082039">
                  <a:moveTo>
                    <a:pt x="985265" y="0"/>
                  </a:moveTo>
                  <a:lnTo>
                    <a:pt x="270509" y="0"/>
                  </a:lnTo>
                  <a:lnTo>
                    <a:pt x="0" y="541019"/>
                  </a:lnTo>
                  <a:lnTo>
                    <a:pt x="270509" y="1082039"/>
                  </a:lnTo>
                  <a:lnTo>
                    <a:pt x="985265" y="1082039"/>
                  </a:lnTo>
                  <a:lnTo>
                    <a:pt x="1255775" y="541019"/>
                  </a:lnTo>
                  <a:lnTo>
                    <a:pt x="985265" y="0"/>
                  </a:lnTo>
                  <a:close/>
                </a:path>
              </a:pathLst>
            </a:custGeom>
            <a:solidFill>
              <a:srgbClr val="CC6600"/>
            </a:solidFill>
            <a:ln w="9525">
              <a:noFill/>
            </a:ln>
          </p:spPr>
          <p:txBody>
            <a:bodyPr/>
            <a:lstStyle/>
            <a:p>
              <a:endParaRPr lang="zh-CN" altLang="en-US">
                <a:solidFill>
                  <a:schemeClr val="dk1"/>
                </a:solidFill>
              </a:endParaRPr>
            </a:p>
          </p:txBody>
        </p:sp>
        <p:sp>
          <p:nvSpPr>
            <p:cNvPr id="33819" name="object 27"/>
            <p:cNvSpPr/>
            <p:nvPr>
              <p:custDataLst>
                <p:tags r:id="rId18"/>
              </p:custDataLst>
            </p:nvPr>
          </p:nvSpPr>
          <p:spPr>
            <a:xfrm>
              <a:off x="1249680" y="4194047"/>
              <a:ext cx="1257300" cy="1085088"/>
            </a:xfrm>
            <a:custGeom>
              <a:avLst/>
              <a:gdLst/>
              <a:ahLst/>
              <a:cxnLst/>
              <a:rect l="0" t="0" r="0" b="0"/>
              <a:pathLst>
                <a:path w="1257300" h="1085088">
                  <a:moveTo>
                    <a:pt x="986027" y="0"/>
                  </a:moveTo>
                  <a:lnTo>
                    <a:pt x="271272" y="0"/>
                  </a:lnTo>
                  <a:lnTo>
                    <a:pt x="0" y="542544"/>
                  </a:lnTo>
                  <a:lnTo>
                    <a:pt x="271272" y="1085088"/>
                  </a:lnTo>
                  <a:lnTo>
                    <a:pt x="986027" y="1085088"/>
                  </a:lnTo>
                  <a:lnTo>
                    <a:pt x="1257300" y="542544"/>
                  </a:lnTo>
                  <a:lnTo>
                    <a:pt x="986027" y="0"/>
                  </a:lnTo>
                  <a:close/>
                </a:path>
              </a:pathLst>
            </a:custGeom>
            <a:solidFill>
              <a:srgbClr val="006FC0"/>
            </a:solidFill>
            <a:ln w="9525">
              <a:noFill/>
            </a:ln>
          </p:spPr>
          <p:txBody>
            <a:bodyPr/>
            <a:lstStyle/>
            <a:p>
              <a:endParaRPr lang="zh-CN" altLang="en-US">
                <a:solidFill>
                  <a:schemeClr val="dk1"/>
                </a:solidFill>
              </a:endParaRPr>
            </a:p>
          </p:txBody>
        </p:sp>
        <p:sp>
          <p:nvSpPr>
            <p:cNvPr id="33820" name="object 28"/>
            <p:cNvSpPr/>
            <p:nvPr>
              <p:custDataLst>
                <p:tags r:id="rId19"/>
              </p:custDataLst>
            </p:nvPr>
          </p:nvSpPr>
          <p:spPr>
            <a:xfrm>
              <a:off x="1388363" y="4189476"/>
              <a:ext cx="871727" cy="739140"/>
            </a:xfrm>
            <a:prstGeom prst="rect">
              <a:avLst/>
            </a:prstGeom>
            <a:blipFill rotWithShape="1">
              <a:blip r:embed="rId20"/>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33821" name="object 29"/>
            <p:cNvSpPr/>
            <p:nvPr>
              <p:custDataLst>
                <p:tags r:id="rId21"/>
              </p:custDataLst>
            </p:nvPr>
          </p:nvSpPr>
          <p:spPr>
            <a:xfrm>
              <a:off x="551687" y="5111496"/>
              <a:ext cx="536448" cy="467868"/>
            </a:xfrm>
            <a:custGeom>
              <a:avLst/>
              <a:gdLst/>
              <a:ahLst/>
              <a:cxnLst/>
              <a:rect l="0" t="0" r="0" b="0"/>
              <a:pathLst>
                <a:path w="536448" h="467868">
                  <a:moveTo>
                    <a:pt x="268224" y="0"/>
                  </a:moveTo>
                  <a:lnTo>
                    <a:pt x="0" y="467867"/>
                  </a:lnTo>
                  <a:lnTo>
                    <a:pt x="536448" y="467867"/>
                  </a:lnTo>
                  <a:lnTo>
                    <a:pt x="268224" y="0"/>
                  </a:lnTo>
                  <a:close/>
                </a:path>
              </a:pathLst>
            </a:custGeom>
            <a:solidFill>
              <a:srgbClr val="FFF700"/>
            </a:solidFill>
            <a:ln w="9525">
              <a:noFill/>
            </a:ln>
          </p:spPr>
          <p:txBody>
            <a:bodyPr/>
            <a:lstStyle/>
            <a:p>
              <a:endParaRPr lang="zh-CN" altLang="en-US">
                <a:solidFill>
                  <a:schemeClr val="dk1"/>
                </a:solidFill>
              </a:endParaRPr>
            </a:p>
          </p:txBody>
        </p:sp>
        <p:sp>
          <p:nvSpPr>
            <p:cNvPr id="33822" name="object 30"/>
            <p:cNvSpPr/>
            <p:nvPr>
              <p:custDataLst>
                <p:tags r:id="rId22"/>
              </p:custDataLst>
            </p:nvPr>
          </p:nvSpPr>
          <p:spPr>
            <a:xfrm>
              <a:off x="748283" y="5260847"/>
              <a:ext cx="536447" cy="318516"/>
            </a:xfrm>
            <a:custGeom>
              <a:avLst/>
              <a:gdLst/>
              <a:ahLst/>
              <a:cxnLst/>
              <a:rect l="0" t="0" r="0" b="0"/>
              <a:pathLst>
                <a:path w="536447" h="318515">
                  <a:moveTo>
                    <a:pt x="268224" y="0"/>
                  </a:moveTo>
                  <a:lnTo>
                    <a:pt x="0" y="318515"/>
                  </a:lnTo>
                  <a:lnTo>
                    <a:pt x="536447" y="318515"/>
                  </a:lnTo>
                  <a:lnTo>
                    <a:pt x="268224" y="0"/>
                  </a:lnTo>
                  <a:close/>
                </a:path>
              </a:pathLst>
            </a:custGeom>
            <a:solidFill>
              <a:srgbClr val="FFF700"/>
            </a:solidFill>
            <a:ln w="9525">
              <a:noFill/>
            </a:ln>
          </p:spPr>
          <p:txBody>
            <a:bodyPr/>
            <a:lstStyle/>
            <a:p>
              <a:endParaRPr lang="zh-CN" altLang="en-US">
                <a:solidFill>
                  <a:schemeClr val="dk1"/>
                </a:solidFill>
              </a:endParaRPr>
            </a:p>
          </p:txBody>
        </p:sp>
        <p:sp>
          <p:nvSpPr>
            <p:cNvPr id="33823" name="object 31"/>
            <p:cNvSpPr/>
            <p:nvPr>
              <p:custDataLst>
                <p:tags r:id="rId23"/>
              </p:custDataLst>
            </p:nvPr>
          </p:nvSpPr>
          <p:spPr>
            <a:xfrm>
              <a:off x="2545079" y="5012435"/>
              <a:ext cx="637032" cy="566927"/>
            </a:xfrm>
            <a:prstGeom prst="rect">
              <a:avLst/>
            </a:prstGeom>
            <a:blipFill rotWithShape="1">
              <a:blip r:embed="rId24"/>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33824" name="object 32"/>
            <p:cNvSpPr txBox="1"/>
            <p:nvPr/>
          </p:nvSpPr>
          <p:spPr>
            <a:xfrm>
              <a:off x="748690" y="5731052"/>
              <a:ext cx="382270" cy="295368"/>
            </a:xfrm>
            <a:prstGeom prst="rect">
              <a:avLst/>
            </a:prstGeom>
            <a:noFill/>
            <a:ln w="9525">
              <a:noFill/>
            </a:ln>
          </p:spPr>
          <p:txBody>
            <a:bodyPr lIns="0" tIns="0" rIns="0" bIns="0" anchor="t" anchorCtr="0">
              <a:spAutoFit/>
            </a:bodyPr>
            <a:lstStyle/>
            <a:p>
              <a:pPr marL="12700"/>
              <a:r>
                <a:rPr lang="zh-CN" altLang="en-US" sz="1400" b="1">
                  <a:solidFill>
                    <a:srgbClr val="FFFFFF"/>
                  </a:solidFill>
                  <a:latin typeface="微软雅黑" panose="020B0503020204020204" charset="-122"/>
                  <a:ea typeface="微软雅黑" panose="020B0503020204020204" charset="-122"/>
                </a:rPr>
                <a:t>矿山</a:t>
              </a:r>
              <a:endParaRPr lang="zh-CN" altLang="en-US" sz="1400" b="1">
                <a:solidFill>
                  <a:srgbClr val="FFFFFF"/>
                </a:solidFill>
                <a:latin typeface="微软雅黑" panose="020B0503020204020204" charset="-122"/>
                <a:ea typeface="微软雅黑" panose="020B0503020204020204" charset="-122"/>
              </a:endParaRPr>
            </a:p>
          </p:txBody>
        </p:sp>
        <p:sp>
          <p:nvSpPr>
            <p:cNvPr id="33825" name="object 33"/>
            <p:cNvSpPr txBox="1"/>
            <p:nvPr/>
          </p:nvSpPr>
          <p:spPr>
            <a:xfrm>
              <a:off x="1504569" y="4914772"/>
              <a:ext cx="739140" cy="295368"/>
            </a:xfrm>
            <a:prstGeom prst="rect">
              <a:avLst/>
            </a:prstGeom>
            <a:noFill/>
            <a:ln w="9525">
              <a:noFill/>
            </a:ln>
          </p:spPr>
          <p:txBody>
            <a:bodyPr lIns="0" tIns="0" rIns="0" bIns="0" anchor="t" anchorCtr="0">
              <a:spAutoFit/>
            </a:bodyPr>
            <a:lstStyle/>
            <a:p>
              <a:pPr marL="12700"/>
              <a:r>
                <a:rPr lang="zh-CN" altLang="en-US" sz="1400" b="1">
                  <a:solidFill>
                    <a:srgbClr val="FFFFFF"/>
                  </a:solidFill>
                  <a:latin typeface="微软雅黑" panose="020B0503020204020204" charset="-122"/>
                  <a:ea typeface="微软雅黑" panose="020B0503020204020204" charset="-122"/>
                </a:rPr>
                <a:t>金属冶炼</a:t>
              </a:r>
              <a:endParaRPr lang="zh-CN" altLang="en-US" sz="1400" b="1">
                <a:solidFill>
                  <a:srgbClr val="FFFFFF"/>
                </a:solidFill>
                <a:latin typeface="微软雅黑" panose="020B0503020204020204" charset="-122"/>
                <a:ea typeface="微软雅黑" panose="020B0503020204020204" charset="-122"/>
              </a:endParaRPr>
            </a:p>
          </p:txBody>
        </p:sp>
        <p:sp>
          <p:nvSpPr>
            <p:cNvPr id="33826" name="object 34"/>
            <p:cNvSpPr txBox="1"/>
            <p:nvPr/>
          </p:nvSpPr>
          <p:spPr>
            <a:xfrm>
              <a:off x="2389377" y="5556402"/>
              <a:ext cx="916940" cy="590736"/>
            </a:xfrm>
            <a:prstGeom prst="rect">
              <a:avLst/>
            </a:prstGeom>
            <a:noFill/>
            <a:ln w="9525">
              <a:noFill/>
            </a:ln>
          </p:spPr>
          <p:txBody>
            <a:bodyPr wrap="square" lIns="0" tIns="0" rIns="0" bIns="0" anchor="t" anchorCtr="0">
              <a:spAutoFit/>
            </a:bodyPr>
            <a:lstStyle/>
            <a:p>
              <a:pPr marL="59055" indent="-47625"/>
              <a:r>
                <a:rPr lang="zh-CN" altLang="en-US" sz="1400" b="1">
                  <a:solidFill>
                    <a:srgbClr val="FFFFFF"/>
                  </a:solidFill>
                  <a:latin typeface="微软雅黑" panose="020B0503020204020204" charset="-122"/>
                  <a:ea typeface="微软雅黑" panose="020B0503020204020204" charset="-122"/>
                </a:rPr>
                <a:t>危险物品的 生产</a:t>
              </a:r>
              <a:r>
                <a:rPr lang="en-US" altLang="zh-CN" sz="1400" b="1">
                  <a:solidFill>
                    <a:srgbClr val="FFFFFF"/>
                  </a:solidFill>
                  <a:latin typeface="微软雅黑" panose="020B0503020204020204" charset="-122"/>
                  <a:ea typeface="微软雅黑" panose="020B0503020204020204" charset="-122"/>
                </a:rPr>
                <a:t>/</a:t>
              </a:r>
              <a:r>
                <a:rPr lang="zh-CN" altLang="en-US" sz="1400" b="1">
                  <a:solidFill>
                    <a:srgbClr val="FFFFFF"/>
                  </a:solidFill>
                  <a:latin typeface="微软雅黑" panose="020B0503020204020204" charset="-122"/>
                  <a:ea typeface="微软雅黑" panose="020B0503020204020204" charset="-122"/>
                </a:rPr>
                <a:t>储存</a:t>
              </a:r>
              <a:endParaRPr lang="zh-CN" altLang="en-US" sz="1400" b="1">
                <a:solidFill>
                  <a:srgbClr val="FFFFFF"/>
                </a:solidFill>
                <a:latin typeface="微软雅黑" panose="020B0503020204020204" charset="-122"/>
                <a:ea typeface="微软雅黑" panose="020B0503020204020204" charset="-122"/>
              </a:endParaRPr>
            </a:p>
          </p:txBody>
        </p:sp>
        <p:sp>
          <p:nvSpPr>
            <p:cNvPr id="33827" name="object 35"/>
            <p:cNvSpPr/>
            <p:nvPr>
              <p:custDataLst>
                <p:tags r:id="rId25"/>
              </p:custDataLst>
            </p:nvPr>
          </p:nvSpPr>
          <p:spPr>
            <a:xfrm>
              <a:off x="5042915" y="4468367"/>
              <a:ext cx="1175003" cy="1470660"/>
            </a:xfrm>
            <a:prstGeom prst="rect">
              <a:avLst/>
            </a:prstGeom>
            <a:blipFill rotWithShape="1">
              <a:blip r:embed="rId26"/>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33828" name="object 36"/>
            <p:cNvSpPr txBox="1"/>
            <p:nvPr>
              <p:custDataLst>
                <p:tags r:id="rId27"/>
              </p:custDataLst>
            </p:nvPr>
          </p:nvSpPr>
          <p:spPr>
            <a:xfrm>
              <a:off x="4954015" y="6043547"/>
              <a:ext cx="1444625" cy="337190"/>
            </a:xfrm>
            <a:prstGeom prst="rect">
              <a:avLst/>
            </a:prstGeom>
            <a:noFill/>
            <a:ln w="9525">
              <a:noFill/>
            </a:ln>
          </p:spPr>
          <p:txBody>
            <a:bodyPr wrap="square" lIns="0" tIns="0" rIns="0" bIns="0" anchor="t" anchorCtr="0">
              <a:spAutoFit/>
            </a:bodyPr>
            <a:lstStyle/>
            <a:p>
              <a:pPr marL="12700"/>
              <a:r>
                <a:rPr lang="zh-CN" altLang="en-US" sz="1600" b="1">
                  <a:solidFill>
                    <a:schemeClr val="dk1"/>
                  </a:solidFill>
                  <a:latin typeface="微软雅黑" panose="020B0503020204020204" charset="-122"/>
                  <a:ea typeface="微软雅黑" panose="020B0503020204020204" charset="-122"/>
                </a:rPr>
                <a:t>注册安全工程师</a:t>
              </a:r>
              <a:endParaRPr lang="zh-CN" altLang="en-US" sz="1600" b="1">
                <a:solidFill>
                  <a:schemeClr val="dk1"/>
                </a:solidFill>
                <a:latin typeface="微软雅黑" panose="020B0503020204020204" charset="-122"/>
                <a:ea typeface="微软雅黑" panose="020B0503020204020204" charset="-122"/>
              </a:endParaRPr>
            </a:p>
          </p:txBody>
        </p:sp>
        <p:sp>
          <p:nvSpPr>
            <p:cNvPr id="33829" name="object 37"/>
            <p:cNvSpPr/>
            <p:nvPr>
              <p:custDataLst>
                <p:tags r:id="rId28"/>
              </p:custDataLst>
            </p:nvPr>
          </p:nvSpPr>
          <p:spPr>
            <a:xfrm>
              <a:off x="3634740" y="4875276"/>
              <a:ext cx="1318260" cy="815340"/>
            </a:xfrm>
            <a:custGeom>
              <a:avLst/>
              <a:gdLst/>
              <a:ahLst/>
              <a:cxnLst/>
              <a:rect l="0" t="0" r="0" b="0"/>
              <a:pathLst>
                <a:path w="1318260" h="815339">
                  <a:moveTo>
                    <a:pt x="910589" y="0"/>
                  </a:moveTo>
                  <a:lnTo>
                    <a:pt x="910589" y="203835"/>
                  </a:lnTo>
                  <a:lnTo>
                    <a:pt x="0" y="203835"/>
                  </a:lnTo>
                  <a:lnTo>
                    <a:pt x="0" y="611505"/>
                  </a:lnTo>
                  <a:lnTo>
                    <a:pt x="910589" y="611505"/>
                  </a:lnTo>
                  <a:lnTo>
                    <a:pt x="910589" y="815340"/>
                  </a:lnTo>
                  <a:lnTo>
                    <a:pt x="1318260" y="407670"/>
                  </a:lnTo>
                  <a:lnTo>
                    <a:pt x="910589" y="0"/>
                  </a:lnTo>
                  <a:close/>
                </a:path>
              </a:pathLst>
            </a:custGeom>
            <a:solidFill>
              <a:srgbClr val="E75A47"/>
            </a:solidFill>
            <a:ln w="9525">
              <a:noFill/>
            </a:ln>
          </p:spPr>
          <p:txBody>
            <a:bodyPr/>
            <a:lstStyle/>
            <a:p>
              <a:endParaRPr lang="zh-CN" altLang="en-US">
                <a:solidFill>
                  <a:schemeClr val="dk1"/>
                </a:solidFill>
              </a:endParaRPr>
            </a:p>
          </p:txBody>
        </p:sp>
        <p:sp>
          <p:nvSpPr>
            <p:cNvPr id="33830" name="object 38"/>
            <p:cNvSpPr txBox="1"/>
            <p:nvPr/>
          </p:nvSpPr>
          <p:spPr>
            <a:xfrm>
              <a:off x="3742182" y="5152135"/>
              <a:ext cx="988694" cy="337190"/>
            </a:xfrm>
            <a:prstGeom prst="rect">
              <a:avLst/>
            </a:prstGeom>
            <a:noFill/>
            <a:ln w="9525">
              <a:noFill/>
            </a:ln>
          </p:spPr>
          <p:txBody>
            <a:bodyPr wrap="square" lIns="0" tIns="0" rIns="0" bIns="0" anchor="t" anchorCtr="0">
              <a:spAutoFit/>
            </a:bodyPr>
            <a:lstStyle/>
            <a:p>
              <a:pPr marL="12700"/>
              <a:r>
                <a:rPr lang="zh-CN" altLang="en-US" sz="1600" b="1">
                  <a:solidFill>
                    <a:srgbClr val="FFFFFF"/>
                  </a:solidFill>
                  <a:latin typeface="微软雅黑" panose="020B0503020204020204" charset="-122"/>
                  <a:ea typeface="微软雅黑" panose="020B0503020204020204" charset="-122"/>
                </a:rPr>
                <a:t>应当配备 </a:t>
              </a:r>
              <a:endParaRPr lang="zh-CN" altLang="en-US" sz="1600" b="1">
                <a:solidFill>
                  <a:srgbClr val="FFFFFF"/>
                </a:solidFill>
                <a:latin typeface="微软雅黑" panose="020B0503020204020204" charset="-122"/>
                <a:ea typeface="微软雅黑" panose="020B0503020204020204" charset="-122"/>
              </a:endParaRPr>
            </a:p>
          </p:txBody>
        </p:sp>
        <p:sp>
          <p:nvSpPr>
            <p:cNvPr id="33831" name="object 39"/>
            <p:cNvSpPr/>
            <p:nvPr>
              <p:custDataLst>
                <p:tags r:id="rId29"/>
              </p:custDataLst>
            </p:nvPr>
          </p:nvSpPr>
          <p:spPr>
            <a:xfrm>
              <a:off x="7674864" y="4754879"/>
              <a:ext cx="1255776" cy="1083564"/>
            </a:xfrm>
            <a:custGeom>
              <a:avLst/>
              <a:gdLst/>
              <a:ahLst/>
              <a:cxnLst/>
              <a:rect l="0" t="0" r="0" b="0"/>
              <a:pathLst>
                <a:path w="1255776" h="1083564">
                  <a:moveTo>
                    <a:pt x="984884" y="0"/>
                  </a:moveTo>
                  <a:lnTo>
                    <a:pt x="270890" y="0"/>
                  </a:lnTo>
                  <a:lnTo>
                    <a:pt x="0" y="541782"/>
                  </a:lnTo>
                  <a:lnTo>
                    <a:pt x="270890" y="1083564"/>
                  </a:lnTo>
                  <a:lnTo>
                    <a:pt x="984884" y="1083564"/>
                  </a:lnTo>
                  <a:lnTo>
                    <a:pt x="1255776" y="541782"/>
                  </a:lnTo>
                  <a:lnTo>
                    <a:pt x="984884" y="0"/>
                  </a:lnTo>
                  <a:close/>
                </a:path>
              </a:pathLst>
            </a:custGeom>
            <a:solidFill>
              <a:srgbClr val="17BC9B"/>
            </a:solidFill>
            <a:ln w="9525">
              <a:noFill/>
            </a:ln>
          </p:spPr>
          <p:txBody>
            <a:bodyPr/>
            <a:lstStyle/>
            <a:p>
              <a:endParaRPr lang="zh-CN" altLang="en-US">
                <a:solidFill>
                  <a:schemeClr val="dk1"/>
                </a:solidFill>
              </a:endParaRPr>
            </a:p>
          </p:txBody>
        </p:sp>
        <p:sp>
          <p:nvSpPr>
            <p:cNvPr id="33832" name="object 40"/>
            <p:cNvSpPr/>
            <p:nvPr>
              <p:custDataLst>
                <p:tags r:id="rId30"/>
              </p:custDataLst>
            </p:nvPr>
          </p:nvSpPr>
          <p:spPr>
            <a:xfrm>
              <a:off x="6272784" y="4887467"/>
              <a:ext cx="1316736" cy="816863"/>
            </a:xfrm>
            <a:custGeom>
              <a:avLst/>
              <a:gdLst/>
              <a:ahLst/>
              <a:cxnLst/>
              <a:rect l="0" t="0" r="0" b="0"/>
              <a:pathLst>
                <a:path w="1316736" h="816863">
                  <a:moveTo>
                    <a:pt x="408432" y="0"/>
                  </a:moveTo>
                  <a:lnTo>
                    <a:pt x="0" y="408431"/>
                  </a:lnTo>
                  <a:lnTo>
                    <a:pt x="408432" y="816863"/>
                  </a:lnTo>
                  <a:lnTo>
                    <a:pt x="408432" y="612647"/>
                  </a:lnTo>
                  <a:lnTo>
                    <a:pt x="1316736" y="612647"/>
                  </a:lnTo>
                  <a:lnTo>
                    <a:pt x="1316736" y="204215"/>
                  </a:lnTo>
                  <a:lnTo>
                    <a:pt x="408432" y="204215"/>
                  </a:lnTo>
                  <a:lnTo>
                    <a:pt x="408432" y="0"/>
                  </a:lnTo>
                  <a:close/>
                </a:path>
              </a:pathLst>
            </a:custGeom>
            <a:solidFill>
              <a:srgbClr val="E75A47"/>
            </a:solidFill>
            <a:ln w="9525">
              <a:noFill/>
            </a:ln>
          </p:spPr>
          <p:txBody>
            <a:bodyPr/>
            <a:lstStyle/>
            <a:p>
              <a:endParaRPr lang="zh-CN" altLang="en-US">
                <a:solidFill>
                  <a:schemeClr val="dk1"/>
                </a:solidFill>
              </a:endParaRPr>
            </a:p>
          </p:txBody>
        </p:sp>
        <p:sp>
          <p:nvSpPr>
            <p:cNvPr id="33833" name="object 41"/>
            <p:cNvSpPr txBox="1"/>
            <p:nvPr/>
          </p:nvSpPr>
          <p:spPr>
            <a:xfrm>
              <a:off x="6771513" y="5172583"/>
              <a:ext cx="507365" cy="337190"/>
            </a:xfrm>
            <a:prstGeom prst="rect">
              <a:avLst/>
            </a:prstGeom>
            <a:noFill/>
            <a:ln w="9525">
              <a:noFill/>
            </a:ln>
          </p:spPr>
          <p:txBody>
            <a:bodyPr wrap="square" lIns="0" tIns="0" rIns="0" bIns="0" anchor="t" anchorCtr="0">
              <a:spAutoFit/>
            </a:bodyPr>
            <a:lstStyle/>
            <a:p>
              <a:pPr marL="12700"/>
              <a:r>
                <a:rPr lang="zh-CN" altLang="en-US" sz="1600" b="1">
                  <a:solidFill>
                    <a:srgbClr val="FFFFFF"/>
                  </a:solidFill>
                  <a:latin typeface="微软雅黑" panose="020B0503020204020204" charset="-122"/>
                  <a:ea typeface="微软雅黑" panose="020B0503020204020204" charset="-122"/>
                </a:rPr>
                <a:t>鼓励 </a:t>
              </a:r>
              <a:endParaRPr lang="zh-CN" altLang="en-US" sz="1600" b="1">
                <a:solidFill>
                  <a:srgbClr val="FFFFFF"/>
                </a:solidFill>
                <a:latin typeface="微软雅黑" panose="020B0503020204020204" charset="-122"/>
                <a:ea typeface="微软雅黑" panose="020B0503020204020204" charset="-122"/>
              </a:endParaRPr>
            </a:p>
          </p:txBody>
        </p:sp>
        <p:sp>
          <p:nvSpPr>
            <p:cNvPr id="33834" name="object 42"/>
            <p:cNvSpPr txBox="1"/>
            <p:nvPr/>
          </p:nvSpPr>
          <p:spPr>
            <a:xfrm>
              <a:off x="7907781" y="5067680"/>
              <a:ext cx="836294" cy="675251"/>
            </a:xfrm>
            <a:prstGeom prst="rect">
              <a:avLst/>
            </a:prstGeom>
            <a:noFill/>
            <a:ln w="9525">
              <a:noFill/>
            </a:ln>
          </p:spPr>
          <p:txBody>
            <a:bodyPr wrap="square" lIns="0" tIns="0" rIns="0" bIns="0" anchor="t" anchorCtr="0">
              <a:spAutoFit/>
            </a:bodyPr>
            <a:lstStyle/>
            <a:p>
              <a:pPr marL="12700"/>
              <a:r>
                <a:rPr lang="zh-CN" altLang="en-US" sz="1600" b="1">
                  <a:solidFill>
                    <a:srgbClr val="FFFFFF"/>
                  </a:solidFill>
                  <a:latin typeface="微软雅黑" panose="020B0503020204020204" charset="-122"/>
                  <a:ea typeface="微软雅黑" panose="020B0503020204020204" charset="-122"/>
                </a:rPr>
                <a:t>其他生产</a:t>
              </a:r>
              <a:endParaRPr lang="zh-CN" altLang="en-US" sz="1600">
                <a:solidFill>
                  <a:schemeClr val="tx1"/>
                </a:solidFill>
                <a:latin typeface="微软雅黑" panose="020B0503020204020204" charset="-122"/>
                <a:ea typeface="微软雅黑" panose="020B0503020204020204" charset="-122"/>
              </a:endParaRPr>
            </a:p>
            <a:p>
              <a:pPr marL="12700"/>
              <a:r>
                <a:rPr lang="zh-CN" altLang="en-US" sz="1600" b="1">
                  <a:solidFill>
                    <a:srgbClr val="FFFFFF"/>
                  </a:solidFill>
                  <a:latin typeface="微软雅黑" panose="020B0503020204020204" charset="-122"/>
                  <a:ea typeface="微软雅黑" panose="020B0503020204020204" charset="-122"/>
                </a:rPr>
                <a:t>经营单位</a:t>
              </a:r>
              <a:endParaRPr lang="zh-CN" altLang="en-US" sz="1600" b="1">
                <a:solidFill>
                  <a:srgbClr val="FFFFFF"/>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第一节  安全生产法解读</a:t>
            </a:r>
            <a:endParaRPr lang="zh-CN" altLang="en-US" sz="4000" b="1">
              <a:solidFill>
                <a:schemeClr val="lt1"/>
              </a:solidFill>
            </a:endParaRPr>
          </a:p>
        </p:txBody>
      </p:sp>
      <p:sp>
        <p:nvSpPr>
          <p:cNvPr id="2" name="矩形 1"/>
          <p:cNvSpPr/>
          <p:nvPr/>
        </p:nvSpPr>
        <p:spPr>
          <a:xfrm>
            <a:off x="581660" y="163131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安全生产法：第二十八条</a:t>
            </a:r>
            <a:endParaRPr lang="zh-CN" altLang="en-US" sz="2400" b="1">
              <a:solidFill>
                <a:srgbClr val="FFFFFF"/>
              </a:solidFill>
              <a:latin typeface="微软雅黑" panose="020B0503020204020204" charset="-122"/>
              <a:ea typeface="微软雅黑" panose="020B0503020204020204" charset="-122"/>
            </a:endParaRPr>
          </a:p>
        </p:txBody>
      </p:sp>
      <p:grpSp>
        <p:nvGrpSpPr>
          <p:cNvPr id="4" name="组合 29"/>
          <p:cNvGrpSpPr/>
          <p:nvPr/>
        </p:nvGrpSpPr>
        <p:grpSpPr>
          <a:xfrm>
            <a:off x="4891405" y="2332355"/>
            <a:ext cx="6454140" cy="4353292"/>
            <a:chOff x="4483673" y="1458721"/>
            <a:chExt cx="6224014" cy="4603618"/>
          </a:xfrm>
        </p:grpSpPr>
        <p:sp>
          <p:nvSpPr>
            <p:cNvPr id="5" name="object 2"/>
            <p:cNvSpPr/>
            <p:nvPr>
              <p:custDataLst>
                <p:tags r:id="rId1"/>
              </p:custDataLst>
            </p:nvPr>
          </p:nvSpPr>
          <p:spPr>
            <a:xfrm>
              <a:off x="7591108" y="2517648"/>
              <a:ext cx="3116579" cy="2478024"/>
            </a:xfrm>
            <a:custGeom>
              <a:avLst/>
              <a:gdLst/>
              <a:ahLst/>
              <a:cxnLst/>
              <a:rect l="0" t="0" r="0" b="0"/>
              <a:pathLst>
                <a:path w="3116579" h="2478024">
                  <a:moveTo>
                    <a:pt x="0" y="2478024"/>
                  </a:moveTo>
                  <a:lnTo>
                    <a:pt x="3116579" y="2478024"/>
                  </a:lnTo>
                  <a:lnTo>
                    <a:pt x="3116579" y="0"/>
                  </a:lnTo>
                  <a:lnTo>
                    <a:pt x="0" y="0"/>
                  </a:lnTo>
                  <a:lnTo>
                    <a:pt x="0" y="2478024"/>
                  </a:lnTo>
                  <a:close/>
                </a:path>
              </a:pathLst>
            </a:custGeom>
            <a:solidFill>
              <a:srgbClr val="087AB4"/>
            </a:solidFill>
            <a:ln w="9525">
              <a:noFill/>
            </a:ln>
          </p:spPr>
          <p:txBody>
            <a:bodyPr/>
            <a:lstStyle/>
            <a:p>
              <a:endParaRPr lang="zh-CN" altLang="en-US">
                <a:solidFill>
                  <a:schemeClr val="dk1"/>
                </a:solidFill>
              </a:endParaRPr>
            </a:p>
          </p:txBody>
        </p:sp>
        <p:sp>
          <p:nvSpPr>
            <p:cNvPr id="6" name="object 4"/>
            <p:cNvSpPr/>
            <p:nvPr>
              <p:custDataLst>
                <p:tags r:id="rId2"/>
              </p:custDataLst>
            </p:nvPr>
          </p:nvSpPr>
          <p:spPr>
            <a:xfrm>
              <a:off x="4483673" y="2535935"/>
              <a:ext cx="772667" cy="2478024"/>
            </a:xfrm>
            <a:custGeom>
              <a:avLst/>
              <a:gdLst/>
              <a:ahLst/>
              <a:cxnLst/>
              <a:rect l="0" t="0" r="0" b="0"/>
              <a:pathLst>
                <a:path w="772667" h="2478024">
                  <a:moveTo>
                    <a:pt x="0" y="2478024"/>
                  </a:moveTo>
                  <a:lnTo>
                    <a:pt x="772667" y="2478024"/>
                  </a:lnTo>
                  <a:lnTo>
                    <a:pt x="772667" y="0"/>
                  </a:lnTo>
                  <a:lnTo>
                    <a:pt x="0" y="0"/>
                  </a:lnTo>
                  <a:lnTo>
                    <a:pt x="0" y="2478024"/>
                  </a:lnTo>
                  <a:close/>
                </a:path>
              </a:pathLst>
            </a:custGeom>
            <a:solidFill>
              <a:srgbClr val="E75A47"/>
            </a:solidFill>
            <a:ln w="9525">
              <a:noFill/>
            </a:ln>
          </p:spPr>
          <p:txBody>
            <a:bodyPr/>
            <a:lstStyle/>
            <a:p>
              <a:endParaRPr lang="zh-CN" altLang="en-US">
                <a:solidFill>
                  <a:schemeClr val="dk1"/>
                </a:solidFill>
              </a:endParaRPr>
            </a:p>
          </p:txBody>
        </p:sp>
        <p:sp>
          <p:nvSpPr>
            <p:cNvPr id="7" name="object 5"/>
            <p:cNvSpPr txBox="1"/>
            <p:nvPr/>
          </p:nvSpPr>
          <p:spPr>
            <a:xfrm>
              <a:off x="4729418" y="2982976"/>
              <a:ext cx="280035" cy="325013"/>
            </a:xfrm>
            <a:prstGeom prst="rect">
              <a:avLst/>
            </a:prstGeom>
            <a:noFill/>
            <a:ln w="9525">
              <a:noFill/>
            </a:ln>
          </p:spPr>
          <p:txBody>
            <a:bodyPr lIns="0" tIns="0" rIns="0" bIns="0" anchor="t" anchorCtr="0">
              <a:spAutoFit/>
            </a:bodyPr>
            <a:lstStyle/>
            <a:p>
              <a:pPr marL="12700"/>
              <a:r>
                <a:rPr lang="zh-CN" altLang="en-US" sz="2000" b="1">
                  <a:solidFill>
                    <a:srgbClr val="FFFFFF"/>
                  </a:solidFill>
                  <a:latin typeface="微软雅黑" panose="020B0503020204020204" charset="-122"/>
                  <a:ea typeface="微软雅黑" panose="020B0503020204020204" charset="-122"/>
                </a:rPr>
                <a:t>产</a:t>
              </a:r>
              <a:endParaRPr lang="zh-CN" altLang="en-US" sz="2000" b="1">
                <a:solidFill>
                  <a:srgbClr val="FFFFFF"/>
                </a:solidFill>
                <a:latin typeface="微软雅黑" panose="020B0503020204020204" charset="-122"/>
                <a:ea typeface="微软雅黑" panose="020B0503020204020204" charset="-122"/>
              </a:endParaRPr>
            </a:p>
          </p:txBody>
        </p:sp>
        <p:sp>
          <p:nvSpPr>
            <p:cNvPr id="8" name="object 6"/>
            <p:cNvSpPr txBox="1"/>
            <p:nvPr/>
          </p:nvSpPr>
          <p:spPr>
            <a:xfrm>
              <a:off x="4729418" y="3394455"/>
              <a:ext cx="280035" cy="325013"/>
            </a:xfrm>
            <a:prstGeom prst="rect">
              <a:avLst/>
            </a:prstGeom>
            <a:noFill/>
            <a:ln w="9525">
              <a:noFill/>
            </a:ln>
          </p:spPr>
          <p:txBody>
            <a:bodyPr lIns="0" tIns="0" rIns="0" bIns="0" anchor="t" anchorCtr="0">
              <a:spAutoFit/>
            </a:bodyPr>
            <a:lstStyle/>
            <a:p>
              <a:pPr marL="12700"/>
              <a:r>
                <a:rPr lang="zh-CN" altLang="en-US" sz="2000" b="1">
                  <a:solidFill>
                    <a:srgbClr val="FFFFFF"/>
                  </a:solidFill>
                  <a:latin typeface="微软雅黑" panose="020B0503020204020204" charset="-122"/>
                  <a:ea typeface="微软雅黑" panose="020B0503020204020204" charset="-122"/>
                </a:rPr>
                <a:t>经</a:t>
              </a:r>
              <a:endParaRPr lang="zh-CN" altLang="en-US" sz="2000" b="1">
                <a:solidFill>
                  <a:srgbClr val="FFFFFF"/>
                </a:solidFill>
                <a:latin typeface="微软雅黑" panose="020B0503020204020204" charset="-122"/>
                <a:ea typeface="微软雅黑" panose="020B0503020204020204" charset="-122"/>
              </a:endParaRPr>
            </a:p>
          </p:txBody>
        </p:sp>
        <p:sp>
          <p:nvSpPr>
            <p:cNvPr id="9" name="object 7"/>
            <p:cNvSpPr txBox="1"/>
            <p:nvPr/>
          </p:nvSpPr>
          <p:spPr>
            <a:xfrm>
              <a:off x="4729418" y="3805935"/>
              <a:ext cx="280035" cy="325013"/>
            </a:xfrm>
            <a:prstGeom prst="rect">
              <a:avLst/>
            </a:prstGeom>
            <a:noFill/>
            <a:ln w="9525">
              <a:noFill/>
            </a:ln>
          </p:spPr>
          <p:txBody>
            <a:bodyPr lIns="0" tIns="0" rIns="0" bIns="0" anchor="t" anchorCtr="0">
              <a:spAutoFit/>
            </a:bodyPr>
            <a:lstStyle/>
            <a:p>
              <a:pPr marL="12700"/>
              <a:r>
                <a:rPr lang="zh-CN" altLang="en-US" sz="2000" b="1">
                  <a:solidFill>
                    <a:srgbClr val="FFFFFF"/>
                  </a:solidFill>
                  <a:latin typeface="微软雅黑" panose="020B0503020204020204" charset="-122"/>
                  <a:ea typeface="微软雅黑" panose="020B0503020204020204" charset="-122"/>
                </a:rPr>
                <a:t>营</a:t>
              </a:r>
              <a:endParaRPr lang="zh-CN" altLang="en-US" sz="2000" b="1">
                <a:solidFill>
                  <a:srgbClr val="FFFFFF"/>
                </a:solidFill>
                <a:latin typeface="微软雅黑" panose="020B0503020204020204" charset="-122"/>
                <a:ea typeface="微软雅黑" panose="020B0503020204020204" charset="-122"/>
              </a:endParaRPr>
            </a:p>
          </p:txBody>
        </p:sp>
        <p:sp>
          <p:nvSpPr>
            <p:cNvPr id="10" name="object 8"/>
            <p:cNvSpPr txBox="1"/>
            <p:nvPr/>
          </p:nvSpPr>
          <p:spPr>
            <a:xfrm>
              <a:off x="4729418" y="4217670"/>
              <a:ext cx="280035" cy="325013"/>
            </a:xfrm>
            <a:prstGeom prst="rect">
              <a:avLst/>
            </a:prstGeom>
            <a:noFill/>
            <a:ln w="9525">
              <a:noFill/>
            </a:ln>
          </p:spPr>
          <p:txBody>
            <a:bodyPr lIns="0" tIns="0" rIns="0" bIns="0" anchor="t" anchorCtr="0">
              <a:spAutoFit/>
            </a:bodyPr>
            <a:lstStyle/>
            <a:p>
              <a:pPr marL="12700"/>
              <a:r>
                <a:rPr lang="zh-CN" altLang="en-US" sz="2000" b="1">
                  <a:solidFill>
                    <a:srgbClr val="FFFFFF"/>
                  </a:solidFill>
                  <a:latin typeface="微软雅黑" panose="020B0503020204020204" charset="-122"/>
                  <a:ea typeface="微软雅黑" panose="020B0503020204020204" charset="-122"/>
                </a:rPr>
                <a:t>单</a:t>
              </a:r>
              <a:endParaRPr lang="zh-CN" altLang="en-US" sz="2000" b="1">
                <a:solidFill>
                  <a:srgbClr val="FFFFFF"/>
                </a:solidFill>
                <a:latin typeface="微软雅黑" panose="020B0503020204020204" charset="-122"/>
                <a:ea typeface="微软雅黑" panose="020B0503020204020204" charset="-122"/>
              </a:endParaRPr>
            </a:p>
          </p:txBody>
        </p:sp>
        <p:sp>
          <p:nvSpPr>
            <p:cNvPr id="11" name="object 9"/>
            <p:cNvSpPr/>
            <p:nvPr>
              <p:custDataLst>
                <p:tags r:id="rId3"/>
              </p:custDataLst>
            </p:nvPr>
          </p:nvSpPr>
          <p:spPr>
            <a:xfrm>
              <a:off x="6818441" y="2517648"/>
              <a:ext cx="772668" cy="2478024"/>
            </a:xfrm>
            <a:custGeom>
              <a:avLst/>
              <a:gdLst/>
              <a:ahLst/>
              <a:cxnLst/>
              <a:rect l="0" t="0" r="0" b="0"/>
              <a:pathLst>
                <a:path w="772668" h="2478024">
                  <a:moveTo>
                    <a:pt x="0" y="2478024"/>
                  </a:moveTo>
                  <a:lnTo>
                    <a:pt x="772668" y="2478024"/>
                  </a:lnTo>
                  <a:lnTo>
                    <a:pt x="772668" y="0"/>
                  </a:lnTo>
                  <a:lnTo>
                    <a:pt x="0" y="0"/>
                  </a:lnTo>
                  <a:lnTo>
                    <a:pt x="0" y="2478024"/>
                  </a:lnTo>
                  <a:close/>
                </a:path>
              </a:pathLst>
            </a:custGeom>
            <a:solidFill>
              <a:srgbClr val="17BC9B"/>
            </a:solidFill>
            <a:ln w="9525">
              <a:noFill/>
            </a:ln>
          </p:spPr>
          <p:txBody>
            <a:bodyPr/>
            <a:lstStyle/>
            <a:p>
              <a:endParaRPr lang="zh-CN" altLang="en-US">
                <a:solidFill>
                  <a:schemeClr val="dk1"/>
                </a:solidFill>
              </a:endParaRPr>
            </a:p>
          </p:txBody>
        </p:sp>
        <p:sp>
          <p:nvSpPr>
            <p:cNvPr id="12" name="object 10"/>
            <p:cNvSpPr/>
            <p:nvPr>
              <p:custDataLst>
                <p:tags r:id="rId4"/>
              </p:custDataLst>
            </p:nvPr>
          </p:nvSpPr>
          <p:spPr>
            <a:xfrm>
              <a:off x="7539335" y="2964942"/>
              <a:ext cx="181355" cy="1583436"/>
            </a:xfrm>
            <a:custGeom>
              <a:avLst/>
              <a:gdLst/>
              <a:ahLst/>
              <a:cxnLst/>
              <a:rect l="0" t="0" r="0" b="0"/>
              <a:pathLst>
                <a:path w="181355" h="1583436">
                  <a:moveTo>
                    <a:pt x="0" y="0"/>
                  </a:moveTo>
                  <a:lnTo>
                    <a:pt x="0" y="1583436"/>
                  </a:lnTo>
                  <a:lnTo>
                    <a:pt x="181355" y="815086"/>
                  </a:lnTo>
                  <a:lnTo>
                    <a:pt x="0" y="0"/>
                  </a:lnTo>
                  <a:close/>
                </a:path>
              </a:pathLst>
            </a:custGeom>
            <a:solidFill>
              <a:srgbClr val="17BC9B"/>
            </a:solidFill>
            <a:ln w="9525">
              <a:noFill/>
            </a:ln>
          </p:spPr>
          <p:txBody>
            <a:bodyPr/>
            <a:lstStyle/>
            <a:p>
              <a:endParaRPr lang="zh-CN" altLang="en-US">
                <a:solidFill>
                  <a:schemeClr val="dk1"/>
                </a:solidFill>
              </a:endParaRPr>
            </a:p>
          </p:txBody>
        </p:sp>
        <p:sp>
          <p:nvSpPr>
            <p:cNvPr id="13" name="object 11"/>
            <p:cNvSpPr/>
            <p:nvPr>
              <p:custDataLst>
                <p:tags r:id="rId5"/>
              </p:custDataLst>
            </p:nvPr>
          </p:nvSpPr>
          <p:spPr>
            <a:xfrm>
              <a:off x="5387405" y="3630167"/>
              <a:ext cx="1371600" cy="173736"/>
            </a:xfrm>
            <a:custGeom>
              <a:avLst/>
              <a:gdLst/>
              <a:ahLst/>
              <a:cxnLst/>
              <a:rect l="0" t="0" r="0" b="0"/>
              <a:pathLst>
                <a:path w="1371600" h="173736">
                  <a:moveTo>
                    <a:pt x="1197864" y="0"/>
                  </a:moveTo>
                  <a:lnTo>
                    <a:pt x="1197864" y="173735"/>
                  </a:lnTo>
                  <a:lnTo>
                    <a:pt x="1313688" y="115823"/>
                  </a:lnTo>
                  <a:lnTo>
                    <a:pt x="1226820" y="115823"/>
                  </a:lnTo>
                  <a:lnTo>
                    <a:pt x="1226820" y="57911"/>
                  </a:lnTo>
                  <a:lnTo>
                    <a:pt x="1313688" y="57911"/>
                  </a:lnTo>
                  <a:lnTo>
                    <a:pt x="1197864" y="0"/>
                  </a:lnTo>
                  <a:close/>
                </a:path>
                <a:path w="1371600" h="173736">
                  <a:moveTo>
                    <a:pt x="1197864" y="57911"/>
                  </a:moveTo>
                  <a:lnTo>
                    <a:pt x="0" y="57911"/>
                  </a:lnTo>
                  <a:lnTo>
                    <a:pt x="0" y="115823"/>
                  </a:lnTo>
                  <a:lnTo>
                    <a:pt x="1197864" y="115823"/>
                  </a:lnTo>
                  <a:lnTo>
                    <a:pt x="1197864" y="57911"/>
                  </a:lnTo>
                  <a:close/>
                </a:path>
                <a:path w="1371600" h="173736">
                  <a:moveTo>
                    <a:pt x="1313688" y="57911"/>
                  </a:moveTo>
                  <a:lnTo>
                    <a:pt x="1226820" y="57911"/>
                  </a:lnTo>
                  <a:lnTo>
                    <a:pt x="1226820" y="115823"/>
                  </a:lnTo>
                  <a:lnTo>
                    <a:pt x="1313688" y="115823"/>
                  </a:lnTo>
                  <a:lnTo>
                    <a:pt x="1371600" y="86867"/>
                  </a:lnTo>
                  <a:lnTo>
                    <a:pt x="1313688" y="57911"/>
                  </a:lnTo>
                  <a:close/>
                </a:path>
              </a:pathLst>
            </a:custGeom>
            <a:solidFill>
              <a:srgbClr val="FF0000"/>
            </a:solidFill>
            <a:ln w="9525">
              <a:noFill/>
            </a:ln>
          </p:spPr>
          <p:txBody>
            <a:bodyPr/>
            <a:lstStyle/>
            <a:p>
              <a:endParaRPr lang="zh-CN" altLang="en-US">
                <a:solidFill>
                  <a:schemeClr val="dk1"/>
                </a:solidFill>
              </a:endParaRPr>
            </a:p>
          </p:txBody>
        </p:sp>
        <p:sp>
          <p:nvSpPr>
            <p:cNvPr id="14" name="object 12"/>
            <p:cNvSpPr/>
            <p:nvPr>
              <p:custDataLst>
                <p:tags r:id="rId6"/>
              </p:custDataLst>
            </p:nvPr>
          </p:nvSpPr>
          <p:spPr>
            <a:xfrm>
              <a:off x="4860862" y="5590794"/>
              <a:ext cx="2232025" cy="0"/>
            </a:xfrm>
            <a:custGeom>
              <a:avLst/>
              <a:gdLst/>
              <a:ahLst/>
              <a:cxnLst/>
              <a:rect l="0" t="0" r="0" b="0"/>
              <a:pathLst>
                <a:path w="2232025" h="1">
                  <a:moveTo>
                    <a:pt x="0" y="0"/>
                  </a:moveTo>
                  <a:lnTo>
                    <a:pt x="2232025" y="0"/>
                  </a:lnTo>
                </a:path>
              </a:pathLst>
            </a:custGeom>
            <a:noFill/>
            <a:ln w="28956" cap="flat" cmpd="sng">
              <a:solidFill>
                <a:srgbClr val="585858"/>
              </a:solidFill>
              <a:prstDash val="lgDash"/>
              <a:miter/>
              <a:headEnd type="none" w="med" len="med"/>
              <a:tailEnd type="none" w="med" len="med"/>
            </a:ln>
          </p:spPr>
          <p:txBody>
            <a:bodyPr/>
            <a:lstStyle/>
            <a:p>
              <a:endParaRPr lang="zh-CN" altLang="en-US">
                <a:solidFill>
                  <a:schemeClr val="dk1"/>
                </a:solidFill>
              </a:endParaRPr>
            </a:p>
          </p:txBody>
        </p:sp>
        <p:sp>
          <p:nvSpPr>
            <p:cNvPr id="15" name="object 13"/>
            <p:cNvSpPr/>
            <p:nvPr>
              <p:custDataLst>
                <p:tags r:id="rId7"/>
              </p:custDataLst>
            </p:nvPr>
          </p:nvSpPr>
          <p:spPr>
            <a:xfrm flipH="1">
              <a:off x="7163626" y="5014721"/>
              <a:ext cx="0" cy="576262"/>
            </a:xfrm>
            <a:custGeom>
              <a:avLst/>
              <a:gdLst/>
              <a:ahLst/>
              <a:cxnLst/>
              <a:rect l="0" t="0" r="0" b="0"/>
              <a:pathLst>
                <a:path w="1" h="576262">
                  <a:moveTo>
                    <a:pt x="0" y="576262"/>
                  </a:moveTo>
                  <a:lnTo>
                    <a:pt x="0" y="0"/>
                  </a:lnTo>
                </a:path>
              </a:pathLst>
            </a:custGeom>
            <a:noFill/>
            <a:ln w="28956" cap="flat" cmpd="sng">
              <a:solidFill>
                <a:srgbClr val="585858"/>
              </a:solidFill>
              <a:prstDash val="lgDash"/>
              <a:miter/>
              <a:headEnd type="none" w="med" len="med"/>
              <a:tailEnd type="none" w="med" len="med"/>
            </a:ln>
          </p:spPr>
          <p:txBody>
            <a:bodyPr/>
            <a:lstStyle/>
            <a:p>
              <a:endParaRPr lang="zh-CN" altLang="en-US">
                <a:solidFill>
                  <a:schemeClr val="dk1"/>
                </a:solidFill>
              </a:endParaRPr>
            </a:p>
          </p:txBody>
        </p:sp>
        <p:sp>
          <p:nvSpPr>
            <p:cNvPr id="16" name="object 14"/>
            <p:cNvSpPr/>
            <p:nvPr>
              <p:custDataLst>
                <p:tags r:id="rId8"/>
              </p:custDataLst>
            </p:nvPr>
          </p:nvSpPr>
          <p:spPr>
            <a:xfrm>
              <a:off x="4788473" y="5014721"/>
              <a:ext cx="144779" cy="576262"/>
            </a:xfrm>
            <a:custGeom>
              <a:avLst/>
              <a:gdLst/>
              <a:ahLst/>
              <a:cxnLst/>
              <a:rect l="0" t="0" r="0" b="0"/>
              <a:pathLst>
                <a:path w="144779" h="576262">
                  <a:moveTo>
                    <a:pt x="86867" y="460501"/>
                  </a:moveTo>
                  <a:lnTo>
                    <a:pt x="57912" y="460501"/>
                  </a:lnTo>
                  <a:lnTo>
                    <a:pt x="57912" y="576262"/>
                  </a:lnTo>
                  <a:lnTo>
                    <a:pt x="86867" y="576262"/>
                  </a:lnTo>
                  <a:lnTo>
                    <a:pt x="86867" y="460501"/>
                  </a:lnTo>
                  <a:close/>
                </a:path>
                <a:path w="144779" h="576262">
                  <a:moveTo>
                    <a:pt x="86867" y="257809"/>
                  </a:moveTo>
                  <a:lnTo>
                    <a:pt x="57912" y="257809"/>
                  </a:lnTo>
                  <a:lnTo>
                    <a:pt x="57912" y="373633"/>
                  </a:lnTo>
                  <a:lnTo>
                    <a:pt x="86867" y="373633"/>
                  </a:lnTo>
                  <a:lnTo>
                    <a:pt x="86867" y="257809"/>
                  </a:lnTo>
                  <a:close/>
                </a:path>
                <a:path w="144779" h="576262">
                  <a:moveTo>
                    <a:pt x="86867" y="130301"/>
                  </a:moveTo>
                  <a:lnTo>
                    <a:pt x="57912" y="130301"/>
                  </a:lnTo>
                  <a:lnTo>
                    <a:pt x="57912" y="170941"/>
                  </a:lnTo>
                  <a:lnTo>
                    <a:pt x="86867" y="170941"/>
                  </a:lnTo>
                  <a:lnTo>
                    <a:pt x="86867" y="130301"/>
                  </a:lnTo>
                  <a:close/>
                </a:path>
                <a:path w="144779" h="576262">
                  <a:moveTo>
                    <a:pt x="72389" y="0"/>
                  </a:moveTo>
                  <a:lnTo>
                    <a:pt x="0" y="144779"/>
                  </a:lnTo>
                  <a:lnTo>
                    <a:pt x="57912" y="144779"/>
                  </a:lnTo>
                  <a:lnTo>
                    <a:pt x="57912" y="130301"/>
                  </a:lnTo>
                  <a:lnTo>
                    <a:pt x="137540" y="130301"/>
                  </a:lnTo>
                  <a:lnTo>
                    <a:pt x="72389" y="0"/>
                  </a:lnTo>
                  <a:close/>
                </a:path>
                <a:path w="144779" h="576262">
                  <a:moveTo>
                    <a:pt x="137540" y="130301"/>
                  </a:moveTo>
                  <a:lnTo>
                    <a:pt x="86867" y="130301"/>
                  </a:lnTo>
                  <a:lnTo>
                    <a:pt x="86867" y="144779"/>
                  </a:lnTo>
                  <a:lnTo>
                    <a:pt x="144779" y="144779"/>
                  </a:lnTo>
                  <a:lnTo>
                    <a:pt x="137540" y="130301"/>
                  </a:lnTo>
                  <a:close/>
                </a:path>
              </a:pathLst>
            </a:custGeom>
            <a:solidFill>
              <a:srgbClr val="585858"/>
            </a:solidFill>
            <a:ln w="9525">
              <a:noFill/>
            </a:ln>
          </p:spPr>
          <p:txBody>
            <a:bodyPr/>
            <a:lstStyle/>
            <a:p>
              <a:endParaRPr lang="zh-CN" altLang="en-US">
                <a:solidFill>
                  <a:schemeClr val="dk1"/>
                </a:solidFill>
              </a:endParaRPr>
            </a:p>
          </p:txBody>
        </p:sp>
        <p:sp>
          <p:nvSpPr>
            <p:cNvPr id="17" name="object 15"/>
            <p:cNvSpPr txBox="1"/>
            <p:nvPr/>
          </p:nvSpPr>
          <p:spPr>
            <a:xfrm>
              <a:off x="4729418" y="4629150"/>
              <a:ext cx="1883410" cy="882370"/>
            </a:xfrm>
            <a:prstGeom prst="rect">
              <a:avLst/>
            </a:prstGeom>
            <a:noFill/>
            <a:ln w="9525">
              <a:noFill/>
            </a:ln>
          </p:spPr>
          <p:txBody>
            <a:bodyPr wrap="square" lIns="0" tIns="0" rIns="0" bIns="0" anchor="t" anchorCtr="0">
              <a:spAutoFit/>
            </a:bodyPr>
            <a:lstStyle/>
            <a:p>
              <a:pPr marL="12700"/>
              <a:r>
                <a:rPr lang="zh-CN" altLang="en-US" sz="2000" b="1">
                  <a:solidFill>
                    <a:schemeClr val="dk1"/>
                  </a:solidFill>
                  <a:latin typeface="微软雅黑" panose="020B0503020204020204" charset="-122"/>
                  <a:ea typeface="微软雅黑" panose="020B0503020204020204" charset="-122"/>
                </a:rPr>
                <a:t>位</a:t>
              </a:r>
              <a:endParaRPr lang="zh-CN" altLang="en-US" sz="2000">
                <a:solidFill>
                  <a:schemeClr val="dk1"/>
                </a:solidFill>
                <a:latin typeface="微软雅黑" panose="020B0503020204020204" charset="-122"/>
                <a:ea typeface="微软雅黑" panose="020B0503020204020204" charset="-122"/>
              </a:endParaRPr>
            </a:p>
            <a:p>
              <a:pPr marL="12700">
                <a:lnSpc>
                  <a:spcPts val="1950"/>
                </a:lnSpc>
              </a:pPr>
              <a:endParaRPr lang="zh-CN" altLang="en-US" sz="1900">
                <a:solidFill>
                  <a:schemeClr val="dk1"/>
                </a:solidFill>
                <a:latin typeface="Calibri" panose="020F0502020204030204" pitchFamily="34" charset="0"/>
                <a:ea typeface="宋体" panose="02010600030101010101" pitchFamily="2" charset="-122"/>
              </a:endParaRPr>
            </a:p>
            <a:p>
              <a:pPr marL="12700"/>
              <a:r>
                <a:rPr lang="zh-CN" altLang="en-US" sz="1800" b="1">
                  <a:solidFill>
                    <a:schemeClr val="dk1"/>
                  </a:solidFill>
                  <a:latin typeface="微软雅黑" panose="020B0503020204020204" charset="-122"/>
                  <a:ea typeface="微软雅黑" panose="020B0503020204020204" charset="-122"/>
                </a:rPr>
                <a:t>培训不合格</a:t>
              </a:r>
              <a:endParaRPr lang="zh-CN" altLang="en-US" sz="1800" b="1">
                <a:solidFill>
                  <a:schemeClr val="dk1"/>
                </a:solidFill>
                <a:latin typeface="微软雅黑" panose="020B0503020204020204" charset="-122"/>
                <a:ea typeface="微软雅黑" panose="020B0503020204020204" charset="-122"/>
              </a:endParaRPr>
            </a:p>
          </p:txBody>
        </p:sp>
        <p:sp>
          <p:nvSpPr>
            <p:cNvPr id="18" name="object 16"/>
            <p:cNvSpPr txBox="1"/>
            <p:nvPr/>
          </p:nvSpPr>
          <p:spPr>
            <a:xfrm>
              <a:off x="7064820" y="2863215"/>
              <a:ext cx="280035" cy="1757353"/>
            </a:xfrm>
            <a:prstGeom prst="rect">
              <a:avLst/>
            </a:prstGeom>
            <a:noFill/>
            <a:ln w="9525">
              <a:noFill/>
            </a:ln>
          </p:spPr>
          <p:txBody>
            <a:bodyPr lIns="0" tIns="0" rIns="0" bIns="0" anchor="t" anchorCtr="0">
              <a:spAutoFit/>
            </a:bodyPr>
            <a:lstStyle/>
            <a:p>
              <a:pPr marL="12700" algn="just">
                <a:lnSpc>
                  <a:spcPct val="135000"/>
                </a:lnSpc>
              </a:pPr>
              <a:r>
                <a:rPr lang="zh-CN" altLang="en-US" sz="2000" b="1">
                  <a:solidFill>
                    <a:srgbClr val="FFFFFF"/>
                  </a:solidFill>
                  <a:latin typeface="微软雅黑" panose="020B0503020204020204" charset="-122"/>
                  <a:ea typeface="微软雅黑" panose="020B0503020204020204" charset="-122"/>
                </a:rPr>
                <a:t>从 业 人 员</a:t>
              </a:r>
              <a:endParaRPr lang="zh-CN" altLang="en-US" sz="2000" b="1">
                <a:solidFill>
                  <a:srgbClr val="FFFFFF"/>
                </a:solidFill>
                <a:latin typeface="微软雅黑" panose="020B0503020204020204" charset="-122"/>
                <a:ea typeface="微软雅黑" panose="020B0503020204020204" charset="-122"/>
              </a:endParaRPr>
            </a:p>
          </p:txBody>
        </p:sp>
        <p:sp>
          <p:nvSpPr>
            <p:cNvPr id="19" name="object 17"/>
            <p:cNvSpPr txBox="1"/>
            <p:nvPr/>
          </p:nvSpPr>
          <p:spPr>
            <a:xfrm>
              <a:off x="7812470" y="3436492"/>
              <a:ext cx="2520315" cy="227643"/>
            </a:xfrm>
            <a:prstGeom prst="rect">
              <a:avLst/>
            </a:prstGeom>
            <a:noFill/>
            <a:ln w="9525">
              <a:noFill/>
            </a:ln>
          </p:spPr>
          <p:txBody>
            <a:bodyPr wrap="square" lIns="0" tIns="0" rIns="0" bIns="0" anchor="t" anchorCtr="0">
              <a:spAutoFit/>
            </a:bodyPr>
            <a:lstStyle/>
            <a:p>
              <a:pPr marL="12700"/>
              <a:r>
                <a:rPr lang="zh-CN" altLang="en-US" sz="1400">
                  <a:solidFill>
                    <a:srgbClr val="FFFFFF"/>
                  </a:solidFill>
                  <a:latin typeface="微软雅黑" panose="020B0503020204020204" charset="-122"/>
                  <a:ea typeface="微软雅黑" panose="020B0503020204020204" charset="-122"/>
                </a:rPr>
                <a:t>熟悉有关的安全制度和操作规程</a:t>
              </a:r>
              <a:endParaRPr lang="zh-CN" altLang="en-US" sz="1400">
                <a:solidFill>
                  <a:srgbClr val="FFFFFF"/>
                </a:solidFill>
                <a:latin typeface="微软雅黑" panose="020B0503020204020204" charset="-122"/>
                <a:ea typeface="微软雅黑" panose="020B0503020204020204" charset="-122"/>
              </a:endParaRPr>
            </a:p>
          </p:txBody>
        </p:sp>
        <p:sp>
          <p:nvSpPr>
            <p:cNvPr id="20" name="object 18"/>
            <p:cNvSpPr txBox="1"/>
            <p:nvPr/>
          </p:nvSpPr>
          <p:spPr>
            <a:xfrm>
              <a:off x="7812470" y="3969892"/>
              <a:ext cx="2164080" cy="227643"/>
            </a:xfrm>
            <a:prstGeom prst="rect">
              <a:avLst/>
            </a:prstGeom>
            <a:noFill/>
            <a:ln w="9525">
              <a:noFill/>
            </a:ln>
          </p:spPr>
          <p:txBody>
            <a:bodyPr wrap="square" lIns="0" tIns="0" rIns="0" bIns="0" anchor="t" anchorCtr="0">
              <a:spAutoFit/>
            </a:bodyPr>
            <a:lstStyle/>
            <a:p>
              <a:pPr marL="12700"/>
              <a:r>
                <a:rPr lang="zh-CN" altLang="en-US" sz="1400">
                  <a:solidFill>
                    <a:srgbClr val="FFFFFF"/>
                  </a:solidFill>
                  <a:latin typeface="微软雅黑" panose="020B0503020204020204" charset="-122"/>
                  <a:ea typeface="微软雅黑" panose="020B0503020204020204" charset="-122"/>
                </a:rPr>
                <a:t>掌握本岗位的安全操作技能</a:t>
              </a:r>
              <a:endParaRPr lang="zh-CN" altLang="en-US" sz="1400">
                <a:solidFill>
                  <a:srgbClr val="FFFFFF"/>
                </a:solidFill>
                <a:latin typeface="微软雅黑" panose="020B0503020204020204" charset="-122"/>
                <a:ea typeface="微软雅黑" panose="020B0503020204020204" charset="-122"/>
              </a:endParaRPr>
            </a:p>
          </p:txBody>
        </p:sp>
        <p:sp>
          <p:nvSpPr>
            <p:cNvPr id="21" name="object 19"/>
            <p:cNvSpPr txBox="1"/>
            <p:nvPr/>
          </p:nvSpPr>
          <p:spPr>
            <a:xfrm>
              <a:off x="7812470" y="4503673"/>
              <a:ext cx="2875280" cy="227643"/>
            </a:xfrm>
            <a:prstGeom prst="rect">
              <a:avLst/>
            </a:prstGeom>
            <a:noFill/>
            <a:ln w="9525">
              <a:noFill/>
            </a:ln>
          </p:spPr>
          <p:txBody>
            <a:bodyPr wrap="square" lIns="0" tIns="0" rIns="0" bIns="0" anchor="t" anchorCtr="0">
              <a:spAutoFit/>
            </a:bodyPr>
            <a:lstStyle/>
            <a:p>
              <a:pPr marL="12700"/>
              <a:r>
                <a:rPr lang="zh-CN" altLang="en-US" sz="1400">
                  <a:solidFill>
                    <a:srgbClr val="FFFFFF"/>
                  </a:solidFill>
                  <a:latin typeface="微软雅黑" panose="020B0503020204020204" charset="-122"/>
                  <a:ea typeface="微软雅黑" panose="020B0503020204020204" charset="-122"/>
                </a:rPr>
                <a:t>了解事故应急措施，知悉权利和义务</a:t>
              </a:r>
              <a:endParaRPr lang="zh-CN" altLang="en-US" sz="1400">
                <a:solidFill>
                  <a:srgbClr val="FFFFFF"/>
                </a:solidFill>
                <a:latin typeface="微软雅黑" panose="020B0503020204020204" charset="-122"/>
                <a:ea typeface="微软雅黑" panose="020B0503020204020204" charset="-122"/>
              </a:endParaRPr>
            </a:p>
          </p:txBody>
        </p:sp>
        <p:sp>
          <p:nvSpPr>
            <p:cNvPr id="22" name="object 20"/>
            <p:cNvSpPr txBox="1"/>
            <p:nvPr>
              <p:custDataLst>
                <p:tags r:id="rId9"/>
              </p:custDataLst>
            </p:nvPr>
          </p:nvSpPr>
          <p:spPr>
            <a:xfrm>
              <a:off x="5543868" y="3197352"/>
              <a:ext cx="939800" cy="292780"/>
            </a:xfrm>
            <a:prstGeom prst="rect">
              <a:avLst/>
            </a:prstGeom>
            <a:noFill/>
            <a:ln w="9525">
              <a:noFill/>
            </a:ln>
          </p:spPr>
          <p:txBody>
            <a:bodyPr lIns="0" tIns="0" rIns="0" bIns="0" anchor="t" anchorCtr="0">
              <a:spAutoFit/>
            </a:bodyPr>
            <a:lstStyle/>
            <a:p>
              <a:pPr marL="12700"/>
              <a:r>
                <a:rPr lang="zh-CN" altLang="en-US" sz="1800" b="1">
                  <a:solidFill>
                    <a:schemeClr val="dk1"/>
                  </a:solidFill>
                  <a:latin typeface="微软雅黑" panose="020B0503020204020204" charset="-122"/>
                  <a:ea typeface="微软雅黑" panose="020B0503020204020204" charset="-122"/>
                </a:rPr>
                <a:t>安全培训</a:t>
              </a:r>
              <a:endParaRPr lang="zh-CN" altLang="en-US" sz="1800" b="1">
                <a:solidFill>
                  <a:schemeClr val="dk1"/>
                </a:solidFill>
                <a:latin typeface="微软雅黑" panose="020B0503020204020204" charset="-122"/>
                <a:ea typeface="微软雅黑" panose="020B0503020204020204" charset="-122"/>
              </a:endParaRPr>
            </a:p>
          </p:txBody>
        </p:sp>
        <p:sp>
          <p:nvSpPr>
            <p:cNvPr id="23" name="object 21"/>
            <p:cNvSpPr txBox="1"/>
            <p:nvPr/>
          </p:nvSpPr>
          <p:spPr>
            <a:xfrm>
              <a:off x="5543868" y="5769559"/>
              <a:ext cx="939800" cy="292780"/>
            </a:xfrm>
            <a:prstGeom prst="rect">
              <a:avLst/>
            </a:prstGeom>
            <a:noFill/>
            <a:ln w="9525">
              <a:noFill/>
            </a:ln>
          </p:spPr>
          <p:txBody>
            <a:bodyPr lIns="0" tIns="0" rIns="0" bIns="0" anchor="t" anchorCtr="0">
              <a:spAutoFit/>
            </a:bodyPr>
            <a:lstStyle/>
            <a:p>
              <a:pPr marL="12700"/>
              <a:r>
                <a:rPr lang="zh-CN" altLang="en-US" sz="1800" b="1">
                  <a:solidFill>
                    <a:srgbClr val="C00000"/>
                  </a:solidFill>
                  <a:latin typeface="微软雅黑" panose="020B0503020204020204" charset="-122"/>
                  <a:ea typeface="微软雅黑" panose="020B0503020204020204" charset="-122"/>
                </a:rPr>
                <a:t>不得上岗</a:t>
              </a:r>
              <a:endParaRPr lang="zh-CN" altLang="en-US" sz="1800" b="1">
                <a:solidFill>
                  <a:srgbClr val="C00000"/>
                </a:solidFill>
                <a:latin typeface="微软雅黑" panose="020B0503020204020204" charset="-122"/>
                <a:ea typeface="微软雅黑" panose="020B0503020204020204" charset="-122"/>
              </a:endParaRPr>
            </a:p>
          </p:txBody>
        </p:sp>
        <p:sp>
          <p:nvSpPr>
            <p:cNvPr id="24" name="object 22"/>
            <p:cNvSpPr/>
            <p:nvPr>
              <p:custDataLst>
                <p:tags r:id="rId10"/>
              </p:custDataLst>
            </p:nvPr>
          </p:nvSpPr>
          <p:spPr>
            <a:xfrm>
              <a:off x="4930967" y="1916429"/>
              <a:ext cx="2232025" cy="0"/>
            </a:xfrm>
            <a:custGeom>
              <a:avLst/>
              <a:gdLst/>
              <a:ahLst/>
              <a:cxnLst/>
              <a:rect l="0" t="0" r="0" b="0"/>
              <a:pathLst>
                <a:path w="2232025" h="1">
                  <a:moveTo>
                    <a:pt x="0" y="0"/>
                  </a:moveTo>
                  <a:lnTo>
                    <a:pt x="2232025" y="0"/>
                  </a:lnTo>
                </a:path>
              </a:pathLst>
            </a:custGeom>
            <a:noFill/>
            <a:ln w="28956" cap="flat" cmpd="sng">
              <a:solidFill>
                <a:srgbClr val="585858"/>
              </a:solidFill>
              <a:prstDash val="lgDash"/>
              <a:miter/>
              <a:headEnd type="none" w="med" len="med"/>
              <a:tailEnd type="none" w="med" len="med"/>
            </a:ln>
          </p:spPr>
          <p:txBody>
            <a:bodyPr/>
            <a:lstStyle/>
            <a:p>
              <a:endParaRPr lang="zh-CN" altLang="en-US">
                <a:solidFill>
                  <a:schemeClr val="dk1"/>
                </a:solidFill>
              </a:endParaRPr>
            </a:p>
          </p:txBody>
        </p:sp>
        <p:sp>
          <p:nvSpPr>
            <p:cNvPr id="25" name="object 23"/>
            <p:cNvSpPr/>
            <p:nvPr>
              <p:custDataLst>
                <p:tags r:id="rId11"/>
              </p:custDataLst>
            </p:nvPr>
          </p:nvSpPr>
          <p:spPr>
            <a:xfrm flipH="1">
              <a:off x="7160579" y="1916429"/>
              <a:ext cx="0" cy="576199"/>
            </a:xfrm>
            <a:custGeom>
              <a:avLst/>
              <a:gdLst/>
              <a:ahLst/>
              <a:cxnLst/>
              <a:rect l="0" t="0" r="0" b="0"/>
              <a:pathLst>
                <a:path w="1" h="576199">
                  <a:moveTo>
                    <a:pt x="0" y="0"/>
                  </a:moveTo>
                  <a:lnTo>
                    <a:pt x="0" y="576199"/>
                  </a:lnTo>
                </a:path>
              </a:pathLst>
            </a:custGeom>
            <a:noFill/>
            <a:ln w="28956" cap="flat" cmpd="sng">
              <a:solidFill>
                <a:srgbClr val="585858"/>
              </a:solidFill>
              <a:prstDash val="lgDash"/>
              <a:miter/>
              <a:headEnd type="none" w="med" len="med"/>
              <a:tailEnd type="none" w="med" len="med"/>
            </a:ln>
          </p:spPr>
          <p:txBody>
            <a:bodyPr/>
            <a:lstStyle/>
            <a:p>
              <a:endParaRPr lang="zh-CN" altLang="en-US">
                <a:solidFill>
                  <a:schemeClr val="dk1"/>
                </a:solidFill>
              </a:endParaRPr>
            </a:p>
          </p:txBody>
        </p:sp>
        <p:sp>
          <p:nvSpPr>
            <p:cNvPr id="26" name="object 24"/>
            <p:cNvSpPr/>
            <p:nvPr>
              <p:custDataLst>
                <p:tags r:id="rId12"/>
              </p:custDataLst>
            </p:nvPr>
          </p:nvSpPr>
          <p:spPr>
            <a:xfrm>
              <a:off x="4788473" y="1942338"/>
              <a:ext cx="144779" cy="576199"/>
            </a:xfrm>
            <a:custGeom>
              <a:avLst/>
              <a:gdLst/>
              <a:ahLst/>
              <a:cxnLst/>
              <a:rect l="0" t="0" r="0" b="0"/>
              <a:pathLst>
                <a:path w="144779" h="576199">
                  <a:moveTo>
                    <a:pt x="86867" y="0"/>
                  </a:moveTo>
                  <a:lnTo>
                    <a:pt x="57912" y="0"/>
                  </a:lnTo>
                  <a:lnTo>
                    <a:pt x="57912" y="115824"/>
                  </a:lnTo>
                  <a:lnTo>
                    <a:pt x="86867" y="115824"/>
                  </a:lnTo>
                  <a:lnTo>
                    <a:pt x="86867" y="0"/>
                  </a:lnTo>
                  <a:close/>
                </a:path>
                <a:path w="144779" h="576199">
                  <a:moveTo>
                    <a:pt x="86867" y="202691"/>
                  </a:moveTo>
                  <a:lnTo>
                    <a:pt x="57912" y="202691"/>
                  </a:lnTo>
                  <a:lnTo>
                    <a:pt x="57912" y="318515"/>
                  </a:lnTo>
                  <a:lnTo>
                    <a:pt x="86867" y="318515"/>
                  </a:lnTo>
                  <a:lnTo>
                    <a:pt x="86867" y="202691"/>
                  </a:lnTo>
                  <a:close/>
                </a:path>
                <a:path w="144779" h="576199">
                  <a:moveTo>
                    <a:pt x="57912" y="431419"/>
                  </a:moveTo>
                  <a:lnTo>
                    <a:pt x="0" y="431419"/>
                  </a:lnTo>
                  <a:lnTo>
                    <a:pt x="72389" y="576199"/>
                  </a:lnTo>
                  <a:lnTo>
                    <a:pt x="137540" y="445897"/>
                  </a:lnTo>
                  <a:lnTo>
                    <a:pt x="57912" y="445897"/>
                  </a:lnTo>
                  <a:lnTo>
                    <a:pt x="57912" y="431419"/>
                  </a:lnTo>
                  <a:close/>
                </a:path>
                <a:path w="144779" h="576199">
                  <a:moveTo>
                    <a:pt x="86867" y="405384"/>
                  </a:moveTo>
                  <a:lnTo>
                    <a:pt x="57912" y="405384"/>
                  </a:lnTo>
                  <a:lnTo>
                    <a:pt x="57912" y="445897"/>
                  </a:lnTo>
                  <a:lnTo>
                    <a:pt x="86867" y="445897"/>
                  </a:lnTo>
                  <a:lnTo>
                    <a:pt x="86867" y="405384"/>
                  </a:lnTo>
                  <a:close/>
                </a:path>
                <a:path w="144779" h="576199">
                  <a:moveTo>
                    <a:pt x="144779" y="431419"/>
                  </a:moveTo>
                  <a:lnTo>
                    <a:pt x="86867" y="431419"/>
                  </a:lnTo>
                  <a:lnTo>
                    <a:pt x="86867" y="445897"/>
                  </a:lnTo>
                  <a:lnTo>
                    <a:pt x="137540" y="445897"/>
                  </a:lnTo>
                  <a:lnTo>
                    <a:pt x="144779" y="431419"/>
                  </a:lnTo>
                  <a:close/>
                </a:path>
              </a:pathLst>
            </a:custGeom>
            <a:solidFill>
              <a:srgbClr val="585858"/>
            </a:solidFill>
            <a:ln w="9525">
              <a:noFill/>
            </a:ln>
          </p:spPr>
          <p:txBody>
            <a:bodyPr/>
            <a:lstStyle/>
            <a:p>
              <a:endParaRPr lang="zh-CN" altLang="en-US">
                <a:solidFill>
                  <a:schemeClr val="dk1"/>
                </a:solidFill>
              </a:endParaRPr>
            </a:p>
          </p:txBody>
        </p:sp>
        <p:sp>
          <p:nvSpPr>
            <p:cNvPr id="27" name="object 25"/>
            <p:cNvSpPr txBox="1"/>
            <p:nvPr/>
          </p:nvSpPr>
          <p:spPr>
            <a:xfrm>
              <a:off x="4720233" y="1458721"/>
              <a:ext cx="1739900" cy="1512922"/>
            </a:xfrm>
            <a:prstGeom prst="rect">
              <a:avLst/>
            </a:prstGeom>
            <a:noFill/>
            <a:ln w="9525">
              <a:noFill/>
            </a:ln>
          </p:spPr>
          <p:txBody>
            <a:bodyPr wrap="square" lIns="0" tIns="0" rIns="0" bIns="0" anchor="t" anchorCtr="0">
              <a:spAutoFit/>
            </a:bodyPr>
            <a:lstStyle/>
            <a:p>
              <a:pPr marL="812800"/>
              <a:r>
                <a:rPr lang="zh-CN" altLang="en-US" sz="1800" b="1">
                  <a:solidFill>
                    <a:schemeClr val="dk1"/>
                  </a:solidFill>
                  <a:latin typeface="微软雅黑" panose="020B0503020204020204" charset="-122"/>
                  <a:ea typeface="微软雅黑" panose="020B0503020204020204" charset="-122"/>
                </a:rPr>
                <a:t>培训合格</a:t>
              </a:r>
              <a:endParaRPr lang="zh-CN" altLang="en-US" sz="1800">
                <a:solidFill>
                  <a:schemeClr val="dk1"/>
                </a:solidFill>
                <a:latin typeface="微软雅黑" panose="020B0503020204020204" charset="-122"/>
                <a:ea typeface="微软雅黑" panose="020B0503020204020204" charset="-122"/>
              </a:endParaRPr>
            </a:p>
            <a:p>
              <a:pPr marL="812800">
                <a:lnSpc>
                  <a:spcPts val="2400"/>
                </a:lnSpc>
                <a:spcBef>
                  <a:spcPts val="50"/>
                </a:spcBef>
              </a:pPr>
              <a:endParaRPr lang="zh-CN" altLang="en-US">
                <a:solidFill>
                  <a:schemeClr val="dk1"/>
                </a:solidFill>
                <a:latin typeface="Calibri" panose="020F0502020204030204" pitchFamily="34" charset="0"/>
                <a:ea typeface="宋体" panose="02010600030101010101" pitchFamily="2" charset="-122"/>
              </a:endParaRPr>
            </a:p>
            <a:p>
              <a:pPr marL="812800"/>
              <a:r>
                <a:rPr lang="zh-CN" altLang="en-US" sz="1800" b="1">
                  <a:solidFill>
                    <a:schemeClr val="dk1"/>
                  </a:solidFill>
                  <a:latin typeface="微软雅黑" panose="020B0503020204020204" charset="-122"/>
                  <a:ea typeface="微软雅黑" panose="020B0503020204020204" charset="-122"/>
                </a:rPr>
                <a:t>上岗作业</a:t>
              </a:r>
              <a:endParaRPr lang="zh-CN" altLang="en-US" sz="1800">
                <a:solidFill>
                  <a:schemeClr val="dk1"/>
                </a:solidFill>
                <a:latin typeface="微软雅黑" panose="020B0503020204020204" charset="-122"/>
                <a:ea typeface="微软雅黑" panose="020B0503020204020204" charset="-122"/>
              </a:endParaRPr>
            </a:p>
            <a:p>
              <a:pPr marL="812800">
                <a:lnSpc>
                  <a:spcPts val="1900"/>
                </a:lnSpc>
                <a:spcBef>
                  <a:spcPts val="90"/>
                </a:spcBef>
              </a:pPr>
              <a:endParaRPr lang="zh-CN" altLang="en-US" sz="1900">
                <a:solidFill>
                  <a:schemeClr val="dk1"/>
                </a:solidFill>
                <a:latin typeface="Calibri" panose="020F0502020204030204" pitchFamily="34" charset="0"/>
                <a:ea typeface="宋体" panose="02010600030101010101" pitchFamily="2" charset="-122"/>
              </a:endParaRPr>
            </a:p>
            <a:p>
              <a:pPr marL="812800"/>
              <a:r>
                <a:rPr lang="zh-CN" altLang="en-US" sz="2000" b="1">
                  <a:solidFill>
                    <a:schemeClr val="dk1"/>
                  </a:solidFill>
                  <a:latin typeface="微软雅黑" panose="020B0503020204020204" charset="-122"/>
                  <a:ea typeface="微软雅黑" panose="020B0503020204020204" charset="-122"/>
                </a:rPr>
                <a:t>生</a:t>
              </a:r>
              <a:endParaRPr lang="zh-CN" altLang="en-US" sz="2000" b="1">
                <a:solidFill>
                  <a:schemeClr val="dk1"/>
                </a:solidFill>
                <a:latin typeface="微软雅黑" panose="020B0503020204020204" charset="-122"/>
                <a:ea typeface="微软雅黑" panose="020B0503020204020204" charset="-122"/>
              </a:endParaRPr>
            </a:p>
          </p:txBody>
        </p:sp>
        <p:sp>
          <p:nvSpPr>
            <p:cNvPr id="28" name="object 26"/>
            <p:cNvSpPr txBox="1"/>
            <p:nvPr/>
          </p:nvSpPr>
          <p:spPr>
            <a:xfrm>
              <a:off x="7812470" y="2903092"/>
              <a:ext cx="2341880" cy="227643"/>
            </a:xfrm>
            <a:prstGeom prst="rect">
              <a:avLst/>
            </a:prstGeom>
            <a:noFill/>
            <a:ln w="9525">
              <a:noFill/>
            </a:ln>
          </p:spPr>
          <p:txBody>
            <a:bodyPr wrap="square" lIns="0" tIns="0" rIns="0" bIns="0" anchor="t" anchorCtr="0">
              <a:spAutoFit/>
            </a:bodyPr>
            <a:lstStyle/>
            <a:p>
              <a:pPr marL="12700"/>
              <a:r>
                <a:rPr lang="zh-CN" altLang="en-US" sz="1400">
                  <a:solidFill>
                    <a:srgbClr val="FFFFFF"/>
                  </a:solidFill>
                  <a:latin typeface="微软雅黑" panose="020B0503020204020204" charset="-122"/>
                  <a:ea typeface="微软雅黑" panose="020B0503020204020204" charset="-122"/>
                </a:rPr>
                <a:t>保证具备必要的安全生产知识</a:t>
              </a:r>
              <a:endParaRPr lang="zh-CN" altLang="en-US" sz="1400">
                <a:solidFill>
                  <a:srgbClr val="FFFFFF"/>
                </a:solidFill>
                <a:latin typeface="微软雅黑" panose="020B0503020204020204" charset="-122"/>
                <a:ea typeface="微软雅黑" panose="020B0503020204020204" charset="-122"/>
              </a:endParaRPr>
            </a:p>
          </p:txBody>
        </p:sp>
      </p:grpSp>
      <p:sp>
        <p:nvSpPr>
          <p:cNvPr id="29" name="object 3"/>
          <p:cNvSpPr/>
          <p:nvPr>
            <p:custDataLst>
              <p:tags r:id="rId13"/>
            </p:custDataLst>
          </p:nvPr>
        </p:nvSpPr>
        <p:spPr>
          <a:xfrm>
            <a:off x="861378" y="2771775"/>
            <a:ext cx="3205162" cy="2640013"/>
          </a:xfrm>
          <a:prstGeom prst="rect">
            <a:avLst/>
          </a:prstGeom>
          <a:blipFill rotWithShape="1">
            <a:blip r:embed="rId14"/>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30" name="object 5"/>
          <p:cNvSpPr txBox="1"/>
          <p:nvPr/>
        </p:nvSpPr>
        <p:spPr>
          <a:xfrm>
            <a:off x="5146040" y="3358515"/>
            <a:ext cx="291465" cy="307340"/>
          </a:xfrm>
          <a:prstGeom prst="rect">
            <a:avLst/>
          </a:prstGeom>
          <a:noFill/>
          <a:ln w="9525">
            <a:noFill/>
          </a:ln>
        </p:spPr>
        <p:txBody>
          <a:bodyPr wrap="square" lIns="0" tIns="0" rIns="0" bIns="0" anchor="t" anchorCtr="0">
            <a:spAutoFit/>
          </a:bodyPr>
          <a:lstStyle/>
          <a:p>
            <a:pPr marL="12700"/>
            <a:r>
              <a:rPr lang="zh-CN" altLang="en-US" sz="2000" b="1">
                <a:solidFill>
                  <a:srgbClr val="FFFFFF"/>
                </a:solidFill>
                <a:latin typeface="微软雅黑" panose="020B0503020204020204" charset="-122"/>
                <a:ea typeface="微软雅黑" panose="020B0503020204020204" charset="-122"/>
              </a:rPr>
              <a:t>生</a:t>
            </a:r>
            <a:endParaRPr lang="zh-CN" altLang="en-US" sz="2000" b="1">
              <a:solidFill>
                <a:srgbClr val="FFFFFF"/>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第一节  安全生产法解读</a:t>
            </a:r>
            <a:endParaRPr lang="zh-CN" altLang="en-US" sz="4000" b="1">
              <a:solidFill>
                <a:schemeClr val="lt1"/>
              </a:solidFill>
            </a:endParaRPr>
          </a:p>
        </p:txBody>
      </p:sp>
      <p:sp>
        <p:nvSpPr>
          <p:cNvPr id="2" name="矩形 1"/>
          <p:cNvSpPr/>
          <p:nvPr/>
        </p:nvSpPr>
        <p:spPr>
          <a:xfrm>
            <a:off x="581660" y="163131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安全生产法：第二十九条</a:t>
            </a:r>
            <a:endParaRPr lang="zh-CN" altLang="en-US" sz="2400" b="1">
              <a:solidFill>
                <a:srgbClr val="FFFFFF"/>
              </a:solidFill>
              <a:latin typeface="微软雅黑" panose="020B0503020204020204" charset="-122"/>
              <a:ea typeface="微软雅黑" panose="020B0503020204020204" charset="-122"/>
            </a:endParaRPr>
          </a:p>
        </p:txBody>
      </p:sp>
      <p:grpSp>
        <p:nvGrpSpPr>
          <p:cNvPr id="35841" name="组合 21"/>
          <p:cNvGrpSpPr/>
          <p:nvPr/>
        </p:nvGrpSpPr>
        <p:grpSpPr>
          <a:xfrm>
            <a:off x="1603375" y="2212340"/>
            <a:ext cx="4994275" cy="4500880"/>
            <a:chOff x="1708515" y="1290097"/>
            <a:chExt cx="5061203" cy="5102353"/>
          </a:xfrm>
        </p:grpSpPr>
        <p:sp>
          <p:nvSpPr>
            <p:cNvPr id="35842" name="object 2"/>
            <p:cNvSpPr/>
            <p:nvPr>
              <p:custDataLst>
                <p:tags r:id="rId1"/>
              </p:custDataLst>
            </p:nvPr>
          </p:nvSpPr>
          <p:spPr>
            <a:xfrm>
              <a:off x="2642726" y="2225833"/>
              <a:ext cx="3240024" cy="3240024"/>
            </a:xfrm>
            <a:custGeom>
              <a:avLst/>
              <a:gdLst/>
              <a:ahLst/>
              <a:cxnLst/>
              <a:rect l="0" t="0" r="0" b="0"/>
              <a:pathLst>
                <a:path w="3240024" h="3240024">
                  <a:moveTo>
                    <a:pt x="1620012" y="0"/>
                  </a:moveTo>
                  <a:lnTo>
                    <a:pt x="1487144" y="5370"/>
                  </a:lnTo>
                  <a:lnTo>
                    <a:pt x="1357235" y="21203"/>
                  </a:lnTo>
                  <a:lnTo>
                    <a:pt x="1230702" y="47081"/>
                  </a:lnTo>
                  <a:lnTo>
                    <a:pt x="1107960" y="82588"/>
                  </a:lnTo>
                  <a:lnTo>
                    <a:pt x="989427" y="127307"/>
                  </a:lnTo>
                  <a:lnTo>
                    <a:pt x="875520" y="180821"/>
                  </a:lnTo>
                  <a:lnTo>
                    <a:pt x="766655" y="242713"/>
                  </a:lnTo>
                  <a:lnTo>
                    <a:pt x="663250" y="312566"/>
                  </a:lnTo>
                  <a:lnTo>
                    <a:pt x="565722" y="389963"/>
                  </a:lnTo>
                  <a:lnTo>
                    <a:pt x="474487" y="474487"/>
                  </a:lnTo>
                  <a:lnTo>
                    <a:pt x="389963" y="565722"/>
                  </a:lnTo>
                  <a:lnTo>
                    <a:pt x="312566" y="663250"/>
                  </a:lnTo>
                  <a:lnTo>
                    <a:pt x="242713" y="766655"/>
                  </a:lnTo>
                  <a:lnTo>
                    <a:pt x="180821" y="875520"/>
                  </a:lnTo>
                  <a:lnTo>
                    <a:pt x="127307" y="989427"/>
                  </a:lnTo>
                  <a:lnTo>
                    <a:pt x="82588" y="1107960"/>
                  </a:lnTo>
                  <a:lnTo>
                    <a:pt x="47081" y="1230702"/>
                  </a:lnTo>
                  <a:lnTo>
                    <a:pt x="21203" y="1357235"/>
                  </a:lnTo>
                  <a:lnTo>
                    <a:pt x="5370" y="1487144"/>
                  </a:lnTo>
                  <a:lnTo>
                    <a:pt x="0" y="1620012"/>
                  </a:lnTo>
                  <a:lnTo>
                    <a:pt x="5370" y="1752879"/>
                  </a:lnTo>
                  <a:lnTo>
                    <a:pt x="21203" y="1882788"/>
                  </a:lnTo>
                  <a:lnTo>
                    <a:pt x="47081" y="2009321"/>
                  </a:lnTo>
                  <a:lnTo>
                    <a:pt x="82588" y="2132063"/>
                  </a:lnTo>
                  <a:lnTo>
                    <a:pt x="127307" y="2250596"/>
                  </a:lnTo>
                  <a:lnTo>
                    <a:pt x="180821" y="2364503"/>
                  </a:lnTo>
                  <a:lnTo>
                    <a:pt x="242713" y="2473368"/>
                  </a:lnTo>
                  <a:lnTo>
                    <a:pt x="312566" y="2576773"/>
                  </a:lnTo>
                  <a:lnTo>
                    <a:pt x="389963" y="2674301"/>
                  </a:lnTo>
                  <a:lnTo>
                    <a:pt x="474487" y="2765536"/>
                  </a:lnTo>
                  <a:lnTo>
                    <a:pt x="565722" y="2850060"/>
                  </a:lnTo>
                  <a:lnTo>
                    <a:pt x="663250" y="2927457"/>
                  </a:lnTo>
                  <a:lnTo>
                    <a:pt x="766655" y="2997310"/>
                  </a:lnTo>
                  <a:lnTo>
                    <a:pt x="875520" y="3059202"/>
                  </a:lnTo>
                  <a:lnTo>
                    <a:pt x="989427" y="3112716"/>
                  </a:lnTo>
                  <a:lnTo>
                    <a:pt x="1107960" y="3157435"/>
                  </a:lnTo>
                  <a:lnTo>
                    <a:pt x="1230702" y="3192942"/>
                  </a:lnTo>
                  <a:lnTo>
                    <a:pt x="1357235" y="3218820"/>
                  </a:lnTo>
                  <a:lnTo>
                    <a:pt x="1487144" y="3234653"/>
                  </a:lnTo>
                  <a:lnTo>
                    <a:pt x="1620012" y="3240024"/>
                  </a:lnTo>
                  <a:lnTo>
                    <a:pt x="1752879" y="3234653"/>
                  </a:lnTo>
                  <a:lnTo>
                    <a:pt x="1882788" y="3218820"/>
                  </a:lnTo>
                  <a:lnTo>
                    <a:pt x="2009321" y="3192942"/>
                  </a:lnTo>
                  <a:lnTo>
                    <a:pt x="2132063" y="3157435"/>
                  </a:lnTo>
                  <a:lnTo>
                    <a:pt x="2250596" y="3112716"/>
                  </a:lnTo>
                  <a:lnTo>
                    <a:pt x="2364503" y="3059202"/>
                  </a:lnTo>
                  <a:lnTo>
                    <a:pt x="2473368" y="2997310"/>
                  </a:lnTo>
                  <a:lnTo>
                    <a:pt x="2576773" y="2927457"/>
                  </a:lnTo>
                  <a:lnTo>
                    <a:pt x="2674301" y="2850060"/>
                  </a:lnTo>
                  <a:lnTo>
                    <a:pt x="2765536" y="2765536"/>
                  </a:lnTo>
                  <a:lnTo>
                    <a:pt x="2850060" y="2674301"/>
                  </a:lnTo>
                  <a:lnTo>
                    <a:pt x="2927457" y="2576773"/>
                  </a:lnTo>
                  <a:lnTo>
                    <a:pt x="2997310" y="2473368"/>
                  </a:lnTo>
                  <a:lnTo>
                    <a:pt x="3059202" y="2364503"/>
                  </a:lnTo>
                  <a:lnTo>
                    <a:pt x="3112716" y="2250596"/>
                  </a:lnTo>
                  <a:lnTo>
                    <a:pt x="3157435" y="2132063"/>
                  </a:lnTo>
                  <a:lnTo>
                    <a:pt x="3192942" y="2009321"/>
                  </a:lnTo>
                  <a:lnTo>
                    <a:pt x="3218820" y="1882788"/>
                  </a:lnTo>
                  <a:lnTo>
                    <a:pt x="3234653" y="1752879"/>
                  </a:lnTo>
                  <a:lnTo>
                    <a:pt x="3240024" y="1620012"/>
                  </a:lnTo>
                  <a:lnTo>
                    <a:pt x="3234653" y="1487144"/>
                  </a:lnTo>
                  <a:lnTo>
                    <a:pt x="3218820" y="1357235"/>
                  </a:lnTo>
                  <a:lnTo>
                    <a:pt x="3192942" y="1230702"/>
                  </a:lnTo>
                  <a:lnTo>
                    <a:pt x="3157435" y="1107960"/>
                  </a:lnTo>
                  <a:lnTo>
                    <a:pt x="3112716" y="989427"/>
                  </a:lnTo>
                  <a:lnTo>
                    <a:pt x="3059202" y="875520"/>
                  </a:lnTo>
                  <a:lnTo>
                    <a:pt x="2997310" y="766655"/>
                  </a:lnTo>
                  <a:lnTo>
                    <a:pt x="2927457" y="663250"/>
                  </a:lnTo>
                  <a:lnTo>
                    <a:pt x="2850060" y="565722"/>
                  </a:lnTo>
                  <a:lnTo>
                    <a:pt x="2765536" y="474487"/>
                  </a:lnTo>
                  <a:lnTo>
                    <a:pt x="2674301" y="389963"/>
                  </a:lnTo>
                  <a:lnTo>
                    <a:pt x="2576773" y="312566"/>
                  </a:lnTo>
                  <a:lnTo>
                    <a:pt x="2473368" y="242713"/>
                  </a:lnTo>
                  <a:lnTo>
                    <a:pt x="2364503" y="180821"/>
                  </a:lnTo>
                  <a:lnTo>
                    <a:pt x="2250596" y="127307"/>
                  </a:lnTo>
                  <a:lnTo>
                    <a:pt x="2132063" y="82588"/>
                  </a:lnTo>
                  <a:lnTo>
                    <a:pt x="2009321" y="47081"/>
                  </a:lnTo>
                  <a:lnTo>
                    <a:pt x="1882788" y="21203"/>
                  </a:lnTo>
                  <a:lnTo>
                    <a:pt x="1752879" y="5370"/>
                  </a:lnTo>
                  <a:lnTo>
                    <a:pt x="1620012" y="0"/>
                  </a:lnTo>
                  <a:close/>
                </a:path>
              </a:pathLst>
            </a:custGeom>
            <a:solidFill>
              <a:srgbClr val="DC3B00"/>
            </a:solidFill>
            <a:ln w="9525">
              <a:noFill/>
            </a:ln>
          </p:spPr>
          <p:txBody>
            <a:bodyPr/>
            <a:lstStyle/>
            <a:p>
              <a:endParaRPr lang="zh-CN" altLang="en-US">
                <a:solidFill>
                  <a:schemeClr val="dk1"/>
                </a:solidFill>
              </a:endParaRPr>
            </a:p>
          </p:txBody>
        </p:sp>
        <p:sp>
          <p:nvSpPr>
            <p:cNvPr id="35843" name="object 3"/>
            <p:cNvSpPr/>
            <p:nvPr>
              <p:custDataLst>
                <p:tags r:id="rId2"/>
              </p:custDataLst>
            </p:nvPr>
          </p:nvSpPr>
          <p:spPr>
            <a:xfrm>
              <a:off x="3686667" y="1290097"/>
              <a:ext cx="1082039" cy="1080516"/>
            </a:xfrm>
            <a:custGeom>
              <a:avLst/>
              <a:gdLst/>
              <a:ahLst/>
              <a:cxnLst/>
              <a:rect l="0" t="0" r="0" b="0"/>
              <a:pathLst>
                <a:path w="1082039" h="1080516">
                  <a:moveTo>
                    <a:pt x="541019" y="0"/>
                  </a:moveTo>
                  <a:lnTo>
                    <a:pt x="496643" y="1791"/>
                  </a:lnTo>
                  <a:lnTo>
                    <a:pt x="453255" y="7072"/>
                  </a:lnTo>
                  <a:lnTo>
                    <a:pt x="410995" y="15704"/>
                  </a:lnTo>
                  <a:lnTo>
                    <a:pt x="370002" y="27547"/>
                  </a:lnTo>
                  <a:lnTo>
                    <a:pt x="330416" y="42463"/>
                  </a:lnTo>
                  <a:lnTo>
                    <a:pt x="292375" y="60312"/>
                  </a:lnTo>
                  <a:lnTo>
                    <a:pt x="256018" y="80955"/>
                  </a:lnTo>
                  <a:lnTo>
                    <a:pt x="221485" y="104253"/>
                  </a:lnTo>
                  <a:lnTo>
                    <a:pt x="188916" y="130067"/>
                  </a:lnTo>
                  <a:lnTo>
                    <a:pt x="158448" y="158257"/>
                  </a:lnTo>
                  <a:lnTo>
                    <a:pt x="130221" y="188685"/>
                  </a:lnTo>
                  <a:lnTo>
                    <a:pt x="104375" y="221211"/>
                  </a:lnTo>
                  <a:lnTo>
                    <a:pt x="81049" y="255696"/>
                  </a:lnTo>
                  <a:lnTo>
                    <a:pt x="60381" y="292001"/>
                  </a:lnTo>
                  <a:lnTo>
                    <a:pt x="42511" y="329987"/>
                  </a:lnTo>
                  <a:lnTo>
                    <a:pt x="27578" y="369515"/>
                  </a:lnTo>
                  <a:lnTo>
                    <a:pt x="15721" y="410445"/>
                  </a:lnTo>
                  <a:lnTo>
                    <a:pt x="7080" y="452638"/>
                  </a:lnTo>
                  <a:lnTo>
                    <a:pt x="1793" y="495955"/>
                  </a:lnTo>
                  <a:lnTo>
                    <a:pt x="0" y="540258"/>
                  </a:lnTo>
                  <a:lnTo>
                    <a:pt x="1793" y="584560"/>
                  </a:lnTo>
                  <a:lnTo>
                    <a:pt x="7080" y="627877"/>
                  </a:lnTo>
                  <a:lnTo>
                    <a:pt x="15721" y="670070"/>
                  </a:lnTo>
                  <a:lnTo>
                    <a:pt x="27578" y="711000"/>
                  </a:lnTo>
                  <a:lnTo>
                    <a:pt x="42511" y="750528"/>
                  </a:lnTo>
                  <a:lnTo>
                    <a:pt x="60381" y="788514"/>
                  </a:lnTo>
                  <a:lnTo>
                    <a:pt x="81049" y="824819"/>
                  </a:lnTo>
                  <a:lnTo>
                    <a:pt x="104375" y="859304"/>
                  </a:lnTo>
                  <a:lnTo>
                    <a:pt x="130221" y="891830"/>
                  </a:lnTo>
                  <a:lnTo>
                    <a:pt x="158448" y="922258"/>
                  </a:lnTo>
                  <a:lnTo>
                    <a:pt x="188916" y="950448"/>
                  </a:lnTo>
                  <a:lnTo>
                    <a:pt x="221485" y="976262"/>
                  </a:lnTo>
                  <a:lnTo>
                    <a:pt x="256018" y="999560"/>
                  </a:lnTo>
                  <a:lnTo>
                    <a:pt x="292375" y="1020203"/>
                  </a:lnTo>
                  <a:lnTo>
                    <a:pt x="330416" y="1038052"/>
                  </a:lnTo>
                  <a:lnTo>
                    <a:pt x="370002" y="1052968"/>
                  </a:lnTo>
                  <a:lnTo>
                    <a:pt x="410995" y="1064811"/>
                  </a:lnTo>
                  <a:lnTo>
                    <a:pt x="453255" y="1073443"/>
                  </a:lnTo>
                  <a:lnTo>
                    <a:pt x="496643" y="1078724"/>
                  </a:lnTo>
                  <a:lnTo>
                    <a:pt x="541019" y="1080516"/>
                  </a:lnTo>
                  <a:lnTo>
                    <a:pt x="585396" y="1078724"/>
                  </a:lnTo>
                  <a:lnTo>
                    <a:pt x="628784" y="1073443"/>
                  </a:lnTo>
                  <a:lnTo>
                    <a:pt x="671044" y="1064811"/>
                  </a:lnTo>
                  <a:lnTo>
                    <a:pt x="712037" y="1052968"/>
                  </a:lnTo>
                  <a:lnTo>
                    <a:pt x="751623" y="1038052"/>
                  </a:lnTo>
                  <a:lnTo>
                    <a:pt x="789664" y="1020203"/>
                  </a:lnTo>
                  <a:lnTo>
                    <a:pt x="826021" y="999560"/>
                  </a:lnTo>
                  <a:lnTo>
                    <a:pt x="860554" y="976262"/>
                  </a:lnTo>
                  <a:lnTo>
                    <a:pt x="893123" y="950448"/>
                  </a:lnTo>
                  <a:lnTo>
                    <a:pt x="923591" y="922258"/>
                  </a:lnTo>
                  <a:lnTo>
                    <a:pt x="951818" y="891830"/>
                  </a:lnTo>
                  <a:lnTo>
                    <a:pt x="977664" y="859304"/>
                  </a:lnTo>
                  <a:lnTo>
                    <a:pt x="1000990" y="824819"/>
                  </a:lnTo>
                  <a:lnTo>
                    <a:pt x="1021658" y="788514"/>
                  </a:lnTo>
                  <a:lnTo>
                    <a:pt x="1039528" y="750528"/>
                  </a:lnTo>
                  <a:lnTo>
                    <a:pt x="1054461" y="711000"/>
                  </a:lnTo>
                  <a:lnTo>
                    <a:pt x="1066318" y="670070"/>
                  </a:lnTo>
                  <a:lnTo>
                    <a:pt x="1074959" y="627877"/>
                  </a:lnTo>
                  <a:lnTo>
                    <a:pt x="1080246" y="584560"/>
                  </a:lnTo>
                  <a:lnTo>
                    <a:pt x="1082039" y="540258"/>
                  </a:lnTo>
                  <a:lnTo>
                    <a:pt x="1080246" y="495955"/>
                  </a:lnTo>
                  <a:lnTo>
                    <a:pt x="1074959" y="452638"/>
                  </a:lnTo>
                  <a:lnTo>
                    <a:pt x="1066318" y="410445"/>
                  </a:lnTo>
                  <a:lnTo>
                    <a:pt x="1054461" y="369515"/>
                  </a:lnTo>
                  <a:lnTo>
                    <a:pt x="1039528" y="329987"/>
                  </a:lnTo>
                  <a:lnTo>
                    <a:pt x="1021658" y="292001"/>
                  </a:lnTo>
                  <a:lnTo>
                    <a:pt x="1000990" y="255696"/>
                  </a:lnTo>
                  <a:lnTo>
                    <a:pt x="977664" y="221211"/>
                  </a:lnTo>
                  <a:lnTo>
                    <a:pt x="951818" y="188685"/>
                  </a:lnTo>
                  <a:lnTo>
                    <a:pt x="923591" y="158257"/>
                  </a:lnTo>
                  <a:lnTo>
                    <a:pt x="893123" y="130067"/>
                  </a:lnTo>
                  <a:lnTo>
                    <a:pt x="860554" y="104253"/>
                  </a:lnTo>
                  <a:lnTo>
                    <a:pt x="826021" y="80955"/>
                  </a:lnTo>
                  <a:lnTo>
                    <a:pt x="789664" y="60312"/>
                  </a:lnTo>
                  <a:lnTo>
                    <a:pt x="751623" y="42463"/>
                  </a:lnTo>
                  <a:lnTo>
                    <a:pt x="712037" y="27547"/>
                  </a:lnTo>
                  <a:lnTo>
                    <a:pt x="671044" y="15704"/>
                  </a:lnTo>
                  <a:lnTo>
                    <a:pt x="628784" y="7072"/>
                  </a:lnTo>
                  <a:lnTo>
                    <a:pt x="585396" y="1791"/>
                  </a:lnTo>
                  <a:lnTo>
                    <a:pt x="541019" y="0"/>
                  </a:lnTo>
                  <a:close/>
                </a:path>
              </a:pathLst>
            </a:custGeom>
            <a:solidFill>
              <a:srgbClr val="7EB900"/>
            </a:solidFill>
            <a:ln w="9525">
              <a:noFill/>
            </a:ln>
          </p:spPr>
          <p:txBody>
            <a:bodyPr/>
            <a:lstStyle/>
            <a:p>
              <a:endParaRPr lang="zh-CN" altLang="en-US">
                <a:solidFill>
                  <a:schemeClr val="dk1"/>
                </a:solidFill>
              </a:endParaRPr>
            </a:p>
          </p:txBody>
        </p:sp>
        <p:sp>
          <p:nvSpPr>
            <p:cNvPr id="35844" name="object 4"/>
            <p:cNvSpPr/>
            <p:nvPr>
              <p:custDataLst>
                <p:tags r:id="rId3"/>
              </p:custDataLst>
            </p:nvPr>
          </p:nvSpPr>
          <p:spPr>
            <a:xfrm>
              <a:off x="3686667" y="1290097"/>
              <a:ext cx="1082039" cy="1080516"/>
            </a:xfrm>
            <a:custGeom>
              <a:avLst/>
              <a:gdLst/>
              <a:ahLst/>
              <a:cxnLst/>
              <a:rect l="0" t="0" r="0" b="0"/>
              <a:pathLst>
                <a:path w="1082039" h="1080516">
                  <a:moveTo>
                    <a:pt x="0" y="540258"/>
                  </a:moveTo>
                  <a:lnTo>
                    <a:pt x="1793" y="495955"/>
                  </a:lnTo>
                  <a:lnTo>
                    <a:pt x="7080" y="452638"/>
                  </a:lnTo>
                  <a:lnTo>
                    <a:pt x="15721" y="410445"/>
                  </a:lnTo>
                  <a:lnTo>
                    <a:pt x="27578" y="369515"/>
                  </a:lnTo>
                  <a:lnTo>
                    <a:pt x="42511" y="329987"/>
                  </a:lnTo>
                  <a:lnTo>
                    <a:pt x="60381" y="292001"/>
                  </a:lnTo>
                  <a:lnTo>
                    <a:pt x="81049" y="255696"/>
                  </a:lnTo>
                  <a:lnTo>
                    <a:pt x="104375" y="221211"/>
                  </a:lnTo>
                  <a:lnTo>
                    <a:pt x="130221" y="188685"/>
                  </a:lnTo>
                  <a:lnTo>
                    <a:pt x="158448" y="158257"/>
                  </a:lnTo>
                  <a:lnTo>
                    <a:pt x="188916" y="130067"/>
                  </a:lnTo>
                  <a:lnTo>
                    <a:pt x="221485" y="104253"/>
                  </a:lnTo>
                  <a:lnTo>
                    <a:pt x="256018" y="80955"/>
                  </a:lnTo>
                  <a:lnTo>
                    <a:pt x="292375" y="60312"/>
                  </a:lnTo>
                  <a:lnTo>
                    <a:pt x="330416" y="42463"/>
                  </a:lnTo>
                  <a:lnTo>
                    <a:pt x="370002" y="27547"/>
                  </a:lnTo>
                  <a:lnTo>
                    <a:pt x="410995" y="15704"/>
                  </a:lnTo>
                  <a:lnTo>
                    <a:pt x="453255" y="7072"/>
                  </a:lnTo>
                  <a:lnTo>
                    <a:pt x="496643" y="1791"/>
                  </a:lnTo>
                  <a:lnTo>
                    <a:pt x="541019" y="0"/>
                  </a:lnTo>
                  <a:lnTo>
                    <a:pt x="585396" y="1791"/>
                  </a:lnTo>
                  <a:lnTo>
                    <a:pt x="628784" y="7072"/>
                  </a:lnTo>
                  <a:lnTo>
                    <a:pt x="671044" y="15704"/>
                  </a:lnTo>
                  <a:lnTo>
                    <a:pt x="712037" y="27547"/>
                  </a:lnTo>
                  <a:lnTo>
                    <a:pt x="751623" y="42463"/>
                  </a:lnTo>
                  <a:lnTo>
                    <a:pt x="789664" y="60312"/>
                  </a:lnTo>
                  <a:lnTo>
                    <a:pt x="826021" y="80955"/>
                  </a:lnTo>
                  <a:lnTo>
                    <a:pt x="860554" y="104253"/>
                  </a:lnTo>
                  <a:lnTo>
                    <a:pt x="893123" y="130067"/>
                  </a:lnTo>
                  <a:lnTo>
                    <a:pt x="923591" y="158257"/>
                  </a:lnTo>
                  <a:lnTo>
                    <a:pt x="951818" y="188685"/>
                  </a:lnTo>
                  <a:lnTo>
                    <a:pt x="977664" y="221211"/>
                  </a:lnTo>
                  <a:lnTo>
                    <a:pt x="1000990" y="255696"/>
                  </a:lnTo>
                  <a:lnTo>
                    <a:pt x="1021658" y="292001"/>
                  </a:lnTo>
                  <a:lnTo>
                    <a:pt x="1039528" y="329987"/>
                  </a:lnTo>
                  <a:lnTo>
                    <a:pt x="1054461" y="369515"/>
                  </a:lnTo>
                  <a:lnTo>
                    <a:pt x="1066318" y="410445"/>
                  </a:lnTo>
                  <a:lnTo>
                    <a:pt x="1074959" y="452638"/>
                  </a:lnTo>
                  <a:lnTo>
                    <a:pt x="1080246" y="495955"/>
                  </a:lnTo>
                  <a:lnTo>
                    <a:pt x="1082039" y="540258"/>
                  </a:lnTo>
                  <a:lnTo>
                    <a:pt x="1080246" y="584560"/>
                  </a:lnTo>
                  <a:lnTo>
                    <a:pt x="1074959" y="627877"/>
                  </a:lnTo>
                  <a:lnTo>
                    <a:pt x="1066318" y="670070"/>
                  </a:lnTo>
                  <a:lnTo>
                    <a:pt x="1054461" y="711000"/>
                  </a:lnTo>
                  <a:lnTo>
                    <a:pt x="1039528" y="750528"/>
                  </a:lnTo>
                  <a:lnTo>
                    <a:pt x="1021658" y="788514"/>
                  </a:lnTo>
                  <a:lnTo>
                    <a:pt x="1000990" y="824819"/>
                  </a:lnTo>
                  <a:lnTo>
                    <a:pt x="977664" y="859304"/>
                  </a:lnTo>
                  <a:lnTo>
                    <a:pt x="951818" y="891830"/>
                  </a:lnTo>
                  <a:lnTo>
                    <a:pt x="923591" y="922258"/>
                  </a:lnTo>
                  <a:lnTo>
                    <a:pt x="893123" y="950448"/>
                  </a:lnTo>
                  <a:lnTo>
                    <a:pt x="860554" y="976262"/>
                  </a:lnTo>
                  <a:lnTo>
                    <a:pt x="826021" y="999560"/>
                  </a:lnTo>
                  <a:lnTo>
                    <a:pt x="789664" y="1020203"/>
                  </a:lnTo>
                  <a:lnTo>
                    <a:pt x="751623" y="1038052"/>
                  </a:lnTo>
                  <a:lnTo>
                    <a:pt x="712037" y="1052968"/>
                  </a:lnTo>
                  <a:lnTo>
                    <a:pt x="671044" y="1064811"/>
                  </a:lnTo>
                  <a:lnTo>
                    <a:pt x="628784" y="1073443"/>
                  </a:lnTo>
                  <a:lnTo>
                    <a:pt x="585396" y="1078724"/>
                  </a:lnTo>
                  <a:lnTo>
                    <a:pt x="541019" y="1080516"/>
                  </a:lnTo>
                  <a:lnTo>
                    <a:pt x="496643" y="1078724"/>
                  </a:lnTo>
                  <a:lnTo>
                    <a:pt x="453255" y="1073443"/>
                  </a:lnTo>
                  <a:lnTo>
                    <a:pt x="410995" y="1064811"/>
                  </a:lnTo>
                  <a:lnTo>
                    <a:pt x="370002" y="1052968"/>
                  </a:lnTo>
                  <a:lnTo>
                    <a:pt x="330416" y="1038052"/>
                  </a:lnTo>
                  <a:lnTo>
                    <a:pt x="292375" y="1020203"/>
                  </a:lnTo>
                  <a:lnTo>
                    <a:pt x="256018" y="999560"/>
                  </a:lnTo>
                  <a:lnTo>
                    <a:pt x="221485" y="976262"/>
                  </a:lnTo>
                  <a:lnTo>
                    <a:pt x="188916" y="950448"/>
                  </a:lnTo>
                  <a:lnTo>
                    <a:pt x="158448" y="922258"/>
                  </a:lnTo>
                  <a:lnTo>
                    <a:pt x="130221" y="891830"/>
                  </a:lnTo>
                  <a:lnTo>
                    <a:pt x="104375" y="859304"/>
                  </a:lnTo>
                  <a:lnTo>
                    <a:pt x="81049" y="824819"/>
                  </a:lnTo>
                  <a:lnTo>
                    <a:pt x="60381" y="788514"/>
                  </a:lnTo>
                  <a:lnTo>
                    <a:pt x="42511" y="750528"/>
                  </a:lnTo>
                  <a:lnTo>
                    <a:pt x="27578" y="711000"/>
                  </a:lnTo>
                  <a:lnTo>
                    <a:pt x="15721" y="670070"/>
                  </a:lnTo>
                  <a:lnTo>
                    <a:pt x="7080" y="627877"/>
                  </a:lnTo>
                  <a:lnTo>
                    <a:pt x="1793" y="584560"/>
                  </a:lnTo>
                  <a:lnTo>
                    <a:pt x="0" y="540258"/>
                  </a:lnTo>
                  <a:close/>
                </a:path>
              </a:pathLst>
            </a:custGeom>
            <a:noFill/>
            <a:ln w="5791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35845" name="object 5"/>
            <p:cNvSpPr/>
            <p:nvPr>
              <p:custDataLst>
                <p:tags r:id="rId4"/>
              </p:custDataLst>
            </p:nvPr>
          </p:nvSpPr>
          <p:spPr>
            <a:xfrm>
              <a:off x="1708515" y="3306349"/>
              <a:ext cx="1078992" cy="1080516"/>
            </a:xfrm>
            <a:custGeom>
              <a:avLst/>
              <a:gdLst/>
              <a:ahLst/>
              <a:cxnLst/>
              <a:rect l="0" t="0" r="0" b="0"/>
              <a:pathLst>
                <a:path w="1078992" h="1080516">
                  <a:moveTo>
                    <a:pt x="539496" y="0"/>
                  </a:moveTo>
                  <a:lnTo>
                    <a:pt x="495249" y="1791"/>
                  </a:lnTo>
                  <a:lnTo>
                    <a:pt x="451987" y="7072"/>
                  </a:lnTo>
                  <a:lnTo>
                    <a:pt x="409849" y="15704"/>
                  </a:lnTo>
                  <a:lnTo>
                    <a:pt x="368973" y="27547"/>
                  </a:lnTo>
                  <a:lnTo>
                    <a:pt x="329500" y="42463"/>
                  </a:lnTo>
                  <a:lnTo>
                    <a:pt x="291566" y="60312"/>
                  </a:lnTo>
                  <a:lnTo>
                    <a:pt x="255312" y="80955"/>
                  </a:lnTo>
                  <a:lnTo>
                    <a:pt x="220876" y="104253"/>
                  </a:lnTo>
                  <a:lnTo>
                    <a:pt x="188398" y="130067"/>
                  </a:lnTo>
                  <a:lnTo>
                    <a:pt x="158014" y="158257"/>
                  </a:lnTo>
                  <a:lnTo>
                    <a:pt x="129866" y="188685"/>
                  </a:lnTo>
                  <a:lnTo>
                    <a:pt x="104091" y="221211"/>
                  </a:lnTo>
                  <a:lnTo>
                    <a:pt x="80829" y="255696"/>
                  </a:lnTo>
                  <a:lnTo>
                    <a:pt x="60217" y="292001"/>
                  </a:lnTo>
                  <a:lnTo>
                    <a:pt x="42396" y="329987"/>
                  </a:lnTo>
                  <a:lnTo>
                    <a:pt x="27503" y="369515"/>
                  </a:lnTo>
                  <a:lnTo>
                    <a:pt x="15679" y="410445"/>
                  </a:lnTo>
                  <a:lnTo>
                    <a:pt x="7061" y="452638"/>
                  </a:lnTo>
                  <a:lnTo>
                    <a:pt x="1788" y="495955"/>
                  </a:lnTo>
                  <a:lnTo>
                    <a:pt x="0" y="540258"/>
                  </a:lnTo>
                  <a:lnTo>
                    <a:pt x="1788" y="584560"/>
                  </a:lnTo>
                  <a:lnTo>
                    <a:pt x="7061" y="627877"/>
                  </a:lnTo>
                  <a:lnTo>
                    <a:pt x="15679" y="670070"/>
                  </a:lnTo>
                  <a:lnTo>
                    <a:pt x="27503" y="711000"/>
                  </a:lnTo>
                  <a:lnTo>
                    <a:pt x="42396" y="750528"/>
                  </a:lnTo>
                  <a:lnTo>
                    <a:pt x="60217" y="788514"/>
                  </a:lnTo>
                  <a:lnTo>
                    <a:pt x="80829" y="824819"/>
                  </a:lnTo>
                  <a:lnTo>
                    <a:pt x="104091" y="859304"/>
                  </a:lnTo>
                  <a:lnTo>
                    <a:pt x="129866" y="891830"/>
                  </a:lnTo>
                  <a:lnTo>
                    <a:pt x="158014" y="922258"/>
                  </a:lnTo>
                  <a:lnTo>
                    <a:pt x="188398" y="950448"/>
                  </a:lnTo>
                  <a:lnTo>
                    <a:pt x="220876" y="976262"/>
                  </a:lnTo>
                  <a:lnTo>
                    <a:pt x="255312" y="999560"/>
                  </a:lnTo>
                  <a:lnTo>
                    <a:pt x="291566" y="1020203"/>
                  </a:lnTo>
                  <a:lnTo>
                    <a:pt x="329500" y="1038052"/>
                  </a:lnTo>
                  <a:lnTo>
                    <a:pt x="368973" y="1052968"/>
                  </a:lnTo>
                  <a:lnTo>
                    <a:pt x="409849" y="1064811"/>
                  </a:lnTo>
                  <a:lnTo>
                    <a:pt x="451987" y="1073443"/>
                  </a:lnTo>
                  <a:lnTo>
                    <a:pt x="495249" y="1078724"/>
                  </a:lnTo>
                  <a:lnTo>
                    <a:pt x="539496" y="1080516"/>
                  </a:lnTo>
                  <a:lnTo>
                    <a:pt x="583741" y="1078724"/>
                  </a:lnTo>
                  <a:lnTo>
                    <a:pt x="627001" y="1073443"/>
                  </a:lnTo>
                  <a:lnTo>
                    <a:pt x="669138" y="1064811"/>
                  </a:lnTo>
                  <a:lnTo>
                    <a:pt x="710013" y="1052968"/>
                  </a:lnTo>
                  <a:lnTo>
                    <a:pt x="749486" y="1038052"/>
                  </a:lnTo>
                  <a:lnTo>
                    <a:pt x="787419" y="1020203"/>
                  </a:lnTo>
                  <a:lnTo>
                    <a:pt x="823673" y="999560"/>
                  </a:lnTo>
                  <a:lnTo>
                    <a:pt x="858109" y="976262"/>
                  </a:lnTo>
                  <a:lnTo>
                    <a:pt x="890588" y="950448"/>
                  </a:lnTo>
                  <a:lnTo>
                    <a:pt x="920972" y="922258"/>
                  </a:lnTo>
                  <a:lnTo>
                    <a:pt x="949121" y="891830"/>
                  </a:lnTo>
                  <a:lnTo>
                    <a:pt x="974896" y="859304"/>
                  </a:lnTo>
                  <a:lnTo>
                    <a:pt x="998159" y="824819"/>
                  </a:lnTo>
                  <a:lnTo>
                    <a:pt x="1018771" y="788514"/>
                  </a:lnTo>
                  <a:lnTo>
                    <a:pt x="1036593" y="750528"/>
                  </a:lnTo>
                  <a:lnTo>
                    <a:pt x="1051486" y="711000"/>
                  </a:lnTo>
                  <a:lnTo>
                    <a:pt x="1063312" y="670070"/>
                  </a:lnTo>
                  <a:lnTo>
                    <a:pt x="1071930" y="627877"/>
                  </a:lnTo>
                  <a:lnTo>
                    <a:pt x="1077203" y="584560"/>
                  </a:lnTo>
                  <a:lnTo>
                    <a:pt x="1078992" y="540258"/>
                  </a:lnTo>
                  <a:lnTo>
                    <a:pt x="1077203" y="495955"/>
                  </a:lnTo>
                  <a:lnTo>
                    <a:pt x="1071930" y="452638"/>
                  </a:lnTo>
                  <a:lnTo>
                    <a:pt x="1063312" y="410445"/>
                  </a:lnTo>
                  <a:lnTo>
                    <a:pt x="1051486" y="369515"/>
                  </a:lnTo>
                  <a:lnTo>
                    <a:pt x="1036593" y="329987"/>
                  </a:lnTo>
                  <a:lnTo>
                    <a:pt x="1018771" y="292001"/>
                  </a:lnTo>
                  <a:lnTo>
                    <a:pt x="998159" y="255696"/>
                  </a:lnTo>
                  <a:lnTo>
                    <a:pt x="974896" y="221211"/>
                  </a:lnTo>
                  <a:lnTo>
                    <a:pt x="949121" y="188685"/>
                  </a:lnTo>
                  <a:lnTo>
                    <a:pt x="920972" y="158257"/>
                  </a:lnTo>
                  <a:lnTo>
                    <a:pt x="890588" y="130067"/>
                  </a:lnTo>
                  <a:lnTo>
                    <a:pt x="858109" y="104253"/>
                  </a:lnTo>
                  <a:lnTo>
                    <a:pt x="823673" y="80955"/>
                  </a:lnTo>
                  <a:lnTo>
                    <a:pt x="787419" y="60312"/>
                  </a:lnTo>
                  <a:lnTo>
                    <a:pt x="749486" y="42463"/>
                  </a:lnTo>
                  <a:lnTo>
                    <a:pt x="710013" y="27547"/>
                  </a:lnTo>
                  <a:lnTo>
                    <a:pt x="669138" y="15704"/>
                  </a:lnTo>
                  <a:lnTo>
                    <a:pt x="627001" y="7072"/>
                  </a:lnTo>
                  <a:lnTo>
                    <a:pt x="583741" y="1791"/>
                  </a:lnTo>
                  <a:lnTo>
                    <a:pt x="539496" y="0"/>
                  </a:lnTo>
                  <a:close/>
                </a:path>
              </a:pathLst>
            </a:custGeom>
            <a:solidFill>
              <a:srgbClr val="007133"/>
            </a:solidFill>
            <a:ln w="9525">
              <a:noFill/>
            </a:ln>
          </p:spPr>
          <p:txBody>
            <a:bodyPr/>
            <a:lstStyle/>
            <a:p>
              <a:endParaRPr lang="zh-CN" altLang="en-US">
                <a:solidFill>
                  <a:schemeClr val="dk1"/>
                </a:solidFill>
              </a:endParaRPr>
            </a:p>
          </p:txBody>
        </p:sp>
        <p:sp>
          <p:nvSpPr>
            <p:cNvPr id="35846" name="object 6"/>
            <p:cNvSpPr/>
            <p:nvPr>
              <p:custDataLst>
                <p:tags r:id="rId5"/>
              </p:custDataLst>
            </p:nvPr>
          </p:nvSpPr>
          <p:spPr>
            <a:xfrm>
              <a:off x="1708515" y="3306349"/>
              <a:ext cx="1078992" cy="1080516"/>
            </a:xfrm>
            <a:custGeom>
              <a:avLst/>
              <a:gdLst/>
              <a:ahLst/>
              <a:cxnLst/>
              <a:rect l="0" t="0" r="0" b="0"/>
              <a:pathLst>
                <a:path w="1078992" h="1080516">
                  <a:moveTo>
                    <a:pt x="0" y="540258"/>
                  </a:moveTo>
                  <a:lnTo>
                    <a:pt x="1788" y="495955"/>
                  </a:lnTo>
                  <a:lnTo>
                    <a:pt x="7061" y="452638"/>
                  </a:lnTo>
                  <a:lnTo>
                    <a:pt x="15679" y="410445"/>
                  </a:lnTo>
                  <a:lnTo>
                    <a:pt x="27503" y="369515"/>
                  </a:lnTo>
                  <a:lnTo>
                    <a:pt x="42396" y="329987"/>
                  </a:lnTo>
                  <a:lnTo>
                    <a:pt x="60217" y="292001"/>
                  </a:lnTo>
                  <a:lnTo>
                    <a:pt x="80829" y="255696"/>
                  </a:lnTo>
                  <a:lnTo>
                    <a:pt x="104091" y="221211"/>
                  </a:lnTo>
                  <a:lnTo>
                    <a:pt x="129866" y="188685"/>
                  </a:lnTo>
                  <a:lnTo>
                    <a:pt x="158014" y="158257"/>
                  </a:lnTo>
                  <a:lnTo>
                    <a:pt x="188398" y="130067"/>
                  </a:lnTo>
                  <a:lnTo>
                    <a:pt x="220876" y="104253"/>
                  </a:lnTo>
                  <a:lnTo>
                    <a:pt x="255312" y="80955"/>
                  </a:lnTo>
                  <a:lnTo>
                    <a:pt x="291566" y="60312"/>
                  </a:lnTo>
                  <a:lnTo>
                    <a:pt x="329500" y="42463"/>
                  </a:lnTo>
                  <a:lnTo>
                    <a:pt x="368973" y="27547"/>
                  </a:lnTo>
                  <a:lnTo>
                    <a:pt x="409849" y="15704"/>
                  </a:lnTo>
                  <a:lnTo>
                    <a:pt x="451987" y="7072"/>
                  </a:lnTo>
                  <a:lnTo>
                    <a:pt x="495249" y="1791"/>
                  </a:lnTo>
                  <a:lnTo>
                    <a:pt x="539496" y="0"/>
                  </a:lnTo>
                  <a:lnTo>
                    <a:pt x="583741" y="1791"/>
                  </a:lnTo>
                  <a:lnTo>
                    <a:pt x="627001" y="7072"/>
                  </a:lnTo>
                  <a:lnTo>
                    <a:pt x="669138" y="15704"/>
                  </a:lnTo>
                  <a:lnTo>
                    <a:pt x="710013" y="27547"/>
                  </a:lnTo>
                  <a:lnTo>
                    <a:pt x="749486" y="42463"/>
                  </a:lnTo>
                  <a:lnTo>
                    <a:pt x="787419" y="60312"/>
                  </a:lnTo>
                  <a:lnTo>
                    <a:pt x="823673" y="80955"/>
                  </a:lnTo>
                  <a:lnTo>
                    <a:pt x="858109" y="104253"/>
                  </a:lnTo>
                  <a:lnTo>
                    <a:pt x="890588" y="130067"/>
                  </a:lnTo>
                  <a:lnTo>
                    <a:pt x="920972" y="158257"/>
                  </a:lnTo>
                  <a:lnTo>
                    <a:pt x="949121" y="188685"/>
                  </a:lnTo>
                  <a:lnTo>
                    <a:pt x="974896" y="221211"/>
                  </a:lnTo>
                  <a:lnTo>
                    <a:pt x="998159" y="255696"/>
                  </a:lnTo>
                  <a:lnTo>
                    <a:pt x="1018771" y="292001"/>
                  </a:lnTo>
                  <a:lnTo>
                    <a:pt x="1036593" y="329987"/>
                  </a:lnTo>
                  <a:lnTo>
                    <a:pt x="1051486" y="369515"/>
                  </a:lnTo>
                  <a:lnTo>
                    <a:pt x="1063312" y="410445"/>
                  </a:lnTo>
                  <a:lnTo>
                    <a:pt x="1071930" y="452638"/>
                  </a:lnTo>
                  <a:lnTo>
                    <a:pt x="1077203" y="495955"/>
                  </a:lnTo>
                  <a:lnTo>
                    <a:pt x="1078992" y="540258"/>
                  </a:lnTo>
                  <a:lnTo>
                    <a:pt x="1077203" y="584560"/>
                  </a:lnTo>
                  <a:lnTo>
                    <a:pt x="1071930" y="627877"/>
                  </a:lnTo>
                  <a:lnTo>
                    <a:pt x="1063312" y="670070"/>
                  </a:lnTo>
                  <a:lnTo>
                    <a:pt x="1051486" y="711000"/>
                  </a:lnTo>
                  <a:lnTo>
                    <a:pt x="1036593" y="750528"/>
                  </a:lnTo>
                  <a:lnTo>
                    <a:pt x="1018771" y="788514"/>
                  </a:lnTo>
                  <a:lnTo>
                    <a:pt x="998159" y="824819"/>
                  </a:lnTo>
                  <a:lnTo>
                    <a:pt x="974896" y="859304"/>
                  </a:lnTo>
                  <a:lnTo>
                    <a:pt x="949121" y="891830"/>
                  </a:lnTo>
                  <a:lnTo>
                    <a:pt x="920972" y="922258"/>
                  </a:lnTo>
                  <a:lnTo>
                    <a:pt x="890588" y="950448"/>
                  </a:lnTo>
                  <a:lnTo>
                    <a:pt x="858109" y="976262"/>
                  </a:lnTo>
                  <a:lnTo>
                    <a:pt x="823673" y="999560"/>
                  </a:lnTo>
                  <a:lnTo>
                    <a:pt x="787419" y="1020203"/>
                  </a:lnTo>
                  <a:lnTo>
                    <a:pt x="749486" y="1038052"/>
                  </a:lnTo>
                  <a:lnTo>
                    <a:pt x="710013" y="1052968"/>
                  </a:lnTo>
                  <a:lnTo>
                    <a:pt x="669138" y="1064811"/>
                  </a:lnTo>
                  <a:lnTo>
                    <a:pt x="627001" y="1073443"/>
                  </a:lnTo>
                  <a:lnTo>
                    <a:pt x="583741" y="1078724"/>
                  </a:lnTo>
                  <a:lnTo>
                    <a:pt x="539496" y="1080516"/>
                  </a:lnTo>
                  <a:lnTo>
                    <a:pt x="495249" y="1078724"/>
                  </a:lnTo>
                  <a:lnTo>
                    <a:pt x="451987" y="1073443"/>
                  </a:lnTo>
                  <a:lnTo>
                    <a:pt x="409849" y="1064811"/>
                  </a:lnTo>
                  <a:lnTo>
                    <a:pt x="368973" y="1052968"/>
                  </a:lnTo>
                  <a:lnTo>
                    <a:pt x="329500" y="1038052"/>
                  </a:lnTo>
                  <a:lnTo>
                    <a:pt x="291566" y="1020203"/>
                  </a:lnTo>
                  <a:lnTo>
                    <a:pt x="255312" y="999560"/>
                  </a:lnTo>
                  <a:lnTo>
                    <a:pt x="220876" y="976262"/>
                  </a:lnTo>
                  <a:lnTo>
                    <a:pt x="188398" y="950448"/>
                  </a:lnTo>
                  <a:lnTo>
                    <a:pt x="158014" y="922258"/>
                  </a:lnTo>
                  <a:lnTo>
                    <a:pt x="129866" y="891830"/>
                  </a:lnTo>
                  <a:lnTo>
                    <a:pt x="104091" y="859304"/>
                  </a:lnTo>
                  <a:lnTo>
                    <a:pt x="80829" y="824819"/>
                  </a:lnTo>
                  <a:lnTo>
                    <a:pt x="60217" y="788514"/>
                  </a:lnTo>
                  <a:lnTo>
                    <a:pt x="42396" y="750528"/>
                  </a:lnTo>
                  <a:lnTo>
                    <a:pt x="27503" y="711000"/>
                  </a:lnTo>
                  <a:lnTo>
                    <a:pt x="15679" y="670070"/>
                  </a:lnTo>
                  <a:lnTo>
                    <a:pt x="7061" y="627877"/>
                  </a:lnTo>
                  <a:lnTo>
                    <a:pt x="1788" y="584560"/>
                  </a:lnTo>
                  <a:lnTo>
                    <a:pt x="0" y="540258"/>
                  </a:lnTo>
                  <a:close/>
                </a:path>
              </a:pathLst>
            </a:custGeom>
            <a:noFill/>
            <a:ln w="5791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35847" name="object 7"/>
            <p:cNvSpPr/>
            <p:nvPr>
              <p:custDataLst>
                <p:tags r:id="rId6"/>
              </p:custDataLst>
            </p:nvPr>
          </p:nvSpPr>
          <p:spPr>
            <a:xfrm>
              <a:off x="3686667" y="5311934"/>
              <a:ext cx="1082039" cy="1080516"/>
            </a:xfrm>
            <a:custGeom>
              <a:avLst/>
              <a:gdLst/>
              <a:ahLst/>
              <a:cxnLst/>
              <a:rect l="0" t="0" r="0" b="0"/>
              <a:pathLst>
                <a:path w="1082039" h="1080516">
                  <a:moveTo>
                    <a:pt x="541019" y="0"/>
                  </a:moveTo>
                  <a:lnTo>
                    <a:pt x="496643" y="1791"/>
                  </a:lnTo>
                  <a:lnTo>
                    <a:pt x="453255" y="7072"/>
                  </a:lnTo>
                  <a:lnTo>
                    <a:pt x="410995" y="15704"/>
                  </a:lnTo>
                  <a:lnTo>
                    <a:pt x="370002" y="27547"/>
                  </a:lnTo>
                  <a:lnTo>
                    <a:pt x="330416" y="42463"/>
                  </a:lnTo>
                  <a:lnTo>
                    <a:pt x="292375" y="60312"/>
                  </a:lnTo>
                  <a:lnTo>
                    <a:pt x="256018" y="80955"/>
                  </a:lnTo>
                  <a:lnTo>
                    <a:pt x="221485" y="104253"/>
                  </a:lnTo>
                  <a:lnTo>
                    <a:pt x="188916" y="130067"/>
                  </a:lnTo>
                  <a:lnTo>
                    <a:pt x="158448" y="158257"/>
                  </a:lnTo>
                  <a:lnTo>
                    <a:pt x="130221" y="188685"/>
                  </a:lnTo>
                  <a:lnTo>
                    <a:pt x="104375" y="221211"/>
                  </a:lnTo>
                  <a:lnTo>
                    <a:pt x="81049" y="255696"/>
                  </a:lnTo>
                  <a:lnTo>
                    <a:pt x="60381" y="292001"/>
                  </a:lnTo>
                  <a:lnTo>
                    <a:pt x="42511" y="329987"/>
                  </a:lnTo>
                  <a:lnTo>
                    <a:pt x="27578" y="369515"/>
                  </a:lnTo>
                  <a:lnTo>
                    <a:pt x="15721" y="410445"/>
                  </a:lnTo>
                  <a:lnTo>
                    <a:pt x="7080" y="452638"/>
                  </a:lnTo>
                  <a:lnTo>
                    <a:pt x="1793" y="495955"/>
                  </a:lnTo>
                  <a:lnTo>
                    <a:pt x="0" y="540258"/>
                  </a:lnTo>
                  <a:lnTo>
                    <a:pt x="1793" y="584567"/>
                  </a:lnTo>
                  <a:lnTo>
                    <a:pt x="7080" y="627890"/>
                  </a:lnTo>
                  <a:lnTo>
                    <a:pt x="15721" y="670087"/>
                  </a:lnTo>
                  <a:lnTo>
                    <a:pt x="27578" y="711020"/>
                  </a:lnTo>
                  <a:lnTo>
                    <a:pt x="42511" y="750549"/>
                  </a:lnTo>
                  <a:lnTo>
                    <a:pt x="60381" y="788536"/>
                  </a:lnTo>
                  <a:lnTo>
                    <a:pt x="81049" y="824841"/>
                  </a:lnTo>
                  <a:lnTo>
                    <a:pt x="104375" y="859326"/>
                  </a:lnTo>
                  <a:lnTo>
                    <a:pt x="130221" y="891851"/>
                  </a:lnTo>
                  <a:lnTo>
                    <a:pt x="158448" y="922277"/>
                  </a:lnTo>
                  <a:lnTo>
                    <a:pt x="188916" y="950465"/>
                  </a:lnTo>
                  <a:lnTo>
                    <a:pt x="221485" y="976276"/>
                  </a:lnTo>
                  <a:lnTo>
                    <a:pt x="256018" y="999572"/>
                  </a:lnTo>
                  <a:lnTo>
                    <a:pt x="292375" y="1020212"/>
                  </a:lnTo>
                  <a:lnTo>
                    <a:pt x="330416" y="1038059"/>
                  </a:lnTo>
                  <a:lnTo>
                    <a:pt x="370002" y="1052973"/>
                  </a:lnTo>
                  <a:lnTo>
                    <a:pt x="410995" y="1064814"/>
                  </a:lnTo>
                  <a:lnTo>
                    <a:pt x="453255" y="1073444"/>
                  </a:lnTo>
                  <a:lnTo>
                    <a:pt x="496643" y="1078725"/>
                  </a:lnTo>
                  <a:lnTo>
                    <a:pt x="541019" y="1080516"/>
                  </a:lnTo>
                  <a:lnTo>
                    <a:pt x="585396" y="1078725"/>
                  </a:lnTo>
                  <a:lnTo>
                    <a:pt x="628784" y="1073444"/>
                  </a:lnTo>
                  <a:lnTo>
                    <a:pt x="671044" y="1064814"/>
                  </a:lnTo>
                  <a:lnTo>
                    <a:pt x="712037" y="1052973"/>
                  </a:lnTo>
                  <a:lnTo>
                    <a:pt x="751623" y="1038059"/>
                  </a:lnTo>
                  <a:lnTo>
                    <a:pt x="789664" y="1020212"/>
                  </a:lnTo>
                  <a:lnTo>
                    <a:pt x="826021" y="999572"/>
                  </a:lnTo>
                  <a:lnTo>
                    <a:pt x="860554" y="976276"/>
                  </a:lnTo>
                  <a:lnTo>
                    <a:pt x="893123" y="950465"/>
                  </a:lnTo>
                  <a:lnTo>
                    <a:pt x="923591" y="922277"/>
                  </a:lnTo>
                  <a:lnTo>
                    <a:pt x="951818" y="891851"/>
                  </a:lnTo>
                  <a:lnTo>
                    <a:pt x="977664" y="859326"/>
                  </a:lnTo>
                  <a:lnTo>
                    <a:pt x="1000990" y="824841"/>
                  </a:lnTo>
                  <a:lnTo>
                    <a:pt x="1021658" y="788536"/>
                  </a:lnTo>
                  <a:lnTo>
                    <a:pt x="1039528" y="750549"/>
                  </a:lnTo>
                  <a:lnTo>
                    <a:pt x="1054461" y="711020"/>
                  </a:lnTo>
                  <a:lnTo>
                    <a:pt x="1066318" y="670087"/>
                  </a:lnTo>
                  <a:lnTo>
                    <a:pt x="1074959" y="627890"/>
                  </a:lnTo>
                  <a:lnTo>
                    <a:pt x="1080246" y="584567"/>
                  </a:lnTo>
                  <a:lnTo>
                    <a:pt x="1082039" y="540258"/>
                  </a:lnTo>
                  <a:lnTo>
                    <a:pt x="1080246" y="495955"/>
                  </a:lnTo>
                  <a:lnTo>
                    <a:pt x="1074959" y="452638"/>
                  </a:lnTo>
                  <a:lnTo>
                    <a:pt x="1066318" y="410445"/>
                  </a:lnTo>
                  <a:lnTo>
                    <a:pt x="1054461" y="369515"/>
                  </a:lnTo>
                  <a:lnTo>
                    <a:pt x="1039528" y="329987"/>
                  </a:lnTo>
                  <a:lnTo>
                    <a:pt x="1021658" y="292001"/>
                  </a:lnTo>
                  <a:lnTo>
                    <a:pt x="1000990" y="255696"/>
                  </a:lnTo>
                  <a:lnTo>
                    <a:pt x="977664" y="221211"/>
                  </a:lnTo>
                  <a:lnTo>
                    <a:pt x="951818" y="188685"/>
                  </a:lnTo>
                  <a:lnTo>
                    <a:pt x="923591" y="158257"/>
                  </a:lnTo>
                  <a:lnTo>
                    <a:pt x="893123" y="130067"/>
                  </a:lnTo>
                  <a:lnTo>
                    <a:pt x="860554" y="104253"/>
                  </a:lnTo>
                  <a:lnTo>
                    <a:pt x="826021" y="80955"/>
                  </a:lnTo>
                  <a:lnTo>
                    <a:pt x="789664" y="60312"/>
                  </a:lnTo>
                  <a:lnTo>
                    <a:pt x="751623" y="42463"/>
                  </a:lnTo>
                  <a:lnTo>
                    <a:pt x="712037" y="27547"/>
                  </a:lnTo>
                  <a:lnTo>
                    <a:pt x="671044" y="15704"/>
                  </a:lnTo>
                  <a:lnTo>
                    <a:pt x="628784" y="7072"/>
                  </a:lnTo>
                  <a:lnTo>
                    <a:pt x="585396" y="1791"/>
                  </a:lnTo>
                  <a:lnTo>
                    <a:pt x="541019" y="0"/>
                  </a:lnTo>
                  <a:close/>
                </a:path>
              </a:pathLst>
            </a:custGeom>
            <a:solidFill>
              <a:srgbClr val="6F2F9F"/>
            </a:solidFill>
            <a:ln w="9525">
              <a:noFill/>
            </a:ln>
          </p:spPr>
          <p:txBody>
            <a:bodyPr/>
            <a:lstStyle/>
            <a:p>
              <a:endParaRPr lang="zh-CN" altLang="en-US">
                <a:solidFill>
                  <a:schemeClr val="dk1"/>
                </a:solidFill>
              </a:endParaRPr>
            </a:p>
          </p:txBody>
        </p:sp>
        <p:sp>
          <p:nvSpPr>
            <p:cNvPr id="35848" name="object 8"/>
            <p:cNvSpPr/>
            <p:nvPr>
              <p:custDataLst>
                <p:tags r:id="rId7"/>
              </p:custDataLst>
            </p:nvPr>
          </p:nvSpPr>
          <p:spPr>
            <a:xfrm>
              <a:off x="3686667" y="5311934"/>
              <a:ext cx="1082039" cy="1080516"/>
            </a:xfrm>
            <a:custGeom>
              <a:avLst/>
              <a:gdLst/>
              <a:ahLst/>
              <a:cxnLst/>
              <a:rect l="0" t="0" r="0" b="0"/>
              <a:pathLst>
                <a:path w="1082039" h="1080516">
                  <a:moveTo>
                    <a:pt x="0" y="540258"/>
                  </a:moveTo>
                  <a:lnTo>
                    <a:pt x="1793" y="495955"/>
                  </a:lnTo>
                  <a:lnTo>
                    <a:pt x="7080" y="452638"/>
                  </a:lnTo>
                  <a:lnTo>
                    <a:pt x="15721" y="410445"/>
                  </a:lnTo>
                  <a:lnTo>
                    <a:pt x="27578" y="369515"/>
                  </a:lnTo>
                  <a:lnTo>
                    <a:pt x="42511" y="329987"/>
                  </a:lnTo>
                  <a:lnTo>
                    <a:pt x="60381" y="292001"/>
                  </a:lnTo>
                  <a:lnTo>
                    <a:pt x="81049" y="255696"/>
                  </a:lnTo>
                  <a:lnTo>
                    <a:pt x="104375" y="221211"/>
                  </a:lnTo>
                  <a:lnTo>
                    <a:pt x="130221" y="188685"/>
                  </a:lnTo>
                  <a:lnTo>
                    <a:pt x="158448" y="158257"/>
                  </a:lnTo>
                  <a:lnTo>
                    <a:pt x="188916" y="130067"/>
                  </a:lnTo>
                  <a:lnTo>
                    <a:pt x="221485" y="104253"/>
                  </a:lnTo>
                  <a:lnTo>
                    <a:pt x="256018" y="80955"/>
                  </a:lnTo>
                  <a:lnTo>
                    <a:pt x="292375" y="60312"/>
                  </a:lnTo>
                  <a:lnTo>
                    <a:pt x="330416" y="42463"/>
                  </a:lnTo>
                  <a:lnTo>
                    <a:pt x="370002" y="27547"/>
                  </a:lnTo>
                  <a:lnTo>
                    <a:pt x="410995" y="15704"/>
                  </a:lnTo>
                  <a:lnTo>
                    <a:pt x="453255" y="7072"/>
                  </a:lnTo>
                  <a:lnTo>
                    <a:pt x="496643" y="1791"/>
                  </a:lnTo>
                  <a:lnTo>
                    <a:pt x="541019" y="0"/>
                  </a:lnTo>
                  <a:lnTo>
                    <a:pt x="585396" y="1791"/>
                  </a:lnTo>
                  <a:lnTo>
                    <a:pt x="628784" y="7072"/>
                  </a:lnTo>
                  <a:lnTo>
                    <a:pt x="671044" y="15704"/>
                  </a:lnTo>
                  <a:lnTo>
                    <a:pt x="712037" y="27547"/>
                  </a:lnTo>
                  <a:lnTo>
                    <a:pt x="751623" y="42463"/>
                  </a:lnTo>
                  <a:lnTo>
                    <a:pt x="789664" y="60312"/>
                  </a:lnTo>
                  <a:lnTo>
                    <a:pt x="826021" y="80955"/>
                  </a:lnTo>
                  <a:lnTo>
                    <a:pt x="860554" y="104253"/>
                  </a:lnTo>
                  <a:lnTo>
                    <a:pt x="893123" y="130067"/>
                  </a:lnTo>
                  <a:lnTo>
                    <a:pt x="923591" y="158257"/>
                  </a:lnTo>
                  <a:lnTo>
                    <a:pt x="951818" y="188685"/>
                  </a:lnTo>
                  <a:lnTo>
                    <a:pt x="977664" y="221211"/>
                  </a:lnTo>
                  <a:lnTo>
                    <a:pt x="1000990" y="255696"/>
                  </a:lnTo>
                  <a:lnTo>
                    <a:pt x="1021658" y="292001"/>
                  </a:lnTo>
                  <a:lnTo>
                    <a:pt x="1039528" y="329987"/>
                  </a:lnTo>
                  <a:lnTo>
                    <a:pt x="1054461" y="369515"/>
                  </a:lnTo>
                  <a:lnTo>
                    <a:pt x="1066318" y="410445"/>
                  </a:lnTo>
                  <a:lnTo>
                    <a:pt x="1074959" y="452638"/>
                  </a:lnTo>
                  <a:lnTo>
                    <a:pt x="1080246" y="495955"/>
                  </a:lnTo>
                  <a:lnTo>
                    <a:pt x="1082039" y="540258"/>
                  </a:lnTo>
                  <a:lnTo>
                    <a:pt x="1080246" y="584567"/>
                  </a:lnTo>
                  <a:lnTo>
                    <a:pt x="1074959" y="627890"/>
                  </a:lnTo>
                  <a:lnTo>
                    <a:pt x="1066318" y="670087"/>
                  </a:lnTo>
                  <a:lnTo>
                    <a:pt x="1054461" y="711020"/>
                  </a:lnTo>
                  <a:lnTo>
                    <a:pt x="1039528" y="750549"/>
                  </a:lnTo>
                  <a:lnTo>
                    <a:pt x="1021658" y="788536"/>
                  </a:lnTo>
                  <a:lnTo>
                    <a:pt x="1000990" y="824841"/>
                  </a:lnTo>
                  <a:lnTo>
                    <a:pt x="977664" y="859326"/>
                  </a:lnTo>
                  <a:lnTo>
                    <a:pt x="951818" y="891851"/>
                  </a:lnTo>
                  <a:lnTo>
                    <a:pt x="923591" y="922277"/>
                  </a:lnTo>
                  <a:lnTo>
                    <a:pt x="893123" y="950465"/>
                  </a:lnTo>
                  <a:lnTo>
                    <a:pt x="860554" y="976276"/>
                  </a:lnTo>
                  <a:lnTo>
                    <a:pt x="826021" y="999572"/>
                  </a:lnTo>
                  <a:lnTo>
                    <a:pt x="789664" y="1020212"/>
                  </a:lnTo>
                  <a:lnTo>
                    <a:pt x="751623" y="1038059"/>
                  </a:lnTo>
                  <a:lnTo>
                    <a:pt x="712037" y="1052973"/>
                  </a:lnTo>
                  <a:lnTo>
                    <a:pt x="671044" y="1064814"/>
                  </a:lnTo>
                  <a:lnTo>
                    <a:pt x="628784" y="1073444"/>
                  </a:lnTo>
                  <a:lnTo>
                    <a:pt x="585396" y="1078725"/>
                  </a:lnTo>
                  <a:lnTo>
                    <a:pt x="541019" y="1080516"/>
                  </a:lnTo>
                  <a:lnTo>
                    <a:pt x="496643" y="1078725"/>
                  </a:lnTo>
                  <a:lnTo>
                    <a:pt x="453255" y="1073444"/>
                  </a:lnTo>
                  <a:lnTo>
                    <a:pt x="410995" y="1064814"/>
                  </a:lnTo>
                  <a:lnTo>
                    <a:pt x="370002" y="1052973"/>
                  </a:lnTo>
                  <a:lnTo>
                    <a:pt x="330416" y="1038059"/>
                  </a:lnTo>
                  <a:lnTo>
                    <a:pt x="292375" y="1020212"/>
                  </a:lnTo>
                  <a:lnTo>
                    <a:pt x="256018" y="999572"/>
                  </a:lnTo>
                  <a:lnTo>
                    <a:pt x="221485" y="976276"/>
                  </a:lnTo>
                  <a:lnTo>
                    <a:pt x="188916" y="950465"/>
                  </a:lnTo>
                  <a:lnTo>
                    <a:pt x="158448" y="922277"/>
                  </a:lnTo>
                  <a:lnTo>
                    <a:pt x="130221" y="891851"/>
                  </a:lnTo>
                  <a:lnTo>
                    <a:pt x="104375" y="859326"/>
                  </a:lnTo>
                  <a:lnTo>
                    <a:pt x="81049" y="824841"/>
                  </a:lnTo>
                  <a:lnTo>
                    <a:pt x="60381" y="788536"/>
                  </a:lnTo>
                  <a:lnTo>
                    <a:pt x="42511" y="750549"/>
                  </a:lnTo>
                  <a:lnTo>
                    <a:pt x="27578" y="711020"/>
                  </a:lnTo>
                  <a:lnTo>
                    <a:pt x="15721" y="670087"/>
                  </a:lnTo>
                  <a:lnTo>
                    <a:pt x="7080" y="627890"/>
                  </a:lnTo>
                  <a:lnTo>
                    <a:pt x="1793" y="584567"/>
                  </a:lnTo>
                  <a:lnTo>
                    <a:pt x="0" y="540258"/>
                  </a:lnTo>
                  <a:close/>
                </a:path>
              </a:pathLst>
            </a:custGeom>
            <a:noFill/>
            <a:ln w="5791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35849" name="object 9"/>
            <p:cNvSpPr/>
            <p:nvPr>
              <p:custDataLst>
                <p:tags r:id="rId8"/>
              </p:custDataLst>
            </p:nvPr>
          </p:nvSpPr>
          <p:spPr>
            <a:xfrm>
              <a:off x="5689203" y="3306349"/>
              <a:ext cx="1080515" cy="1080516"/>
            </a:xfrm>
            <a:custGeom>
              <a:avLst/>
              <a:gdLst/>
              <a:ahLst/>
              <a:cxnLst/>
              <a:rect l="0" t="0" r="0" b="0"/>
              <a:pathLst>
                <a:path w="1080515" h="1080516">
                  <a:moveTo>
                    <a:pt x="540258" y="0"/>
                  </a:moveTo>
                  <a:lnTo>
                    <a:pt x="495955" y="1791"/>
                  </a:lnTo>
                  <a:lnTo>
                    <a:pt x="452638" y="7072"/>
                  </a:lnTo>
                  <a:lnTo>
                    <a:pt x="410445" y="15704"/>
                  </a:lnTo>
                  <a:lnTo>
                    <a:pt x="369515" y="27547"/>
                  </a:lnTo>
                  <a:lnTo>
                    <a:pt x="329987" y="42463"/>
                  </a:lnTo>
                  <a:lnTo>
                    <a:pt x="292001" y="60312"/>
                  </a:lnTo>
                  <a:lnTo>
                    <a:pt x="255696" y="80955"/>
                  </a:lnTo>
                  <a:lnTo>
                    <a:pt x="221211" y="104253"/>
                  </a:lnTo>
                  <a:lnTo>
                    <a:pt x="188685" y="130067"/>
                  </a:lnTo>
                  <a:lnTo>
                    <a:pt x="158257" y="158257"/>
                  </a:lnTo>
                  <a:lnTo>
                    <a:pt x="130067" y="188685"/>
                  </a:lnTo>
                  <a:lnTo>
                    <a:pt x="104253" y="221211"/>
                  </a:lnTo>
                  <a:lnTo>
                    <a:pt x="80955" y="255696"/>
                  </a:lnTo>
                  <a:lnTo>
                    <a:pt x="60312" y="292001"/>
                  </a:lnTo>
                  <a:lnTo>
                    <a:pt x="42463" y="329987"/>
                  </a:lnTo>
                  <a:lnTo>
                    <a:pt x="27547" y="369515"/>
                  </a:lnTo>
                  <a:lnTo>
                    <a:pt x="15704" y="410445"/>
                  </a:lnTo>
                  <a:lnTo>
                    <a:pt x="7072" y="452638"/>
                  </a:lnTo>
                  <a:lnTo>
                    <a:pt x="1791" y="495955"/>
                  </a:lnTo>
                  <a:lnTo>
                    <a:pt x="0" y="540258"/>
                  </a:lnTo>
                  <a:lnTo>
                    <a:pt x="1791" y="584560"/>
                  </a:lnTo>
                  <a:lnTo>
                    <a:pt x="7072" y="627877"/>
                  </a:lnTo>
                  <a:lnTo>
                    <a:pt x="15704" y="670070"/>
                  </a:lnTo>
                  <a:lnTo>
                    <a:pt x="27547" y="711000"/>
                  </a:lnTo>
                  <a:lnTo>
                    <a:pt x="42463" y="750528"/>
                  </a:lnTo>
                  <a:lnTo>
                    <a:pt x="60312" y="788514"/>
                  </a:lnTo>
                  <a:lnTo>
                    <a:pt x="80955" y="824819"/>
                  </a:lnTo>
                  <a:lnTo>
                    <a:pt x="104253" y="859304"/>
                  </a:lnTo>
                  <a:lnTo>
                    <a:pt x="130067" y="891830"/>
                  </a:lnTo>
                  <a:lnTo>
                    <a:pt x="158257" y="922258"/>
                  </a:lnTo>
                  <a:lnTo>
                    <a:pt x="188685" y="950448"/>
                  </a:lnTo>
                  <a:lnTo>
                    <a:pt x="221211" y="976262"/>
                  </a:lnTo>
                  <a:lnTo>
                    <a:pt x="255696" y="999560"/>
                  </a:lnTo>
                  <a:lnTo>
                    <a:pt x="292001" y="1020203"/>
                  </a:lnTo>
                  <a:lnTo>
                    <a:pt x="329987" y="1038052"/>
                  </a:lnTo>
                  <a:lnTo>
                    <a:pt x="369515" y="1052968"/>
                  </a:lnTo>
                  <a:lnTo>
                    <a:pt x="410445" y="1064811"/>
                  </a:lnTo>
                  <a:lnTo>
                    <a:pt x="452638" y="1073443"/>
                  </a:lnTo>
                  <a:lnTo>
                    <a:pt x="495955" y="1078724"/>
                  </a:lnTo>
                  <a:lnTo>
                    <a:pt x="540258" y="1080516"/>
                  </a:lnTo>
                  <a:lnTo>
                    <a:pt x="584560" y="1078724"/>
                  </a:lnTo>
                  <a:lnTo>
                    <a:pt x="627877" y="1073443"/>
                  </a:lnTo>
                  <a:lnTo>
                    <a:pt x="670070" y="1064811"/>
                  </a:lnTo>
                  <a:lnTo>
                    <a:pt x="711000" y="1052968"/>
                  </a:lnTo>
                  <a:lnTo>
                    <a:pt x="750528" y="1038052"/>
                  </a:lnTo>
                  <a:lnTo>
                    <a:pt x="788514" y="1020203"/>
                  </a:lnTo>
                  <a:lnTo>
                    <a:pt x="824819" y="999560"/>
                  </a:lnTo>
                  <a:lnTo>
                    <a:pt x="859304" y="976262"/>
                  </a:lnTo>
                  <a:lnTo>
                    <a:pt x="891830" y="950448"/>
                  </a:lnTo>
                  <a:lnTo>
                    <a:pt x="922258" y="922258"/>
                  </a:lnTo>
                  <a:lnTo>
                    <a:pt x="950448" y="891830"/>
                  </a:lnTo>
                  <a:lnTo>
                    <a:pt x="976262" y="859304"/>
                  </a:lnTo>
                  <a:lnTo>
                    <a:pt x="999560" y="824819"/>
                  </a:lnTo>
                  <a:lnTo>
                    <a:pt x="1020203" y="788514"/>
                  </a:lnTo>
                  <a:lnTo>
                    <a:pt x="1038052" y="750528"/>
                  </a:lnTo>
                  <a:lnTo>
                    <a:pt x="1052968" y="711000"/>
                  </a:lnTo>
                  <a:lnTo>
                    <a:pt x="1064811" y="670070"/>
                  </a:lnTo>
                  <a:lnTo>
                    <a:pt x="1073443" y="627877"/>
                  </a:lnTo>
                  <a:lnTo>
                    <a:pt x="1078724" y="584560"/>
                  </a:lnTo>
                  <a:lnTo>
                    <a:pt x="1080515" y="540258"/>
                  </a:lnTo>
                  <a:lnTo>
                    <a:pt x="1078724" y="495955"/>
                  </a:lnTo>
                  <a:lnTo>
                    <a:pt x="1073443" y="452638"/>
                  </a:lnTo>
                  <a:lnTo>
                    <a:pt x="1064811" y="410445"/>
                  </a:lnTo>
                  <a:lnTo>
                    <a:pt x="1052968" y="369515"/>
                  </a:lnTo>
                  <a:lnTo>
                    <a:pt x="1038052" y="329987"/>
                  </a:lnTo>
                  <a:lnTo>
                    <a:pt x="1020203" y="292001"/>
                  </a:lnTo>
                  <a:lnTo>
                    <a:pt x="999560" y="255696"/>
                  </a:lnTo>
                  <a:lnTo>
                    <a:pt x="976262" y="221211"/>
                  </a:lnTo>
                  <a:lnTo>
                    <a:pt x="950448" y="188685"/>
                  </a:lnTo>
                  <a:lnTo>
                    <a:pt x="922258" y="158257"/>
                  </a:lnTo>
                  <a:lnTo>
                    <a:pt x="891830" y="130067"/>
                  </a:lnTo>
                  <a:lnTo>
                    <a:pt x="859304" y="104253"/>
                  </a:lnTo>
                  <a:lnTo>
                    <a:pt x="824819" y="80955"/>
                  </a:lnTo>
                  <a:lnTo>
                    <a:pt x="788514" y="60312"/>
                  </a:lnTo>
                  <a:lnTo>
                    <a:pt x="750528" y="42463"/>
                  </a:lnTo>
                  <a:lnTo>
                    <a:pt x="711000" y="27547"/>
                  </a:lnTo>
                  <a:lnTo>
                    <a:pt x="670070" y="15704"/>
                  </a:lnTo>
                  <a:lnTo>
                    <a:pt x="627877" y="7072"/>
                  </a:lnTo>
                  <a:lnTo>
                    <a:pt x="584560" y="1791"/>
                  </a:lnTo>
                  <a:lnTo>
                    <a:pt x="540258" y="0"/>
                  </a:lnTo>
                  <a:close/>
                </a:path>
              </a:pathLst>
            </a:custGeom>
            <a:solidFill>
              <a:srgbClr val="0071C5"/>
            </a:solidFill>
            <a:ln w="9525">
              <a:noFill/>
            </a:ln>
          </p:spPr>
          <p:txBody>
            <a:bodyPr/>
            <a:lstStyle/>
            <a:p>
              <a:endParaRPr lang="zh-CN" altLang="en-US">
                <a:solidFill>
                  <a:schemeClr val="dk1"/>
                </a:solidFill>
              </a:endParaRPr>
            </a:p>
          </p:txBody>
        </p:sp>
        <p:sp>
          <p:nvSpPr>
            <p:cNvPr id="35850" name="object 10"/>
            <p:cNvSpPr/>
            <p:nvPr>
              <p:custDataLst>
                <p:tags r:id="rId9"/>
              </p:custDataLst>
            </p:nvPr>
          </p:nvSpPr>
          <p:spPr>
            <a:xfrm>
              <a:off x="5689203" y="3306349"/>
              <a:ext cx="1080515" cy="1080516"/>
            </a:xfrm>
            <a:custGeom>
              <a:avLst/>
              <a:gdLst/>
              <a:ahLst/>
              <a:cxnLst/>
              <a:rect l="0" t="0" r="0" b="0"/>
              <a:pathLst>
                <a:path w="1080515" h="1080516">
                  <a:moveTo>
                    <a:pt x="0" y="540258"/>
                  </a:moveTo>
                  <a:lnTo>
                    <a:pt x="1791" y="495955"/>
                  </a:lnTo>
                  <a:lnTo>
                    <a:pt x="7072" y="452638"/>
                  </a:lnTo>
                  <a:lnTo>
                    <a:pt x="15704" y="410445"/>
                  </a:lnTo>
                  <a:lnTo>
                    <a:pt x="27547" y="369515"/>
                  </a:lnTo>
                  <a:lnTo>
                    <a:pt x="42463" y="329987"/>
                  </a:lnTo>
                  <a:lnTo>
                    <a:pt x="60312" y="292001"/>
                  </a:lnTo>
                  <a:lnTo>
                    <a:pt x="80955" y="255696"/>
                  </a:lnTo>
                  <a:lnTo>
                    <a:pt x="104253" y="221211"/>
                  </a:lnTo>
                  <a:lnTo>
                    <a:pt x="130067" y="188685"/>
                  </a:lnTo>
                  <a:lnTo>
                    <a:pt x="158257" y="158257"/>
                  </a:lnTo>
                  <a:lnTo>
                    <a:pt x="188685" y="130067"/>
                  </a:lnTo>
                  <a:lnTo>
                    <a:pt x="221211" y="104253"/>
                  </a:lnTo>
                  <a:lnTo>
                    <a:pt x="255696" y="80955"/>
                  </a:lnTo>
                  <a:lnTo>
                    <a:pt x="292001" y="60312"/>
                  </a:lnTo>
                  <a:lnTo>
                    <a:pt x="329987" y="42463"/>
                  </a:lnTo>
                  <a:lnTo>
                    <a:pt x="369515" y="27547"/>
                  </a:lnTo>
                  <a:lnTo>
                    <a:pt x="410445" y="15704"/>
                  </a:lnTo>
                  <a:lnTo>
                    <a:pt x="452638" y="7072"/>
                  </a:lnTo>
                  <a:lnTo>
                    <a:pt x="495955" y="1791"/>
                  </a:lnTo>
                  <a:lnTo>
                    <a:pt x="540258" y="0"/>
                  </a:lnTo>
                  <a:lnTo>
                    <a:pt x="584560" y="1791"/>
                  </a:lnTo>
                  <a:lnTo>
                    <a:pt x="627877" y="7072"/>
                  </a:lnTo>
                  <a:lnTo>
                    <a:pt x="670070" y="15704"/>
                  </a:lnTo>
                  <a:lnTo>
                    <a:pt x="711000" y="27547"/>
                  </a:lnTo>
                  <a:lnTo>
                    <a:pt x="750528" y="42463"/>
                  </a:lnTo>
                  <a:lnTo>
                    <a:pt x="788514" y="60312"/>
                  </a:lnTo>
                  <a:lnTo>
                    <a:pt x="824819" y="80955"/>
                  </a:lnTo>
                  <a:lnTo>
                    <a:pt x="859304" y="104253"/>
                  </a:lnTo>
                  <a:lnTo>
                    <a:pt x="891830" y="130067"/>
                  </a:lnTo>
                  <a:lnTo>
                    <a:pt x="922258" y="158257"/>
                  </a:lnTo>
                  <a:lnTo>
                    <a:pt x="950448" y="188685"/>
                  </a:lnTo>
                  <a:lnTo>
                    <a:pt x="976262" y="221211"/>
                  </a:lnTo>
                  <a:lnTo>
                    <a:pt x="999560" y="255696"/>
                  </a:lnTo>
                  <a:lnTo>
                    <a:pt x="1020203" y="292001"/>
                  </a:lnTo>
                  <a:lnTo>
                    <a:pt x="1038052" y="329987"/>
                  </a:lnTo>
                  <a:lnTo>
                    <a:pt x="1052968" y="369515"/>
                  </a:lnTo>
                  <a:lnTo>
                    <a:pt x="1064811" y="410445"/>
                  </a:lnTo>
                  <a:lnTo>
                    <a:pt x="1073443" y="452638"/>
                  </a:lnTo>
                  <a:lnTo>
                    <a:pt x="1078724" y="495955"/>
                  </a:lnTo>
                  <a:lnTo>
                    <a:pt x="1080515" y="540258"/>
                  </a:lnTo>
                  <a:lnTo>
                    <a:pt x="1078724" y="584560"/>
                  </a:lnTo>
                  <a:lnTo>
                    <a:pt x="1073443" y="627877"/>
                  </a:lnTo>
                  <a:lnTo>
                    <a:pt x="1064811" y="670070"/>
                  </a:lnTo>
                  <a:lnTo>
                    <a:pt x="1052968" y="711000"/>
                  </a:lnTo>
                  <a:lnTo>
                    <a:pt x="1038052" y="750528"/>
                  </a:lnTo>
                  <a:lnTo>
                    <a:pt x="1020203" y="788514"/>
                  </a:lnTo>
                  <a:lnTo>
                    <a:pt x="999560" y="824819"/>
                  </a:lnTo>
                  <a:lnTo>
                    <a:pt x="976262" y="859304"/>
                  </a:lnTo>
                  <a:lnTo>
                    <a:pt x="950448" y="891830"/>
                  </a:lnTo>
                  <a:lnTo>
                    <a:pt x="922258" y="922258"/>
                  </a:lnTo>
                  <a:lnTo>
                    <a:pt x="891830" y="950448"/>
                  </a:lnTo>
                  <a:lnTo>
                    <a:pt x="859304" y="976262"/>
                  </a:lnTo>
                  <a:lnTo>
                    <a:pt x="824819" y="999560"/>
                  </a:lnTo>
                  <a:lnTo>
                    <a:pt x="788514" y="1020203"/>
                  </a:lnTo>
                  <a:lnTo>
                    <a:pt x="750528" y="1038052"/>
                  </a:lnTo>
                  <a:lnTo>
                    <a:pt x="711000" y="1052968"/>
                  </a:lnTo>
                  <a:lnTo>
                    <a:pt x="670070" y="1064811"/>
                  </a:lnTo>
                  <a:lnTo>
                    <a:pt x="627877" y="1073443"/>
                  </a:lnTo>
                  <a:lnTo>
                    <a:pt x="584560" y="1078724"/>
                  </a:lnTo>
                  <a:lnTo>
                    <a:pt x="540258" y="1080516"/>
                  </a:lnTo>
                  <a:lnTo>
                    <a:pt x="495955" y="1078724"/>
                  </a:lnTo>
                  <a:lnTo>
                    <a:pt x="452638" y="1073443"/>
                  </a:lnTo>
                  <a:lnTo>
                    <a:pt x="410445" y="1064811"/>
                  </a:lnTo>
                  <a:lnTo>
                    <a:pt x="369515" y="1052968"/>
                  </a:lnTo>
                  <a:lnTo>
                    <a:pt x="329987" y="1038052"/>
                  </a:lnTo>
                  <a:lnTo>
                    <a:pt x="292001" y="1020203"/>
                  </a:lnTo>
                  <a:lnTo>
                    <a:pt x="255696" y="999560"/>
                  </a:lnTo>
                  <a:lnTo>
                    <a:pt x="221211" y="976262"/>
                  </a:lnTo>
                  <a:lnTo>
                    <a:pt x="188685" y="950448"/>
                  </a:lnTo>
                  <a:lnTo>
                    <a:pt x="158257" y="922258"/>
                  </a:lnTo>
                  <a:lnTo>
                    <a:pt x="130067" y="891830"/>
                  </a:lnTo>
                  <a:lnTo>
                    <a:pt x="104253" y="859304"/>
                  </a:lnTo>
                  <a:lnTo>
                    <a:pt x="80955" y="824819"/>
                  </a:lnTo>
                  <a:lnTo>
                    <a:pt x="60312" y="788514"/>
                  </a:lnTo>
                  <a:lnTo>
                    <a:pt x="42463" y="750528"/>
                  </a:lnTo>
                  <a:lnTo>
                    <a:pt x="27547" y="711000"/>
                  </a:lnTo>
                  <a:lnTo>
                    <a:pt x="15704" y="670070"/>
                  </a:lnTo>
                  <a:lnTo>
                    <a:pt x="7072" y="627877"/>
                  </a:lnTo>
                  <a:lnTo>
                    <a:pt x="1791" y="584560"/>
                  </a:lnTo>
                  <a:lnTo>
                    <a:pt x="0" y="540258"/>
                  </a:lnTo>
                  <a:close/>
                </a:path>
              </a:pathLst>
            </a:custGeom>
            <a:noFill/>
            <a:ln w="5791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35851" name="object 11"/>
            <p:cNvSpPr txBox="1"/>
            <p:nvPr/>
          </p:nvSpPr>
          <p:spPr>
            <a:xfrm>
              <a:off x="3871832" y="1682401"/>
              <a:ext cx="711200" cy="313858"/>
            </a:xfrm>
            <a:prstGeom prst="rect">
              <a:avLst/>
            </a:prstGeom>
            <a:noFill/>
            <a:ln w="9525">
              <a:noFill/>
            </a:ln>
          </p:spPr>
          <p:txBody>
            <a:bodyPr lIns="0" tIns="0" rIns="0" bIns="0" anchor="t" anchorCtr="0">
              <a:spAutoFit/>
            </a:bodyPr>
            <a:lstStyle/>
            <a:p>
              <a:pPr marL="12700"/>
              <a:r>
                <a:rPr lang="zh-CN" altLang="en-US" sz="1800" b="1">
                  <a:solidFill>
                    <a:srgbClr val="FFFFFF"/>
                  </a:solidFill>
                  <a:latin typeface="微软雅黑" panose="020B0503020204020204" charset="-122"/>
                  <a:ea typeface="微软雅黑" panose="020B0503020204020204" charset="-122"/>
                </a:rPr>
                <a:t>新工艺</a:t>
              </a:r>
              <a:endParaRPr lang="zh-CN" altLang="en-US" sz="1800" b="1">
                <a:solidFill>
                  <a:srgbClr val="FFFFFF"/>
                </a:solidFill>
                <a:latin typeface="微软雅黑" panose="020B0503020204020204" charset="-122"/>
                <a:ea typeface="微软雅黑" panose="020B0503020204020204" charset="-122"/>
              </a:endParaRPr>
            </a:p>
          </p:txBody>
        </p:sp>
        <p:sp>
          <p:nvSpPr>
            <p:cNvPr id="35852" name="object 12"/>
            <p:cNvSpPr txBox="1"/>
            <p:nvPr/>
          </p:nvSpPr>
          <p:spPr>
            <a:xfrm>
              <a:off x="1891801" y="3698907"/>
              <a:ext cx="711200" cy="313858"/>
            </a:xfrm>
            <a:prstGeom prst="rect">
              <a:avLst/>
            </a:prstGeom>
            <a:noFill/>
            <a:ln w="9525">
              <a:noFill/>
            </a:ln>
          </p:spPr>
          <p:txBody>
            <a:bodyPr lIns="0" tIns="0" rIns="0" bIns="0" anchor="t" anchorCtr="0">
              <a:spAutoFit/>
            </a:bodyPr>
            <a:lstStyle/>
            <a:p>
              <a:pPr marL="12700"/>
              <a:r>
                <a:rPr lang="zh-CN" altLang="en-US" sz="1800" b="1">
                  <a:solidFill>
                    <a:srgbClr val="FFFFFF"/>
                  </a:solidFill>
                  <a:latin typeface="微软雅黑" panose="020B0503020204020204" charset="-122"/>
                  <a:ea typeface="微软雅黑" panose="020B0503020204020204" charset="-122"/>
                </a:rPr>
                <a:t>新技术</a:t>
              </a:r>
              <a:endParaRPr lang="zh-CN" altLang="en-US" sz="1800" b="1">
                <a:solidFill>
                  <a:srgbClr val="FFFFFF"/>
                </a:solidFill>
                <a:latin typeface="微软雅黑" panose="020B0503020204020204" charset="-122"/>
                <a:ea typeface="微软雅黑" panose="020B0503020204020204" charset="-122"/>
              </a:endParaRPr>
            </a:p>
          </p:txBody>
        </p:sp>
        <p:sp>
          <p:nvSpPr>
            <p:cNvPr id="35853" name="object 13"/>
            <p:cNvSpPr txBox="1"/>
            <p:nvPr/>
          </p:nvSpPr>
          <p:spPr>
            <a:xfrm>
              <a:off x="3871832" y="5704236"/>
              <a:ext cx="711200" cy="313858"/>
            </a:xfrm>
            <a:prstGeom prst="rect">
              <a:avLst/>
            </a:prstGeom>
            <a:noFill/>
            <a:ln w="9525">
              <a:noFill/>
            </a:ln>
          </p:spPr>
          <p:txBody>
            <a:bodyPr lIns="0" tIns="0" rIns="0" bIns="0" anchor="t" anchorCtr="0">
              <a:spAutoFit/>
            </a:bodyPr>
            <a:lstStyle/>
            <a:p>
              <a:pPr marL="12700"/>
              <a:r>
                <a:rPr lang="zh-CN" altLang="en-US" sz="1800" b="1">
                  <a:solidFill>
                    <a:srgbClr val="FFFFFF"/>
                  </a:solidFill>
                  <a:latin typeface="微软雅黑" panose="020B0503020204020204" charset="-122"/>
                  <a:ea typeface="微软雅黑" panose="020B0503020204020204" charset="-122"/>
                </a:rPr>
                <a:t>新材料</a:t>
              </a:r>
              <a:endParaRPr lang="zh-CN" altLang="en-US" sz="1800" b="1">
                <a:solidFill>
                  <a:srgbClr val="FFFFFF"/>
                </a:solidFill>
                <a:latin typeface="微软雅黑" panose="020B0503020204020204" charset="-122"/>
                <a:ea typeface="微软雅黑" panose="020B0503020204020204" charset="-122"/>
              </a:endParaRPr>
            </a:p>
          </p:txBody>
        </p:sp>
        <p:sp>
          <p:nvSpPr>
            <p:cNvPr id="35854" name="object 14"/>
            <p:cNvSpPr txBox="1"/>
            <p:nvPr/>
          </p:nvSpPr>
          <p:spPr>
            <a:xfrm>
              <a:off x="5873987" y="3698907"/>
              <a:ext cx="711200" cy="313858"/>
            </a:xfrm>
            <a:prstGeom prst="rect">
              <a:avLst/>
            </a:prstGeom>
            <a:noFill/>
            <a:ln w="9525">
              <a:noFill/>
            </a:ln>
          </p:spPr>
          <p:txBody>
            <a:bodyPr lIns="0" tIns="0" rIns="0" bIns="0" anchor="t" anchorCtr="0">
              <a:spAutoFit/>
            </a:bodyPr>
            <a:lstStyle/>
            <a:p>
              <a:pPr marL="12700"/>
              <a:r>
                <a:rPr lang="zh-CN" altLang="en-US" sz="1800" b="1">
                  <a:solidFill>
                    <a:srgbClr val="FFFFFF"/>
                  </a:solidFill>
                  <a:latin typeface="微软雅黑" panose="020B0503020204020204" charset="-122"/>
                  <a:ea typeface="微软雅黑" panose="020B0503020204020204" charset="-122"/>
                </a:rPr>
                <a:t>新设备</a:t>
              </a:r>
              <a:endParaRPr lang="zh-CN" altLang="en-US" sz="1800" b="1">
                <a:solidFill>
                  <a:srgbClr val="FFFFFF"/>
                </a:solidFill>
                <a:latin typeface="微软雅黑" panose="020B0503020204020204" charset="-122"/>
                <a:ea typeface="微软雅黑" panose="020B0503020204020204" charset="-122"/>
              </a:endParaRPr>
            </a:p>
          </p:txBody>
        </p:sp>
        <p:sp>
          <p:nvSpPr>
            <p:cNvPr id="35855" name="object 15"/>
            <p:cNvSpPr txBox="1"/>
            <p:nvPr/>
          </p:nvSpPr>
          <p:spPr>
            <a:xfrm>
              <a:off x="3079833" y="3014876"/>
              <a:ext cx="2140313" cy="557890"/>
            </a:xfrm>
            <a:prstGeom prst="rect">
              <a:avLst/>
            </a:prstGeom>
            <a:noFill/>
            <a:ln w="9525">
              <a:noFill/>
            </a:ln>
          </p:spPr>
          <p:txBody>
            <a:bodyPr wrap="square" lIns="0" tIns="0" rIns="0" bIns="0" anchor="t" anchorCtr="0">
              <a:spAutoFit/>
            </a:bodyPr>
            <a:lstStyle/>
            <a:p>
              <a:pPr marL="12700"/>
              <a:r>
                <a:rPr lang="zh-CN" altLang="en-US" sz="1600" b="1">
                  <a:solidFill>
                    <a:srgbClr val="FFFFFF"/>
                  </a:solidFill>
                  <a:latin typeface="微软雅黑" panose="020B0503020204020204" charset="-122"/>
                  <a:ea typeface="微软雅黑" panose="020B0503020204020204" charset="-122"/>
                </a:rPr>
                <a:t>必须了解、掌握其安全技术特性</a:t>
              </a:r>
              <a:endParaRPr lang="zh-CN" altLang="en-US" sz="1600" b="1">
                <a:solidFill>
                  <a:srgbClr val="FFFFFF"/>
                </a:solidFill>
                <a:latin typeface="微软雅黑" panose="020B0503020204020204" charset="-122"/>
                <a:ea typeface="微软雅黑" panose="020B0503020204020204" charset="-122"/>
              </a:endParaRPr>
            </a:p>
          </p:txBody>
        </p:sp>
        <p:sp>
          <p:nvSpPr>
            <p:cNvPr id="35856" name="object 16"/>
            <p:cNvSpPr txBox="1"/>
            <p:nvPr/>
          </p:nvSpPr>
          <p:spPr>
            <a:xfrm>
              <a:off x="3079860" y="3659688"/>
              <a:ext cx="2255520" cy="557890"/>
            </a:xfrm>
            <a:prstGeom prst="rect">
              <a:avLst/>
            </a:prstGeom>
            <a:noFill/>
            <a:ln w="9525">
              <a:noFill/>
            </a:ln>
          </p:spPr>
          <p:txBody>
            <a:bodyPr wrap="square" lIns="0" tIns="0" rIns="0" bIns="0" anchor="t" anchorCtr="0">
              <a:spAutoFit/>
            </a:bodyPr>
            <a:lstStyle/>
            <a:p>
              <a:pPr marL="12700"/>
              <a:r>
                <a:rPr lang="zh-CN" altLang="en-US" sz="1600" b="1">
                  <a:solidFill>
                    <a:srgbClr val="FFFFFF"/>
                  </a:solidFill>
                  <a:latin typeface="微软雅黑" panose="020B0503020204020204" charset="-122"/>
                  <a:ea typeface="微软雅黑" panose="020B0503020204020204" charset="-122"/>
                </a:rPr>
                <a:t>采取有效的安全防护措施</a:t>
              </a:r>
              <a:endParaRPr lang="zh-CN" altLang="en-US" sz="1600" b="1">
                <a:solidFill>
                  <a:srgbClr val="FFFFFF"/>
                </a:solidFill>
                <a:latin typeface="微软雅黑" panose="020B0503020204020204" charset="-122"/>
                <a:ea typeface="微软雅黑" panose="020B0503020204020204" charset="-122"/>
              </a:endParaRPr>
            </a:p>
          </p:txBody>
        </p:sp>
        <p:sp>
          <p:nvSpPr>
            <p:cNvPr id="35857" name="object 17"/>
            <p:cNvSpPr txBox="1"/>
            <p:nvPr/>
          </p:nvSpPr>
          <p:spPr>
            <a:xfrm>
              <a:off x="3079860" y="4217448"/>
              <a:ext cx="2255520" cy="557890"/>
            </a:xfrm>
            <a:prstGeom prst="rect">
              <a:avLst/>
            </a:prstGeom>
            <a:noFill/>
            <a:ln w="9525">
              <a:noFill/>
            </a:ln>
          </p:spPr>
          <p:txBody>
            <a:bodyPr wrap="square" lIns="0" tIns="0" rIns="0" bIns="0" anchor="t" anchorCtr="0">
              <a:spAutoFit/>
            </a:bodyPr>
            <a:lstStyle/>
            <a:p>
              <a:pPr marL="12700"/>
              <a:r>
                <a:rPr lang="zh-CN" altLang="en-US" sz="1600" b="1">
                  <a:solidFill>
                    <a:srgbClr val="FFFFFF"/>
                  </a:solidFill>
                  <a:latin typeface="微软雅黑" panose="020B0503020204020204" charset="-122"/>
                  <a:ea typeface="微软雅黑" panose="020B0503020204020204" charset="-122"/>
                </a:rPr>
                <a:t>对从业人员进行专门培训</a:t>
              </a:r>
              <a:endParaRPr lang="zh-CN" altLang="en-US" sz="1600" b="1">
                <a:solidFill>
                  <a:srgbClr val="FFFFFF"/>
                </a:solidFill>
                <a:latin typeface="微软雅黑" panose="020B0503020204020204" charset="-122"/>
                <a:ea typeface="微软雅黑" panose="020B0503020204020204" charset="-122"/>
              </a:endParaRPr>
            </a:p>
          </p:txBody>
        </p:sp>
      </p:grpSp>
      <p:sp>
        <p:nvSpPr>
          <p:cNvPr id="35858" name="object 18"/>
          <p:cNvSpPr/>
          <p:nvPr>
            <p:custDataLst>
              <p:tags r:id="rId10"/>
            </p:custDataLst>
          </p:nvPr>
        </p:nvSpPr>
        <p:spPr>
          <a:xfrm>
            <a:off x="7929880" y="3322955"/>
            <a:ext cx="3384550" cy="2978150"/>
          </a:xfrm>
          <a:prstGeom prst="rect">
            <a:avLst/>
          </a:prstGeom>
          <a:blipFill rotWithShape="1">
            <a:blip r:embed="rId11"/>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第一节  安全生产法解读</a:t>
            </a:r>
            <a:endParaRPr lang="zh-CN" altLang="en-US" sz="4000" b="1">
              <a:solidFill>
                <a:schemeClr val="lt1"/>
              </a:solidFill>
            </a:endParaRPr>
          </a:p>
        </p:txBody>
      </p:sp>
      <p:sp>
        <p:nvSpPr>
          <p:cNvPr id="2" name="矩形 1"/>
          <p:cNvSpPr/>
          <p:nvPr/>
        </p:nvSpPr>
        <p:spPr>
          <a:xfrm>
            <a:off x="581660" y="163131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安全生产法：第三十条</a:t>
            </a:r>
            <a:endParaRPr lang="zh-CN" altLang="en-US" sz="2400" b="1">
              <a:solidFill>
                <a:srgbClr val="FFFFFF"/>
              </a:solidFill>
              <a:latin typeface="微软雅黑" panose="020B0503020204020204" charset="-122"/>
              <a:ea typeface="微软雅黑" panose="020B0503020204020204" charset="-122"/>
            </a:endParaRPr>
          </a:p>
        </p:txBody>
      </p:sp>
      <p:grpSp>
        <p:nvGrpSpPr>
          <p:cNvPr id="36865" name="组合 5"/>
          <p:cNvGrpSpPr/>
          <p:nvPr/>
        </p:nvGrpSpPr>
        <p:grpSpPr>
          <a:xfrm>
            <a:off x="1832610" y="2383155"/>
            <a:ext cx="8417560" cy="3793396"/>
            <a:chOff x="2282751" y="1917626"/>
            <a:chExt cx="6984492" cy="3671315"/>
          </a:xfrm>
        </p:grpSpPr>
        <p:sp>
          <p:nvSpPr>
            <p:cNvPr id="36866" name="object 2"/>
            <p:cNvSpPr/>
            <p:nvPr>
              <p:custDataLst>
                <p:tags r:id="rId1"/>
              </p:custDataLst>
            </p:nvPr>
          </p:nvSpPr>
          <p:spPr>
            <a:xfrm>
              <a:off x="2282751" y="1917626"/>
              <a:ext cx="6984492" cy="3671315"/>
            </a:xfrm>
            <a:custGeom>
              <a:avLst/>
              <a:gdLst/>
              <a:ahLst/>
              <a:cxnLst/>
              <a:rect l="0" t="0" r="0" b="0"/>
              <a:pathLst>
                <a:path w="6984492" h="3671315">
                  <a:moveTo>
                    <a:pt x="0" y="3671315"/>
                  </a:moveTo>
                  <a:lnTo>
                    <a:pt x="6984492" y="3671315"/>
                  </a:lnTo>
                  <a:lnTo>
                    <a:pt x="6984492" y="0"/>
                  </a:lnTo>
                  <a:lnTo>
                    <a:pt x="0" y="0"/>
                  </a:lnTo>
                  <a:lnTo>
                    <a:pt x="0" y="3671315"/>
                  </a:lnTo>
                  <a:close/>
                </a:path>
              </a:pathLst>
            </a:custGeom>
            <a:solidFill>
              <a:srgbClr val="007133"/>
            </a:solidFill>
            <a:ln w="9525">
              <a:noFill/>
            </a:ln>
          </p:spPr>
          <p:txBody>
            <a:bodyPr/>
            <a:lstStyle/>
            <a:p>
              <a:endParaRPr lang="zh-CN" altLang="en-US">
                <a:solidFill>
                  <a:schemeClr val="dk1"/>
                </a:solidFill>
              </a:endParaRPr>
            </a:p>
          </p:txBody>
        </p:sp>
        <p:sp>
          <p:nvSpPr>
            <p:cNvPr id="36867" name="object 3"/>
            <p:cNvSpPr/>
            <p:nvPr>
              <p:custDataLst>
                <p:tags r:id="rId2"/>
              </p:custDataLst>
            </p:nvPr>
          </p:nvSpPr>
          <p:spPr>
            <a:xfrm>
              <a:off x="2555547" y="2181278"/>
              <a:ext cx="6438899" cy="1956816"/>
            </a:xfrm>
            <a:prstGeom prst="rect">
              <a:avLst/>
            </a:prstGeom>
            <a:blipFill rotWithShape="1">
              <a:blip r:embed="rId3"/>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36868" name="object 4"/>
            <p:cNvSpPr/>
            <p:nvPr>
              <p:custDataLst>
                <p:tags r:id="rId4"/>
              </p:custDataLst>
            </p:nvPr>
          </p:nvSpPr>
          <p:spPr>
            <a:xfrm>
              <a:off x="2482395" y="4365170"/>
              <a:ext cx="6439662" cy="0"/>
            </a:xfrm>
            <a:custGeom>
              <a:avLst/>
              <a:gdLst/>
              <a:ahLst/>
              <a:cxnLst/>
              <a:rect l="0" t="0" r="0" b="0"/>
              <a:pathLst>
                <a:path w="6439661" h="1">
                  <a:moveTo>
                    <a:pt x="0" y="0"/>
                  </a:moveTo>
                  <a:lnTo>
                    <a:pt x="6439662" y="0"/>
                  </a:lnTo>
                </a:path>
              </a:pathLst>
            </a:custGeom>
            <a:noFill/>
            <a:ln w="6096"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36869" name="object 5"/>
            <p:cNvSpPr txBox="1"/>
            <p:nvPr/>
          </p:nvSpPr>
          <p:spPr>
            <a:xfrm>
              <a:off x="2412671" y="4592245"/>
              <a:ext cx="6724650" cy="774965"/>
            </a:xfrm>
            <a:prstGeom prst="rect">
              <a:avLst/>
            </a:prstGeom>
            <a:noFill/>
            <a:ln w="9525">
              <a:noFill/>
            </a:ln>
          </p:spPr>
          <p:txBody>
            <a:bodyPr wrap="square" lIns="0" tIns="0" rIns="0" bIns="0" anchor="t" anchorCtr="0">
              <a:spAutoFit/>
            </a:bodyPr>
            <a:lstStyle/>
            <a:p>
              <a:pPr marL="12700" algn="ctr"/>
              <a:r>
                <a:rPr lang="zh-CN" altLang="en-US" b="1">
                  <a:solidFill>
                    <a:srgbClr val="FFFFFF"/>
                  </a:solidFill>
                  <a:latin typeface="宋体" panose="02010600030101010101" pitchFamily="2" charset="-122"/>
                  <a:ea typeface="宋体" panose="02010600030101010101" pitchFamily="2" charset="-122"/>
                </a:rPr>
                <a:t>必须按照国家有关规定经专门的安全作业培训，取得相应资格方可上岗作业</a:t>
              </a:r>
              <a:endParaRPr lang="zh-CN" altLang="en-US">
                <a:solidFill>
                  <a:schemeClr val="tx1"/>
                </a:solidFill>
                <a:latin typeface="宋体" panose="02010600030101010101" pitchFamily="2" charset="-122"/>
                <a:ea typeface="宋体" panose="02010600030101010101" pitchFamily="2" charset="-122"/>
              </a:endParaRPr>
            </a:p>
            <a:p>
              <a:pPr marL="12700" algn="ctr">
                <a:lnSpc>
                  <a:spcPts val="1900"/>
                </a:lnSpc>
                <a:spcBef>
                  <a:spcPts val="25"/>
                </a:spcBef>
              </a:pPr>
              <a:endParaRPr lang="zh-CN" altLang="en-US">
                <a:solidFill>
                  <a:schemeClr val="tx1"/>
                </a:solidFill>
                <a:latin typeface="宋体" panose="02010600030101010101" pitchFamily="2" charset="-122"/>
                <a:ea typeface="宋体" panose="02010600030101010101" pitchFamily="2" charset="-122"/>
              </a:endParaRPr>
            </a:p>
            <a:p>
              <a:pPr marL="12700" algn="ctr"/>
              <a:r>
                <a:rPr lang="zh-CN" altLang="en-US" b="1">
                  <a:solidFill>
                    <a:srgbClr val="FFFFFF"/>
                  </a:solidFill>
                  <a:latin typeface="宋体" panose="02010600030101010101" pitchFamily="2" charset="-122"/>
                  <a:ea typeface="宋体" panose="02010600030101010101" pitchFamily="2" charset="-122"/>
                </a:rPr>
                <a:t>特种作业人员范围由国务院应急管理部门会同国务院有关部门确定</a:t>
              </a:r>
              <a:endParaRPr lang="zh-CN" altLang="en-US" b="1">
                <a:solidFill>
                  <a:srgbClr val="FFFFFF"/>
                </a:solidFill>
                <a:latin typeface="宋体" panose="02010600030101010101" pitchFamily="2" charset="-122"/>
                <a:ea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第一节  安全生产法解读</a:t>
            </a:r>
            <a:endParaRPr lang="zh-CN" altLang="en-US" sz="4000" b="1">
              <a:solidFill>
                <a:schemeClr val="lt1"/>
              </a:solidFill>
            </a:endParaRPr>
          </a:p>
        </p:txBody>
      </p:sp>
      <p:sp>
        <p:nvSpPr>
          <p:cNvPr id="2" name="矩形 1"/>
          <p:cNvSpPr/>
          <p:nvPr/>
        </p:nvSpPr>
        <p:spPr>
          <a:xfrm>
            <a:off x="581660" y="163131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安全生产法：第三十五条</a:t>
            </a:r>
            <a:endParaRPr lang="zh-CN" altLang="en-US" sz="2400" b="1">
              <a:solidFill>
                <a:srgbClr val="FFFFFF"/>
              </a:solidFill>
              <a:latin typeface="微软雅黑" panose="020B0503020204020204" charset="-122"/>
              <a:ea typeface="微软雅黑" panose="020B0503020204020204" charset="-122"/>
            </a:endParaRPr>
          </a:p>
        </p:txBody>
      </p:sp>
      <p:grpSp>
        <p:nvGrpSpPr>
          <p:cNvPr id="37889" name="组合 36"/>
          <p:cNvGrpSpPr/>
          <p:nvPr/>
        </p:nvGrpSpPr>
        <p:grpSpPr>
          <a:xfrm>
            <a:off x="1074420" y="2521585"/>
            <a:ext cx="10082213" cy="3960813"/>
            <a:chOff x="992124" y="1767839"/>
            <a:chExt cx="7205471" cy="2971800"/>
          </a:xfrm>
        </p:grpSpPr>
        <p:sp>
          <p:nvSpPr>
            <p:cNvPr id="37890" name="object 2"/>
            <p:cNvSpPr/>
            <p:nvPr>
              <p:custDataLst>
                <p:tags r:id="rId1"/>
              </p:custDataLst>
            </p:nvPr>
          </p:nvSpPr>
          <p:spPr>
            <a:xfrm>
              <a:off x="6802881" y="1772411"/>
              <a:ext cx="1390142" cy="1440180"/>
            </a:xfrm>
            <a:prstGeom prst="rect">
              <a:avLst/>
            </a:prstGeom>
            <a:blipFill rotWithShape="1">
              <a:blip r:embed="rId2"/>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37891" name="object 3"/>
            <p:cNvSpPr/>
            <p:nvPr>
              <p:custDataLst>
                <p:tags r:id="rId3"/>
              </p:custDataLst>
            </p:nvPr>
          </p:nvSpPr>
          <p:spPr>
            <a:xfrm>
              <a:off x="6748271" y="1767839"/>
              <a:ext cx="1449324" cy="1449324"/>
            </a:xfrm>
            <a:custGeom>
              <a:avLst/>
              <a:gdLst/>
              <a:ahLst/>
              <a:cxnLst/>
              <a:rect l="0" t="0" r="0" b="0"/>
              <a:pathLst>
                <a:path w="1449324" h="1449324">
                  <a:moveTo>
                    <a:pt x="0" y="1449324"/>
                  </a:moveTo>
                  <a:lnTo>
                    <a:pt x="1449324" y="1449324"/>
                  </a:lnTo>
                  <a:lnTo>
                    <a:pt x="1449324" y="0"/>
                  </a:lnTo>
                  <a:lnTo>
                    <a:pt x="0" y="0"/>
                  </a:lnTo>
                  <a:lnTo>
                    <a:pt x="0" y="1449324"/>
                  </a:lnTo>
                  <a:close/>
                </a:path>
              </a:pathLst>
            </a:custGeom>
            <a:noFill/>
            <a:ln w="9144" cap="flat" cmpd="sng">
              <a:solidFill>
                <a:srgbClr val="D9D9D9"/>
              </a:solidFill>
              <a:prstDash val="solid"/>
              <a:miter/>
              <a:headEnd type="none" w="med" len="med"/>
              <a:tailEnd type="none" w="med" len="med"/>
            </a:ln>
          </p:spPr>
          <p:txBody>
            <a:bodyPr/>
            <a:lstStyle/>
            <a:p>
              <a:endParaRPr lang="zh-CN" altLang="en-US">
                <a:solidFill>
                  <a:schemeClr val="dk1"/>
                </a:solidFill>
              </a:endParaRPr>
            </a:p>
          </p:txBody>
        </p:sp>
        <p:sp>
          <p:nvSpPr>
            <p:cNvPr id="37892" name="object 4"/>
            <p:cNvSpPr/>
            <p:nvPr>
              <p:custDataLst>
                <p:tags r:id="rId4"/>
              </p:custDataLst>
            </p:nvPr>
          </p:nvSpPr>
          <p:spPr>
            <a:xfrm>
              <a:off x="5245608" y="3294888"/>
              <a:ext cx="1440180" cy="1440180"/>
            </a:xfrm>
            <a:prstGeom prst="rect">
              <a:avLst/>
            </a:prstGeom>
            <a:blipFill rotWithShape="1">
              <a:blip r:embed="rId5"/>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37893" name="object 5"/>
            <p:cNvSpPr/>
            <p:nvPr>
              <p:custDataLst>
                <p:tags r:id="rId6"/>
              </p:custDataLst>
            </p:nvPr>
          </p:nvSpPr>
          <p:spPr>
            <a:xfrm>
              <a:off x="5241035" y="3290315"/>
              <a:ext cx="1449323" cy="1449324"/>
            </a:xfrm>
            <a:custGeom>
              <a:avLst/>
              <a:gdLst/>
              <a:ahLst/>
              <a:cxnLst/>
              <a:rect l="0" t="0" r="0" b="0"/>
              <a:pathLst>
                <a:path w="1449323" h="1449324">
                  <a:moveTo>
                    <a:pt x="0" y="1449324"/>
                  </a:moveTo>
                  <a:lnTo>
                    <a:pt x="1449323" y="1449324"/>
                  </a:lnTo>
                  <a:lnTo>
                    <a:pt x="1449323" y="0"/>
                  </a:lnTo>
                  <a:lnTo>
                    <a:pt x="0" y="0"/>
                  </a:lnTo>
                  <a:lnTo>
                    <a:pt x="0" y="1449324"/>
                  </a:lnTo>
                  <a:close/>
                </a:path>
              </a:pathLst>
            </a:custGeom>
            <a:noFill/>
            <a:ln w="9144" cap="flat" cmpd="sng">
              <a:solidFill>
                <a:srgbClr val="D9D9D9"/>
              </a:solidFill>
              <a:prstDash val="solid"/>
              <a:miter/>
              <a:headEnd type="none" w="med" len="med"/>
              <a:tailEnd type="none" w="med" len="med"/>
            </a:ln>
          </p:spPr>
          <p:txBody>
            <a:bodyPr/>
            <a:lstStyle/>
            <a:p>
              <a:endParaRPr lang="zh-CN" altLang="en-US">
                <a:solidFill>
                  <a:schemeClr val="dk1"/>
                </a:solidFill>
              </a:endParaRPr>
            </a:p>
          </p:txBody>
        </p:sp>
        <p:sp>
          <p:nvSpPr>
            <p:cNvPr id="37894" name="object 6"/>
            <p:cNvSpPr/>
            <p:nvPr>
              <p:custDataLst>
                <p:tags r:id="rId7"/>
              </p:custDataLst>
            </p:nvPr>
          </p:nvSpPr>
          <p:spPr>
            <a:xfrm>
              <a:off x="6752843" y="3294888"/>
              <a:ext cx="1238643" cy="1440180"/>
            </a:xfrm>
            <a:prstGeom prst="rect">
              <a:avLst/>
            </a:prstGeom>
            <a:blipFill rotWithShape="1">
              <a:blip r:embed="rId8"/>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37895" name="object 7"/>
            <p:cNvSpPr/>
            <p:nvPr>
              <p:custDataLst>
                <p:tags r:id="rId9"/>
              </p:custDataLst>
            </p:nvPr>
          </p:nvSpPr>
          <p:spPr>
            <a:xfrm>
              <a:off x="6748271" y="3290315"/>
              <a:ext cx="1449324" cy="1449324"/>
            </a:xfrm>
            <a:custGeom>
              <a:avLst/>
              <a:gdLst/>
              <a:ahLst/>
              <a:cxnLst/>
              <a:rect l="0" t="0" r="0" b="0"/>
              <a:pathLst>
                <a:path w="1449324" h="1449324">
                  <a:moveTo>
                    <a:pt x="0" y="1449324"/>
                  </a:moveTo>
                  <a:lnTo>
                    <a:pt x="1449324" y="1449324"/>
                  </a:lnTo>
                  <a:lnTo>
                    <a:pt x="1449324" y="0"/>
                  </a:lnTo>
                  <a:lnTo>
                    <a:pt x="0" y="0"/>
                  </a:lnTo>
                  <a:lnTo>
                    <a:pt x="0" y="1449324"/>
                  </a:lnTo>
                  <a:close/>
                </a:path>
              </a:pathLst>
            </a:custGeom>
            <a:noFill/>
            <a:ln w="9144" cap="flat" cmpd="sng">
              <a:solidFill>
                <a:srgbClr val="D9D9D9"/>
              </a:solidFill>
              <a:prstDash val="solid"/>
              <a:miter/>
              <a:headEnd type="none" w="med" len="med"/>
              <a:tailEnd type="none" w="med" len="med"/>
            </a:ln>
          </p:spPr>
          <p:txBody>
            <a:bodyPr/>
            <a:lstStyle/>
            <a:p>
              <a:endParaRPr lang="zh-CN" altLang="en-US">
                <a:solidFill>
                  <a:schemeClr val="dk1"/>
                </a:solidFill>
              </a:endParaRPr>
            </a:p>
          </p:txBody>
        </p:sp>
        <p:sp>
          <p:nvSpPr>
            <p:cNvPr id="37896" name="object 8"/>
            <p:cNvSpPr/>
            <p:nvPr>
              <p:custDataLst>
                <p:tags r:id="rId10"/>
              </p:custDataLst>
            </p:nvPr>
          </p:nvSpPr>
          <p:spPr>
            <a:xfrm>
              <a:off x="5245608" y="1772411"/>
              <a:ext cx="1440180" cy="1440180"/>
            </a:xfrm>
            <a:custGeom>
              <a:avLst/>
              <a:gdLst/>
              <a:ahLst/>
              <a:cxnLst/>
              <a:rect l="0" t="0" r="0" b="0"/>
              <a:pathLst>
                <a:path w="1440180" h="1440180">
                  <a:moveTo>
                    <a:pt x="0" y="1440180"/>
                  </a:moveTo>
                  <a:lnTo>
                    <a:pt x="1440180" y="1440180"/>
                  </a:lnTo>
                  <a:lnTo>
                    <a:pt x="1440180" y="0"/>
                  </a:lnTo>
                  <a:lnTo>
                    <a:pt x="0" y="0"/>
                  </a:lnTo>
                  <a:lnTo>
                    <a:pt x="0" y="1440180"/>
                  </a:lnTo>
                  <a:close/>
                </a:path>
              </a:pathLst>
            </a:custGeom>
            <a:solidFill>
              <a:srgbClr val="DC3B00"/>
            </a:solidFill>
            <a:ln w="9525">
              <a:noFill/>
            </a:ln>
          </p:spPr>
          <p:txBody>
            <a:bodyPr/>
            <a:lstStyle/>
            <a:p>
              <a:endParaRPr lang="zh-CN" altLang="en-US">
                <a:solidFill>
                  <a:schemeClr val="dk1"/>
                </a:solidFill>
              </a:endParaRPr>
            </a:p>
          </p:txBody>
        </p:sp>
        <p:sp>
          <p:nvSpPr>
            <p:cNvPr id="37897" name="object 9"/>
            <p:cNvSpPr/>
            <p:nvPr>
              <p:custDataLst>
                <p:tags r:id="rId11"/>
              </p:custDataLst>
            </p:nvPr>
          </p:nvSpPr>
          <p:spPr>
            <a:xfrm>
              <a:off x="5472810" y="2228214"/>
              <a:ext cx="982852" cy="196079"/>
            </a:xfrm>
            <a:prstGeom prst="rect">
              <a:avLst/>
            </a:prstGeom>
            <a:blipFill rotWithShape="1">
              <a:blip r:embed="rId12"/>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37898" name="object 10"/>
            <p:cNvSpPr/>
            <p:nvPr>
              <p:custDataLst>
                <p:tags r:id="rId13"/>
              </p:custDataLst>
            </p:nvPr>
          </p:nvSpPr>
          <p:spPr>
            <a:xfrm>
              <a:off x="5374385" y="2593975"/>
              <a:ext cx="1187305" cy="197485"/>
            </a:xfrm>
            <a:prstGeom prst="rect">
              <a:avLst/>
            </a:prstGeom>
            <a:blipFill rotWithShape="1">
              <a:blip r:embed="rId14"/>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37899" name="object 11"/>
            <p:cNvSpPr/>
            <p:nvPr>
              <p:custDataLst>
                <p:tags r:id="rId15"/>
              </p:custDataLst>
            </p:nvPr>
          </p:nvSpPr>
          <p:spPr>
            <a:xfrm>
              <a:off x="992124" y="1781555"/>
              <a:ext cx="4003548" cy="2953512"/>
            </a:xfrm>
            <a:custGeom>
              <a:avLst/>
              <a:gdLst/>
              <a:ahLst/>
              <a:cxnLst/>
              <a:rect l="0" t="0" r="0" b="0"/>
              <a:pathLst>
                <a:path w="4003548" h="2953512">
                  <a:moveTo>
                    <a:pt x="0" y="2953512"/>
                  </a:moveTo>
                  <a:lnTo>
                    <a:pt x="4003548" y="2953512"/>
                  </a:lnTo>
                  <a:lnTo>
                    <a:pt x="4003548" y="0"/>
                  </a:lnTo>
                  <a:lnTo>
                    <a:pt x="0" y="0"/>
                  </a:lnTo>
                  <a:lnTo>
                    <a:pt x="0" y="2953512"/>
                  </a:lnTo>
                  <a:close/>
                </a:path>
              </a:pathLst>
            </a:custGeom>
            <a:solidFill>
              <a:srgbClr val="0071C5"/>
            </a:solidFill>
            <a:ln w="9525">
              <a:noFill/>
            </a:ln>
          </p:spPr>
          <p:txBody>
            <a:bodyPr/>
            <a:lstStyle/>
            <a:p>
              <a:endParaRPr lang="zh-CN" altLang="en-US">
                <a:solidFill>
                  <a:schemeClr val="dk1"/>
                </a:solidFill>
              </a:endParaRPr>
            </a:p>
          </p:txBody>
        </p:sp>
        <p:sp>
          <p:nvSpPr>
            <p:cNvPr id="37900" name="object 12"/>
            <p:cNvSpPr/>
            <p:nvPr>
              <p:custDataLst>
                <p:tags r:id="rId16"/>
              </p:custDataLst>
            </p:nvPr>
          </p:nvSpPr>
          <p:spPr>
            <a:xfrm>
              <a:off x="1522475" y="3745991"/>
              <a:ext cx="536448" cy="539495"/>
            </a:xfrm>
            <a:custGeom>
              <a:avLst/>
              <a:gdLst/>
              <a:ahLst/>
              <a:cxnLst/>
              <a:rect l="0" t="0" r="0" b="0"/>
              <a:pathLst>
                <a:path w="536448" h="539496">
                  <a:moveTo>
                    <a:pt x="398652" y="416560"/>
                  </a:moveTo>
                  <a:lnTo>
                    <a:pt x="137794" y="416560"/>
                  </a:lnTo>
                  <a:lnTo>
                    <a:pt x="148844" y="427608"/>
                  </a:lnTo>
                  <a:lnTo>
                    <a:pt x="154305" y="431291"/>
                  </a:lnTo>
                  <a:lnTo>
                    <a:pt x="145199" y="506158"/>
                  </a:lnTo>
                  <a:lnTo>
                    <a:pt x="143256" y="513841"/>
                  </a:lnTo>
                  <a:lnTo>
                    <a:pt x="146938" y="519302"/>
                  </a:lnTo>
                  <a:lnTo>
                    <a:pt x="199568" y="537472"/>
                  </a:lnTo>
                  <a:lnTo>
                    <a:pt x="205740" y="539495"/>
                  </a:lnTo>
                  <a:lnTo>
                    <a:pt x="213106" y="537717"/>
                  </a:lnTo>
                  <a:lnTo>
                    <a:pt x="216789" y="534034"/>
                  </a:lnTo>
                  <a:lnTo>
                    <a:pt x="257174" y="467868"/>
                  </a:lnTo>
                  <a:lnTo>
                    <a:pt x="386591" y="467867"/>
                  </a:lnTo>
                  <a:lnTo>
                    <a:pt x="382181" y="431609"/>
                  </a:lnTo>
                  <a:lnTo>
                    <a:pt x="387604" y="425703"/>
                  </a:lnTo>
                  <a:lnTo>
                    <a:pt x="393192" y="422020"/>
                  </a:lnTo>
                  <a:lnTo>
                    <a:pt x="398652" y="416560"/>
                  </a:lnTo>
                  <a:close/>
                </a:path>
                <a:path w="536448" h="539496">
                  <a:moveTo>
                    <a:pt x="386591" y="467867"/>
                  </a:moveTo>
                  <a:lnTo>
                    <a:pt x="279273" y="467867"/>
                  </a:lnTo>
                  <a:lnTo>
                    <a:pt x="319659" y="534034"/>
                  </a:lnTo>
                  <a:lnTo>
                    <a:pt x="323342" y="537717"/>
                  </a:lnTo>
                  <a:lnTo>
                    <a:pt x="330707" y="539495"/>
                  </a:lnTo>
                  <a:lnTo>
                    <a:pt x="336169" y="537717"/>
                  </a:lnTo>
                  <a:lnTo>
                    <a:pt x="389509" y="519302"/>
                  </a:lnTo>
                  <a:lnTo>
                    <a:pt x="393192" y="513841"/>
                  </a:lnTo>
                  <a:lnTo>
                    <a:pt x="391287" y="506475"/>
                  </a:lnTo>
                  <a:lnTo>
                    <a:pt x="386591" y="467867"/>
                  </a:lnTo>
                  <a:close/>
                </a:path>
                <a:path w="536448" h="539496">
                  <a:moveTo>
                    <a:pt x="275590" y="467867"/>
                  </a:moveTo>
                  <a:lnTo>
                    <a:pt x="260857" y="467867"/>
                  </a:lnTo>
                  <a:lnTo>
                    <a:pt x="264541" y="469772"/>
                  </a:lnTo>
                  <a:lnTo>
                    <a:pt x="271906" y="469772"/>
                  </a:lnTo>
                  <a:lnTo>
                    <a:pt x="275590" y="467867"/>
                  </a:lnTo>
                  <a:close/>
                </a:path>
                <a:path w="536448" h="539496">
                  <a:moveTo>
                    <a:pt x="126746" y="53212"/>
                  </a:moveTo>
                  <a:lnTo>
                    <a:pt x="119380" y="53212"/>
                  </a:lnTo>
                  <a:lnTo>
                    <a:pt x="115696" y="56896"/>
                  </a:lnTo>
                  <a:lnTo>
                    <a:pt x="77807" y="89408"/>
                  </a:lnTo>
                  <a:lnTo>
                    <a:pt x="71628" y="93598"/>
                  </a:lnTo>
                  <a:lnTo>
                    <a:pt x="71628" y="100964"/>
                  </a:lnTo>
                  <a:lnTo>
                    <a:pt x="73533" y="106426"/>
                  </a:lnTo>
                  <a:lnTo>
                    <a:pt x="108330" y="174370"/>
                  </a:lnTo>
                  <a:lnTo>
                    <a:pt x="104775" y="179831"/>
                  </a:lnTo>
                  <a:lnTo>
                    <a:pt x="101092" y="187197"/>
                  </a:lnTo>
                  <a:lnTo>
                    <a:pt x="97409" y="192658"/>
                  </a:lnTo>
                  <a:lnTo>
                    <a:pt x="24713" y="196214"/>
                  </a:lnTo>
                  <a:lnTo>
                    <a:pt x="14732" y="196341"/>
                  </a:lnTo>
                  <a:lnTo>
                    <a:pt x="11049" y="201802"/>
                  </a:lnTo>
                  <a:lnTo>
                    <a:pt x="9143" y="207390"/>
                  </a:lnTo>
                  <a:lnTo>
                    <a:pt x="132" y="256205"/>
                  </a:lnTo>
                  <a:lnTo>
                    <a:pt x="0" y="262381"/>
                  </a:lnTo>
                  <a:lnTo>
                    <a:pt x="1778" y="269747"/>
                  </a:lnTo>
                  <a:lnTo>
                    <a:pt x="7366" y="271526"/>
                  </a:lnTo>
                  <a:lnTo>
                    <a:pt x="78993" y="300989"/>
                  </a:lnTo>
                  <a:lnTo>
                    <a:pt x="80772" y="308228"/>
                  </a:lnTo>
                  <a:lnTo>
                    <a:pt x="80772" y="315594"/>
                  </a:lnTo>
                  <a:lnTo>
                    <a:pt x="82676" y="322961"/>
                  </a:lnTo>
                  <a:lnTo>
                    <a:pt x="25781" y="374395"/>
                  </a:lnTo>
                  <a:lnTo>
                    <a:pt x="22098" y="377951"/>
                  </a:lnTo>
                  <a:lnTo>
                    <a:pt x="20193" y="385317"/>
                  </a:lnTo>
                  <a:lnTo>
                    <a:pt x="23876" y="390906"/>
                  </a:lnTo>
                  <a:lnTo>
                    <a:pt x="49656" y="434847"/>
                  </a:lnTo>
                  <a:lnTo>
                    <a:pt x="51435" y="438530"/>
                  </a:lnTo>
                  <a:lnTo>
                    <a:pt x="58801" y="442213"/>
                  </a:lnTo>
                  <a:lnTo>
                    <a:pt x="137794" y="416560"/>
                  </a:lnTo>
                  <a:lnTo>
                    <a:pt x="398653" y="416559"/>
                  </a:lnTo>
                  <a:lnTo>
                    <a:pt x="497520" y="416559"/>
                  </a:lnTo>
                  <a:lnTo>
                    <a:pt x="512572" y="390905"/>
                  </a:lnTo>
                  <a:lnTo>
                    <a:pt x="516255" y="385317"/>
                  </a:lnTo>
                  <a:lnTo>
                    <a:pt x="516119" y="384793"/>
                  </a:lnTo>
                  <a:lnTo>
                    <a:pt x="278407" y="384793"/>
                  </a:lnTo>
                  <a:lnTo>
                    <a:pt x="262668" y="384256"/>
                  </a:lnTo>
                  <a:lnTo>
                    <a:pt x="223727" y="374597"/>
                  </a:lnTo>
                  <a:lnTo>
                    <a:pt x="185833" y="345415"/>
                  </a:lnTo>
                  <a:lnTo>
                    <a:pt x="167201" y="311604"/>
                  </a:lnTo>
                  <a:lnTo>
                    <a:pt x="161951" y="286378"/>
                  </a:lnTo>
                  <a:lnTo>
                    <a:pt x="162618" y="271093"/>
                  </a:lnTo>
                  <a:lnTo>
                    <a:pt x="173008" y="232113"/>
                  </a:lnTo>
                  <a:lnTo>
                    <a:pt x="196956" y="201042"/>
                  </a:lnTo>
                  <a:lnTo>
                    <a:pt x="230700" y="179582"/>
                  </a:lnTo>
                  <a:lnTo>
                    <a:pt x="265693" y="172493"/>
                  </a:lnTo>
                  <a:lnTo>
                    <a:pt x="429078" y="172493"/>
                  </a:lnTo>
                  <a:lnTo>
                    <a:pt x="462915" y="106425"/>
                  </a:lnTo>
                  <a:lnTo>
                    <a:pt x="464114" y="104647"/>
                  </a:lnTo>
                  <a:lnTo>
                    <a:pt x="192912" y="104647"/>
                  </a:lnTo>
                  <a:lnTo>
                    <a:pt x="132333" y="56895"/>
                  </a:lnTo>
                  <a:lnTo>
                    <a:pt x="126746" y="53212"/>
                  </a:lnTo>
                  <a:close/>
                </a:path>
                <a:path w="536448" h="539496">
                  <a:moveTo>
                    <a:pt x="497520" y="416559"/>
                  </a:moveTo>
                  <a:lnTo>
                    <a:pt x="398653" y="416559"/>
                  </a:lnTo>
                  <a:lnTo>
                    <a:pt x="477647" y="442213"/>
                  </a:lnTo>
                  <a:lnTo>
                    <a:pt x="485013" y="438530"/>
                  </a:lnTo>
                  <a:lnTo>
                    <a:pt x="486791" y="434847"/>
                  </a:lnTo>
                  <a:lnTo>
                    <a:pt x="497520" y="416559"/>
                  </a:lnTo>
                  <a:close/>
                </a:path>
                <a:path w="536448" h="539496">
                  <a:moveTo>
                    <a:pt x="429078" y="172493"/>
                  </a:moveTo>
                  <a:lnTo>
                    <a:pt x="265693" y="172493"/>
                  </a:lnTo>
                  <a:lnTo>
                    <a:pt x="279749" y="173236"/>
                  </a:lnTo>
                  <a:lnTo>
                    <a:pt x="292980" y="175461"/>
                  </a:lnTo>
                  <a:lnTo>
                    <a:pt x="337842" y="198388"/>
                  </a:lnTo>
                  <a:lnTo>
                    <a:pt x="362567" y="230873"/>
                  </a:lnTo>
                  <a:lnTo>
                    <a:pt x="374776" y="278891"/>
                  </a:lnTo>
                  <a:lnTo>
                    <a:pt x="373870" y="292334"/>
                  </a:lnTo>
                  <a:lnTo>
                    <a:pt x="361589" y="329094"/>
                  </a:lnTo>
                  <a:lnTo>
                    <a:pt x="336463" y="359392"/>
                  </a:lnTo>
                  <a:lnTo>
                    <a:pt x="302744" y="379032"/>
                  </a:lnTo>
                  <a:lnTo>
                    <a:pt x="278407" y="384793"/>
                  </a:lnTo>
                  <a:lnTo>
                    <a:pt x="516119" y="384793"/>
                  </a:lnTo>
                  <a:lnTo>
                    <a:pt x="514350" y="377951"/>
                  </a:lnTo>
                  <a:lnTo>
                    <a:pt x="510666" y="374395"/>
                  </a:lnTo>
                  <a:lnTo>
                    <a:pt x="453771" y="322960"/>
                  </a:lnTo>
                  <a:lnTo>
                    <a:pt x="455675" y="315594"/>
                  </a:lnTo>
                  <a:lnTo>
                    <a:pt x="455675" y="308228"/>
                  </a:lnTo>
                  <a:lnTo>
                    <a:pt x="457454" y="300989"/>
                  </a:lnTo>
                  <a:lnTo>
                    <a:pt x="529082" y="271525"/>
                  </a:lnTo>
                  <a:lnTo>
                    <a:pt x="534669" y="269747"/>
                  </a:lnTo>
                  <a:lnTo>
                    <a:pt x="536448" y="264286"/>
                  </a:lnTo>
                  <a:lnTo>
                    <a:pt x="536448" y="256920"/>
                  </a:lnTo>
                  <a:lnTo>
                    <a:pt x="527436" y="208106"/>
                  </a:lnTo>
                  <a:lnTo>
                    <a:pt x="525399" y="201802"/>
                  </a:lnTo>
                  <a:lnTo>
                    <a:pt x="521716" y="198119"/>
                  </a:lnTo>
                  <a:lnTo>
                    <a:pt x="514350" y="196341"/>
                  </a:lnTo>
                  <a:lnTo>
                    <a:pt x="439335" y="192673"/>
                  </a:lnTo>
                  <a:lnTo>
                    <a:pt x="435356" y="187197"/>
                  </a:lnTo>
                  <a:lnTo>
                    <a:pt x="431673" y="179831"/>
                  </a:lnTo>
                  <a:lnTo>
                    <a:pt x="428117" y="174370"/>
                  </a:lnTo>
                  <a:lnTo>
                    <a:pt x="429078" y="172493"/>
                  </a:lnTo>
                  <a:close/>
                </a:path>
                <a:path w="536448" h="539496">
                  <a:moveTo>
                    <a:pt x="299466" y="0"/>
                  </a:moveTo>
                  <a:lnTo>
                    <a:pt x="236981" y="0"/>
                  </a:lnTo>
                  <a:lnTo>
                    <a:pt x="231521" y="5460"/>
                  </a:lnTo>
                  <a:lnTo>
                    <a:pt x="229616" y="11048"/>
                  </a:lnTo>
                  <a:lnTo>
                    <a:pt x="211373" y="97067"/>
                  </a:lnTo>
                  <a:lnTo>
                    <a:pt x="203962" y="99059"/>
                  </a:lnTo>
                  <a:lnTo>
                    <a:pt x="198374" y="100964"/>
                  </a:lnTo>
                  <a:lnTo>
                    <a:pt x="192912" y="104647"/>
                  </a:lnTo>
                  <a:lnTo>
                    <a:pt x="464114" y="104647"/>
                  </a:lnTo>
                  <a:lnTo>
                    <a:pt x="343535" y="104647"/>
                  </a:lnTo>
                  <a:lnTo>
                    <a:pt x="338074" y="100964"/>
                  </a:lnTo>
                  <a:lnTo>
                    <a:pt x="332486" y="99059"/>
                  </a:lnTo>
                  <a:lnTo>
                    <a:pt x="325119" y="97281"/>
                  </a:lnTo>
                  <a:lnTo>
                    <a:pt x="306877" y="11263"/>
                  </a:lnTo>
                  <a:lnTo>
                    <a:pt x="304926" y="5460"/>
                  </a:lnTo>
                  <a:lnTo>
                    <a:pt x="299466" y="0"/>
                  </a:lnTo>
                  <a:close/>
                </a:path>
                <a:path w="536448" h="539496">
                  <a:moveTo>
                    <a:pt x="417068" y="53212"/>
                  </a:moveTo>
                  <a:lnTo>
                    <a:pt x="409701" y="53212"/>
                  </a:lnTo>
                  <a:lnTo>
                    <a:pt x="404113" y="56896"/>
                  </a:lnTo>
                  <a:lnTo>
                    <a:pt x="343535" y="104647"/>
                  </a:lnTo>
                  <a:lnTo>
                    <a:pt x="464114" y="104647"/>
                  </a:lnTo>
                  <a:lnTo>
                    <a:pt x="466598" y="100964"/>
                  </a:lnTo>
                  <a:lnTo>
                    <a:pt x="464819" y="93598"/>
                  </a:lnTo>
                  <a:lnTo>
                    <a:pt x="459231" y="89915"/>
                  </a:lnTo>
                  <a:lnTo>
                    <a:pt x="421227" y="59060"/>
                  </a:lnTo>
                  <a:lnTo>
                    <a:pt x="417068" y="53212"/>
                  </a:lnTo>
                  <a:close/>
                </a:path>
              </a:pathLst>
            </a:custGeom>
            <a:solidFill>
              <a:srgbClr val="FFFFFF"/>
            </a:solidFill>
            <a:ln w="9525">
              <a:noFill/>
            </a:ln>
          </p:spPr>
          <p:txBody>
            <a:bodyPr/>
            <a:lstStyle/>
            <a:p>
              <a:endParaRPr lang="zh-CN" altLang="en-US">
                <a:solidFill>
                  <a:schemeClr val="dk1"/>
                </a:solidFill>
              </a:endParaRPr>
            </a:p>
          </p:txBody>
        </p:sp>
        <p:sp>
          <p:nvSpPr>
            <p:cNvPr id="37901" name="object 13"/>
            <p:cNvSpPr/>
            <p:nvPr>
              <p:custDataLst>
                <p:tags r:id="rId17"/>
              </p:custDataLst>
            </p:nvPr>
          </p:nvSpPr>
          <p:spPr>
            <a:xfrm>
              <a:off x="1985772" y="3686555"/>
              <a:ext cx="260693" cy="294131"/>
            </a:xfrm>
            <a:custGeom>
              <a:avLst/>
              <a:gdLst/>
              <a:ahLst/>
              <a:cxnLst/>
              <a:rect l="0" t="0" r="0" b="0"/>
              <a:pathLst>
                <a:path w="260693" h="294131">
                  <a:moveTo>
                    <a:pt x="259908" y="226063"/>
                  </a:moveTo>
                  <a:lnTo>
                    <a:pt x="67808" y="226063"/>
                  </a:lnTo>
                  <a:lnTo>
                    <a:pt x="77668" y="233343"/>
                  </a:lnTo>
                  <a:lnTo>
                    <a:pt x="88783" y="239787"/>
                  </a:lnTo>
                  <a:lnTo>
                    <a:pt x="109700" y="284387"/>
                  </a:lnTo>
                  <a:lnTo>
                    <a:pt x="111759" y="290449"/>
                  </a:lnTo>
                  <a:lnTo>
                    <a:pt x="115442" y="294132"/>
                  </a:lnTo>
                  <a:lnTo>
                    <a:pt x="153923" y="294132"/>
                  </a:lnTo>
                  <a:lnTo>
                    <a:pt x="159511" y="290449"/>
                  </a:lnTo>
                  <a:lnTo>
                    <a:pt x="161289" y="284988"/>
                  </a:lnTo>
                  <a:lnTo>
                    <a:pt x="168655" y="246381"/>
                  </a:lnTo>
                  <a:lnTo>
                    <a:pt x="180279" y="241011"/>
                  </a:lnTo>
                  <a:lnTo>
                    <a:pt x="191149" y="234978"/>
                  </a:lnTo>
                  <a:lnTo>
                    <a:pt x="201647" y="227543"/>
                  </a:lnTo>
                  <a:lnTo>
                    <a:pt x="259049" y="227543"/>
                  </a:lnTo>
                  <a:lnTo>
                    <a:pt x="259908" y="226063"/>
                  </a:lnTo>
                  <a:close/>
                </a:path>
                <a:path w="260693" h="294131">
                  <a:moveTo>
                    <a:pt x="21970" y="57023"/>
                  </a:moveTo>
                  <a:lnTo>
                    <a:pt x="16509" y="58801"/>
                  </a:lnTo>
                  <a:lnTo>
                    <a:pt x="14604" y="62484"/>
                  </a:lnTo>
                  <a:lnTo>
                    <a:pt x="1777" y="84582"/>
                  </a:lnTo>
                  <a:lnTo>
                    <a:pt x="0" y="86360"/>
                  </a:lnTo>
                  <a:lnTo>
                    <a:pt x="0" y="95631"/>
                  </a:lnTo>
                  <a:lnTo>
                    <a:pt x="1777" y="99314"/>
                  </a:lnTo>
                  <a:lnTo>
                    <a:pt x="3687" y="101096"/>
                  </a:lnTo>
                  <a:lnTo>
                    <a:pt x="34779" y="128635"/>
                  </a:lnTo>
                  <a:lnTo>
                    <a:pt x="33019" y="134239"/>
                  </a:lnTo>
                  <a:lnTo>
                    <a:pt x="31121" y="141580"/>
                  </a:lnTo>
                  <a:lnTo>
                    <a:pt x="31114" y="154432"/>
                  </a:lnTo>
                  <a:lnTo>
                    <a:pt x="33019" y="159893"/>
                  </a:lnTo>
                  <a:lnTo>
                    <a:pt x="34797" y="167259"/>
                  </a:lnTo>
                  <a:lnTo>
                    <a:pt x="3685" y="194818"/>
                  </a:lnTo>
                  <a:lnTo>
                    <a:pt x="1777" y="196723"/>
                  </a:lnTo>
                  <a:lnTo>
                    <a:pt x="0" y="200406"/>
                  </a:lnTo>
                  <a:lnTo>
                    <a:pt x="0" y="207772"/>
                  </a:lnTo>
                  <a:lnTo>
                    <a:pt x="1778" y="209550"/>
                  </a:lnTo>
                  <a:lnTo>
                    <a:pt x="14604" y="231648"/>
                  </a:lnTo>
                  <a:lnTo>
                    <a:pt x="16509" y="237109"/>
                  </a:lnTo>
                  <a:lnTo>
                    <a:pt x="21970" y="239014"/>
                  </a:lnTo>
                  <a:lnTo>
                    <a:pt x="29341" y="239012"/>
                  </a:lnTo>
                  <a:lnTo>
                    <a:pt x="67808" y="226063"/>
                  </a:lnTo>
                  <a:lnTo>
                    <a:pt x="259908" y="226063"/>
                  </a:lnTo>
                  <a:lnTo>
                    <a:pt x="269493" y="209550"/>
                  </a:lnTo>
                  <a:lnTo>
                    <a:pt x="269494" y="207772"/>
                  </a:lnTo>
                  <a:lnTo>
                    <a:pt x="271271" y="205867"/>
                  </a:lnTo>
                  <a:lnTo>
                    <a:pt x="269494" y="204089"/>
                  </a:lnTo>
                  <a:lnTo>
                    <a:pt x="271271" y="200406"/>
                  </a:lnTo>
                  <a:lnTo>
                    <a:pt x="269494" y="196723"/>
                  </a:lnTo>
                  <a:lnTo>
                    <a:pt x="265794" y="194802"/>
                  </a:lnTo>
                  <a:lnTo>
                    <a:pt x="257276" y="186800"/>
                  </a:lnTo>
                  <a:lnTo>
                    <a:pt x="142772" y="186800"/>
                  </a:lnTo>
                  <a:lnTo>
                    <a:pt x="126486" y="184996"/>
                  </a:lnTo>
                  <a:lnTo>
                    <a:pt x="113208" y="179294"/>
                  </a:lnTo>
                  <a:lnTo>
                    <a:pt x="103321" y="170446"/>
                  </a:lnTo>
                  <a:lnTo>
                    <a:pt x="97210" y="159202"/>
                  </a:lnTo>
                  <a:lnTo>
                    <a:pt x="98157" y="141580"/>
                  </a:lnTo>
                  <a:lnTo>
                    <a:pt x="102762" y="127442"/>
                  </a:lnTo>
                  <a:lnTo>
                    <a:pt x="110353" y="116881"/>
                  </a:lnTo>
                  <a:lnTo>
                    <a:pt x="120257" y="109992"/>
                  </a:lnTo>
                  <a:lnTo>
                    <a:pt x="131800" y="106869"/>
                  </a:lnTo>
                  <a:lnTo>
                    <a:pt x="259661" y="106869"/>
                  </a:lnTo>
                  <a:lnTo>
                    <a:pt x="265815" y="101092"/>
                  </a:lnTo>
                  <a:lnTo>
                    <a:pt x="269494" y="99314"/>
                  </a:lnTo>
                  <a:lnTo>
                    <a:pt x="269493" y="84581"/>
                  </a:lnTo>
                  <a:lnTo>
                    <a:pt x="260693" y="69421"/>
                  </a:lnTo>
                  <a:lnTo>
                    <a:pt x="68249" y="69421"/>
                  </a:lnTo>
                  <a:lnTo>
                    <a:pt x="29348" y="57026"/>
                  </a:lnTo>
                  <a:lnTo>
                    <a:pt x="21970" y="57023"/>
                  </a:lnTo>
                  <a:close/>
                </a:path>
                <a:path w="260693" h="294131">
                  <a:moveTo>
                    <a:pt x="259049" y="227543"/>
                  </a:moveTo>
                  <a:lnTo>
                    <a:pt x="201647" y="227543"/>
                  </a:lnTo>
                  <a:lnTo>
                    <a:pt x="240151" y="239012"/>
                  </a:lnTo>
                  <a:lnTo>
                    <a:pt x="249304" y="239012"/>
                  </a:lnTo>
                  <a:lnTo>
                    <a:pt x="252983" y="237109"/>
                  </a:lnTo>
                  <a:lnTo>
                    <a:pt x="256667" y="231647"/>
                  </a:lnTo>
                  <a:lnTo>
                    <a:pt x="259049" y="227543"/>
                  </a:lnTo>
                  <a:close/>
                </a:path>
                <a:path w="260693" h="294131">
                  <a:moveTo>
                    <a:pt x="259661" y="106869"/>
                  </a:moveTo>
                  <a:lnTo>
                    <a:pt x="131800" y="106869"/>
                  </a:lnTo>
                  <a:lnTo>
                    <a:pt x="147086" y="109092"/>
                  </a:lnTo>
                  <a:lnTo>
                    <a:pt x="159758" y="115445"/>
                  </a:lnTo>
                  <a:lnTo>
                    <a:pt x="169192" y="125096"/>
                  </a:lnTo>
                  <a:lnTo>
                    <a:pt x="174759" y="137208"/>
                  </a:lnTo>
                  <a:lnTo>
                    <a:pt x="176021" y="147066"/>
                  </a:lnTo>
                  <a:lnTo>
                    <a:pt x="173453" y="161082"/>
                  </a:lnTo>
                  <a:lnTo>
                    <a:pt x="166402" y="173014"/>
                  </a:lnTo>
                  <a:lnTo>
                    <a:pt x="155848" y="181905"/>
                  </a:lnTo>
                  <a:lnTo>
                    <a:pt x="142772" y="186800"/>
                  </a:lnTo>
                  <a:lnTo>
                    <a:pt x="257276" y="186800"/>
                  </a:lnTo>
                  <a:lnTo>
                    <a:pt x="236473" y="167259"/>
                  </a:lnTo>
                  <a:lnTo>
                    <a:pt x="238251" y="161798"/>
                  </a:lnTo>
                  <a:lnTo>
                    <a:pt x="240156" y="154432"/>
                  </a:lnTo>
                  <a:lnTo>
                    <a:pt x="240150" y="141580"/>
                  </a:lnTo>
                  <a:lnTo>
                    <a:pt x="238251" y="134239"/>
                  </a:lnTo>
                  <a:lnTo>
                    <a:pt x="236473" y="128651"/>
                  </a:lnTo>
                  <a:lnTo>
                    <a:pt x="259661" y="106869"/>
                  </a:lnTo>
                  <a:close/>
                </a:path>
                <a:path w="260693" h="294131">
                  <a:moveTo>
                    <a:pt x="153923" y="0"/>
                  </a:moveTo>
                  <a:lnTo>
                    <a:pt x="115442" y="0"/>
                  </a:lnTo>
                  <a:lnTo>
                    <a:pt x="111759" y="5461"/>
                  </a:lnTo>
                  <a:lnTo>
                    <a:pt x="109981" y="11052"/>
                  </a:lnTo>
                  <a:lnTo>
                    <a:pt x="100838" y="49654"/>
                  </a:lnTo>
                  <a:lnTo>
                    <a:pt x="88790" y="54403"/>
                  </a:lnTo>
                  <a:lnTo>
                    <a:pt x="77918" y="61127"/>
                  </a:lnTo>
                  <a:lnTo>
                    <a:pt x="68249" y="69421"/>
                  </a:lnTo>
                  <a:lnTo>
                    <a:pt x="260693" y="69421"/>
                  </a:lnTo>
                  <a:lnTo>
                    <a:pt x="259910" y="68071"/>
                  </a:lnTo>
                  <a:lnTo>
                    <a:pt x="203454" y="68071"/>
                  </a:lnTo>
                  <a:lnTo>
                    <a:pt x="192732" y="61067"/>
                  </a:lnTo>
                  <a:lnTo>
                    <a:pt x="181681" y="54804"/>
                  </a:lnTo>
                  <a:lnTo>
                    <a:pt x="169891" y="50024"/>
                  </a:lnTo>
                  <a:lnTo>
                    <a:pt x="161289" y="11049"/>
                  </a:lnTo>
                  <a:lnTo>
                    <a:pt x="159511" y="5461"/>
                  </a:lnTo>
                  <a:lnTo>
                    <a:pt x="153923" y="0"/>
                  </a:lnTo>
                  <a:close/>
                </a:path>
                <a:path w="260693" h="294131">
                  <a:moveTo>
                    <a:pt x="249300" y="57023"/>
                  </a:moveTo>
                  <a:lnTo>
                    <a:pt x="240144" y="57026"/>
                  </a:lnTo>
                  <a:lnTo>
                    <a:pt x="203454" y="68071"/>
                  </a:lnTo>
                  <a:lnTo>
                    <a:pt x="259910" y="68071"/>
                  </a:lnTo>
                  <a:lnTo>
                    <a:pt x="256666" y="62484"/>
                  </a:lnTo>
                  <a:lnTo>
                    <a:pt x="252983" y="58801"/>
                  </a:lnTo>
                  <a:lnTo>
                    <a:pt x="249300" y="57023"/>
                  </a:lnTo>
                  <a:close/>
                </a:path>
              </a:pathLst>
            </a:custGeom>
            <a:solidFill>
              <a:srgbClr val="FFFFFF"/>
            </a:solidFill>
            <a:ln w="9525">
              <a:noFill/>
            </a:ln>
          </p:spPr>
          <p:txBody>
            <a:bodyPr/>
            <a:lstStyle/>
            <a:p>
              <a:endParaRPr lang="zh-CN" altLang="en-US">
                <a:solidFill>
                  <a:schemeClr val="dk1"/>
                </a:solidFill>
              </a:endParaRPr>
            </a:p>
          </p:txBody>
        </p:sp>
        <p:sp>
          <p:nvSpPr>
            <p:cNvPr id="37902" name="object 14"/>
            <p:cNvSpPr/>
            <p:nvPr>
              <p:custDataLst>
                <p:tags r:id="rId18"/>
              </p:custDataLst>
            </p:nvPr>
          </p:nvSpPr>
          <p:spPr>
            <a:xfrm>
              <a:off x="1240536" y="2325623"/>
              <a:ext cx="1235964" cy="1235964"/>
            </a:xfrm>
            <a:prstGeom prst="rect">
              <a:avLst/>
            </a:prstGeom>
            <a:blipFill rotWithShape="1">
              <a:blip r:embed="rId19"/>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37903" name="object 15"/>
            <p:cNvSpPr txBox="1"/>
            <p:nvPr/>
          </p:nvSpPr>
          <p:spPr>
            <a:xfrm>
              <a:off x="2720777" y="2617384"/>
              <a:ext cx="1856739" cy="1466511"/>
            </a:xfrm>
            <a:prstGeom prst="rect">
              <a:avLst/>
            </a:prstGeom>
            <a:noFill/>
            <a:ln w="9525">
              <a:noFill/>
            </a:ln>
          </p:spPr>
          <p:txBody>
            <a:bodyPr wrap="square" lIns="0" tIns="0" rIns="0" bIns="0" anchor="t" anchorCtr="0">
              <a:spAutoFit/>
            </a:bodyPr>
            <a:lstStyle/>
            <a:p>
              <a:pPr marL="243205">
                <a:lnSpc>
                  <a:spcPct val="150000"/>
                </a:lnSpc>
              </a:pPr>
              <a:r>
                <a:rPr lang="zh-CN" altLang="en-US" sz="1800" b="1" err="1">
                  <a:solidFill>
                    <a:srgbClr val="FFFFFF"/>
                  </a:solidFill>
                  <a:latin typeface="微软雅黑" panose="020B0503020204020204" charset="-122"/>
                  <a:ea typeface="微软雅黑" panose="020B0503020204020204" charset="-122"/>
                </a:rPr>
                <a:t>有较大危险因素</a:t>
              </a:r>
              <a:endParaRPr lang="en-US" altLang="zh-CN" sz="1800" b="1">
                <a:solidFill>
                  <a:srgbClr val="FFFFFF"/>
                </a:solidFill>
                <a:latin typeface="微软雅黑" panose="020B0503020204020204" charset="-122"/>
                <a:ea typeface="微软雅黑" panose="020B0503020204020204" charset="-122"/>
              </a:endParaRPr>
            </a:p>
            <a:p>
              <a:pPr marL="243205">
                <a:lnSpc>
                  <a:spcPct val="150000"/>
                </a:lnSpc>
              </a:pPr>
              <a:r>
                <a:rPr lang="zh-CN" altLang="en-US" sz="1800" b="1" err="1">
                  <a:solidFill>
                    <a:srgbClr val="FFFFFF"/>
                  </a:solidFill>
                  <a:latin typeface="微软雅黑" panose="020B0503020204020204" charset="-122"/>
                  <a:ea typeface="微软雅黑" panose="020B0503020204020204" charset="-122"/>
                </a:rPr>
                <a:t>的生产经营场所</a:t>
              </a:r>
              <a:endParaRPr lang="zh-CN" altLang="en-US" sz="1800">
                <a:solidFill>
                  <a:schemeClr val="tx1"/>
                </a:solidFill>
                <a:latin typeface="微软雅黑" panose="020B0503020204020204" charset="-122"/>
                <a:ea typeface="微软雅黑" panose="020B0503020204020204" charset="-122"/>
              </a:endParaRPr>
            </a:p>
            <a:p>
              <a:pPr marL="243205">
                <a:lnSpc>
                  <a:spcPts val="1200"/>
                </a:lnSpc>
              </a:pPr>
              <a:endParaRPr lang="zh-CN" altLang="en-US" sz="1200">
                <a:solidFill>
                  <a:schemeClr val="tx1"/>
                </a:solidFill>
                <a:latin typeface="Calibri" panose="020F0502020204030204" pitchFamily="34" charset="0"/>
                <a:ea typeface="宋体" panose="02010600030101010101" pitchFamily="2" charset="-122"/>
              </a:endParaRPr>
            </a:p>
            <a:p>
              <a:pPr marL="243205">
                <a:lnSpc>
                  <a:spcPts val="1800"/>
                </a:lnSpc>
              </a:pPr>
              <a:endParaRPr lang="zh-CN" altLang="en-US" sz="1800">
                <a:solidFill>
                  <a:schemeClr val="tx1"/>
                </a:solidFill>
                <a:latin typeface="Calibri" panose="020F0502020204030204" pitchFamily="34" charset="0"/>
                <a:ea typeface="宋体" panose="02010600030101010101" pitchFamily="2" charset="-122"/>
              </a:endParaRPr>
            </a:p>
            <a:p>
              <a:pPr marL="243205">
                <a:lnSpc>
                  <a:spcPts val="1800"/>
                </a:lnSpc>
              </a:pPr>
              <a:endParaRPr lang="en-US" altLang="zh-CN" sz="1800">
                <a:solidFill>
                  <a:schemeClr val="tx1"/>
                </a:solidFill>
                <a:latin typeface="Calibri" panose="020F0502020204030204" pitchFamily="34" charset="0"/>
                <a:ea typeface="宋体" panose="02010600030101010101" pitchFamily="2" charset="-122"/>
              </a:endParaRPr>
            </a:p>
            <a:p>
              <a:pPr marL="243205">
                <a:lnSpc>
                  <a:spcPts val="1800"/>
                </a:lnSpc>
              </a:pPr>
              <a:endParaRPr lang="en-US" altLang="zh-CN" sz="1800">
                <a:solidFill>
                  <a:schemeClr val="tx1"/>
                </a:solidFill>
                <a:latin typeface="Calibri" panose="020F0502020204030204" pitchFamily="34" charset="0"/>
                <a:ea typeface="宋体" panose="02010600030101010101" pitchFamily="2" charset="-122"/>
              </a:endParaRPr>
            </a:p>
            <a:p>
              <a:pPr marL="243205"/>
              <a:r>
                <a:rPr lang="en-US" altLang="zh-CN" sz="1800" b="1">
                  <a:solidFill>
                    <a:srgbClr val="FFFFFF"/>
                  </a:solidFill>
                  <a:latin typeface="微软雅黑" panose="020B0503020204020204" charset="-122"/>
                  <a:ea typeface="微软雅黑" panose="020B0503020204020204" charset="-122"/>
                </a:rPr>
                <a:t>   </a:t>
              </a:r>
              <a:r>
                <a:rPr lang="zh-CN" altLang="en-US" sz="1800" b="1" err="1">
                  <a:solidFill>
                    <a:srgbClr val="FFFFFF"/>
                  </a:solidFill>
                  <a:latin typeface="微软雅黑" panose="020B0503020204020204" charset="-122"/>
                  <a:ea typeface="微软雅黑" panose="020B0503020204020204" charset="-122"/>
                </a:rPr>
                <a:t>有关设施、设备上</a:t>
              </a:r>
              <a:endParaRPr lang="zh-CN" altLang="en-US" sz="1800" b="1" err="1">
                <a:solidFill>
                  <a:srgbClr val="FFFFFF"/>
                </a:solidFill>
                <a:latin typeface="微软雅黑" panose="020B0503020204020204" charset="-122"/>
                <a:ea typeface="微软雅黑" panose="020B0503020204020204" charset="-122"/>
              </a:endParaRPr>
            </a:p>
          </p:txBody>
        </p:sp>
        <p:sp>
          <p:nvSpPr>
            <p:cNvPr id="37904" name="object 16"/>
            <p:cNvSpPr txBox="1"/>
            <p:nvPr/>
          </p:nvSpPr>
          <p:spPr>
            <a:xfrm>
              <a:off x="1115060" y="1895475"/>
              <a:ext cx="2061845" cy="317500"/>
            </a:xfrm>
            <a:prstGeom prst="rect">
              <a:avLst/>
            </a:prstGeom>
            <a:noFill/>
            <a:ln w="9525">
              <a:noFill/>
            </a:ln>
          </p:spPr>
          <p:txBody>
            <a:bodyPr lIns="0" tIns="0" rIns="0" bIns="0" anchor="t" anchorCtr="0">
              <a:spAutoFit/>
            </a:bodyPr>
            <a:lstStyle/>
            <a:p>
              <a:pPr marL="12700"/>
              <a:r>
                <a:rPr lang="zh-CN" altLang="en-US" sz="2000" b="1">
                  <a:solidFill>
                    <a:srgbClr val="FFFFFF"/>
                  </a:solidFill>
                  <a:latin typeface="微软雅黑" panose="020B0503020204020204" charset="-122"/>
                  <a:ea typeface="微软雅黑" panose="020B0503020204020204" charset="-122"/>
                </a:rPr>
                <a:t>生产经营单位应当</a:t>
              </a:r>
              <a:endParaRPr lang="zh-CN" altLang="en-US" sz="2000" b="1">
                <a:solidFill>
                  <a:srgbClr val="FFFFFF"/>
                </a:solidFill>
                <a:latin typeface="微软雅黑" panose="020B0503020204020204" charset="-122"/>
                <a:ea typeface="微软雅黑" panose="020B0503020204020204" charset="-122"/>
              </a:endParaRPr>
            </a:p>
          </p:txBody>
        </p:sp>
        <p:sp>
          <p:nvSpPr>
            <p:cNvPr id="37905" name="object 17"/>
            <p:cNvSpPr/>
            <p:nvPr>
              <p:custDataLst>
                <p:tags r:id="rId20"/>
              </p:custDataLst>
            </p:nvPr>
          </p:nvSpPr>
          <p:spPr>
            <a:xfrm>
              <a:off x="1136903" y="2313432"/>
              <a:ext cx="3547491" cy="0"/>
            </a:xfrm>
            <a:custGeom>
              <a:avLst/>
              <a:gdLst/>
              <a:ahLst/>
              <a:cxnLst/>
              <a:rect l="0" t="0" r="0" b="0"/>
              <a:pathLst>
                <a:path w="3547491" h="1">
                  <a:moveTo>
                    <a:pt x="0" y="0"/>
                  </a:moveTo>
                  <a:lnTo>
                    <a:pt x="3547491" y="0"/>
                  </a:lnTo>
                </a:path>
              </a:pathLst>
            </a:custGeom>
            <a:noFill/>
            <a:ln w="6096"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gr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第一节  安全生产法解读</a:t>
            </a:r>
            <a:endParaRPr lang="zh-CN" altLang="en-US" sz="4000" b="1">
              <a:solidFill>
                <a:schemeClr val="lt1"/>
              </a:solidFill>
            </a:endParaRPr>
          </a:p>
        </p:txBody>
      </p:sp>
      <p:sp>
        <p:nvSpPr>
          <p:cNvPr id="2" name="矩形 1"/>
          <p:cNvSpPr/>
          <p:nvPr/>
        </p:nvSpPr>
        <p:spPr>
          <a:xfrm>
            <a:off x="581660" y="163131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安全生产法：第三十六条</a:t>
            </a:r>
            <a:endParaRPr lang="zh-CN" altLang="en-US" sz="2400" b="1">
              <a:solidFill>
                <a:srgbClr val="FFFFFF"/>
              </a:solidFill>
              <a:latin typeface="微软雅黑" panose="020B0503020204020204" charset="-122"/>
              <a:ea typeface="微软雅黑" panose="020B0503020204020204" charset="-122"/>
            </a:endParaRPr>
          </a:p>
        </p:txBody>
      </p:sp>
      <p:grpSp>
        <p:nvGrpSpPr>
          <p:cNvPr id="38913" name="组合 57"/>
          <p:cNvGrpSpPr/>
          <p:nvPr/>
        </p:nvGrpSpPr>
        <p:grpSpPr>
          <a:xfrm>
            <a:off x="1450975" y="2402205"/>
            <a:ext cx="9570720" cy="3858895"/>
            <a:chOff x="72389" y="1210944"/>
            <a:chExt cx="9665171" cy="4415421"/>
          </a:xfrm>
        </p:grpSpPr>
        <p:sp>
          <p:nvSpPr>
            <p:cNvPr id="38914" name="object 2"/>
            <p:cNvSpPr txBox="1"/>
            <p:nvPr/>
          </p:nvSpPr>
          <p:spPr>
            <a:xfrm>
              <a:off x="5161534" y="2131186"/>
              <a:ext cx="2769235" cy="633577"/>
            </a:xfrm>
            <a:prstGeom prst="rect">
              <a:avLst/>
            </a:prstGeom>
            <a:noFill/>
            <a:ln w="9525">
              <a:noFill/>
            </a:ln>
          </p:spPr>
          <p:txBody>
            <a:bodyPr lIns="0" tIns="0" rIns="0" bIns="0" anchor="t" anchorCtr="0">
              <a:spAutoFit/>
            </a:bodyPr>
            <a:lstStyle/>
            <a:p>
              <a:pPr marL="12700"/>
              <a:r>
                <a:rPr lang="zh-CN" altLang="en-US" sz="1800" b="1">
                  <a:solidFill>
                    <a:schemeClr val="dk1"/>
                  </a:solidFill>
                  <a:latin typeface="微软雅黑" panose="020B0503020204020204" charset="-122"/>
                  <a:ea typeface="微软雅黑" panose="020B0503020204020204" charset="-122"/>
                </a:rPr>
                <a:t>符合国家标准或者行业标准</a:t>
              </a:r>
              <a:endParaRPr lang="zh-CN" altLang="en-US" sz="1800" b="1">
                <a:solidFill>
                  <a:schemeClr val="dk1"/>
                </a:solidFill>
                <a:latin typeface="微软雅黑" panose="020B0503020204020204" charset="-122"/>
                <a:ea typeface="微软雅黑" panose="020B0503020204020204" charset="-122"/>
              </a:endParaRPr>
            </a:p>
          </p:txBody>
        </p:sp>
        <p:sp>
          <p:nvSpPr>
            <p:cNvPr id="38915" name="object 3"/>
            <p:cNvSpPr/>
            <p:nvPr>
              <p:custDataLst>
                <p:tags r:id="rId1"/>
              </p:custDataLst>
            </p:nvPr>
          </p:nvSpPr>
          <p:spPr>
            <a:xfrm>
              <a:off x="736091" y="2071116"/>
              <a:ext cx="2686811" cy="2685288"/>
            </a:xfrm>
            <a:custGeom>
              <a:avLst/>
              <a:gdLst/>
              <a:ahLst/>
              <a:cxnLst/>
              <a:rect l="0" t="0" r="0" b="0"/>
              <a:pathLst>
                <a:path w="2686811" h="2685288">
                  <a:moveTo>
                    <a:pt x="0" y="1342644"/>
                  </a:moveTo>
                  <a:lnTo>
                    <a:pt x="4453" y="1232522"/>
                  </a:lnTo>
                  <a:lnTo>
                    <a:pt x="17583" y="1124852"/>
                  </a:lnTo>
                  <a:lnTo>
                    <a:pt x="39043" y="1019980"/>
                  </a:lnTo>
                  <a:lnTo>
                    <a:pt x="68488" y="918252"/>
                  </a:lnTo>
                  <a:lnTo>
                    <a:pt x="105572" y="820013"/>
                  </a:lnTo>
                  <a:lnTo>
                    <a:pt x="149950" y="725608"/>
                  </a:lnTo>
                  <a:lnTo>
                    <a:pt x="201275" y="635382"/>
                  </a:lnTo>
                  <a:lnTo>
                    <a:pt x="259201" y="549682"/>
                  </a:lnTo>
                  <a:lnTo>
                    <a:pt x="323384" y="468852"/>
                  </a:lnTo>
                  <a:lnTo>
                    <a:pt x="393477" y="393239"/>
                  </a:lnTo>
                  <a:lnTo>
                    <a:pt x="469135" y="323187"/>
                  </a:lnTo>
                  <a:lnTo>
                    <a:pt x="550011" y="259043"/>
                  </a:lnTo>
                  <a:lnTo>
                    <a:pt x="635760" y="201151"/>
                  </a:lnTo>
                  <a:lnTo>
                    <a:pt x="726037" y="149857"/>
                  </a:lnTo>
                  <a:lnTo>
                    <a:pt x="820495" y="105507"/>
                  </a:lnTo>
                  <a:lnTo>
                    <a:pt x="918789" y="68445"/>
                  </a:lnTo>
                  <a:lnTo>
                    <a:pt x="1020572" y="39019"/>
                  </a:lnTo>
                  <a:lnTo>
                    <a:pt x="1125500" y="17572"/>
                  </a:lnTo>
                  <a:lnTo>
                    <a:pt x="1233226" y="4450"/>
                  </a:lnTo>
                  <a:lnTo>
                    <a:pt x="1343406" y="0"/>
                  </a:lnTo>
                  <a:lnTo>
                    <a:pt x="1453585" y="4450"/>
                  </a:lnTo>
                  <a:lnTo>
                    <a:pt x="1561311" y="17572"/>
                  </a:lnTo>
                  <a:lnTo>
                    <a:pt x="1666239" y="39019"/>
                  </a:lnTo>
                  <a:lnTo>
                    <a:pt x="1768022" y="68445"/>
                  </a:lnTo>
                  <a:lnTo>
                    <a:pt x="1866316" y="105507"/>
                  </a:lnTo>
                  <a:lnTo>
                    <a:pt x="1960774" y="149857"/>
                  </a:lnTo>
                  <a:lnTo>
                    <a:pt x="2051051" y="201151"/>
                  </a:lnTo>
                  <a:lnTo>
                    <a:pt x="2136800" y="259043"/>
                  </a:lnTo>
                  <a:lnTo>
                    <a:pt x="2217676" y="323187"/>
                  </a:lnTo>
                  <a:lnTo>
                    <a:pt x="2293334" y="393239"/>
                  </a:lnTo>
                  <a:lnTo>
                    <a:pt x="2363427" y="468852"/>
                  </a:lnTo>
                  <a:lnTo>
                    <a:pt x="2427610" y="549682"/>
                  </a:lnTo>
                  <a:lnTo>
                    <a:pt x="2485536" y="635382"/>
                  </a:lnTo>
                  <a:lnTo>
                    <a:pt x="2536861" y="725608"/>
                  </a:lnTo>
                  <a:lnTo>
                    <a:pt x="2581239" y="820013"/>
                  </a:lnTo>
                  <a:lnTo>
                    <a:pt x="2618323" y="918252"/>
                  </a:lnTo>
                  <a:lnTo>
                    <a:pt x="2647768" y="1019980"/>
                  </a:lnTo>
                  <a:lnTo>
                    <a:pt x="2669228" y="1124852"/>
                  </a:lnTo>
                  <a:lnTo>
                    <a:pt x="2682358" y="1232522"/>
                  </a:lnTo>
                  <a:lnTo>
                    <a:pt x="2686811" y="1342644"/>
                  </a:lnTo>
                  <a:lnTo>
                    <a:pt x="2682358" y="1452765"/>
                  </a:lnTo>
                  <a:lnTo>
                    <a:pt x="2669228" y="1560435"/>
                  </a:lnTo>
                  <a:lnTo>
                    <a:pt x="2647768" y="1665307"/>
                  </a:lnTo>
                  <a:lnTo>
                    <a:pt x="2618323" y="1767035"/>
                  </a:lnTo>
                  <a:lnTo>
                    <a:pt x="2581239" y="1865274"/>
                  </a:lnTo>
                  <a:lnTo>
                    <a:pt x="2536861" y="1959679"/>
                  </a:lnTo>
                  <a:lnTo>
                    <a:pt x="2485536" y="2049905"/>
                  </a:lnTo>
                  <a:lnTo>
                    <a:pt x="2427610" y="2135605"/>
                  </a:lnTo>
                  <a:lnTo>
                    <a:pt x="2363427" y="2216435"/>
                  </a:lnTo>
                  <a:lnTo>
                    <a:pt x="2293334" y="2292048"/>
                  </a:lnTo>
                  <a:lnTo>
                    <a:pt x="2217676" y="2362100"/>
                  </a:lnTo>
                  <a:lnTo>
                    <a:pt x="2136800" y="2426244"/>
                  </a:lnTo>
                  <a:lnTo>
                    <a:pt x="2051051" y="2484136"/>
                  </a:lnTo>
                  <a:lnTo>
                    <a:pt x="1960774" y="2535430"/>
                  </a:lnTo>
                  <a:lnTo>
                    <a:pt x="1866316" y="2579780"/>
                  </a:lnTo>
                  <a:lnTo>
                    <a:pt x="1768022" y="2616842"/>
                  </a:lnTo>
                  <a:lnTo>
                    <a:pt x="1666239" y="2646268"/>
                  </a:lnTo>
                  <a:lnTo>
                    <a:pt x="1561311" y="2667715"/>
                  </a:lnTo>
                  <a:lnTo>
                    <a:pt x="1453585" y="2680837"/>
                  </a:lnTo>
                  <a:lnTo>
                    <a:pt x="1343406" y="2685288"/>
                  </a:lnTo>
                  <a:lnTo>
                    <a:pt x="1233226" y="2680837"/>
                  </a:lnTo>
                  <a:lnTo>
                    <a:pt x="1125500" y="2667715"/>
                  </a:lnTo>
                  <a:lnTo>
                    <a:pt x="1020572" y="2646268"/>
                  </a:lnTo>
                  <a:lnTo>
                    <a:pt x="918789" y="2616842"/>
                  </a:lnTo>
                  <a:lnTo>
                    <a:pt x="820495" y="2579780"/>
                  </a:lnTo>
                  <a:lnTo>
                    <a:pt x="726037" y="2535430"/>
                  </a:lnTo>
                  <a:lnTo>
                    <a:pt x="635760" y="2484136"/>
                  </a:lnTo>
                  <a:lnTo>
                    <a:pt x="550011" y="2426244"/>
                  </a:lnTo>
                  <a:lnTo>
                    <a:pt x="469135" y="2362100"/>
                  </a:lnTo>
                  <a:lnTo>
                    <a:pt x="393477" y="2292048"/>
                  </a:lnTo>
                  <a:lnTo>
                    <a:pt x="323384" y="2216435"/>
                  </a:lnTo>
                  <a:lnTo>
                    <a:pt x="259201" y="2135605"/>
                  </a:lnTo>
                  <a:lnTo>
                    <a:pt x="201275" y="2049905"/>
                  </a:lnTo>
                  <a:lnTo>
                    <a:pt x="149950" y="1959679"/>
                  </a:lnTo>
                  <a:lnTo>
                    <a:pt x="105572" y="1865274"/>
                  </a:lnTo>
                  <a:lnTo>
                    <a:pt x="68488" y="1767035"/>
                  </a:lnTo>
                  <a:lnTo>
                    <a:pt x="39043" y="1665307"/>
                  </a:lnTo>
                  <a:lnTo>
                    <a:pt x="17583" y="1560435"/>
                  </a:lnTo>
                  <a:lnTo>
                    <a:pt x="4453" y="1452765"/>
                  </a:lnTo>
                  <a:lnTo>
                    <a:pt x="0" y="1342644"/>
                  </a:lnTo>
                  <a:close/>
                </a:path>
              </a:pathLst>
            </a:custGeom>
            <a:noFill/>
            <a:ln w="57912" cap="flat" cmpd="sng">
              <a:solidFill>
                <a:srgbClr val="2FA0C3"/>
              </a:solidFill>
              <a:prstDash val="solid"/>
              <a:miter/>
              <a:headEnd type="none" w="med" len="med"/>
              <a:tailEnd type="none" w="med" len="med"/>
            </a:ln>
          </p:spPr>
          <p:txBody>
            <a:bodyPr/>
            <a:lstStyle/>
            <a:p>
              <a:endParaRPr lang="zh-CN" altLang="en-US">
                <a:solidFill>
                  <a:schemeClr val="dk1"/>
                </a:solidFill>
              </a:endParaRPr>
            </a:p>
          </p:txBody>
        </p:sp>
        <p:sp>
          <p:nvSpPr>
            <p:cNvPr id="38916" name="object 4"/>
            <p:cNvSpPr/>
            <p:nvPr>
              <p:custDataLst>
                <p:tags r:id="rId2"/>
              </p:custDataLst>
            </p:nvPr>
          </p:nvSpPr>
          <p:spPr>
            <a:xfrm>
              <a:off x="1620774" y="1364741"/>
              <a:ext cx="917448" cy="917448"/>
            </a:xfrm>
            <a:custGeom>
              <a:avLst/>
              <a:gdLst/>
              <a:ahLst/>
              <a:cxnLst/>
              <a:rect l="0" t="0" r="0" b="0"/>
              <a:pathLst>
                <a:path w="917447" h="917447">
                  <a:moveTo>
                    <a:pt x="458724" y="0"/>
                  </a:moveTo>
                  <a:lnTo>
                    <a:pt x="384312" y="6003"/>
                  </a:lnTo>
                  <a:lnTo>
                    <a:pt x="313724" y="23384"/>
                  </a:lnTo>
                  <a:lnTo>
                    <a:pt x="247905" y="51198"/>
                  </a:lnTo>
                  <a:lnTo>
                    <a:pt x="187799" y="88501"/>
                  </a:lnTo>
                  <a:lnTo>
                    <a:pt x="134350" y="134350"/>
                  </a:lnTo>
                  <a:lnTo>
                    <a:pt x="88501" y="187799"/>
                  </a:lnTo>
                  <a:lnTo>
                    <a:pt x="51198" y="247905"/>
                  </a:lnTo>
                  <a:lnTo>
                    <a:pt x="23384" y="313724"/>
                  </a:lnTo>
                  <a:lnTo>
                    <a:pt x="6003" y="384312"/>
                  </a:lnTo>
                  <a:lnTo>
                    <a:pt x="0" y="458724"/>
                  </a:lnTo>
                  <a:lnTo>
                    <a:pt x="1520" y="496349"/>
                  </a:lnTo>
                  <a:lnTo>
                    <a:pt x="13330" y="568966"/>
                  </a:lnTo>
                  <a:lnTo>
                    <a:pt x="36046" y="637287"/>
                  </a:lnTo>
                  <a:lnTo>
                    <a:pt x="68722" y="700368"/>
                  </a:lnTo>
                  <a:lnTo>
                    <a:pt x="110416" y="757264"/>
                  </a:lnTo>
                  <a:lnTo>
                    <a:pt x="160183" y="807031"/>
                  </a:lnTo>
                  <a:lnTo>
                    <a:pt x="217079" y="848725"/>
                  </a:lnTo>
                  <a:lnTo>
                    <a:pt x="280160" y="881401"/>
                  </a:lnTo>
                  <a:lnTo>
                    <a:pt x="348481" y="904117"/>
                  </a:lnTo>
                  <a:lnTo>
                    <a:pt x="421098" y="915927"/>
                  </a:lnTo>
                  <a:lnTo>
                    <a:pt x="458724" y="917448"/>
                  </a:lnTo>
                  <a:lnTo>
                    <a:pt x="496349" y="915927"/>
                  </a:lnTo>
                  <a:lnTo>
                    <a:pt x="568966" y="904117"/>
                  </a:lnTo>
                  <a:lnTo>
                    <a:pt x="637287" y="881401"/>
                  </a:lnTo>
                  <a:lnTo>
                    <a:pt x="700368" y="848725"/>
                  </a:lnTo>
                  <a:lnTo>
                    <a:pt x="757264" y="807031"/>
                  </a:lnTo>
                  <a:lnTo>
                    <a:pt x="807031" y="757264"/>
                  </a:lnTo>
                  <a:lnTo>
                    <a:pt x="848725" y="700368"/>
                  </a:lnTo>
                  <a:lnTo>
                    <a:pt x="881401" y="637287"/>
                  </a:lnTo>
                  <a:lnTo>
                    <a:pt x="904117" y="568966"/>
                  </a:lnTo>
                  <a:lnTo>
                    <a:pt x="915927" y="496349"/>
                  </a:lnTo>
                  <a:lnTo>
                    <a:pt x="917448" y="458724"/>
                  </a:lnTo>
                  <a:lnTo>
                    <a:pt x="915927" y="421098"/>
                  </a:lnTo>
                  <a:lnTo>
                    <a:pt x="904117" y="348481"/>
                  </a:lnTo>
                  <a:lnTo>
                    <a:pt x="881401" y="280160"/>
                  </a:lnTo>
                  <a:lnTo>
                    <a:pt x="848725" y="217079"/>
                  </a:lnTo>
                  <a:lnTo>
                    <a:pt x="807031" y="160183"/>
                  </a:lnTo>
                  <a:lnTo>
                    <a:pt x="757264" y="110416"/>
                  </a:lnTo>
                  <a:lnTo>
                    <a:pt x="700368" y="68722"/>
                  </a:lnTo>
                  <a:lnTo>
                    <a:pt x="637287" y="36046"/>
                  </a:lnTo>
                  <a:lnTo>
                    <a:pt x="568966" y="13330"/>
                  </a:lnTo>
                  <a:lnTo>
                    <a:pt x="496349" y="1520"/>
                  </a:lnTo>
                  <a:lnTo>
                    <a:pt x="458724" y="0"/>
                  </a:lnTo>
                  <a:close/>
                </a:path>
              </a:pathLst>
            </a:custGeom>
            <a:solidFill>
              <a:srgbClr val="CC6600"/>
            </a:solidFill>
            <a:ln w="9525">
              <a:noFill/>
            </a:ln>
          </p:spPr>
          <p:txBody>
            <a:bodyPr/>
            <a:lstStyle/>
            <a:p>
              <a:endParaRPr lang="zh-CN" altLang="en-US">
                <a:solidFill>
                  <a:schemeClr val="dk1"/>
                </a:solidFill>
              </a:endParaRPr>
            </a:p>
          </p:txBody>
        </p:sp>
        <p:sp>
          <p:nvSpPr>
            <p:cNvPr id="38917" name="object 5"/>
            <p:cNvSpPr/>
            <p:nvPr>
              <p:custDataLst>
                <p:tags r:id="rId3"/>
              </p:custDataLst>
            </p:nvPr>
          </p:nvSpPr>
          <p:spPr>
            <a:xfrm>
              <a:off x="1620774" y="1364741"/>
              <a:ext cx="917448" cy="917448"/>
            </a:xfrm>
            <a:custGeom>
              <a:avLst/>
              <a:gdLst/>
              <a:ahLst/>
              <a:cxnLst/>
              <a:rect l="0" t="0" r="0" b="0"/>
              <a:pathLst>
                <a:path w="917447" h="917447">
                  <a:moveTo>
                    <a:pt x="0" y="458724"/>
                  </a:moveTo>
                  <a:lnTo>
                    <a:pt x="6003" y="384312"/>
                  </a:lnTo>
                  <a:lnTo>
                    <a:pt x="23384" y="313724"/>
                  </a:lnTo>
                  <a:lnTo>
                    <a:pt x="51198" y="247905"/>
                  </a:lnTo>
                  <a:lnTo>
                    <a:pt x="88501" y="187799"/>
                  </a:lnTo>
                  <a:lnTo>
                    <a:pt x="134350" y="134350"/>
                  </a:lnTo>
                  <a:lnTo>
                    <a:pt x="187799" y="88501"/>
                  </a:lnTo>
                  <a:lnTo>
                    <a:pt x="247905" y="51198"/>
                  </a:lnTo>
                  <a:lnTo>
                    <a:pt x="313724" y="23384"/>
                  </a:lnTo>
                  <a:lnTo>
                    <a:pt x="384312" y="6003"/>
                  </a:lnTo>
                  <a:lnTo>
                    <a:pt x="458724" y="0"/>
                  </a:lnTo>
                  <a:lnTo>
                    <a:pt x="496349" y="1520"/>
                  </a:lnTo>
                  <a:lnTo>
                    <a:pt x="568966" y="13330"/>
                  </a:lnTo>
                  <a:lnTo>
                    <a:pt x="637287" y="36046"/>
                  </a:lnTo>
                  <a:lnTo>
                    <a:pt x="700368" y="68722"/>
                  </a:lnTo>
                  <a:lnTo>
                    <a:pt x="757264" y="110416"/>
                  </a:lnTo>
                  <a:lnTo>
                    <a:pt x="807031" y="160183"/>
                  </a:lnTo>
                  <a:lnTo>
                    <a:pt x="848725" y="217079"/>
                  </a:lnTo>
                  <a:lnTo>
                    <a:pt x="881401" y="280160"/>
                  </a:lnTo>
                  <a:lnTo>
                    <a:pt x="904117" y="348481"/>
                  </a:lnTo>
                  <a:lnTo>
                    <a:pt x="915927" y="421098"/>
                  </a:lnTo>
                  <a:lnTo>
                    <a:pt x="917448" y="458724"/>
                  </a:lnTo>
                  <a:lnTo>
                    <a:pt x="915927" y="496349"/>
                  </a:lnTo>
                  <a:lnTo>
                    <a:pt x="904117" y="568966"/>
                  </a:lnTo>
                  <a:lnTo>
                    <a:pt x="881401" y="637287"/>
                  </a:lnTo>
                  <a:lnTo>
                    <a:pt x="848725" y="700368"/>
                  </a:lnTo>
                  <a:lnTo>
                    <a:pt x="807031" y="757264"/>
                  </a:lnTo>
                  <a:lnTo>
                    <a:pt x="757264" y="807031"/>
                  </a:lnTo>
                  <a:lnTo>
                    <a:pt x="700368" y="848725"/>
                  </a:lnTo>
                  <a:lnTo>
                    <a:pt x="637287" y="881401"/>
                  </a:lnTo>
                  <a:lnTo>
                    <a:pt x="568966" y="904117"/>
                  </a:lnTo>
                  <a:lnTo>
                    <a:pt x="496349" y="915927"/>
                  </a:lnTo>
                  <a:lnTo>
                    <a:pt x="458724" y="917448"/>
                  </a:lnTo>
                  <a:lnTo>
                    <a:pt x="421098" y="915927"/>
                  </a:lnTo>
                  <a:lnTo>
                    <a:pt x="348481" y="904117"/>
                  </a:lnTo>
                  <a:lnTo>
                    <a:pt x="280160" y="881401"/>
                  </a:lnTo>
                  <a:lnTo>
                    <a:pt x="217079" y="848725"/>
                  </a:lnTo>
                  <a:lnTo>
                    <a:pt x="160183" y="807031"/>
                  </a:lnTo>
                  <a:lnTo>
                    <a:pt x="110416" y="757264"/>
                  </a:lnTo>
                  <a:lnTo>
                    <a:pt x="68722" y="700368"/>
                  </a:lnTo>
                  <a:lnTo>
                    <a:pt x="36046" y="637287"/>
                  </a:lnTo>
                  <a:lnTo>
                    <a:pt x="13330" y="568966"/>
                  </a:lnTo>
                  <a:lnTo>
                    <a:pt x="1520" y="496349"/>
                  </a:lnTo>
                  <a:lnTo>
                    <a:pt x="0" y="458724"/>
                  </a:lnTo>
                  <a:close/>
                </a:path>
              </a:pathLst>
            </a:custGeom>
            <a:noFill/>
            <a:ln w="28956"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38918" name="object 6"/>
            <p:cNvSpPr txBox="1"/>
            <p:nvPr/>
          </p:nvSpPr>
          <p:spPr>
            <a:xfrm>
              <a:off x="1863598" y="1681353"/>
              <a:ext cx="431165" cy="281186"/>
            </a:xfrm>
            <a:prstGeom prst="rect">
              <a:avLst/>
            </a:prstGeom>
            <a:noFill/>
            <a:ln w="9525">
              <a:noFill/>
            </a:ln>
          </p:spPr>
          <p:txBody>
            <a:bodyPr wrap="square" lIns="0" tIns="0" rIns="0" bIns="0" anchor="t" anchorCtr="0">
              <a:spAutoFit/>
            </a:bodyPr>
            <a:lstStyle/>
            <a:p>
              <a:pPr marL="12700"/>
              <a:r>
                <a:rPr lang="zh-CN" altLang="en-US" sz="1600" b="1">
                  <a:solidFill>
                    <a:srgbClr val="FFFFFF"/>
                  </a:solidFill>
                  <a:latin typeface="微软雅黑" panose="020B0503020204020204" charset="-122"/>
                  <a:ea typeface="微软雅黑" panose="020B0503020204020204" charset="-122"/>
                </a:rPr>
                <a:t>设计</a:t>
              </a:r>
              <a:endParaRPr lang="zh-CN" altLang="en-US" sz="1600" b="1">
                <a:solidFill>
                  <a:srgbClr val="FFFFFF"/>
                </a:solidFill>
                <a:latin typeface="微软雅黑" panose="020B0503020204020204" charset="-122"/>
                <a:ea typeface="微软雅黑" panose="020B0503020204020204" charset="-122"/>
              </a:endParaRPr>
            </a:p>
          </p:txBody>
        </p:sp>
        <p:sp>
          <p:nvSpPr>
            <p:cNvPr id="38919" name="object 7"/>
            <p:cNvSpPr/>
            <p:nvPr>
              <p:custDataLst>
                <p:tags r:id="rId4"/>
              </p:custDataLst>
            </p:nvPr>
          </p:nvSpPr>
          <p:spPr>
            <a:xfrm>
              <a:off x="2745485" y="1831085"/>
              <a:ext cx="917448" cy="917448"/>
            </a:xfrm>
            <a:custGeom>
              <a:avLst/>
              <a:gdLst/>
              <a:ahLst/>
              <a:cxnLst/>
              <a:rect l="0" t="0" r="0" b="0"/>
              <a:pathLst>
                <a:path w="917447" h="917447">
                  <a:moveTo>
                    <a:pt x="458724" y="0"/>
                  </a:moveTo>
                  <a:lnTo>
                    <a:pt x="384312" y="6003"/>
                  </a:lnTo>
                  <a:lnTo>
                    <a:pt x="313724" y="23384"/>
                  </a:lnTo>
                  <a:lnTo>
                    <a:pt x="247905" y="51198"/>
                  </a:lnTo>
                  <a:lnTo>
                    <a:pt x="187799" y="88501"/>
                  </a:lnTo>
                  <a:lnTo>
                    <a:pt x="134350" y="134350"/>
                  </a:lnTo>
                  <a:lnTo>
                    <a:pt x="88501" y="187799"/>
                  </a:lnTo>
                  <a:lnTo>
                    <a:pt x="51198" y="247905"/>
                  </a:lnTo>
                  <a:lnTo>
                    <a:pt x="23384" y="313724"/>
                  </a:lnTo>
                  <a:lnTo>
                    <a:pt x="6003" y="384312"/>
                  </a:lnTo>
                  <a:lnTo>
                    <a:pt x="0" y="458724"/>
                  </a:lnTo>
                  <a:lnTo>
                    <a:pt x="1520" y="496349"/>
                  </a:lnTo>
                  <a:lnTo>
                    <a:pt x="13330" y="568966"/>
                  </a:lnTo>
                  <a:lnTo>
                    <a:pt x="36046" y="637287"/>
                  </a:lnTo>
                  <a:lnTo>
                    <a:pt x="68722" y="700368"/>
                  </a:lnTo>
                  <a:lnTo>
                    <a:pt x="110416" y="757264"/>
                  </a:lnTo>
                  <a:lnTo>
                    <a:pt x="160183" y="807031"/>
                  </a:lnTo>
                  <a:lnTo>
                    <a:pt x="217079" y="848725"/>
                  </a:lnTo>
                  <a:lnTo>
                    <a:pt x="280160" y="881401"/>
                  </a:lnTo>
                  <a:lnTo>
                    <a:pt x="348481" y="904117"/>
                  </a:lnTo>
                  <a:lnTo>
                    <a:pt x="421098" y="915927"/>
                  </a:lnTo>
                  <a:lnTo>
                    <a:pt x="458724" y="917448"/>
                  </a:lnTo>
                  <a:lnTo>
                    <a:pt x="496349" y="915927"/>
                  </a:lnTo>
                  <a:lnTo>
                    <a:pt x="568966" y="904117"/>
                  </a:lnTo>
                  <a:lnTo>
                    <a:pt x="637287" y="881401"/>
                  </a:lnTo>
                  <a:lnTo>
                    <a:pt x="700368" y="848725"/>
                  </a:lnTo>
                  <a:lnTo>
                    <a:pt x="757264" y="807031"/>
                  </a:lnTo>
                  <a:lnTo>
                    <a:pt x="807031" y="757264"/>
                  </a:lnTo>
                  <a:lnTo>
                    <a:pt x="848725" y="700368"/>
                  </a:lnTo>
                  <a:lnTo>
                    <a:pt x="881401" y="637287"/>
                  </a:lnTo>
                  <a:lnTo>
                    <a:pt x="904117" y="568966"/>
                  </a:lnTo>
                  <a:lnTo>
                    <a:pt x="915927" y="496349"/>
                  </a:lnTo>
                  <a:lnTo>
                    <a:pt x="917448" y="458724"/>
                  </a:lnTo>
                  <a:lnTo>
                    <a:pt x="915927" y="421098"/>
                  </a:lnTo>
                  <a:lnTo>
                    <a:pt x="904117" y="348481"/>
                  </a:lnTo>
                  <a:lnTo>
                    <a:pt x="881401" y="280160"/>
                  </a:lnTo>
                  <a:lnTo>
                    <a:pt x="848725" y="217079"/>
                  </a:lnTo>
                  <a:lnTo>
                    <a:pt x="807031" y="160183"/>
                  </a:lnTo>
                  <a:lnTo>
                    <a:pt x="757264" y="110416"/>
                  </a:lnTo>
                  <a:lnTo>
                    <a:pt x="700368" y="68722"/>
                  </a:lnTo>
                  <a:lnTo>
                    <a:pt x="637287" y="36046"/>
                  </a:lnTo>
                  <a:lnTo>
                    <a:pt x="568966" y="13330"/>
                  </a:lnTo>
                  <a:lnTo>
                    <a:pt x="496349" y="1520"/>
                  </a:lnTo>
                  <a:lnTo>
                    <a:pt x="458724" y="0"/>
                  </a:lnTo>
                  <a:close/>
                </a:path>
              </a:pathLst>
            </a:custGeom>
            <a:solidFill>
              <a:srgbClr val="0071C5"/>
            </a:solidFill>
            <a:ln w="9525">
              <a:noFill/>
            </a:ln>
          </p:spPr>
          <p:txBody>
            <a:bodyPr/>
            <a:lstStyle/>
            <a:p>
              <a:endParaRPr lang="zh-CN" altLang="en-US">
                <a:solidFill>
                  <a:schemeClr val="dk1"/>
                </a:solidFill>
              </a:endParaRPr>
            </a:p>
          </p:txBody>
        </p:sp>
        <p:sp>
          <p:nvSpPr>
            <p:cNvPr id="38920" name="object 8"/>
            <p:cNvSpPr/>
            <p:nvPr>
              <p:custDataLst>
                <p:tags r:id="rId5"/>
              </p:custDataLst>
            </p:nvPr>
          </p:nvSpPr>
          <p:spPr>
            <a:xfrm>
              <a:off x="2745485" y="1831085"/>
              <a:ext cx="917448" cy="917448"/>
            </a:xfrm>
            <a:custGeom>
              <a:avLst/>
              <a:gdLst/>
              <a:ahLst/>
              <a:cxnLst/>
              <a:rect l="0" t="0" r="0" b="0"/>
              <a:pathLst>
                <a:path w="917447" h="917447">
                  <a:moveTo>
                    <a:pt x="0" y="458724"/>
                  </a:moveTo>
                  <a:lnTo>
                    <a:pt x="6003" y="384312"/>
                  </a:lnTo>
                  <a:lnTo>
                    <a:pt x="23384" y="313724"/>
                  </a:lnTo>
                  <a:lnTo>
                    <a:pt x="51198" y="247905"/>
                  </a:lnTo>
                  <a:lnTo>
                    <a:pt x="88501" y="187799"/>
                  </a:lnTo>
                  <a:lnTo>
                    <a:pt x="134350" y="134350"/>
                  </a:lnTo>
                  <a:lnTo>
                    <a:pt x="187799" y="88501"/>
                  </a:lnTo>
                  <a:lnTo>
                    <a:pt x="247905" y="51198"/>
                  </a:lnTo>
                  <a:lnTo>
                    <a:pt x="313724" y="23384"/>
                  </a:lnTo>
                  <a:lnTo>
                    <a:pt x="384312" y="6003"/>
                  </a:lnTo>
                  <a:lnTo>
                    <a:pt x="458724" y="0"/>
                  </a:lnTo>
                  <a:lnTo>
                    <a:pt x="496349" y="1520"/>
                  </a:lnTo>
                  <a:lnTo>
                    <a:pt x="568966" y="13330"/>
                  </a:lnTo>
                  <a:lnTo>
                    <a:pt x="637287" y="36046"/>
                  </a:lnTo>
                  <a:lnTo>
                    <a:pt x="700368" y="68722"/>
                  </a:lnTo>
                  <a:lnTo>
                    <a:pt x="757264" y="110416"/>
                  </a:lnTo>
                  <a:lnTo>
                    <a:pt x="807031" y="160183"/>
                  </a:lnTo>
                  <a:lnTo>
                    <a:pt x="848725" y="217079"/>
                  </a:lnTo>
                  <a:lnTo>
                    <a:pt x="881401" y="280160"/>
                  </a:lnTo>
                  <a:lnTo>
                    <a:pt x="904117" y="348481"/>
                  </a:lnTo>
                  <a:lnTo>
                    <a:pt x="915927" y="421098"/>
                  </a:lnTo>
                  <a:lnTo>
                    <a:pt x="917448" y="458724"/>
                  </a:lnTo>
                  <a:lnTo>
                    <a:pt x="915927" y="496349"/>
                  </a:lnTo>
                  <a:lnTo>
                    <a:pt x="904117" y="568966"/>
                  </a:lnTo>
                  <a:lnTo>
                    <a:pt x="881401" y="637287"/>
                  </a:lnTo>
                  <a:lnTo>
                    <a:pt x="848725" y="700368"/>
                  </a:lnTo>
                  <a:lnTo>
                    <a:pt x="807031" y="757264"/>
                  </a:lnTo>
                  <a:lnTo>
                    <a:pt x="757264" y="807031"/>
                  </a:lnTo>
                  <a:lnTo>
                    <a:pt x="700368" y="848725"/>
                  </a:lnTo>
                  <a:lnTo>
                    <a:pt x="637287" y="881401"/>
                  </a:lnTo>
                  <a:lnTo>
                    <a:pt x="568966" y="904117"/>
                  </a:lnTo>
                  <a:lnTo>
                    <a:pt x="496349" y="915927"/>
                  </a:lnTo>
                  <a:lnTo>
                    <a:pt x="458724" y="917448"/>
                  </a:lnTo>
                  <a:lnTo>
                    <a:pt x="421098" y="915927"/>
                  </a:lnTo>
                  <a:lnTo>
                    <a:pt x="348481" y="904117"/>
                  </a:lnTo>
                  <a:lnTo>
                    <a:pt x="280160" y="881401"/>
                  </a:lnTo>
                  <a:lnTo>
                    <a:pt x="217079" y="848725"/>
                  </a:lnTo>
                  <a:lnTo>
                    <a:pt x="160183" y="807031"/>
                  </a:lnTo>
                  <a:lnTo>
                    <a:pt x="110416" y="757264"/>
                  </a:lnTo>
                  <a:lnTo>
                    <a:pt x="68722" y="700368"/>
                  </a:lnTo>
                  <a:lnTo>
                    <a:pt x="36046" y="637287"/>
                  </a:lnTo>
                  <a:lnTo>
                    <a:pt x="13330" y="568966"/>
                  </a:lnTo>
                  <a:lnTo>
                    <a:pt x="1520" y="496349"/>
                  </a:lnTo>
                  <a:lnTo>
                    <a:pt x="0" y="458724"/>
                  </a:lnTo>
                  <a:close/>
                </a:path>
              </a:pathLst>
            </a:custGeom>
            <a:noFill/>
            <a:ln w="28956"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38921" name="object 9"/>
            <p:cNvSpPr txBox="1"/>
            <p:nvPr/>
          </p:nvSpPr>
          <p:spPr>
            <a:xfrm>
              <a:off x="2988310" y="2147442"/>
              <a:ext cx="431165" cy="281186"/>
            </a:xfrm>
            <a:prstGeom prst="rect">
              <a:avLst/>
            </a:prstGeom>
            <a:noFill/>
            <a:ln w="9525">
              <a:noFill/>
            </a:ln>
          </p:spPr>
          <p:txBody>
            <a:bodyPr wrap="square" lIns="0" tIns="0" rIns="0" bIns="0" anchor="t" anchorCtr="0">
              <a:spAutoFit/>
            </a:bodyPr>
            <a:lstStyle/>
            <a:p>
              <a:pPr marL="12700"/>
              <a:r>
                <a:rPr lang="zh-CN" altLang="en-US" sz="1600" b="1">
                  <a:solidFill>
                    <a:srgbClr val="FFFFFF"/>
                  </a:solidFill>
                  <a:latin typeface="微软雅黑" panose="020B0503020204020204" charset="-122"/>
                  <a:ea typeface="微软雅黑" panose="020B0503020204020204" charset="-122"/>
                </a:rPr>
                <a:t>制造</a:t>
              </a:r>
              <a:endParaRPr lang="zh-CN" altLang="en-US" sz="1600" b="1">
                <a:solidFill>
                  <a:srgbClr val="FFFFFF"/>
                </a:solidFill>
                <a:latin typeface="微软雅黑" panose="020B0503020204020204" charset="-122"/>
                <a:ea typeface="微软雅黑" panose="020B0503020204020204" charset="-122"/>
              </a:endParaRPr>
            </a:p>
          </p:txBody>
        </p:sp>
        <p:sp>
          <p:nvSpPr>
            <p:cNvPr id="38922" name="object 10"/>
            <p:cNvSpPr/>
            <p:nvPr>
              <p:custDataLst>
                <p:tags r:id="rId6"/>
              </p:custDataLst>
            </p:nvPr>
          </p:nvSpPr>
          <p:spPr>
            <a:xfrm>
              <a:off x="3211829" y="2955798"/>
              <a:ext cx="917447" cy="917447"/>
            </a:xfrm>
            <a:custGeom>
              <a:avLst/>
              <a:gdLst/>
              <a:ahLst/>
              <a:cxnLst/>
              <a:rect l="0" t="0" r="0" b="0"/>
              <a:pathLst>
                <a:path w="917447" h="917447">
                  <a:moveTo>
                    <a:pt x="458723" y="0"/>
                  </a:moveTo>
                  <a:lnTo>
                    <a:pt x="384312" y="6003"/>
                  </a:lnTo>
                  <a:lnTo>
                    <a:pt x="313724" y="23384"/>
                  </a:lnTo>
                  <a:lnTo>
                    <a:pt x="247905" y="51198"/>
                  </a:lnTo>
                  <a:lnTo>
                    <a:pt x="187799" y="88501"/>
                  </a:lnTo>
                  <a:lnTo>
                    <a:pt x="134350" y="134350"/>
                  </a:lnTo>
                  <a:lnTo>
                    <a:pt x="88501" y="187799"/>
                  </a:lnTo>
                  <a:lnTo>
                    <a:pt x="51198" y="247905"/>
                  </a:lnTo>
                  <a:lnTo>
                    <a:pt x="23384" y="313724"/>
                  </a:lnTo>
                  <a:lnTo>
                    <a:pt x="6003" y="384312"/>
                  </a:lnTo>
                  <a:lnTo>
                    <a:pt x="0" y="458724"/>
                  </a:lnTo>
                  <a:lnTo>
                    <a:pt x="1520" y="496349"/>
                  </a:lnTo>
                  <a:lnTo>
                    <a:pt x="13330" y="568966"/>
                  </a:lnTo>
                  <a:lnTo>
                    <a:pt x="36046" y="637287"/>
                  </a:lnTo>
                  <a:lnTo>
                    <a:pt x="68722" y="700368"/>
                  </a:lnTo>
                  <a:lnTo>
                    <a:pt x="110416" y="757264"/>
                  </a:lnTo>
                  <a:lnTo>
                    <a:pt x="160183" y="807031"/>
                  </a:lnTo>
                  <a:lnTo>
                    <a:pt x="217079" y="848725"/>
                  </a:lnTo>
                  <a:lnTo>
                    <a:pt x="280160" y="881401"/>
                  </a:lnTo>
                  <a:lnTo>
                    <a:pt x="348481" y="904117"/>
                  </a:lnTo>
                  <a:lnTo>
                    <a:pt x="421098" y="915927"/>
                  </a:lnTo>
                  <a:lnTo>
                    <a:pt x="458723" y="917447"/>
                  </a:lnTo>
                  <a:lnTo>
                    <a:pt x="496349" y="915927"/>
                  </a:lnTo>
                  <a:lnTo>
                    <a:pt x="568966" y="904117"/>
                  </a:lnTo>
                  <a:lnTo>
                    <a:pt x="637287" y="881401"/>
                  </a:lnTo>
                  <a:lnTo>
                    <a:pt x="700368" y="848725"/>
                  </a:lnTo>
                  <a:lnTo>
                    <a:pt x="757264" y="807031"/>
                  </a:lnTo>
                  <a:lnTo>
                    <a:pt x="807031" y="757264"/>
                  </a:lnTo>
                  <a:lnTo>
                    <a:pt x="848725" y="700368"/>
                  </a:lnTo>
                  <a:lnTo>
                    <a:pt x="881401" y="637287"/>
                  </a:lnTo>
                  <a:lnTo>
                    <a:pt x="904117" y="568966"/>
                  </a:lnTo>
                  <a:lnTo>
                    <a:pt x="915927" y="496349"/>
                  </a:lnTo>
                  <a:lnTo>
                    <a:pt x="917447" y="458724"/>
                  </a:lnTo>
                  <a:lnTo>
                    <a:pt x="915927" y="421098"/>
                  </a:lnTo>
                  <a:lnTo>
                    <a:pt x="904117" y="348481"/>
                  </a:lnTo>
                  <a:lnTo>
                    <a:pt x="881401" y="280160"/>
                  </a:lnTo>
                  <a:lnTo>
                    <a:pt x="848725" y="217079"/>
                  </a:lnTo>
                  <a:lnTo>
                    <a:pt x="807031" y="160183"/>
                  </a:lnTo>
                  <a:lnTo>
                    <a:pt x="757264" y="110416"/>
                  </a:lnTo>
                  <a:lnTo>
                    <a:pt x="700368" y="68722"/>
                  </a:lnTo>
                  <a:lnTo>
                    <a:pt x="637287" y="36046"/>
                  </a:lnTo>
                  <a:lnTo>
                    <a:pt x="568966" y="13330"/>
                  </a:lnTo>
                  <a:lnTo>
                    <a:pt x="496349" y="1520"/>
                  </a:lnTo>
                  <a:lnTo>
                    <a:pt x="458723" y="0"/>
                  </a:lnTo>
                  <a:close/>
                </a:path>
              </a:pathLst>
            </a:custGeom>
            <a:solidFill>
              <a:srgbClr val="17BC9B"/>
            </a:solidFill>
            <a:ln w="9525">
              <a:noFill/>
            </a:ln>
          </p:spPr>
          <p:txBody>
            <a:bodyPr/>
            <a:lstStyle/>
            <a:p>
              <a:endParaRPr lang="zh-CN" altLang="en-US">
                <a:solidFill>
                  <a:schemeClr val="dk1"/>
                </a:solidFill>
              </a:endParaRPr>
            </a:p>
          </p:txBody>
        </p:sp>
        <p:sp>
          <p:nvSpPr>
            <p:cNvPr id="38923" name="object 11"/>
            <p:cNvSpPr/>
            <p:nvPr>
              <p:custDataLst>
                <p:tags r:id="rId7"/>
              </p:custDataLst>
            </p:nvPr>
          </p:nvSpPr>
          <p:spPr>
            <a:xfrm>
              <a:off x="3211829" y="2955798"/>
              <a:ext cx="917447" cy="917447"/>
            </a:xfrm>
            <a:custGeom>
              <a:avLst/>
              <a:gdLst/>
              <a:ahLst/>
              <a:cxnLst/>
              <a:rect l="0" t="0" r="0" b="0"/>
              <a:pathLst>
                <a:path w="917447" h="917447">
                  <a:moveTo>
                    <a:pt x="0" y="458724"/>
                  </a:moveTo>
                  <a:lnTo>
                    <a:pt x="6003" y="384312"/>
                  </a:lnTo>
                  <a:lnTo>
                    <a:pt x="23384" y="313724"/>
                  </a:lnTo>
                  <a:lnTo>
                    <a:pt x="51198" y="247905"/>
                  </a:lnTo>
                  <a:lnTo>
                    <a:pt x="88501" y="187799"/>
                  </a:lnTo>
                  <a:lnTo>
                    <a:pt x="134350" y="134350"/>
                  </a:lnTo>
                  <a:lnTo>
                    <a:pt x="187799" y="88501"/>
                  </a:lnTo>
                  <a:lnTo>
                    <a:pt x="247905" y="51198"/>
                  </a:lnTo>
                  <a:lnTo>
                    <a:pt x="313724" y="23384"/>
                  </a:lnTo>
                  <a:lnTo>
                    <a:pt x="384312" y="6003"/>
                  </a:lnTo>
                  <a:lnTo>
                    <a:pt x="458723" y="0"/>
                  </a:lnTo>
                  <a:lnTo>
                    <a:pt x="496349" y="1520"/>
                  </a:lnTo>
                  <a:lnTo>
                    <a:pt x="568966" y="13330"/>
                  </a:lnTo>
                  <a:lnTo>
                    <a:pt x="637287" y="36046"/>
                  </a:lnTo>
                  <a:lnTo>
                    <a:pt x="700368" y="68722"/>
                  </a:lnTo>
                  <a:lnTo>
                    <a:pt x="757264" y="110416"/>
                  </a:lnTo>
                  <a:lnTo>
                    <a:pt x="807031" y="160183"/>
                  </a:lnTo>
                  <a:lnTo>
                    <a:pt x="848725" y="217079"/>
                  </a:lnTo>
                  <a:lnTo>
                    <a:pt x="881401" y="280160"/>
                  </a:lnTo>
                  <a:lnTo>
                    <a:pt x="904117" y="348481"/>
                  </a:lnTo>
                  <a:lnTo>
                    <a:pt x="915927" y="421098"/>
                  </a:lnTo>
                  <a:lnTo>
                    <a:pt x="917447" y="458724"/>
                  </a:lnTo>
                  <a:lnTo>
                    <a:pt x="915927" y="496349"/>
                  </a:lnTo>
                  <a:lnTo>
                    <a:pt x="904117" y="568966"/>
                  </a:lnTo>
                  <a:lnTo>
                    <a:pt x="881401" y="637287"/>
                  </a:lnTo>
                  <a:lnTo>
                    <a:pt x="848725" y="700368"/>
                  </a:lnTo>
                  <a:lnTo>
                    <a:pt x="807031" y="757264"/>
                  </a:lnTo>
                  <a:lnTo>
                    <a:pt x="757264" y="807031"/>
                  </a:lnTo>
                  <a:lnTo>
                    <a:pt x="700368" y="848725"/>
                  </a:lnTo>
                  <a:lnTo>
                    <a:pt x="637287" y="881401"/>
                  </a:lnTo>
                  <a:lnTo>
                    <a:pt x="568966" y="904117"/>
                  </a:lnTo>
                  <a:lnTo>
                    <a:pt x="496349" y="915927"/>
                  </a:lnTo>
                  <a:lnTo>
                    <a:pt x="458723" y="917447"/>
                  </a:lnTo>
                  <a:lnTo>
                    <a:pt x="421098" y="915927"/>
                  </a:lnTo>
                  <a:lnTo>
                    <a:pt x="348481" y="904117"/>
                  </a:lnTo>
                  <a:lnTo>
                    <a:pt x="280160" y="881401"/>
                  </a:lnTo>
                  <a:lnTo>
                    <a:pt x="217079" y="848725"/>
                  </a:lnTo>
                  <a:lnTo>
                    <a:pt x="160183" y="807031"/>
                  </a:lnTo>
                  <a:lnTo>
                    <a:pt x="110416" y="757264"/>
                  </a:lnTo>
                  <a:lnTo>
                    <a:pt x="68722" y="700368"/>
                  </a:lnTo>
                  <a:lnTo>
                    <a:pt x="36046" y="637287"/>
                  </a:lnTo>
                  <a:lnTo>
                    <a:pt x="13330" y="568966"/>
                  </a:lnTo>
                  <a:lnTo>
                    <a:pt x="1520" y="496349"/>
                  </a:lnTo>
                  <a:lnTo>
                    <a:pt x="0" y="458724"/>
                  </a:lnTo>
                  <a:close/>
                </a:path>
              </a:pathLst>
            </a:custGeom>
            <a:noFill/>
            <a:ln w="28956"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38924" name="object 12"/>
            <p:cNvSpPr txBox="1"/>
            <p:nvPr/>
          </p:nvSpPr>
          <p:spPr>
            <a:xfrm>
              <a:off x="3454146" y="3272154"/>
              <a:ext cx="431165" cy="281186"/>
            </a:xfrm>
            <a:prstGeom prst="rect">
              <a:avLst/>
            </a:prstGeom>
            <a:noFill/>
            <a:ln w="9525">
              <a:noFill/>
            </a:ln>
          </p:spPr>
          <p:txBody>
            <a:bodyPr wrap="square" lIns="0" tIns="0" rIns="0" bIns="0" anchor="t" anchorCtr="0">
              <a:spAutoFit/>
            </a:bodyPr>
            <a:lstStyle/>
            <a:p>
              <a:pPr marL="12700"/>
              <a:r>
                <a:rPr lang="zh-CN" altLang="en-US" sz="1600" b="1">
                  <a:solidFill>
                    <a:srgbClr val="FFFFFF"/>
                  </a:solidFill>
                  <a:latin typeface="微软雅黑" panose="020B0503020204020204" charset="-122"/>
                  <a:ea typeface="微软雅黑" panose="020B0503020204020204" charset="-122"/>
                </a:rPr>
                <a:t>安装</a:t>
              </a:r>
              <a:endParaRPr lang="zh-CN" altLang="en-US" sz="1600" b="1">
                <a:solidFill>
                  <a:srgbClr val="FFFFFF"/>
                </a:solidFill>
                <a:latin typeface="微软雅黑" panose="020B0503020204020204" charset="-122"/>
                <a:ea typeface="微软雅黑" panose="020B0503020204020204" charset="-122"/>
              </a:endParaRPr>
            </a:p>
          </p:txBody>
        </p:sp>
        <p:sp>
          <p:nvSpPr>
            <p:cNvPr id="38925" name="object 13"/>
            <p:cNvSpPr/>
            <p:nvPr>
              <p:custDataLst>
                <p:tags r:id="rId8"/>
              </p:custDataLst>
            </p:nvPr>
          </p:nvSpPr>
          <p:spPr>
            <a:xfrm>
              <a:off x="2745485" y="4080509"/>
              <a:ext cx="917448" cy="917447"/>
            </a:xfrm>
            <a:custGeom>
              <a:avLst/>
              <a:gdLst/>
              <a:ahLst/>
              <a:cxnLst/>
              <a:rect l="0" t="0" r="0" b="0"/>
              <a:pathLst>
                <a:path w="917447" h="917447">
                  <a:moveTo>
                    <a:pt x="458724" y="0"/>
                  </a:moveTo>
                  <a:lnTo>
                    <a:pt x="384312" y="6003"/>
                  </a:lnTo>
                  <a:lnTo>
                    <a:pt x="313724" y="23384"/>
                  </a:lnTo>
                  <a:lnTo>
                    <a:pt x="247905" y="51198"/>
                  </a:lnTo>
                  <a:lnTo>
                    <a:pt x="187799" y="88501"/>
                  </a:lnTo>
                  <a:lnTo>
                    <a:pt x="134350" y="134350"/>
                  </a:lnTo>
                  <a:lnTo>
                    <a:pt x="88501" y="187799"/>
                  </a:lnTo>
                  <a:lnTo>
                    <a:pt x="51198" y="247905"/>
                  </a:lnTo>
                  <a:lnTo>
                    <a:pt x="23384" y="313724"/>
                  </a:lnTo>
                  <a:lnTo>
                    <a:pt x="6003" y="384312"/>
                  </a:lnTo>
                  <a:lnTo>
                    <a:pt x="0" y="458723"/>
                  </a:lnTo>
                  <a:lnTo>
                    <a:pt x="1520" y="496349"/>
                  </a:lnTo>
                  <a:lnTo>
                    <a:pt x="13330" y="568966"/>
                  </a:lnTo>
                  <a:lnTo>
                    <a:pt x="36046" y="637287"/>
                  </a:lnTo>
                  <a:lnTo>
                    <a:pt x="68722" y="700368"/>
                  </a:lnTo>
                  <a:lnTo>
                    <a:pt x="110416" y="757264"/>
                  </a:lnTo>
                  <a:lnTo>
                    <a:pt x="160183" y="807031"/>
                  </a:lnTo>
                  <a:lnTo>
                    <a:pt x="217079" y="848725"/>
                  </a:lnTo>
                  <a:lnTo>
                    <a:pt x="280160" y="881401"/>
                  </a:lnTo>
                  <a:lnTo>
                    <a:pt x="348481" y="904117"/>
                  </a:lnTo>
                  <a:lnTo>
                    <a:pt x="421098" y="915927"/>
                  </a:lnTo>
                  <a:lnTo>
                    <a:pt x="458724" y="917447"/>
                  </a:lnTo>
                  <a:lnTo>
                    <a:pt x="496349" y="915927"/>
                  </a:lnTo>
                  <a:lnTo>
                    <a:pt x="568966" y="904117"/>
                  </a:lnTo>
                  <a:lnTo>
                    <a:pt x="637287" y="881401"/>
                  </a:lnTo>
                  <a:lnTo>
                    <a:pt x="700368" y="848725"/>
                  </a:lnTo>
                  <a:lnTo>
                    <a:pt x="757264" y="807031"/>
                  </a:lnTo>
                  <a:lnTo>
                    <a:pt x="807031" y="757264"/>
                  </a:lnTo>
                  <a:lnTo>
                    <a:pt x="848725" y="700368"/>
                  </a:lnTo>
                  <a:lnTo>
                    <a:pt x="881401" y="637287"/>
                  </a:lnTo>
                  <a:lnTo>
                    <a:pt x="904117" y="568966"/>
                  </a:lnTo>
                  <a:lnTo>
                    <a:pt x="915927" y="496349"/>
                  </a:lnTo>
                  <a:lnTo>
                    <a:pt x="917448" y="458723"/>
                  </a:lnTo>
                  <a:lnTo>
                    <a:pt x="915927" y="421098"/>
                  </a:lnTo>
                  <a:lnTo>
                    <a:pt x="904117" y="348481"/>
                  </a:lnTo>
                  <a:lnTo>
                    <a:pt x="881401" y="280160"/>
                  </a:lnTo>
                  <a:lnTo>
                    <a:pt x="848725" y="217079"/>
                  </a:lnTo>
                  <a:lnTo>
                    <a:pt x="807031" y="160183"/>
                  </a:lnTo>
                  <a:lnTo>
                    <a:pt x="757264" y="110416"/>
                  </a:lnTo>
                  <a:lnTo>
                    <a:pt x="700368" y="68722"/>
                  </a:lnTo>
                  <a:lnTo>
                    <a:pt x="637287" y="36046"/>
                  </a:lnTo>
                  <a:lnTo>
                    <a:pt x="568966" y="13330"/>
                  </a:lnTo>
                  <a:lnTo>
                    <a:pt x="496349" y="1520"/>
                  </a:lnTo>
                  <a:lnTo>
                    <a:pt x="458724" y="0"/>
                  </a:lnTo>
                  <a:close/>
                </a:path>
              </a:pathLst>
            </a:custGeom>
            <a:solidFill>
              <a:srgbClr val="5B9BD4"/>
            </a:solidFill>
            <a:ln w="9525">
              <a:noFill/>
            </a:ln>
          </p:spPr>
          <p:txBody>
            <a:bodyPr/>
            <a:lstStyle/>
            <a:p>
              <a:endParaRPr lang="zh-CN" altLang="en-US">
                <a:solidFill>
                  <a:schemeClr val="dk1"/>
                </a:solidFill>
              </a:endParaRPr>
            </a:p>
          </p:txBody>
        </p:sp>
        <p:sp>
          <p:nvSpPr>
            <p:cNvPr id="38926" name="object 14"/>
            <p:cNvSpPr/>
            <p:nvPr>
              <p:custDataLst>
                <p:tags r:id="rId9"/>
              </p:custDataLst>
            </p:nvPr>
          </p:nvSpPr>
          <p:spPr>
            <a:xfrm>
              <a:off x="2745485" y="4080509"/>
              <a:ext cx="917448" cy="917447"/>
            </a:xfrm>
            <a:custGeom>
              <a:avLst/>
              <a:gdLst/>
              <a:ahLst/>
              <a:cxnLst/>
              <a:rect l="0" t="0" r="0" b="0"/>
              <a:pathLst>
                <a:path w="917447" h="917447">
                  <a:moveTo>
                    <a:pt x="0" y="458723"/>
                  </a:moveTo>
                  <a:lnTo>
                    <a:pt x="6003" y="384312"/>
                  </a:lnTo>
                  <a:lnTo>
                    <a:pt x="23384" y="313724"/>
                  </a:lnTo>
                  <a:lnTo>
                    <a:pt x="51198" y="247905"/>
                  </a:lnTo>
                  <a:lnTo>
                    <a:pt x="88501" y="187799"/>
                  </a:lnTo>
                  <a:lnTo>
                    <a:pt x="134350" y="134350"/>
                  </a:lnTo>
                  <a:lnTo>
                    <a:pt x="187799" y="88501"/>
                  </a:lnTo>
                  <a:lnTo>
                    <a:pt x="247905" y="51198"/>
                  </a:lnTo>
                  <a:lnTo>
                    <a:pt x="313724" y="23384"/>
                  </a:lnTo>
                  <a:lnTo>
                    <a:pt x="384312" y="6003"/>
                  </a:lnTo>
                  <a:lnTo>
                    <a:pt x="458724" y="0"/>
                  </a:lnTo>
                  <a:lnTo>
                    <a:pt x="496349" y="1520"/>
                  </a:lnTo>
                  <a:lnTo>
                    <a:pt x="568966" y="13330"/>
                  </a:lnTo>
                  <a:lnTo>
                    <a:pt x="637287" y="36046"/>
                  </a:lnTo>
                  <a:lnTo>
                    <a:pt x="700368" y="68722"/>
                  </a:lnTo>
                  <a:lnTo>
                    <a:pt x="757264" y="110416"/>
                  </a:lnTo>
                  <a:lnTo>
                    <a:pt x="807031" y="160183"/>
                  </a:lnTo>
                  <a:lnTo>
                    <a:pt x="848725" y="217079"/>
                  </a:lnTo>
                  <a:lnTo>
                    <a:pt x="881401" y="280160"/>
                  </a:lnTo>
                  <a:lnTo>
                    <a:pt x="904117" y="348481"/>
                  </a:lnTo>
                  <a:lnTo>
                    <a:pt x="915927" y="421098"/>
                  </a:lnTo>
                  <a:lnTo>
                    <a:pt x="917448" y="458723"/>
                  </a:lnTo>
                  <a:lnTo>
                    <a:pt x="915927" y="496349"/>
                  </a:lnTo>
                  <a:lnTo>
                    <a:pt x="904117" y="568966"/>
                  </a:lnTo>
                  <a:lnTo>
                    <a:pt x="881401" y="637287"/>
                  </a:lnTo>
                  <a:lnTo>
                    <a:pt x="848725" y="700368"/>
                  </a:lnTo>
                  <a:lnTo>
                    <a:pt x="807031" y="757264"/>
                  </a:lnTo>
                  <a:lnTo>
                    <a:pt x="757264" y="807031"/>
                  </a:lnTo>
                  <a:lnTo>
                    <a:pt x="700368" y="848725"/>
                  </a:lnTo>
                  <a:lnTo>
                    <a:pt x="637287" y="881401"/>
                  </a:lnTo>
                  <a:lnTo>
                    <a:pt x="568966" y="904117"/>
                  </a:lnTo>
                  <a:lnTo>
                    <a:pt x="496349" y="915927"/>
                  </a:lnTo>
                  <a:lnTo>
                    <a:pt x="458724" y="917447"/>
                  </a:lnTo>
                  <a:lnTo>
                    <a:pt x="421098" y="915927"/>
                  </a:lnTo>
                  <a:lnTo>
                    <a:pt x="348481" y="904117"/>
                  </a:lnTo>
                  <a:lnTo>
                    <a:pt x="280160" y="881401"/>
                  </a:lnTo>
                  <a:lnTo>
                    <a:pt x="217079" y="848725"/>
                  </a:lnTo>
                  <a:lnTo>
                    <a:pt x="160183" y="807031"/>
                  </a:lnTo>
                  <a:lnTo>
                    <a:pt x="110416" y="757264"/>
                  </a:lnTo>
                  <a:lnTo>
                    <a:pt x="68722" y="700368"/>
                  </a:lnTo>
                  <a:lnTo>
                    <a:pt x="36046" y="637287"/>
                  </a:lnTo>
                  <a:lnTo>
                    <a:pt x="13330" y="568966"/>
                  </a:lnTo>
                  <a:lnTo>
                    <a:pt x="1520" y="496349"/>
                  </a:lnTo>
                  <a:lnTo>
                    <a:pt x="0" y="458723"/>
                  </a:lnTo>
                  <a:close/>
                </a:path>
              </a:pathLst>
            </a:custGeom>
            <a:noFill/>
            <a:ln w="28956"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38927" name="object 15"/>
            <p:cNvSpPr txBox="1"/>
            <p:nvPr/>
          </p:nvSpPr>
          <p:spPr>
            <a:xfrm>
              <a:off x="2988310" y="4396867"/>
              <a:ext cx="431165" cy="281186"/>
            </a:xfrm>
            <a:prstGeom prst="rect">
              <a:avLst/>
            </a:prstGeom>
            <a:noFill/>
            <a:ln w="9525">
              <a:noFill/>
            </a:ln>
          </p:spPr>
          <p:txBody>
            <a:bodyPr wrap="square" lIns="0" tIns="0" rIns="0" bIns="0" anchor="t" anchorCtr="0">
              <a:spAutoFit/>
            </a:bodyPr>
            <a:lstStyle/>
            <a:p>
              <a:pPr marL="12700"/>
              <a:r>
                <a:rPr lang="zh-CN" altLang="en-US" sz="1600" b="1">
                  <a:solidFill>
                    <a:srgbClr val="FFFFFF"/>
                  </a:solidFill>
                  <a:latin typeface="微软雅黑" panose="020B0503020204020204" charset="-122"/>
                  <a:ea typeface="微软雅黑" panose="020B0503020204020204" charset="-122"/>
                </a:rPr>
                <a:t>使用</a:t>
              </a:r>
              <a:endParaRPr lang="zh-CN" altLang="en-US" sz="1600" b="1">
                <a:solidFill>
                  <a:srgbClr val="FFFFFF"/>
                </a:solidFill>
                <a:latin typeface="微软雅黑" panose="020B0503020204020204" charset="-122"/>
                <a:ea typeface="微软雅黑" panose="020B0503020204020204" charset="-122"/>
              </a:endParaRPr>
            </a:p>
          </p:txBody>
        </p:sp>
        <p:sp>
          <p:nvSpPr>
            <p:cNvPr id="38928" name="object 16"/>
            <p:cNvSpPr/>
            <p:nvPr>
              <p:custDataLst>
                <p:tags r:id="rId10"/>
              </p:custDataLst>
            </p:nvPr>
          </p:nvSpPr>
          <p:spPr>
            <a:xfrm>
              <a:off x="1620774" y="4545329"/>
              <a:ext cx="917448" cy="917447"/>
            </a:xfrm>
            <a:custGeom>
              <a:avLst/>
              <a:gdLst/>
              <a:ahLst/>
              <a:cxnLst/>
              <a:rect l="0" t="0" r="0" b="0"/>
              <a:pathLst>
                <a:path w="917447" h="917447">
                  <a:moveTo>
                    <a:pt x="458724" y="0"/>
                  </a:moveTo>
                  <a:lnTo>
                    <a:pt x="384312" y="6003"/>
                  </a:lnTo>
                  <a:lnTo>
                    <a:pt x="313724" y="23384"/>
                  </a:lnTo>
                  <a:lnTo>
                    <a:pt x="247905" y="51198"/>
                  </a:lnTo>
                  <a:lnTo>
                    <a:pt x="187799" y="88501"/>
                  </a:lnTo>
                  <a:lnTo>
                    <a:pt x="134350" y="134350"/>
                  </a:lnTo>
                  <a:lnTo>
                    <a:pt x="88501" y="187799"/>
                  </a:lnTo>
                  <a:lnTo>
                    <a:pt x="51198" y="247905"/>
                  </a:lnTo>
                  <a:lnTo>
                    <a:pt x="23384" y="313724"/>
                  </a:lnTo>
                  <a:lnTo>
                    <a:pt x="6003" y="384312"/>
                  </a:lnTo>
                  <a:lnTo>
                    <a:pt x="0" y="458724"/>
                  </a:lnTo>
                  <a:lnTo>
                    <a:pt x="1520" y="496349"/>
                  </a:lnTo>
                  <a:lnTo>
                    <a:pt x="13330" y="568966"/>
                  </a:lnTo>
                  <a:lnTo>
                    <a:pt x="36046" y="637287"/>
                  </a:lnTo>
                  <a:lnTo>
                    <a:pt x="68722" y="700368"/>
                  </a:lnTo>
                  <a:lnTo>
                    <a:pt x="110416" y="757264"/>
                  </a:lnTo>
                  <a:lnTo>
                    <a:pt x="160183" y="807031"/>
                  </a:lnTo>
                  <a:lnTo>
                    <a:pt x="217079" y="848725"/>
                  </a:lnTo>
                  <a:lnTo>
                    <a:pt x="280160" y="881401"/>
                  </a:lnTo>
                  <a:lnTo>
                    <a:pt x="348481" y="904117"/>
                  </a:lnTo>
                  <a:lnTo>
                    <a:pt x="421098" y="915927"/>
                  </a:lnTo>
                  <a:lnTo>
                    <a:pt x="458724" y="917448"/>
                  </a:lnTo>
                  <a:lnTo>
                    <a:pt x="496349" y="915927"/>
                  </a:lnTo>
                  <a:lnTo>
                    <a:pt x="568966" y="904117"/>
                  </a:lnTo>
                  <a:lnTo>
                    <a:pt x="637287" y="881401"/>
                  </a:lnTo>
                  <a:lnTo>
                    <a:pt x="700368" y="848725"/>
                  </a:lnTo>
                  <a:lnTo>
                    <a:pt x="757264" y="807031"/>
                  </a:lnTo>
                  <a:lnTo>
                    <a:pt x="807031" y="757264"/>
                  </a:lnTo>
                  <a:lnTo>
                    <a:pt x="848725" y="700368"/>
                  </a:lnTo>
                  <a:lnTo>
                    <a:pt x="881401" y="637287"/>
                  </a:lnTo>
                  <a:lnTo>
                    <a:pt x="904117" y="568966"/>
                  </a:lnTo>
                  <a:lnTo>
                    <a:pt x="915927" y="496349"/>
                  </a:lnTo>
                  <a:lnTo>
                    <a:pt x="917448" y="458724"/>
                  </a:lnTo>
                  <a:lnTo>
                    <a:pt x="915927" y="421098"/>
                  </a:lnTo>
                  <a:lnTo>
                    <a:pt x="904117" y="348481"/>
                  </a:lnTo>
                  <a:lnTo>
                    <a:pt x="881401" y="280160"/>
                  </a:lnTo>
                  <a:lnTo>
                    <a:pt x="848725" y="217079"/>
                  </a:lnTo>
                  <a:lnTo>
                    <a:pt x="807031" y="160183"/>
                  </a:lnTo>
                  <a:lnTo>
                    <a:pt x="757264" y="110416"/>
                  </a:lnTo>
                  <a:lnTo>
                    <a:pt x="700368" y="68722"/>
                  </a:lnTo>
                  <a:lnTo>
                    <a:pt x="637287" y="36046"/>
                  </a:lnTo>
                  <a:lnTo>
                    <a:pt x="568966" y="13330"/>
                  </a:lnTo>
                  <a:lnTo>
                    <a:pt x="496349" y="1520"/>
                  </a:lnTo>
                  <a:lnTo>
                    <a:pt x="458724" y="0"/>
                  </a:lnTo>
                  <a:close/>
                </a:path>
              </a:pathLst>
            </a:custGeom>
            <a:solidFill>
              <a:srgbClr val="6FAC46"/>
            </a:solidFill>
            <a:ln w="9525">
              <a:noFill/>
            </a:ln>
          </p:spPr>
          <p:txBody>
            <a:bodyPr/>
            <a:lstStyle/>
            <a:p>
              <a:endParaRPr lang="zh-CN" altLang="en-US">
                <a:solidFill>
                  <a:schemeClr val="dk1"/>
                </a:solidFill>
              </a:endParaRPr>
            </a:p>
          </p:txBody>
        </p:sp>
        <p:sp>
          <p:nvSpPr>
            <p:cNvPr id="38929" name="object 17"/>
            <p:cNvSpPr/>
            <p:nvPr>
              <p:custDataLst>
                <p:tags r:id="rId11"/>
              </p:custDataLst>
            </p:nvPr>
          </p:nvSpPr>
          <p:spPr>
            <a:xfrm>
              <a:off x="1620774" y="4545329"/>
              <a:ext cx="917448" cy="917447"/>
            </a:xfrm>
            <a:custGeom>
              <a:avLst/>
              <a:gdLst/>
              <a:ahLst/>
              <a:cxnLst/>
              <a:rect l="0" t="0" r="0" b="0"/>
              <a:pathLst>
                <a:path w="917447" h="917447">
                  <a:moveTo>
                    <a:pt x="0" y="458724"/>
                  </a:moveTo>
                  <a:lnTo>
                    <a:pt x="6003" y="384312"/>
                  </a:lnTo>
                  <a:lnTo>
                    <a:pt x="23384" y="313724"/>
                  </a:lnTo>
                  <a:lnTo>
                    <a:pt x="51198" y="247905"/>
                  </a:lnTo>
                  <a:lnTo>
                    <a:pt x="88501" y="187799"/>
                  </a:lnTo>
                  <a:lnTo>
                    <a:pt x="134350" y="134350"/>
                  </a:lnTo>
                  <a:lnTo>
                    <a:pt x="187799" y="88501"/>
                  </a:lnTo>
                  <a:lnTo>
                    <a:pt x="247905" y="51198"/>
                  </a:lnTo>
                  <a:lnTo>
                    <a:pt x="313724" y="23384"/>
                  </a:lnTo>
                  <a:lnTo>
                    <a:pt x="384312" y="6003"/>
                  </a:lnTo>
                  <a:lnTo>
                    <a:pt x="458724" y="0"/>
                  </a:lnTo>
                  <a:lnTo>
                    <a:pt x="496349" y="1520"/>
                  </a:lnTo>
                  <a:lnTo>
                    <a:pt x="568966" y="13330"/>
                  </a:lnTo>
                  <a:lnTo>
                    <a:pt x="637287" y="36046"/>
                  </a:lnTo>
                  <a:lnTo>
                    <a:pt x="700368" y="68722"/>
                  </a:lnTo>
                  <a:lnTo>
                    <a:pt x="757264" y="110416"/>
                  </a:lnTo>
                  <a:lnTo>
                    <a:pt x="807031" y="160183"/>
                  </a:lnTo>
                  <a:lnTo>
                    <a:pt x="848725" y="217079"/>
                  </a:lnTo>
                  <a:lnTo>
                    <a:pt x="881401" y="280160"/>
                  </a:lnTo>
                  <a:lnTo>
                    <a:pt x="904117" y="348481"/>
                  </a:lnTo>
                  <a:lnTo>
                    <a:pt x="915927" y="421098"/>
                  </a:lnTo>
                  <a:lnTo>
                    <a:pt x="917448" y="458724"/>
                  </a:lnTo>
                  <a:lnTo>
                    <a:pt x="915927" y="496349"/>
                  </a:lnTo>
                  <a:lnTo>
                    <a:pt x="904117" y="568966"/>
                  </a:lnTo>
                  <a:lnTo>
                    <a:pt x="881401" y="637287"/>
                  </a:lnTo>
                  <a:lnTo>
                    <a:pt x="848725" y="700368"/>
                  </a:lnTo>
                  <a:lnTo>
                    <a:pt x="807031" y="757264"/>
                  </a:lnTo>
                  <a:lnTo>
                    <a:pt x="757264" y="807031"/>
                  </a:lnTo>
                  <a:lnTo>
                    <a:pt x="700368" y="848725"/>
                  </a:lnTo>
                  <a:lnTo>
                    <a:pt x="637287" y="881401"/>
                  </a:lnTo>
                  <a:lnTo>
                    <a:pt x="568966" y="904117"/>
                  </a:lnTo>
                  <a:lnTo>
                    <a:pt x="496349" y="915927"/>
                  </a:lnTo>
                  <a:lnTo>
                    <a:pt x="458724" y="917448"/>
                  </a:lnTo>
                  <a:lnTo>
                    <a:pt x="421098" y="915927"/>
                  </a:lnTo>
                  <a:lnTo>
                    <a:pt x="348481" y="904117"/>
                  </a:lnTo>
                  <a:lnTo>
                    <a:pt x="280160" y="881401"/>
                  </a:lnTo>
                  <a:lnTo>
                    <a:pt x="217079" y="848725"/>
                  </a:lnTo>
                  <a:lnTo>
                    <a:pt x="160183" y="807031"/>
                  </a:lnTo>
                  <a:lnTo>
                    <a:pt x="110416" y="757264"/>
                  </a:lnTo>
                  <a:lnTo>
                    <a:pt x="68722" y="700368"/>
                  </a:lnTo>
                  <a:lnTo>
                    <a:pt x="36046" y="637287"/>
                  </a:lnTo>
                  <a:lnTo>
                    <a:pt x="13330" y="568966"/>
                  </a:lnTo>
                  <a:lnTo>
                    <a:pt x="1520" y="496349"/>
                  </a:lnTo>
                  <a:lnTo>
                    <a:pt x="0" y="458724"/>
                  </a:lnTo>
                  <a:close/>
                </a:path>
              </a:pathLst>
            </a:custGeom>
            <a:noFill/>
            <a:ln w="28956"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38930" name="object 18"/>
            <p:cNvSpPr txBox="1"/>
            <p:nvPr/>
          </p:nvSpPr>
          <p:spPr>
            <a:xfrm>
              <a:off x="1863598" y="4862829"/>
              <a:ext cx="431165" cy="281186"/>
            </a:xfrm>
            <a:prstGeom prst="rect">
              <a:avLst/>
            </a:prstGeom>
            <a:noFill/>
            <a:ln w="9525">
              <a:noFill/>
            </a:ln>
          </p:spPr>
          <p:txBody>
            <a:bodyPr wrap="square" lIns="0" tIns="0" rIns="0" bIns="0" anchor="t" anchorCtr="0">
              <a:spAutoFit/>
            </a:bodyPr>
            <a:lstStyle/>
            <a:p>
              <a:pPr marL="12700"/>
              <a:r>
                <a:rPr lang="zh-CN" altLang="en-US" sz="1600" b="1">
                  <a:solidFill>
                    <a:srgbClr val="FFFFFF"/>
                  </a:solidFill>
                  <a:latin typeface="微软雅黑" panose="020B0503020204020204" charset="-122"/>
                  <a:ea typeface="微软雅黑" panose="020B0503020204020204" charset="-122"/>
                </a:rPr>
                <a:t>检测</a:t>
              </a:r>
              <a:endParaRPr lang="zh-CN" altLang="en-US" sz="1600" b="1">
                <a:solidFill>
                  <a:srgbClr val="FFFFFF"/>
                </a:solidFill>
                <a:latin typeface="微软雅黑" panose="020B0503020204020204" charset="-122"/>
                <a:ea typeface="微软雅黑" panose="020B0503020204020204" charset="-122"/>
              </a:endParaRPr>
            </a:p>
          </p:txBody>
        </p:sp>
        <p:sp>
          <p:nvSpPr>
            <p:cNvPr id="38931" name="object 19"/>
            <p:cNvSpPr/>
            <p:nvPr>
              <p:custDataLst>
                <p:tags r:id="rId12"/>
              </p:custDataLst>
            </p:nvPr>
          </p:nvSpPr>
          <p:spPr>
            <a:xfrm>
              <a:off x="497586" y="4080509"/>
              <a:ext cx="917448" cy="917447"/>
            </a:xfrm>
            <a:custGeom>
              <a:avLst/>
              <a:gdLst/>
              <a:ahLst/>
              <a:cxnLst/>
              <a:rect l="0" t="0" r="0" b="0"/>
              <a:pathLst>
                <a:path w="917447" h="917447">
                  <a:moveTo>
                    <a:pt x="458723" y="0"/>
                  </a:moveTo>
                  <a:lnTo>
                    <a:pt x="384315" y="6003"/>
                  </a:lnTo>
                  <a:lnTo>
                    <a:pt x="313729" y="23384"/>
                  </a:lnTo>
                  <a:lnTo>
                    <a:pt x="247911" y="51198"/>
                  </a:lnTo>
                  <a:lnTo>
                    <a:pt x="187804" y="88501"/>
                  </a:lnTo>
                  <a:lnTo>
                    <a:pt x="134354" y="134350"/>
                  </a:lnTo>
                  <a:lnTo>
                    <a:pt x="88505" y="187799"/>
                  </a:lnTo>
                  <a:lnTo>
                    <a:pt x="51200" y="247905"/>
                  </a:lnTo>
                  <a:lnTo>
                    <a:pt x="23385" y="313724"/>
                  </a:lnTo>
                  <a:lnTo>
                    <a:pt x="6003" y="384312"/>
                  </a:lnTo>
                  <a:lnTo>
                    <a:pt x="0" y="458723"/>
                  </a:lnTo>
                  <a:lnTo>
                    <a:pt x="1520" y="496349"/>
                  </a:lnTo>
                  <a:lnTo>
                    <a:pt x="13331" y="568966"/>
                  </a:lnTo>
                  <a:lnTo>
                    <a:pt x="36047" y="637287"/>
                  </a:lnTo>
                  <a:lnTo>
                    <a:pt x="68725" y="700368"/>
                  </a:lnTo>
                  <a:lnTo>
                    <a:pt x="110421" y="757264"/>
                  </a:lnTo>
                  <a:lnTo>
                    <a:pt x="160188" y="807031"/>
                  </a:lnTo>
                  <a:lnTo>
                    <a:pt x="217085" y="848725"/>
                  </a:lnTo>
                  <a:lnTo>
                    <a:pt x="280165" y="881401"/>
                  </a:lnTo>
                  <a:lnTo>
                    <a:pt x="348485" y="904117"/>
                  </a:lnTo>
                  <a:lnTo>
                    <a:pt x="421100" y="915927"/>
                  </a:lnTo>
                  <a:lnTo>
                    <a:pt x="458723" y="917447"/>
                  </a:lnTo>
                  <a:lnTo>
                    <a:pt x="496347" y="915927"/>
                  </a:lnTo>
                  <a:lnTo>
                    <a:pt x="568962" y="904117"/>
                  </a:lnTo>
                  <a:lnTo>
                    <a:pt x="637282" y="881401"/>
                  </a:lnTo>
                  <a:lnTo>
                    <a:pt x="700362" y="848725"/>
                  </a:lnTo>
                  <a:lnTo>
                    <a:pt x="757259" y="807031"/>
                  </a:lnTo>
                  <a:lnTo>
                    <a:pt x="807026" y="757264"/>
                  </a:lnTo>
                  <a:lnTo>
                    <a:pt x="848722" y="700368"/>
                  </a:lnTo>
                  <a:lnTo>
                    <a:pt x="881400" y="637287"/>
                  </a:lnTo>
                  <a:lnTo>
                    <a:pt x="904116" y="568966"/>
                  </a:lnTo>
                  <a:lnTo>
                    <a:pt x="915927" y="496349"/>
                  </a:lnTo>
                  <a:lnTo>
                    <a:pt x="917448" y="458723"/>
                  </a:lnTo>
                  <a:lnTo>
                    <a:pt x="915927" y="421098"/>
                  </a:lnTo>
                  <a:lnTo>
                    <a:pt x="904116" y="348481"/>
                  </a:lnTo>
                  <a:lnTo>
                    <a:pt x="881400" y="280160"/>
                  </a:lnTo>
                  <a:lnTo>
                    <a:pt x="848722" y="217079"/>
                  </a:lnTo>
                  <a:lnTo>
                    <a:pt x="807026" y="160183"/>
                  </a:lnTo>
                  <a:lnTo>
                    <a:pt x="757259" y="110416"/>
                  </a:lnTo>
                  <a:lnTo>
                    <a:pt x="700362" y="68722"/>
                  </a:lnTo>
                  <a:lnTo>
                    <a:pt x="637282" y="36046"/>
                  </a:lnTo>
                  <a:lnTo>
                    <a:pt x="568962" y="13330"/>
                  </a:lnTo>
                  <a:lnTo>
                    <a:pt x="496347" y="1520"/>
                  </a:lnTo>
                  <a:lnTo>
                    <a:pt x="458723" y="0"/>
                  </a:lnTo>
                  <a:close/>
                </a:path>
              </a:pathLst>
            </a:custGeom>
            <a:solidFill>
              <a:srgbClr val="FFA617"/>
            </a:solidFill>
            <a:ln w="9525">
              <a:noFill/>
            </a:ln>
          </p:spPr>
          <p:txBody>
            <a:bodyPr/>
            <a:lstStyle/>
            <a:p>
              <a:endParaRPr lang="zh-CN" altLang="en-US">
                <a:solidFill>
                  <a:schemeClr val="dk1"/>
                </a:solidFill>
              </a:endParaRPr>
            </a:p>
          </p:txBody>
        </p:sp>
        <p:sp>
          <p:nvSpPr>
            <p:cNvPr id="38932" name="object 20"/>
            <p:cNvSpPr/>
            <p:nvPr>
              <p:custDataLst>
                <p:tags r:id="rId13"/>
              </p:custDataLst>
            </p:nvPr>
          </p:nvSpPr>
          <p:spPr>
            <a:xfrm>
              <a:off x="497586" y="4080509"/>
              <a:ext cx="917448" cy="917447"/>
            </a:xfrm>
            <a:custGeom>
              <a:avLst/>
              <a:gdLst/>
              <a:ahLst/>
              <a:cxnLst/>
              <a:rect l="0" t="0" r="0" b="0"/>
              <a:pathLst>
                <a:path w="917447" h="917447">
                  <a:moveTo>
                    <a:pt x="0" y="458723"/>
                  </a:moveTo>
                  <a:lnTo>
                    <a:pt x="6003" y="384312"/>
                  </a:lnTo>
                  <a:lnTo>
                    <a:pt x="23385" y="313724"/>
                  </a:lnTo>
                  <a:lnTo>
                    <a:pt x="51200" y="247905"/>
                  </a:lnTo>
                  <a:lnTo>
                    <a:pt x="88505" y="187799"/>
                  </a:lnTo>
                  <a:lnTo>
                    <a:pt x="134354" y="134350"/>
                  </a:lnTo>
                  <a:lnTo>
                    <a:pt x="187804" y="88501"/>
                  </a:lnTo>
                  <a:lnTo>
                    <a:pt x="247911" y="51198"/>
                  </a:lnTo>
                  <a:lnTo>
                    <a:pt x="313729" y="23384"/>
                  </a:lnTo>
                  <a:lnTo>
                    <a:pt x="384315" y="6003"/>
                  </a:lnTo>
                  <a:lnTo>
                    <a:pt x="458723" y="0"/>
                  </a:lnTo>
                  <a:lnTo>
                    <a:pt x="496347" y="1520"/>
                  </a:lnTo>
                  <a:lnTo>
                    <a:pt x="568962" y="13330"/>
                  </a:lnTo>
                  <a:lnTo>
                    <a:pt x="637282" y="36046"/>
                  </a:lnTo>
                  <a:lnTo>
                    <a:pt x="700362" y="68722"/>
                  </a:lnTo>
                  <a:lnTo>
                    <a:pt x="757259" y="110416"/>
                  </a:lnTo>
                  <a:lnTo>
                    <a:pt x="807026" y="160183"/>
                  </a:lnTo>
                  <a:lnTo>
                    <a:pt x="848722" y="217079"/>
                  </a:lnTo>
                  <a:lnTo>
                    <a:pt x="881400" y="280160"/>
                  </a:lnTo>
                  <a:lnTo>
                    <a:pt x="904116" y="348481"/>
                  </a:lnTo>
                  <a:lnTo>
                    <a:pt x="915927" y="421098"/>
                  </a:lnTo>
                  <a:lnTo>
                    <a:pt x="917448" y="458723"/>
                  </a:lnTo>
                  <a:lnTo>
                    <a:pt x="915927" y="496349"/>
                  </a:lnTo>
                  <a:lnTo>
                    <a:pt x="904116" y="568966"/>
                  </a:lnTo>
                  <a:lnTo>
                    <a:pt x="881400" y="637287"/>
                  </a:lnTo>
                  <a:lnTo>
                    <a:pt x="848722" y="700368"/>
                  </a:lnTo>
                  <a:lnTo>
                    <a:pt x="807026" y="757264"/>
                  </a:lnTo>
                  <a:lnTo>
                    <a:pt x="757259" y="807031"/>
                  </a:lnTo>
                  <a:lnTo>
                    <a:pt x="700362" y="848725"/>
                  </a:lnTo>
                  <a:lnTo>
                    <a:pt x="637282" y="881401"/>
                  </a:lnTo>
                  <a:lnTo>
                    <a:pt x="568962" y="904117"/>
                  </a:lnTo>
                  <a:lnTo>
                    <a:pt x="496347" y="915927"/>
                  </a:lnTo>
                  <a:lnTo>
                    <a:pt x="458723" y="917447"/>
                  </a:lnTo>
                  <a:lnTo>
                    <a:pt x="421100" y="915927"/>
                  </a:lnTo>
                  <a:lnTo>
                    <a:pt x="348485" y="904117"/>
                  </a:lnTo>
                  <a:lnTo>
                    <a:pt x="280165" y="881401"/>
                  </a:lnTo>
                  <a:lnTo>
                    <a:pt x="217085" y="848725"/>
                  </a:lnTo>
                  <a:lnTo>
                    <a:pt x="160188" y="807031"/>
                  </a:lnTo>
                  <a:lnTo>
                    <a:pt x="110421" y="757264"/>
                  </a:lnTo>
                  <a:lnTo>
                    <a:pt x="68725" y="700368"/>
                  </a:lnTo>
                  <a:lnTo>
                    <a:pt x="36047" y="637287"/>
                  </a:lnTo>
                  <a:lnTo>
                    <a:pt x="13331" y="568966"/>
                  </a:lnTo>
                  <a:lnTo>
                    <a:pt x="1520" y="496349"/>
                  </a:lnTo>
                  <a:lnTo>
                    <a:pt x="0" y="458723"/>
                  </a:lnTo>
                  <a:close/>
                </a:path>
              </a:pathLst>
            </a:custGeom>
            <a:noFill/>
            <a:ln w="28956"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38933" name="object 21"/>
            <p:cNvSpPr txBox="1"/>
            <p:nvPr/>
          </p:nvSpPr>
          <p:spPr>
            <a:xfrm>
              <a:off x="738936" y="4396867"/>
              <a:ext cx="431165" cy="281186"/>
            </a:xfrm>
            <a:prstGeom prst="rect">
              <a:avLst/>
            </a:prstGeom>
            <a:noFill/>
            <a:ln w="9525">
              <a:noFill/>
            </a:ln>
          </p:spPr>
          <p:txBody>
            <a:bodyPr wrap="square" lIns="0" tIns="0" rIns="0" bIns="0" anchor="t" anchorCtr="0">
              <a:spAutoFit/>
            </a:bodyPr>
            <a:lstStyle/>
            <a:p>
              <a:pPr marL="12700"/>
              <a:r>
                <a:rPr lang="zh-CN" altLang="en-US" sz="1600" b="1">
                  <a:solidFill>
                    <a:schemeClr val="dk1"/>
                  </a:solidFill>
                  <a:latin typeface="微软雅黑" panose="020B0503020204020204" charset="-122"/>
                  <a:ea typeface="微软雅黑" panose="020B0503020204020204" charset="-122"/>
                </a:rPr>
                <a:t>维修</a:t>
              </a:r>
              <a:endParaRPr lang="zh-CN" altLang="en-US" sz="1600" b="1">
                <a:solidFill>
                  <a:schemeClr val="dk1"/>
                </a:solidFill>
                <a:latin typeface="微软雅黑" panose="020B0503020204020204" charset="-122"/>
                <a:ea typeface="微软雅黑" panose="020B0503020204020204" charset="-122"/>
              </a:endParaRPr>
            </a:p>
          </p:txBody>
        </p:sp>
        <p:sp>
          <p:nvSpPr>
            <p:cNvPr id="38934" name="object 22"/>
            <p:cNvSpPr/>
            <p:nvPr>
              <p:custDataLst>
                <p:tags r:id="rId14"/>
              </p:custDataLst>
            </p:nvPr>
          </p:nvSpPr>
          <p:spPr>
            <a:xfrm>
              <a:off x="72389" y="2996945"/>
              <a:ext cx="833628" cy="835151"/>
            </a:xfrm>
            <a:custGeom>
              <a:avLst/>
              <a:gdLst/>
              <a:ahLst/>
              <a:cxnLst/>
              <a:rect l="0" t="0" r="0" b="0"/>
              <a:pathLst>
                <a:path w="833628" h="835150">
                  <a:moveTo>
                    <a:pt x="416814" y="0"/>
                  </a:moveTo>
                  <a:lnTo>
                    <a:pt x="349204" y="5465"/>
                  </a:lnTo>
                  <a:lnTo>
                    <a:pt x="285068" y="21287"/>
                  </a:lnTo>
                  <a:lnTo>
                    <a:pt x="225263" y="46606"/>
                  </a:lnTo>
                  <a:lnTo>
                    <a:pt x="170648" y="80564"/>
                  </a:lnTo>
                  <a:lnTo>
                    <a:pt x="122081" y="122300"/>
                  </a:lnTo>
                  <a:lnTo>
                    <a:pt x="80420" y="170956"/>
                  </a:lnTo>
                  <a:lnTo>
                    <a:pt x="46523" y="225670"/>
                  </a:lnTo>
                  <a:lnTo>
                    <a:pt x="21249" y="285585"/>
                  </a:lnTo>
                  <a:lnTo>
                    <a:pt x="5455" y="349840"/>
                  </a:lnTo>
                  <a:lnTo>
                    <a:pt x="0" y="417575"/>
                  </a:lnTo>
                  <a:lnTo>
                    <a:pt x="1381" y="451825"/>
                  </a:lnTo>
                  <a:lnTo>
                    <a:pt x="12113" y="517927"/>
                  </a:lnTo>
                  <a:lnTo>
                    <a:pt x="32755" y="580120"/>
                  </a:lnTo>
                  <a:lnTo>
                    <a:pt x="62448" y="637542"/>
                  </a:lnTo>
                  <a:lnTo>
                    <a:pt x="100334" y="689334"/>
                  </a:lnTo>
                  <a:lnTo>
                    <a:pt x="145555" y="734637"/>
                  </a:lnTo>
                  <a:lnTo>
                    <a:pt x="197254" y="772592"/>
                  </a:lnTo>
                  <a:lnTo>
                    <a:pt x="254571" y="802338"/>
                  </a:lnTo>
                  <a:lnTo>
                    <a:pt x="316648" y="823016"/>
                  </a:lnTo>
                  <a:lnTo>
                    <a:pt x="382628" y="833767"/>
                  </a:lnTo>
                  <a:lnTo>
                    <a:pt x="416814" y="835151"/>
                  </a:lnTo>
                  <a:lnTo>
                    <a:pt x="450999" y="833767"/>
                  </a:lnTo>
                  <a:lnTo>
                    <a:pt x="516979" y="823016"/>
                  </a:lnTo>
                  <a:lnTo>
                    <a:pt x="579056" y="802338"/>
                  </a:lnTo>
                  <a:lnTo>
                    <a:pt x="636373" y="772592"/>
                  </a:lnTo>
                  <a:lnTo>
                    <a:pt x="688072" y="734637"/>
                  </a:lnTo>
                  <a:lnTo>
                    <a:pt x="733293" y="689334"/>
                  </a:lnTo>
                  <a:lnTo>
                    <a:pt x="771179" y="637542"/>
                  </a:lnTo>
                  <a:lnTo>
                    <a:pt x="800872" y="580120"/>
                  </a:lnTo>
                  <a:lnTo>
                    <a:pt x="821514" y="517927"/>
                  </a:lnTo>
                  <a:lnTo>
                    <a:pt x="832246" y="451825"/>
                  </a:lnTo>
                  <a:lnTo>
                    <a:pt x="833628" y="417575"/>
                  </a:lnTo>
                  <a:lnTo>
                    <a:pt x="832246" y="383326"/>
                  </a:lnTo>
                  <a:lnTo>
                    <a:pt x="821514" y="317224"/>
                  </a:lnTo>
                  <a:lnTo>
                    <a:pt x="800872" y="255031"/>
                  </a:lnTo>
                  <a:lnTo>
                    <a:pt x="771179" y="197609"/>
                  </a:lnTo>
                  <a:lnTo>
                    <a:pt x="733293" y="145817"/>
                  </a:lnTo>
                  <a:lnTo>
                    <a:pt x="688072" y="100514"/>
                  </a:lnTo>
                  <a:lnTo>
                    <a:pt x="636373" y="62559"/>
                  </a:lnTo>
                  <a:lnTo>
                    <a:pt x="579056" y="32813"/>
                  </a:lnTo>
                  <a:lnTo>
                    <a:pt x="516979" y="12135"/>
                  </a:lnTo>
                  <a:lnTo>
                    <a:pt x="450999" y="1384"/>
                  </a:lnTo>
                  <a:lnTo>
                    <a:pt x="416814" y="0"/>
                  </a:lnTo>
                  <a:close/>
                </a:path>
              </a:pathLst>
            </a:custGeom>
            <a:solidFill>
              <a:srgbClr val="2FA0C3"/>
            </a:solidFill>
            <a:ln w="9525">
              <a:noFill/>
            </a:ln>
          </p:spPr>
          <p:txBody>
            <a:bodyPr/>
            <a:lstStyle/>
            <a:p>
              <a:endParaRPr lang="zh-CN" altLang="en-US">
                <a:solidFill>
                  <a:schemeClr val="dk1"/>
                </a:solidFill>
              </a:endParaRPr>
            </a:p>
          </p:txBody>
        </p:sp>
        <p:sp>
          <p:nvSpPr>
            <p:cNvPr id="38935" name="object 23"/>
            <p:cNvSpPr/>
            <p:nvPr>
              <p:custDataLst>
                <p:tags r:id="rId15"/>
              </p:custDataLst>
            </p:nvPr>
          </p:nvSpPr>
          <p:spPr>
            <a:xfrm>
              <a:off x="72389" y="2996945"/>
              <a:ext cx="833628" cy="835151"/>
            </a:xfrm>
            <a:custGeom>
              <a:avLst/>
              <a:gdLst/>
              <a:ahLst/>
              <a:cxnLst/>
              <a:rect l="0" t="0" r="0" b="0"/>
              <a:pathLst>
                <a:path w="833628" h="835150">
                  <a:moveTo>
                    <a:pt x="0" y="417575"/>
                  </a:moveTo>
                  <a:lnTo>
                    <a:pt x="5455" y="349840"/>
                  </a:lnTo>
                  <a:lnTo>
                    <a:pt x="21249" y="285585"/>
                  </a:lnTo>
                  <a:lnTo>
                    <a:pt x="46523" y="225670"/>
                  </a:lnTo>
                  <a:lnTo>
                    <a:pt x="80420" y="170956"/>
                  </a:lnTo>
                  <a:lnTo>
                    <a:pt x="122081" y="122300"/>
                  </a:lnTo>
                  <a:lnTo>
                    <a:pt x="170648" y="80564"/>
                  </a:lnTo>
                  <a:lnTo>
                    <a:pt x="225263" y="46606"/>
                  </a:lnTo>
                  <a:lnTo>
                    <a:pt x="285068" y="21287"/>
                  </a:lnTo>
                  <a:lnTo>
                    <a:pt x="349204" y="5465"/>
                  </a:lnTo>
                  <a:lnTo>
                    <a:pt x="416814" y="0"/>
                  </a:lnTo>
                  <a:lnTo>
                    <a:pt x="450999" y="1384"/>
                  </a:lnTo>
                  <a:lnTo>
                    <a:pt x="516979" y="12135"/>
                  </a:lnTo>
                  <a:lnTo>
                    <a:pt x="579056" y="32813"/>
                  </a:lnTo>
                  <a:lnTo>
                    <a:pt x="636373" y="62559"/>
                  </a:lnTo>
                  <a:lnTo>
                    <a:pt x="688072" y="100514"/>
                  </a:lnTo>
                  <a:lnTo>
                    <a:pt x="733293" y="145817"/>
                  </a:lnTo>
                  <a:lnTo>
                    <a:pt x="771179" y="197609"/>
                  </a:lnTo>
                  <a:lnTo>
                    <a:pt x="800872" y="255031"/>
                  </a:lnTo>
                  <a:lnTo>
                    <a:pt x="821514" y="317224"/>
                  </a:lnTo>
                  <a:lnTo>
                    <a:pt x="832246" y="383326"/>
                  </a:lnTo>
                  <a:lnTo>
                    <a:pt x="833628" y="417575"/>
                  </a:lnTo>
                  <a:lnTo>
                    <a:pt x="832246" y="451825"/>
                  </a:lnTo>
                  <a:lnTo>
                    <a:pt x="821514" y="517927"/>
                  </a:lnTo>
                  <a:lnTo>
                    <a:pt x="800872" y="580120"/>
                  </a:lnTo>
                  <a:lnTo>
                    <a:pt x="771179" y="637542"/>
                  </a:lnTo>
                  <a:lnTo>
                    <a:pt x="733293" y="689334"/>
                  </a:lnTo>
                  <a:lnTo>
                    <a:pt x="688072" y="734637"/>
                  </a:lnTo>
                  <a:lnTo>
                    <a:pt x="636373" y="772592"/>
                  </a:lnTo>
                  <a:lnTo>
                    <a:pt x="579056" y="802338"/>
                  </a:lnTo>
                  <a:lnTo>
                    <a:pt x="516979" y="823016"/>
                  </a:lnTo>
                  <a:lnTo>
                    <a:pt x="450999" y="833767"/>
                  </a:lnTo>
                  <a:lnTo>
                    <a:pt x="416814" y="835151"/>
                  </a:lnTo>
                  <a:lnTo>
                    <a:pt x="382628" y="833767"/>
                  </a:lnTo>
                  <a:lnTo>
                    <a:pt x="316648" y="823016"/>
                  </a:lnTo>
                  <a:lnTo>
                    <a:pt x="254571" y="802338"/>
                  </a:lnTo>
                  <a:lnTo>
                    <a:pt x="197254" y="772592"/>
                  </a:lnTo>
                  <a:lnTo>
                    <a:pt x="145555" y="734637"/>
                  </a:lnTo>
                  <a:lnTo>
                    <a:pt x="100334" y="689334"/>
                  </a:lnTo>
                  <a:lnTo>
                    <a:pt x="62448" y="637542"/>
                  </a:lnTo>
                  <a:lnTo>
                    <a:pt x="32755" y="580120"/>
                  </a:lnTo>
                  <a:lnTo>
                    <a:pt x="12113" y="517927"/>
                  </a:lnTo>
                  <a:lnTo>
                    <a:pt x="1381" y="451825"/>
                  </a:lnTo>
                  <a:lnTo>
                    <a:pt x="0" y="417575"/>
                  </a:lnTo>
                  <a:close/>
                </a:path>
              </a:pathLst>
            </a:custGeom>
            <a:noFill/>
            <a:ln w="28955"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38936" name="object 24"/>
            <p:cNvSpPr txBox="1"/>
            <p:nvPr/>
          </p:nvSpPr>
          <p:spPr>
            <a:xfrm>
              <a:off x="272592" y="3272154"/>
              <a:ext cx="431165" cy="281186"/>
            </a:xfrm>
            <a:prstGeom prst="rect">
              <a:avLst/>
            </a:prstGeom>
            <a:noFill/>
            <a:ln w="9525">
              <a:noFill/>
            </a:ln>
          </p:spPr>
          <p:txBody>
            <a:bodyPr wrap="square" lIns="0" tIns="0" rIns="0" bIns="0" anchor="t" anchorCtr="0">
              <a:spAutoFit/>
            </a:bodyPr>
            <a:lstStyle/>
            <a:p>
              <a:pPr marL="12700"/>
              <a:r>
                <a:rPr lang="zh-CN" altLang="en-US" sz="1600" b="1">
                  <a:solidFill>
                    <a:srgbClr val="FFFFFF"/>
                  </a:solidFill>
                  <a:latin typeface="微软雅黑" panose="020B0503020204020204" charset="-122"/>
                  <a:ea typeface="微软雅黑" panose="020B0503020204020204" charset="-122"/>
                </a:rPr>
                <a:t>改造</a:t>
              </a:r>
              <a:endParaRPr lang="zh-CN" altLang="en-US" sz="1600" b="1">
                <a:solidFill>
                  <a:srgbClr val="FFFFFF"/>
                </a:solidFill>
                <a:latin typeface="微软雅黑" panose="020B0503020204020204" charset="-122"/>
                <a:ea typeface="微软雅黑" panose="020B0503020204020204" charset="-122"/>
              </a:endParaRPr>
            </a:p>
          </p:txBody>
        </p:sp>
        <p:sp>
          <p:nvSpPr>
            <p:cNvPr id="38937" name="object 25"/>
            <p:cNvSpPr/>
            <p:nvPr>
              <p:custDataLst>
                <p:tags r:id="rId16"/>
              </p:custDataLst>
            </p:nvPr>
          </p:nvSpPr>
          <p:spPr>
            <a:xfrm>
              <a:off x="496823" y="1830323"/>
              <a:ext cx="917448" cy="917448"/>
            </a:xfrm>
            <a:custGeom>
              <a:avLst/>
              <a:gdLst/>
              <a:ahLst/>
              <a:cxnLst/>
              <a:rect l="0" t="0" r="0" b="0"/>
              <a:pathLst>
                <a:path w="917447" h="917447">
                  <a:moveTo>
                    <a:pt x="458723" y="0"/>
                  </a:moveTo>
                  <a:lnTo>
                    <a:pt x="384315" y="6003"/>
                  </a:lnTo>
                  <a:lnTo>
                    <a:pt x="313729" y="23384"/>
                  </a:lnTo>
                  <a:lnTo>
                    <a:pt x="247911" y="51198"/>
                  </a:lnTo>
                  <a:lnTo>
                    <a:pt x="187804" y="88501"/>
                  </a:lnTo>
                  <a:lnTo>
                    <a:pt x="134354" y="134350"/>
                  </a:lnTo>
                  <a:lnTo>
                    <a:pt x="88505" y="187799"/>
                  </a:lnTo>
                  <a:lnTo>
                    <a:pt x="51200" y="247905"/>
                  </a:lnTo>
                  <a:lnTo>
                    <a:pt x="23385" y="313724"/>
                  </a:lnTo>
                  <a:lnTo>
                    <a:pt x="6003" y="384312"/>
                  </a:lnTo>
                  <a:lnTo>
                    <a:pt x="0" y="458724"/>
                  </a:lnTo>
                  <a:lnTo>
                    <a:pt x="1520" y="496349"/>
                  </a:lnTo>
                  <a:lnTo>
                    <a:pt x="13331" y="568966"/>
                  </a:lnTo>
                  <a:lnTo>
                    <a:pt x="36047" y="637287"/>
                  </a:lnTo>
                  <a:lnTo>
                    <a:pt x="68725" y="700368"/>
                  </a:lnTo>
                  <a:lnTo>
                    <a:pt x="110421" y="757264"/>
                  </a:lnTo>
                  <a:lnTo>
                    <a:pt x="160188" y="807031"/>
                  </a:lnTo>
                  <a:lnTo>
                    <a:pt x="217085" y="848725"/>
                  </a:lnTo>
                  <a:lnTo>
                    <a:pt x="280165" y="881401"/>
                  </a:lnTo>
                  <a:lnTo>
                    <a:pt x="348485" y="904117"/>
                  </a:lnTo>
                  <a:lnTo>
                    <a:pt x="421100" y="915927"/>
                  </a:lnTo>
                  <a:lnTo>
                    <a:pt x="458723" y="917448"/>
                  </a:lnTo>
                  <a:lnTo>
                    <a:pt x="496347" y="915927"/>
                  </a:lnTo>
                  <a:lnTo>
                    <a:pt x="568962" y="904117"/>
                  </a:lnTo>
                  <a:lnTo>
                    <a:pt x="637282" y="881401"/>
                  </a:lnTo>
                  <a:lnTo>
                    <a:pt x="700362" y="848725"/>
                  </a:lnTo>
                  <a:lnTo>
                    <a:pt x="757259" y="807031"/>
                  </a:lnTo>
                  <a:lnTo>
                    <a:pt x="807026" y="757264"/>
                  </a:lnTo>
                  <a:lnTo>
                    <a:pt x="848722" y="700368"/>
                  </a:lnTo>
                  <a:lnTo>
                    <a:pt x="881400" y="637287"/>
                  </a:lnTo>
                  <a:lnTo>
                    <a:pt x="904116" y="568966"/>
                  </a:lnTo>
                  <a:lnTo>
                    <a:pt x="915927" y="496349"/>
                  </a:lnTo>
                  <a:lnTo>
                    <a:pt x="917448" y="458724"/>
                  </a:lnTo>
                  <a:lnTo>
                    <a:pt x="915927" y="421098"/>
                  </a:lnTo>
                  <a:lnTo>
                    <a:pt x="904116" y="348481"/>
                  </a:lnTo>
                  <a:lnTo>
                    <a:pt x="881400" y="280160"/>
                  </a:lnTo>
                  <a:lnTo>
                    <a:pt x="848722" y="217079"/>
                  </a:lnTo>
                  <a:lnTo>
                    <a:pt x="807026" y="160183"/>
                  </a:lnTo>
                  <a:lnTo>
                    <a:pt x="757259" y="110416"/>
                  </a:lnTo>
                  <a:lnTo>
                    <a:pt x="700362" y="68722"/>
                  </a:lnTo>
                  <a:lnTo>
                    <a:pt x="637282" y="36046"/>
                  </a:lnTo>
                  <a:lnTo>
                    <a:pt x="568962" y="13330"/>
                  </a:lnTo>
                  <a:lnTo>
                    <a:pt x="496347" y="1520"/>
                  </a:lnTo>
                  <a:lnTo>
                    <a:pt x="458723" y="0"/>
                  </a:lnTo>
                  <a:close/>
                </a:path>
              </a:pathLst>
            </a:custGeom>
            <a:solidFill>
              <a:srgbClr val="DC3B00"/>
            </a:solidFill>
            <a:ln w="9525">
              <a:noFill/>
            </a:ln>
          </p:spPr>
          <p:txBody>
            <a:bodyPr/>
            <a:lstStyle/>
            <a:p>
              <a:endParaRPr lang="zh-CN" altLang="en-US">
                <a:solidFill>
                  <a:schemeClr val="dk1"/>
                </a:solidFill>
              </a:endParaRPr>
            </a:p>
          </p:txBody>
        </p:sp>
        <p:sp>
          <p:nvSpPr>
            <p:cNvPr id="38938" name="object 26"/>
            <p:cNvSpPr/>
            <p:nvPr>
              <p:custDataLst>
                <p:tags r:id="rId17"/>
              </p:custDataLst>
            </p:nvPr>
          </p:nvSpPr>
          <p:spPr>
            <a:xfrm>
              <a:off x="496823" y="1830323"/>
              <a:ext cx="917448" cy="917448"/>
            </a:xfrm>
            <a:custGeom>
              <a:avLst/>
              <a:gdLst/>
              <a:ahLst/>
              <a:cxnLst/>
              <a:rect l="0" t="0" r="0" b="0"/>
              <a:pathLst>
                <a:path w="917447" h="917447">
                  <a:moveTo>
                    <a:pt x="0" y="458724"/>
                  </a:moveTo>
                  <a:lnTo>
                    <a:pt x="6003" y="384312"/>
                  </a:lnTo>
                  <a:lnTo>
                    <a:pt x="23385" y="313724"/>
                  </a:lnTo>
                  <a:lnTo>
                    <a:pt x="51200" y="247905"/>
                  </a:lnTo>
                  <a:lnTo>
                    <a:pt x="88505" y="187799"/>
                  </a:lnTo>
                  <a:lnTo>
                    <a:pt x="134354" y="134350"/>
                  </a:lnTo>
                  <a:lnTo>
                    <a:pt x="187804" y="88501"/>
                  </a:lnTo>
                  <a:lnTo>
                    <a:pt x="247911" y="51198"/>
                  </a:lnTo>
                  <a:lnTo>
                    <a:pt x="313729" y="23384"/>
                  </a:lnTo>
                  <a:lnTo>
                    <a:pt x="384315" y="6003"/>
                  </a:lnTo>
                  <a:lnTo>
                    <a:pt x="458723" y="0"/>
                  </a:lnTo>
                  <a:lnTo>
                    <a:pt x="496347" y="1520"/>
                  </a:lnTo>
                  <a:lnTo>
                    <a:pt x="568962" y="13330"/>
                  </a:lnTo>
                  <a:lnTo>
                    <a:pt x="637282" y="36046"/>
                  </a:lnTo>
                  <a:lnTo>
                    <a:pt x="700362" y="68722"/>
                  </a:lnTo>
                  <a:lnTo>
                    <a:pt x="757259" y="110416"/>
                  </a:lnTo>
                  <a:lnTo>
                    <a:pt x="807026" y="160183"/>
                  </a:lnTo>
                  <a:lnTo>
                    <a:pt x="848722" y="217079"/>
                  </a:lnTo>
                  <a:lnTo>
                    <a:pt x="881400" y="280160"/>
                  </a:lnTo>
                  <a:lnTo>
                    <a:pt x="904116" y="348481"/>
                  </a:lnTo>
                  <a:lnTo>
                    <a:pt x="915927" y="421098"/>
                  </a:lnTo>
                  <a:lnTo>
                    <a:pt x="917448" y="458724"/>
                  </a:lnTo>
                  <a:lnTo>
                    <a:pt x="915927" y="496349"/>
                  </a:lnTo>
                  <a:lnTo>
                    <a:pt x="904116" y="568966"/>
                  </a:lnTo>
                  <a:lnTo>
                    <a:pt x="881400" y="637287"/>
                  </a:lnTo>
                  <a:lnTo>
                    <a:pt x="848722" y="700368"/>
                  </a:lnTo>
                  <a:lnTo>
                    <a:pt x="807026" y="757264"/>
                  </a:lnTo>
                  <a:lnTo>
                    <a:pt x="757259" y="807031"/>
                  </a:lnTo>
                  <a:lnTo>
                    <a:pt x="700362" y="848725"/>
                  </a:lnTo>
                  <a:lnTo>
                    <a:pt x="637282" y="881401"/>
                  </a:lnTo>
                  <a:lnTo>
                    <a:pt x="568962" y="904117"/>
                  </a:lnTo>
                  <a:lnTo>
                    <a:pt x="496347" y="915927"/>
                  </a:lnTo>
                  <a:lnTo>
                    <a:pt x="458723" y="917448"/>
                  </a:lnTo>
                  <a:lnTo>
                    <a:pt x="421100" y="915927"/>
                  </a:lnTo>
                  <a:lnTo>
                    <a:pt x="348485" y="904117"/>
                  </a:lnTo>
                  <a:lnTo>
                    <a:pt x="280165" y="881401"/>
                  </a:lnTo>
                  <a:lnTo>
                    <a:pt x="217085" y="848725"/>
                  </a:lnTo>
                  <a:lnTo>
                    <a:pt x="160188" y="807031"/>
                  </a:lnTo>
                  <a:lnTo>
                    <a:pt x="110421" y="757264"/>
                  </a:lnTo>
                  <a:lnTo>
                    <a:pt x="68725" y="700368"/>
                  </a:lnTo>
                  <a:lnTo>
                    <a:pt x="36047" y="637287"/>
                  </a:lnTo>
                  <a:lnTo>
                    <a:pt x="13331" y="568966"/>
                  </a:lnTo>
                  <a:lnTo>
                    <a:pt x="1520" y="496349"/>
                  </a:lnTo>
                  <a:lnTo>
                    <a:pt x="0" y="458724"/>
                  </a:lnTo>
                  <a:close/>
                </a:path>
              </a:pathLst>
            </a:custGeom>
            <a:noFill/>
            <a:ln w="1219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38939" name="object 27"/>
            <p:cNvSpPr txBox="1"/>
            <p:nvPr/>
          </p:nvSpPr>
          <p:spPr>
            <a:xfrm>
              <a:off x="738936" y="2147442"/>
              <a:ext cx="431165" cy="281186"/>
            </a:xfrm>
            <a:prstGeom prst="rect">
              <a:avLst/>
            </a:prstGeom>
            <a:noFill/>
            <a:ln w="9525">
              <a:noFill/>
            </a:ln>
          </p:spPr>
          <p:txBody>
            <a:bodyPr wrap="square" lIns="0" tIns="0" rIns="0" bIns="0" anchor="t" anchorCtr="0">
              <a:spAutoFit/>
            </a:bodyPr>
            <a:lstStyle/>
            <a:p>
              <a:pPr marL="12700"/>
              <a:r>
                <a:rPr lang="zh-CN" altLang="en-US" sz="1600" b="1">
                  <a:solidFill>
                    <a:srgbClr val="FFFFFF"/>
                  </a:solidFill>
                  <a:latin typeface="微软雅黑" panose="020B0503020204020204" charset="-122"/>
                  <a:ea typeface="微软雅黑" panose="020B0503020204020204" charset="-122"/>
                </a:rPr>
                <a:t>报废</a:t>
              </a:r>
              <a:endParaRPr lang="zh-CN" altLang="en-US" sz="1600" b="1">
                <a:solidFill>
                  <a:srgbClr val="FFFFFF"/>
                </a:solidFill>
                <a:latin typeface="微软雅黑" panose="020B0503020204020204" charset="-122"/>
                <a:ea typeface="微软雅黑" panose="020B0503020204020204" charset="-122"/>
              </a:endParaRPr>
            </a:p>
          </p:txBody>
        </p:sp>
        <p:sp>
          <p:nvSpPr>
            <p:cNvPr id="38940" name="object 28"/>
            <p:cNvSpPr txBox="1"/>
            <p:nvPr/>
          </p:nvSpPr>
          <p:spPr>
            <a:xfrm>
              <a:off x="1447927" y="3178555"/>
              <a:ext cx="1445895" cy="985968"/>
            </a:xfrm>
            <a:prstGeom prst="rect">
              <a:avLst/>
            </a:prstGeom>
            <a:noFill/>
            <a:ln w="9525">
              <a:noFill/>
            </a:ln>
          </p:spPr>
          <p:txBody>
            <a:bodyPr wrap="square" lIns="0" tIns="0" rIns="0" bIns="0" anchor="t" anchorCtr="0">
              <a:spAutoFit/>
            </a:bodyPr>
            <a:lstStyle/>
            <a:p>
              <a:pPr marL="12700"/>
              <a:r>
                <a:rPr lang="zh-CN" altLang="en-US" sz="2800" b="1">
                  <a:solidFill>
                    <a:srgbClr val="585858"/>
                  </a:solidFill>
                  <a:latin typeface="微软雅黑" panose="020B0503020204020204" charset="-122"/>
                  <a:ea typeface="微软雅黑" panose="020B0503020204020204" charset="-122"/>
                </a:rPr>
                <a:t>安全设备</a:t>
              </a:r>
              <a:endParaRPr lang="zh-CN" altLang="en-US" sz="2800" b="1">
                <a:solidFill>
                  <a:srgbClr val="585858"/>
                </a:solidFill>
                <a:latin typeface="微软雅黑" panose="020B0503020204020204" charset="-122"/>
                <a:ea typeface="微软雅黑" panose="020B0503020204020204" charset="-122"/>
              </a:endParaRPr>
            </a:p>
          </p:txBody>
        </p:sp>
        <p:sp>
          <p:nvSpPr>
            <p:cNvPr id="38941" name="object 29"/>
            <p:cNvSpPr/>
            <p:nvPr>
              <p:custDataLst>
                <p:tags r:id="rId18"/>
              </p:custDataLst>
            </p:nvPr>
          </p:nvSpPr>
          <p:spPr>
            <a:xfrm>
              <a:off x="3236722" y="1210944"/>
              <a:ext cx="1257942" cy="4415421"/>
            </a:xfrm>
            <a:custGeom>
              <a:avLst/>
              <a:gdLst/>
              <a:ahLst/>
              <a:cxnLst/>
              <a:rect l="0" t="0" r="0" b="0"/>
              <a:pathLst>
                <a:path w="1257942" h="4415421">
                  <a:moveTo>
                    <a:pt x="90042" y="0"/>
                  </a:moveTo>
                  <a:lnTo>
                    <a:pt x="0" y="131699"/>
                  </a:lnTo>
                  <a:lnTo>
                    <a:pt x="37017" y="157529"/>
                  </a:lnTo>
                  <a:lnTo>
                    <a:pt x="73541" y="184000"/>
                  </a:lnTo>
                  <a:lnTo>
                    <a:pt x="109564" y="211102"/>
                  </a:lnTo>
                  <a:lnTo>
                    <a:pt x="145078" y="238830"/>
                  </a:lnTo>
                  <a:lnTo>
                    <a:pt x="180076" y="267174"/>
                  </a:lnTo>
                  <a:lnTo>
                    <a:pt x="214549" y="296127"/>
                  </a:lnTo>
                  <a:lnTo>
                    <a:pt x="248490" y="325682"/>
                  </a:lnTo>
                  <a:lnTo>
                    <a:pt x="281891" y="355830"/>
                  </a:lnTo>
                  <a:lnTo>
                    <a:pt x="314744" y="386564"/>
                  </a:lnTo>
                  <a:lnTo>
                    <a:pt x="347043" y="417877"/>
                  </a:lnTo>
                  <a:lnTo>
                    <a:pt x="378778" y="449760"/>
                  </a:lnTo>
                  <a:lnTo>
                    <a:pt x="409943" y="482206"/>
                  </a:lnTo>
                  <a:lnTo>
                    <a:pt x="440530" y="515207"/>
                  </a:lnTo>
                  <a:lnTo>
                    <a:pt x="470530" y="548756"/>
                  </a:lnTo>
                  <a:lnTo>
                    <a:pt x="499937" y="582844"/>
                  </a:lnTo>
                  <a:lnTo>
                    <a:pt x="528742" y="617464"/>
                  </a:lnTo>
                  <a:lnTo>
                    <a:pt x="556938" y="652609"/>
                  </a:lnTo>
                  <a:lnTo>
                    <a:pt x="584517" y="688270"/>
                  </a:lnTo>
                  <a:lnTo>
                    <a:pt x="611471" y="724440"/>
                  </a:lnTo>
                  <a:lnTo>
                    <a:pt x="637793" y="761110"/>
                  </a:lnTo>
                  <a:lnTo>
                    <a:pt x="750401" y="935471"/>
                  </a:lnTo>
                  <a:lnTo>
                    <a:pt x="847004" y="1115466"/>
                  </a:lnTo>
                  <a:lnTo>
                    <a:pt x="927759" y="1300188"/>
                  </a:lnTo>
                  <a:lnTo>
                    <a:pt x="992823" y="1488732"/>
                  </a:lnTo>
                  <a:lnTo>
                    <a:pt x="1042352" y="1680190"/>
                  </a:lnTo>
                  <a:lnTo>
                    <a:pt x="1076504" y="1873654"/>
                  </a:lnTo>
                  <a:lnTo>
                    <a:pt x="1095436" y="2068219"/>
                  </a:lnTo>
                  <a:lnTo>
                    <a:pt x="1099305" y="2262976"/>
                  </a:lnTo>
                  <a:lnTo>
                    <a:pt x="1088268" y="2457019"/>
                  </a:lnTo>
                  <a:lnTo>
                    <a:pt x="1062481" y="2649442"/>
                  </a:lnTo>
                  <a:lnTo>
                    <a:pt x="1022103" y="2839336"/>
                  </a:lnTo>
                  <a:lnTo>
                    <a:pt x="967288" y="3025796"/>
                  </a:lnTo>
                  <a:lnTo>
                    <a:pt x="898196" y="3207914"/>
                  </a:lnTo>
                  <a:lnTo>
                    <a:pt x="814982" y="3384782"/>
                  </a:lnTo>
                  <a:lnTo>
                    <a:pt x="717803" y="3555495"/>
                  </a:lnTo>
                  <a:lnTo>
                    <a:pt x="606818" y="3719146"/>
                  </a:lnTo>
                  <a:lnTo>
                    <a:pt x="482181" y="3874826"/>
                  </a:lnTo>
                  <a:lnTo>
                    <a:pt x="344052" y="4021630"/>
                  </a:lnTo>
                  <a:lnTo>
                    <a:pt x="192585" y="4158650"/>
                  </a:lnTo>
                  <a:lnTo>
                    <a:pt x="27939" y="4284980"/>
                  </a:lnTo>
                  <a:lnTo>
                    <a:pt x="119887" y="4415421"/>
                  </a:lnTo>
                  <a:lnTo>
                    <a:pt x="158866" y="4387420"/>
                  </a:lnTo>
                  <a:lnTo>
                    <a:pt x="197311" y="4358747"/>
                  </a:lnTo>
                  <a:lnTo>
                    <a:pt x="235214" y="4329411"/>
                  </a:lnTo>
                  <a:lnTo>
                    <a:pt x="272568" y="4299419"/>
                  </a:lnTo>
                  <a:lnTo>
                    <a:pt x="309364" y="4268780"/>
                  </a:lnTo>
                  <a:lnTo>
                    <a:pt x="345593" y="4237503"/>
                  </a:lnTo>
                  <a:lnTo>
                    <a:pt x="381249" y="4205594"/>
                  </a:lnTo>
                  <a:lnTo>
                    <a:pt x="416324" y="4173063"/>
                  </a:lnTo>
                  <a:lnTo>
                    <a:pt x="450808" y="4139917"/>
                  </a:lnTo>
                  <a:lnTo>
                    <a:pt x="484695" y="4106165"/>
                  </a:lnTo>
                  <a:lnTo>
                    <a:pt x="517976" y="4071815"/>
                  </a:lnTo>
                  <a:lnTo>
                    <a:pt x="550643" y="4036875"/>
                  </a:lnTo>
                  <a:lnTo>
                    <a:pt x="582688" y="4001354"/>
                  </a:lnTo>
                  <a:lnTo>
                    <a:pt x="614104" y="3965258"/>
                  </a:lnTo>
                  <a:lnTo>
                    <a:pt x="644882" y="3928598"/>
                  </a:lnTo>
                  <a:lnTo>
                    <a:pt x="675014" y="3891380"/>
                  </a:lnTo>
                  <a:lnTo>
                    <a:pt x="704492" y="3853614"/>
                  </a:lnTo>
                  <a:lnTo>
                    <a:pt x="733308" y="3815306"/>
                  </a:lnTo>
                  <a:lnTo>
                    <a:pt x="761455" y="3776466"/>
                  </a:lnTo>
                  <a:lnTo>
                    <a:pt x="788924" y="3737102"/>
                  </a:lnTo>
                  <a:lnTo>
                    <a:pt x="906122" y="3550145"/>
                  </a:lnTo>
                  <a:lnTo>
                    <a:pt x="1006227" y="3357429"/>
                  </a:lnTo>
                  <a:lnTo>
                    <a:pt x="1089416" y="3159916"/>
                  </a:lnTo>
                  <a:lnTo>
                    <a:pt x="1155871" y="2958567"/>
                  </a:lnTo>
                  <a:lnTo>
                    <a:pt x="1205771" y="2754344"/>
                  </a:lnTo>
                  <a:lnTo>
                    <a:pt x="1239296" y="2548208"/>
                  </a:lnTo>
                  <a:lnTo>
                    <a:pt x="1256627" y="2341121"/>
                  </a:lnTo>
                  <a:lnTo>
                    <a:pt x="1257942" y="2134045"/>
                  </a:lnTo>
                  <a:lnTo>
                    <a:pt x="1243422" y="1927941"/>
                  </a:lnTo>
                  <a:lnTo>
                    <a:pt x="1213246" y="1723770"/>
                  </a:lnTo>
                  <a:lnTo>
                    <a:pt x="1167596" y="1522496"/>
                  </a:lnTo>
                  <a:lnTo>
                    <a:pt x="1106650" y="1325079"/>
                  </a:lnTo>
                  <a:lnTo>
                    <a:pt x="1030589" y="1132481"/>
                  </a:lnTo>
                  <a:lnTo>
                    <a:pt x="939592" y="945663"/>
                  </a:lnTo>
                  <a:lnTo>
                    <a:pt x="833840" y="765587"/>
                  </a:lnTo>
                  <a:lnTo>
                    <a:pt x="713512" y="593215"/>
                  </a:lnTo>
                  <a:lnTo>
                    <a:pt x="578788" y="429509"/>
                  </a:lnTo>
                  <a:lnTo>
                    <a:pt x="429849" y="275430"/>
                  </a:lnTo>
                  <a:lnTo>
                    <a:pt x="266874" y="131940"/>
                  </a:lnTo>
                  <a:lnTo>
                    <a:pt x="90042" y="0"/>
                  </a:lnTo>
                  <a:close/>
                </a:path>
              </a:pathLst>
            </a:custGeom>
            <a:solidFill>
              <a:srgbClr val="7E7E7E"/>
            </a:solidFill>
            <a:ln w="9525">
              <a:noFill/>
            </a:ln>
          </p:spPr>
          <p:txBody>
            <a:bodyPr/>
            <a:lstStyle/>
            <a:p>
              <a:endParaRPr lang="zh-CN" altLang="en-US">
                <a:solidFill>
                  <a:schemeClr val="dk1"/>
                </a:solidFill>
              </a:endParaRPr>
            </a:p>
          </p:txBody>
        </p:sp>
        <p:sp>
          <p:nvSpPr>
            <p:cNvPr id="38942" name="object 30"/>
            <p:cNvSpPr/>
            <p:nvPr>
              <p:custDataLst>
                <p:tags r:id="rId19"/>
              </p:custDataLst>
            </p:nvPr>
          </p:nvSpPr>
          <p:spPr>
            <a:xfrm>
              <a:off x="4578096" y="2037588"/>
              <a:ext cx="504443" cy="502920"/>
            </a:xfrm>
            <a:custGeom>
              <a:avLst/>
              <a:gdLst/>
              <a:ahLst/>
              <a:cxnLst/>
              <a:rect l="0" t="0" r="0" b="0"/>
              <a:pathLst>
                <a:path w="504443" h="502920">
                  <a:moveTo>
                    <a:pt x="252221" y="0"/>
                  </a:moveTo>
                  <a:lnTo>
                    <a:pt x="211305" y="3289"/>
                  </a:lnTo>
                  <a:lnTo>
                    <a:pt x="172492" y="12813"/>
                  </a:lnTo>
                  <a:lnTo>
                    <a:pt x="136302" y="28056"/>
                  </a:lnTo>
                  <a:lnTo>
                    <a:pt x="103254" y="48499"/>
                  </a:lnTo>
                  <a:lnTo>
                    <a:pt x="73866" y="73628"/>
                  </a:lnTo>
                  <a:lnTo>
                    <a:pt x="48658" y="102924"/>
                  </a:lnTo>
                  <a:lnTo>
                    <a:pt x="28148" y="135872"/>
                  </a:lnTo>
                  <a:lnTo>
                    <a:pt x="12856" y="171955"/>
                  </a:lnTo>
                  <a:lnTo>
                    <a:pt x="3300" y="210657"/>
                  </a:lnTo>
                  <a:lnTo>
                    <a:pt x="0" y="251460"/>
                  </a:lnTo>
                  <a:lnTo>
                    <a:pt x="835" y="272091"/>
                  </a:lnTo>
                  <a:lnTo>
                    <a:pt x="7329" y="311908"/>
                  </a:lnTo>
                  <a:lnTo>
                    <a:pt x="19817" y="349365"/>
                  </a:lnTo>
                  <a:lnTo>
                    <a:pt x="37783" y="383945"/>
                  </a:lnTo>
                  <a:lnTo>
                    <a:pt x="60707" y="415132"/>
                  </a:lnTo>
                  <a:lnTo>
                    <a:pt x="88070" y="442409"/>
                  </a:lnTo>
                  <a:lnTo>
                    <a:pt x="119353" y="465259"/>
                  </a:lnTo>
                  <a:lnTo>
                    <a:pt x="154037" y="483167"/>
                  </a:lnTo>
                  <a:lnTo>
                    <a:pt x="191603" y="495615"/>
                  </a:lnTo>
                  <a:lnTo>
                    <a:pt x="231533" y="502086"/>
                  </a:lnTo>
                  <a:lnTo>
                    <a:pt x="252221" y="502920"/>
                  </a:lnTo>
                  <a:lnTo>
                    <a:pt x="272910" y="502086"/>
                  </a:lnTo>
                  <a:lnTo>
                    <a:pt x="312840" y="495615"/>
                  </a:lnTo>
                  <a:lnTo>
                    <a:pt x="350406" y="483167"/>
                  </a:lnTo>
                  <a:lnTo>
                    <a:pt x="385090" y="465259"/>
                  </a:lnTo>
                  <a:lnTo>
                    <a:pt x="416373" y="442409"/>
                  </a:lnTo>
                  <a:lnTo>
                    <a:pt x="443736" y="415132"/>
                  </a:lnTo>
                  <a:lnTo>
                    <a:pt x="466660" y="383945"/>
                  </a:lnTo>
                  <a:lnTo>
                    <a:pt x="484626" y="349365"/>
                  </a:lnTo>
                  <a:lnTo>
                    <a:pt x="497114" y="311908"/>
                  </a:lnTo>
                  <a:lnTo>
                    <a:pt x="503608" y="272091"/>
                  </a:lnTo>
                  <a:lnTo>
                    <a:pt x="504443" y="251460"/>
                  </a:lnTo>
                  <a:lnTo>
                    <a:pt x="503608" y="230828"/>
                  </a:lnTo>
                  <a:lnTo>
                    <a:pt x="497114" y="191011"/>
                  </a:lnTo>
                  <a:lnTo>
                    <a:pt x="484626" y="153554"/>
                  </a:lnTo>
                  <a:lnTo>
                    <a:pt x="466660" y="118974"/>
                  </a:lnTo>
                  <a:lnTo>
                    <a:pt x="443736" y="87787"/>
                  </a:lnTo>
                  <a:lnTo>
                    <a:pt x="416373" y="60510"/>
                  </a:lnTo>
                  <a:lnTo>
                    <a:pt x="385090" y="37660"/>
                  </a:lnTo>
                  <a:lnTo>
                    <a:pt x="350406" y="19752"/>
                  </a:lnTo>
                  <a:lnTo>
                    <a:pt x="312840" y="7304"/>
                  </a:lnTo>
                  <a:lnTo>
                    <a:pt x="272910" y="833"/>
                  </a:lnTo>
                  <a:lnTo>
                    <a:pt x="252221" y="0"/>
                  </a:lnTo>
                  <a:close/>
                </a:path>
              </a:pathLst>
            </a:custGeom>
            <a:solidFill>
              <a:srgbClr val="4471C4"/>
            </a:solidFill>
            <a:ln w="9525">
              <a:noFill/>
            </a:ln>
          </p:spPr>
          <p:txBody>
            <a:bodyPr/>
            <a:lstStyle/>
            <a:p>
              <a:endParaRPr lang="zh-CN" altLang="en-US">
                <a:solidFill>
                  <a:schemeClr val="dk1"/>
                </a:solidFill>
              </a:endParaRPr>
            </a:p>
          </p:txBody>
        </p:sp>
        <p:sp>
          <p:nvSpPr>
            <p:cNvPr id="47" name="object 31"/>
            <p:cNvSpPr txBox="1"/>
            <p:nvPr/>
          </p:nvSpPr>
          <p:spPr>
            <a:xfrm>
              <a:off x="4718684" y="2066671"/>
              <a:ext cx="222885" cy="492621"/>
            </a:xfrm>
            <a:prstGeom prst="rect">
              <a:avLst/>
            </a:prstGeom>
          </p:spPr>
          <p:txBody>
            <a:bodyPr vert="horz" wrap="square" lIns="0" tIns="0" rIns="0" bIns="0" rtlCol="0">
              <a:spAutoFit/>
            </a:bodyPr>
            <a:lstStyle/>
            <a:p>
              <a:pPr marL="12700" marR="0" defTabSz="1219835" fontAlgn="auto">
                <a:spcBef>
                  <a:spcPct val="0"/>
                </a:spcBef>
                <a:spcAft>
                  <a:spcPct val="0"/>
                </a:spcAft>
                <a:buClrTx/>
                <a:buSzTx/>
                <a:buFontTx/>
                <a:buNone/>
                <a:defRPr/>
              </a:pPr>
              <a:r>
                <a:rPr kumimoji="0" sz="2800" b="1" kern="1200" cap="none" spc="-20" normalizeH="0" baseline="0" noProof="0">
                  <a:solidFill>
                    <a:srgbClr val="FFFFFF"/>
                  </a:solidFill>
                  <a:latin typeface="Arial" panose="020B0604020202020204"/>
                  <a:ea typeface="+mn-ea"/>
                  <a:cs typeface="Arial" panose="020B0604020202020204"/>
                </a:rPr>
                <a:t>1</a:t>
              </a:r>
              <a:endParaRPr kumimoji="0" sz="2800" b="1" kern="1200" cap="none" spc="-20" normalizeH="0" baseline="0" noProof="0">
                <a:solidFill>
                  <a:srgbClr val="FFFFFF"/>
                </a:solidFill>
                <a:latin typeface="Arial" panose="020B0604020202020204"/>
                <a:ea typeface="+mn-ea"/>
                <a:cs typeface="Arial" panose="020B0604020202020204"/>
              </a:endParaRPr>
            </a:p>
          </p:txBody>
        </p:sp>
        <p:sp>
          <p:nvSpPr>
            <p:cNvPr id="38944" name="object 32"/>
            <p:cNvSpPr/>
            <p:nvPr>
              <p:custDataLst>
                <p:tags r:id="rId20"/>
              </p:custDataLst>
            </p:nvPr>
          </p:nvSpPr>
          <p:spPr>
            <a:xfrm>
              <a:off x="4777740" y="3162300"/>
              <a:ext cx="504444" cy="502919"/>
            </a:xfrm>
            <a:custGeom>
              <a:avLst/>
              <a:gdLst/>
              <a:ahLst/>
              <a:cxnLst/>
              <a:rect l="0" t="0" r="0" b="0"/>
              <a:pathLst>
                <a:path w="504444" h="502920">
                  <a:moveTo>
                    <a:pt x="252222" y="0"/>
                  </a:moveTo>
                  <a:lnTo>
                    <a:pt x="211305" y="3289"/>
                  </a:lnTo>
                  <a:lnTo>
                    <a:pt x="172492" y="12813"/>
                  </a:lnTo>
                  <a:lnTo>
                    <a:pt x="136302" y="28056"/>
                  </a:lnTo>
                  <a:lnTo>
                    <a:pt x="103254" y="48499"/>
                  </a:lnTo>
                  <a:lnTo>
                    <a:pt x="73866" y="73628"/>
                  </a:lnTo>
                  <a:lnTo>
                    <a:pt x="48658" y="102924"/>
                  </a:lnTo>
                  <a:lnTo>
                    <a:pt x="28148" y="135872"/>
                  </a:lnTo>
                  <a:lnTo>
                    <a:pt x="12856" y="171955"/>
                  </a:lnTo>
                  <a:lnTo>
                    <a:pt x="3300" y="210657"/>
                  </a:lnTo>
                  <a:lnTo>
                    <a:pt x="0" y="251460"/>
                  </a:lnTo>
                  <a:lnTo>
                    <a:pt x="835" y="272091"/>
                  </a:lnTo>
                  <a:lnTo>
                    <a:pt x="7329" y="311908"/>
                  </a:lnTo>
                  <a:lnTo>
                    <a:pt x="19817" y="349365"/>
                  </a:lnTo>
                  <a:lnTo>
                    <a:pt x="37783" y="383945"/>
                  </a:lnTo>
                  <a:lnTo>
                    <a:pt x="60707" y="415132"/>
                  </a:lnTo>
                  <a:lnTo>
                    <a:pt x="88070" y="442409"/>
                  </a:lnTo>
                  <a:lnTo>
                    <a:pt x="119353" y="465259"/>
                  </a:lnTo>
                  <a:lnTo>
                    <a:pt x="154037" y="483167"/>
                  </a:lnTo>
                  <a:lnTo>
                    <a:pt x="191603" y="495615"/>
                  </a:lnTo>
                  <a:lnTo>
                    <a:pt x="231533" y="502086"/>
                  </a:lnTo>
                  <a:lnTo>
                    <a:pt x="252222" y="502919"/>
                  </a:lnTo>
                  <a:lnTo>
                    <a:pt x="272910" y="502086"/>
                  </a:lnTo>
                  <a:lnTo>
                    <a:pt x="312840" y="495615"/>
                  </a:lnTo>
                  <a:lnTo>
                    <a:pt x="350406" y="483167"/>
                  </a:lnTo>
                  <a:lnTo>
                    <a:pt x="385090" y="465259"/>
                  </a:lnTo>
                  <a:lnTo>
                    <a:pt x="416373" y="442409"/>
                  </a:lnTo>
                  <a:lnTo>
                    <a:pt x="443736" y="415132"/>
                  </a:lnTo>
                  <a:lnTo>
                    <a:pt x="466660" y="383945"/>
                  </a:lnTo>
                  <a:lnTo>
                    <a:pt x="484626" y="349365"/>
                  </a:lnTo>
                  <a:lnTo>
                    <a:pt x="497114" y="311908"/>
                  </a:lnTo>
                  <a:lnTo>
                    <a:pt x="503608" y="272091"/>
                  </a:lnTo>
                  <a:lnTo>
                    <a:pt x="504444" y="251460"/>
                  </a:lnTo>
                  <a:lnTo>
                    <a:pt x="503608" y="230828"/>
                  </a:lnTo>
                  <a:lnTo>
                    <a:pt x="497114" y="191011"/>
                  </a:lnTo>
                  <a:lnTo>
                    <a:pt x="484626" y="153554"/>
                  </a:lnTo>
                  <a:lnTo>
                    <a:pt x="466660" y="118974"/>
                  </a:lnTo>
                  <a:lnTo>
                    <a:pt x="443736" y="87787"/>
                  </a:lnTo>
                  <a:lnTo>
                    <a:pt x="416373" y="60510"/>
                  </a:lnTo>
                  <a:lnTo>
                    <a:pt x="385090" y="37660"/>
                  </a:lnTo>
                  <a:lnTo>
                    <a:pt x="350406" y="19752"/>
                  </a:lnTo>
                  <a:lnTo>
                    <a:pt x="312840" y="7304"/>
                  </a:lnTo>
                  <a:lnTo>
                    <a:pt x="272910" y="833"/>
                  </a:lnTo>
                  <a:lnTo>
                    <a:pt x="252222" y="0"/>
                  </a:lnTo>
                  <a:close/>
                </a:path>
              </a:pathLst>
            </a:custGeom>
            <a:solidFill>
              <a:srgbClr val="4471C4"/>
            </a:solidFill>
            <a:ln w="9525">
              <a:noFill/>
            </a:ln>
          </p:spPr>
          <p:txBody>
            <a:bodyPr/>
            <a:lstStyle/>
            <a:p>
              <a:endParaRPr lang="zh-CN" altLang="en-US">
                <a:solidFill>
                  <a:schemeClr val="dk1"/>
                </a:solidFill>
              </a:endParaRPr>
            </a:p>
          </p:txBody>
        </p:sp>
        <p:sp>
          <p:nvSpPr>
            <p:cNvPr id="49" name="object 33"/>
            <p:cNvSpPr txBox="1"/>
            <p:nvPr/>
          </p:nvSpPr>
          <p:spPr>
            <a:xfrm>
              <a:off x="4918709" y="3191383"/>
              <a:ext cx="222885" cy="492621"/>
            </a:xfrm>
            <a:prstGeom prst="rect">
              <a:avLst/>
            </a:prstGeom>
          </p:spPr>
          <p:txBody>
            <a:bodyPr vert="horz" wrap="square" lIns="0" tIns="0" rIns="0" bIns="0" rtlCol="0">
              <a:spAutoFit/>
            </a:bodyPr>
            <a:lstStyle/>
            <a:p>
              <a:pPr marL="12700" marR="0" defTabSz="1219835" fontAlgn="auto">
                <a:spcBef>
                  <a:spcPct val="0"/>
                </a:spcBef>
                <a:spcAft>
                  <a:spcPct val="0"/>
                </a:spcAft>
                <a:buClrTx/>
                <a:buSzTx/>
                <a:buFontTx/>
                <a:buNone/>
                <a:defRPr/>
              </a:pPr>
              <a:r>
                <a:rPr kumimoji="0" sz="2800" b="1" kern="1200" cap="none" spc="-20" normalizeH="0" baseline="0" noProof="0">
                  <a:solidFill>
                    <a:srgbClr val="FFFFFF"/>
                  </a:solidFill>
                  <a:latin typeface="Arial" panose="020B0604020202020204"/>
                  <a:ea typeface="+mn-ea"/>
                  <a:cs typeface="Arial" panose="020B0604020202020204"/>
                </a:rPr>
                <a:t>2</a:t>
              </a:r>
              <a:endParaRPr kumimoji="0" sz="2800" b="1" kern="1200" cap="none" spc="-20" normalizeH="0" baseline="0" noProof="0">
                <a:solidFill>
                  <a:srgbClr val="FFFFFF"/>
                </a:solidFill>
                <a:latin typeface="Arial" panose="020B0604020202020204"/>
                <a:ea typeface="+mn-ea"/>
                <a:cs typeface="Arial" panose="020B0604020202020204"/>
              </a:endParaRPr>
            </a:p>
          </p:txBody>
        </p:sp>
        <p:sp>
          <p:nvSpPr>
            <p:cNvPr id="38946" name="object 34"/>
            <p:cNvSpPr txBox="1"/>
            <p:nvPr/>
          </p:nvSpPr>
          <p:spPr>
            <a:xfrm>
              <a:off x="5334380" y="3143122"/>
              <a:ext cx="2540635" cy="950365"/>
            </a:xfrm>
            <a:prstGeom prst="rect">
              <a:avLst/>
            </a:prstGeom>
            <a:noFill/>
            <a:ln w="9525">
              <a:noFill/>
            </a:ln>
          </p:spPr>
          <p:txBody>
            <a:bodyPr lIns="0" tIns="0" rIns="0" bIns="0" anchor="t" anchorCtr="0">
              <a:spAutoFit/>
            </a:bodyPr>
            <a:lstStyle/>
            <a:p>
              <a:pPr marL="12700"/>
              <a:r>
                <a:rPr lang="zh-CN" altLang="en-US" sz="1800" b="1">
                  <a:solidFill>
                    <a:schemeClr val="dk1"/>
                  </a:solidFill>
                  <a:latin typeface="微软雅黑" panose="020B0503020204020204" charset="-122"/>
                  <a:ea typeface="微软雅黑" panose="020B0503020204020204" charset="-122"/>
                </a:rPr>
                <a:t>进行经常性维护、保养并 定期检测，保证正常运转</a:t>
              </a:r>
              <a:endParaRPr lang="zh-CN" altLang="en-US" sz="1800" b="1">
                <a:solidFill>
                  <a:schemeClr val="dk1"/>
                </a:solidFill>
                <a:latin typeface="微软雅黑" panose="020B0503020204020204" charset="-122"/>
                <a:ea typeface="微软雅黑" panose="020B0503020204020204" charset="-122"/>
              </a:endParaRPr>
            </a:p>
          </p:txBody>
        </p:sp>
        <p:sp>
          <p:nvSpPr>
            <p:cNvPr id="38947" name="object 35"/>
            <p:cNvSpPr/>
            <p:nvPr>
              <p:custDataLst>
                <p:tags r:id="rId21"/>
              </p:custDataLst>
            </p:nvPr>
          </p:nvSpPr>
          <p:spPr>
            <a:xfrm>
              <a:off x="4578096" y="4325111"/>
              <a:ext cx="504443" cy="504444"/>
            </a:xfrm>
            <a:custGeom>
              <a:avLst/>
              <a:gdLst/>
              <a:ahLst/>
              <a:cxnLst/>
              <a:rect l="0" t="0" r="0" b="0"/>
              <a:pathLst>
                <a:path w="504443" h="504444">
                  <a:moveTo>
                    <a:pt x="252221" y="0"/>
                  </a:moveTo>
                  <a:lnTo>
                    <a:pt x="211305" y="3300"/>
                  </a:lnTo>
                  <a:lnTo>
                    <a:pt x="172492" y="12856"/>
                  </a:lnTo>
                  <a:lnTo>
                    <a:pt x="136302" y="28148"/>
                  </a:lnTo>
                  <a:lnTo>
                    <a:pt x="103254" y="48658"/>
                  </a:lnTo>
                  <a:lnTo>
                    <a:pt x="73866" y="73866"/>
                  </a:lnTo>
                  <a:lnTo>
                    <a:pt x="48658" y="103254"/>
                  </a:lnTo>
                  <a:lnTo>
                    <a:pt x="28148" y="136302"/>
                  </a:lnTo>
                  <a:lnTo>
                    <a:pt x="12856" y="172492"/>
                  </a:lnTo>
                  <a:lnTo>
                    <a:pt x="3300" y="211305"/>
                  </a:lnTo>
                  <a:lnTo>
                    <a:pt x="0" y="252221"/>
                  </a:lnTo>
                  <a:lnTo>
                    <a:pt x="835" y="272910"/>
                  </a:lnTo>
                  <a:lnTo>
                    <a:pt x="7329" y="312840"/>
                  </a:lnTo>
                  <a:lnTo>
                    <a:pt x="19817" y="350406"/>
                  </a:lnTo>
                  <a:lnTo>
                    <a:pt x="37783" y="385090"/>
                  </a:lnTo>
                  <a:lnTo>
                    <a:pt x="60707" y="416373"/>
                  </a:lnTo>
                  <a:lnTo>
                    <a:pt x="88070" y="443736"/>
                  </a:lnTo>
                  <a:lnTo>
                    <a:pt x="119353" y="466660"/>
                  </a:lnTo>
                  <a:lnTo>
                    <a:pt x="154037" y="484626"/>
                  </a:lnTo>
                  <a:lnTo>
                    <a:pt x="191603" y="497114"/>
                  </a:lnTo>
                  <a:lnTo>
                    <a:pt x="231533" y="503608"/>
                  </a:lnTo>
                  <a:lnTo>
                    <a:pt x="252221" y="504444"/>
                  </a:lnTo>
                  <a:lnTo>
                    <a:pt x="272910" y="503608"/>
                  </a:lnTo>
                  <a:lnTo>
                    <a:pt x="312840" y="497114"/>
                  </a:lnTo>
                  <a:lnTo>
                    <a:pt x="350406" y="484626"/>
                  </a:lnTo>
                  <a:lnTo>
                    <a:pt x="385090" y="466660"/>
                  </a:lnTo>
                  <a:lnTo>
                    <a:pt x="416373" y="443736"/>
                  </a:lnTo>
                  <a:lnTo>
                    <a:pt x="443736" y="416373"/>
                  </a:lnTo>
                  <a:lnTo>
                    <a:pt x="466660" y="385090"/>
                  </a:lnTo>
                  <a:lnTo>
                    <a:pt x="484626" y="350406"/>
                  </a:lnTo>
                  <a:lnTo>
                    <a:pt x="497114" y="312840"/>
                  </a:lnTo>
                  <a:lnTo>
                    <a:pt x="503608" y="272910"/>
                  </a:lnTo>
                  <a:lnTo>
                    <a:pt x="504443" y="252221"/>
                  </a:lnTo>
                  <a:lnTo>
                    <a:pt x="503608" y="231533"/>
                  </a:lnTo>
                  <a:lnTo>
                    <a:pt x="497114" y="191603"/>
                  </a:lnTo>
                  <a:lnTo>
                    <a:pt x="484626" y="154037"/>
                  </a:lnTo>
                  <a:lnTo>
                    <a:pt x="466660" y="119353"/>
                  </a:lnTo>
                  <a:lnTo>
                    <a:pt x="443736" y="88070"/>
                  </a:lnTo>
                  <a:lnTo>
                    <a:pt x="416373" y="60707"/>
                  </a:lnTo>
                  <a:lnTo>
                    <a:pt x="385090" y="37783"/>
                  </a:lnTo>
                  <a:lnTo>
                    <a:pt x="350406" y="19817"/>
                  </a:lnTo>
                  <a:lnTo>
                    <a:pt x="312840" y="7329"/>
                  </a:lnTo>
                  <a:lnTo>
                    <a:pt x="272910" y="835"/>
                  </a:lnTo>
                  <a:lnTo>
                    <a:pt x="252221" y="0"/>
                  </a:lnTo>
                  <a:close/>
                </a:path>
              </a:pathLst>
            </a:custGeom>
            <a:solidFill>
              <a:srgbClr val="4471C4"/>
            </a:solidFill>
            <a:ln w="9525">
              <a:noFill/>
            </a:ln>
          </p:spPr>
          <p:txBody>
            <a:bodyPr/>
            <a:lstStyle/>
            <a:p>
              <a:endParaRPr lang="zh-CN" altLang="en-US">
                <a:solidFill>
                  <a:schemeClr val="dk1"/>
                </a:solidFill>
              </a:endParaRPr>
            </a:p>
          </p:txBody>
        </p:sp>
        <p:sp>
          <p:nvSpPr>
            <p:cNvPr id="52" name="object 36"/>
            <p:cNvSpPr txBox="1"/>
            <p:nvPr/>
          </p:nvSpPr>
          <p:spPr>
            <a:xfrm>
              <a:off x="4718684" y="4355083"/>
              <a:ext cx="223520" cy="492621"/>
            </a:xfrm>
            <a:prstGeom prst="rect">
              <a:avLst/>
            </a:prstGeom>
          </p:spPr>
          <p:txBody>
            <a:bodyPr vert="horz" wrap="square" lIns="0" tIns="0" rIns="0" bIns="0" rtlCol="0">
              <a:spAutoFit/>
            </a:bodyPr>
            <a:lstStyle/>
            <a:p>
              <a:pPr marL="12700" marR="0" defTabSz="1219835" fontAlgn="auto">
                <a:spcBef>
                  <a:spcPct val="0"/>
                </a:spcBef>
                <a:spcAft>
                  <a:spcPct val="0"/>
                </a:spcAft>
                <a:buClrTx/>
                <a:buSzTx/>
                <a:buFontTx/>
                <a:buNone/>
                <a:defRPr/>
              </a:pPr>
              <a:r>
                <a:rPr kumimoji="0" sz="2800" b="1" kern="1200" cap="none" spc="-20" normalizeH="0" baseline="0" noProof="0">
                  <a:solidFill>
                    <a:srgbClr val="FFFFFF"/>
                  </a:solidFill>
                  <a:latin typeface="Arial" panose="020B0604020202020204"/>
                  <a:ea typeface="+mn-ea"/>
                  <a:cs typeface="Arial" panose="020B0604020202020204"/>
                </a:rPr>
                <a:t>3</a:t>
              </a:r>
              <a:endParaRPr kumimoji="0" sz="2800" b="1" kern="1200" cap="none" spc="-20" normalizeH="0" baseline="0" noProof="0">
                <a:solidFill>
                  <a:srgbClr val="FFFFFF"/>
                </a:solidFill>
                <a:latin typeface="Arial" panose="020B0604020202020204"/>
                <a:ea typeface="+mn-ea"/>
                <a:cs typeface="Arial" panose="020B0604020202020204"/>
              </a:endParaRPr>
            </a:p>
          </p:txBody>
        </p:sp>
        <p:sp>
          <p:nvSpPr>
            <p:cNvPr id="38949" name="object 37"/>
            <p:cNvSpPr txBox="1"/>
            <p:nvPr/>
          </p:nvSpPr>
          <p:spPr>
            <a:xfrm>
              <a:off x="5126482" y="4295902"/>
              <a:ext cx="3226435" cy="633577"/>
            </a:xfrm>
            <a:prstGeom prst="rect">
              <a:avLst/>
            </a:prstGeom>
            <a:noFill/>
            <a:ln w="9525">
              <a:noFill/>
            </a:ln>
          </p:spPr>
          <p:txBody>
            <a:bodyPr lIns="0" tIns="0" rIns="0" bIns="0" anchor="t" anchorCtr="0">
              <a:spAutoFit/>
            </a:bodyPr>
            <a:lstStyle/>
            <a:p>
              <a:pPr marL="12700"/>
              <a:r>
                <a:rPr lang="zh-CN" altLang="en-US" sz="1800" b="1">
                  <a:solidFill>
                    <a:schemeClr val="dk1"/>
                  </a:solidFill>
                  <a:latin typeface="微软雅黑" panose="020B0503020204020204" charset="-122"/>
                  <a:ea typeface="微软雅黑" panose="020B0503020204020204" charset="-122"/>
                </a:rPr>
                <a:t>维护、保养、检测应当作好记录 并由有关人员签字</a:t>
              </a:r>
              <a:endParaRPr lang="zh-CN" altLang="en-US" sz="1800" b="1">
                <a:solidFill>
                  <a:schemeClr val="dk1"/>
                </a:solidFill>
                <a:latin typeface="微软雅黑" panose="020B0503020204020204" charset="-122"/>
                <a:ea typeface="微软雅黑" panose="020B0503020204020204" charset="-122"/>
              </a:endParaRPr>
            </a:p>
          </p:txBody>
        </p:sp>
        <p:sp>
          <p:nvSpPr>
            <p:cNvPr id="38950" name="object 38"/>
            <p:cNvSpPr/>
            <p:nvPr>
              <p:custDataLst>
                <p:tags r:id="rId22"/>
              </p:custDataLst>
            </p:nvPr>
          </p:nvSpPr>
          <p:spPr>
            <a:xfrm>
              <a:off x="8964834" y="2512974"/>
              <a:ext cx="772726" cy="2949911"/>
            </a:xfrm>
            <a:custGeom>
              <a:avLst/>
              <a:gdLst/>
              <a:ahLst/>
              <a:cxnLst/>
              <a:rect l="0" t="0" r="0" b="0"/>
              <a:pathLst>
                <a:path w="772668" h="2478024">
                  <a:moveTo>
                    <a:pt x="0" y="2478024"/>
                  </a:moveTo>
                  <a:lnTo>
                    <a:pt x="772668" y="2478024"/>
                  </a:lnTo>
                  <a:lnTo>
                    <a:pt x="772668" y="0"/>
                  </a:lnTo>
                  <a:lnTo>
                    <a:pt x="0" y="0"/>
                  </a:lnTo>
                  <a:lnTo>
                    <a:pt x="0" y="2478024"/>
                  </a:lnTo>
                  <a:close/>
                </a:path>
              </a:pathLst>
            </a:custGeom>
            <a:solidFill>
              <a:srgbClr val="0071C5"/>
            </a:solidFill>
            <a:ln w="9525">
              <a:noFill/>
            </a:ln>
          </p:spPr>
          <p:txBody>
            <a:bodyPr/>
            <a:lstStyle/>
            <a:p>
              <a:endParaRPr lang="zh-CN" altLang="en-US">
                <a:solidFill>
                  <a:schemeClr val="dk1"/>
                </a:solidFill>
              </a:endParaRPr>
            </a:p>
          </p:txBody>
        </p:sp>
        <p:sp>
          <p:nvSpPr>
            <p:cNvPr id="38951" name="object 39"/>
            <p:cNvSpPr txBox="1"/>
            <p:nvPr/>
          </p:nvSpPr>
          <p:spPr>
            <a:xfrm>
              <a:off x="9211208" y="2513048"/>
              <a:ext cx="280035" cy="2852549"/>
            </a:xfrm>
            <a:prstGeom prst="rect">
              <a:avLst/>
            </a:prstGeom>
            <a:noFill/>
            <a:ln w="9525">
              <a:noFill/>
            </a:ln>
          </p:spPr>
          <p:txBody>
            <a:bodyPr lIns="0" tIns="0" rIns="0" bIns="0" anchor="t" anchorCtr="0">
              <a:spAutoFit/>
            </a:bodyPr>
            <a:lstStyle/>
            <a:p>
              <a:pPr marL="12700" algn="just">
                <a:lnSpc>
                  <a:spcPct val="135000"/>
                </a:lnSpc>
              </a:pPr>
              <a:r>
                <a:rPr lang="zh-CN" altLang="en-US" sz="2000" b="1">
                  <a:solidFill>
                    <a:srgbClr val="FFFFFF"/>
                  </a:solidFill>
                  <a:latin typeface="微软雅黑" panose="020B0503020204020204" charset="-122"/>
                  <a:ea typeface="微软雅黑" panose="020B0503020204020204" charset="-122"/>
                </a:rPr>
                <a:t>生 产 经 营 单 位</a:t>
              </a:r>
              <a:endParaRPr lang="zh-CN" altLang="en-US" sz="2000" b="1">
                <a:solidFill>
                  <a:srgbClr val="FFFFFF"/>
                </a:solidFill>
                <a:latin typeface="微软雅黑" panose="020B0503020204020204" charset="-122"/>
                <a:ea typeface="微软雅黑" panose="020B0503020204020204" charset="-122"/>
              </a:endParaRPr>
            </a:p>
          </p:txBody>
        </p:sp>
        <p:sp>
          <p:nvSpPr>
            <p:cNvPr id="38952" name="object 40"/>
            <p:cNvSpPr/>
            <p:nvPr>
              <p:custDataLst>
                <p:tags r:id="rId23"/>
              </p:custDataLst>
            </p:nvPr>
          </p:nvSpPr>
          <p:spPr>
            <a:xfrm>
              <a:off x="8424671" y="3342132"/>
              <a:ext cx="540003" cy="173735"/>
            </a:xfrm>
            <a:custGeom>
              <a:avLst/>
              <a:gdLst/>
              <a:ahLst/>
              <a:cxnLst/>
              <a:rect l="0" t="0" r="0" b="0"/>
              <a:pathLst>
                <a:path w="540003" h="173735">
                  <a:moveTo>
                    <a:pt x="173735" y="0"/>
                  </a:moveTo>
                  <a:lnTo>
                    <a:pt x="0" y="86867"/>
                  </a:lnTo>
                  <a:lnTo>
                    <a:pt x="173735" y="173735"/>
                  </a:lnTo>
                  <a:lnTo>
                    <a:pt x="173735" y="115823"/>
                  </a:lnTo>
                  <a:lnTo>
                    <a:pt x="144779" y="115823"/>
                  </a:lnTo>
                  <a:lnTo>
                    <a:pt x="144779" y="57912"/>
                  </a:lnTo>
                  <a:lnTo>
                    <a:pt x="173735" y="57912"/>
                  </a:lnTo>
                  <a:lnTo>
                    <a:pt x="173735" y="0"/>
                  </a:lnTo>
                  <a:close/>
                </a:path>
                <a:path w="540003" h="173735">
                  <a:moveTo>
                    <a:pt x="173735" y="57912"/>
                  </a:moveTo>
                  <a:lnTo>
                    <a:pt x="144779" y="57912"/>
                  </a:lnTo>
                  <a:lnTo>
                    <a:pt x="144779" y="115823"/>
                  </a:lnTo>
                  <a:lnTo>
                    <a:pt x="173735" y="115823"/>
                  </a:lnTo>
                  <a:lnTo>
                    <a:pt x="173735" y="57912"/>
                  </a:lnTo>
                  <a:close/>
                </a:path>
                <a:path w="540003" h="173735">
                  <a:moveTo>
                    <a:pt x="540003" y="57912"/>
                  </a:moveTo>
                  <a:lnTo>
                    <a:pt x="173735" y="57912"/>
                  </a:lnTo>
                  <a:lnTo>
                    <a:pt x="173735" y="115823"/>
                  </a:lnTo>
                  <a:lnTo>
                    <a:pt x="540003" y="115823"/>
                  </a:lnTo>
                  <a:lnTo>
                    <a:pt x="540003" y="57912"/>
                  </a:lnTo>
                  <a:close/>
                </a:path>
              </a:pathLst>
            </a:custGeom>
            <a:solidFill>
              <a:srgbClr val="6FAC46"/>
            </a:solidFill>
            <a:ln w="9525">
              <a:noFill/>
            </a:ln>
          </p:spPr>
          <p:txBody>
            <a:bodyPr/>
            <a:lstStyle/>
            <a:p>
              <a:endParaRPr lang="zh-CN" altLang="en-US">
                <a:solidFill>
                  <a:schemeClr val="dk1"/>
                </a:solidFill>
              </a:endParaRPr>
            </a:p>
          </p:txBody>
        </p:sp>
        <p:sp>
          <p:nvSpPr>
            <p:cNvPr id="38953" name="object 41"/>
            <p:cNvSpPr/>
            <p:nvPr>
              <p:custDataLst>
                <p:tags r:id="rId24"/>
              </p:custDataLst>
            </p:nvPr>
          </p:nvSpPr>
          <p:spPr>
            <a:xfrm>
              <a:off x="8427719" y="4454652"/>
              <a:ext cx="540003" cy="173736"/>
            </a:xfrm>
            <a:custGeom>
              <a:avLst/>
              <a:gdLst/>
              <a:ahLst/>
              <a:cxnLst/>
              <a:rect l="0" t="0" r="0" b="0"/>
              <a:pathLst>
                <a:path w="540003" h="173736">
                  <a:moveTo>
                    <a:pt x="173735" y="0"/>
                  </a:moveTo>
                  <a:lnTo>
                    <a:pt x="0" y="86868"/>
                  </a:lnTo>
                  <a:lnTo>
                    <a:pt x="173735" y="173736"/>
                  </a:lnTo>
                  <a:lnTo>
                    <a:pt x="173735" y="115824"/>
                  </a:lnTo>
                  <a:lnTo>
                    <a:pt x="144779" y="115824"/>
                  </a:lnTo>
                  <a:lnTo>
                    <a:pt x="144779" y="57912"/>
                  </a:lnTo>
                  <a:lnTo>
                    <a:pt x="173735" y="57912"/>
                  </a:lnTo>
                  <a:lnTo>
                    <a:pt x="173735" y="0"/>
                  </a:lnTo>
                  <a:close/>
                </a:path>
                <a:path w="540003" h="173736">
                  <a:moveTo>
                    <a:pt x="173735" y="57912"/>
                  </a:moveTo>
                  <a:lnTo>
                    <a:pt x="144779" y="57912"/>
                  </a:lnTo>
                  <a:lnTo>
                    <a:pt x="144779" y="115824"/>
                  </a:lnTo>
                  <a:lnTo>
                    <a:pt x="173735" y="115824"/>
                  </a:lnTo>
                  <a:lnTo>
                    <a:pt x="173735" y="57912"/>
                  </a:lnTo>
                  <a:close/>
                </a:path>
                <a:path w="540003" h="173736">
                  <a:moveTo>
                    <a:pt x="540003" y="57912"/>
                  </a:moveTo>
                  <a:lnTo>
                    <a:pt x="173735" y="57912"/>
                  </a:lnTo>
                  <a:lnTo>
                    <a:pt x="173735" y="115824"/>
                  </a:lnTo>
                  <a:lnTo>
                    <a:pt x="540003" y="115824"/>
                  </a:lnTo>
                  <a:lnTo>
                    <a:pt x="540003" y="57912"/>
                  </a:lnTo>
                  <a:close/>
                </a:path>
              </a:pathLst>
            </a:custGeom>
            <a:solidFill>
              <a:srgbClr val="6FAC46"/>
            </a:solidFill>
            <a:ln w="9525">
              <a:noFill/>
            </a:ln>
          </p:spPr>
          <p:txBody>
            <a:bodyPr/>
            <a:lstStyle/>
            <a:p>
              <a:endParaRPr lang="zh-CN" altLang="en-US">
                <a:solidFill>
                  <a:schemeClr val="dk1"/>
                </a:solidFill>
              </a:endParaRPr>
            </a:p>
          </p:txBody>
        </p:sp>
      </p:gr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第一节  安全生产法解读</a:t>
            </a:r>
            <a:endParaRPr lang="zh-CN" altLang="en-US" sz="4000" b="1">
              <a:solidFill>
                <a:schemeClr val="lt1"/>
              </a:solidFill>
            </a:endParaRPr>
          </a:p>
        </p:txBody>
      </p:sp>
      <p:sp>
        <p:nvSpPr>
          <p:cNvPr id="2" name="矩形 1"/>
          <p:cNvSpPr/>
          <p:nvPr/>
        </p:nvSpPr>
        <p:spPr>
          <a:xfrm>
            <a:off x="581660" y="163131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安全生产法：第四十条</a:t>
            </a:r>
            <a:endParaRPr lang="zh-CN" altLang="en-US" sz="2400" b="1">
              <a:solidFill>
                <a:srgbClr val="FFFFFF"/>
              </a:solidFill>
              <a:latin typeface="微软雅黑" panose="020B0503020204020204" charset="-122"/>
              <a:ea typeface="微软雅黑" panose="020B0503020204020204" charset="-122"/>
            </a:endParaRPr>
          </a:p>
        </p:txBody>
      </p:sp>
      <p:grpSp>
        <p:nvGrpSpPr>
          <p:cNvPr id="39937" name="组合 11"/>
          <p:cNvGrpSpPr/>
          <p:nvPr/>
        </p:nvGrpSpPr>
        <p:grpSpPr>
          <a:xfrm>
            <a:off x="626110" y="2647315"/>
            <a:ext cx="4394835" cy="3190875"/>
            <a:chOff x="580021" y="2119706"/>
            <a:chExt cx="4779500" cy="3190877"/>
          </a:xfrm>
        </p:grpSpPr>
        <p:sp>
          <p:nvSpPr>
            <p:cNvPr id="39938" name="object 2"/>
            <p:cNvSpPr/>
            <p:nvPr>
              <p:custDataLst>
                <p:tags r:id="rId1"/>
              </p:custDataLst>
            </p:nvPr>
          </p:nvSpPr>
          <p:spPr>
            <a:xfrm>
              <a:off x="602916" y="2157012"/>
              <a:ext cx="4707641" cy="3105877"/>
            </a:xfrm>
            <a:prstGeom prst="rect">
              <a:avLst/>
            </a:prstGeom>
            <a:blipFill rotWithShape="1">
              <a:blip r:embed="rId2"/>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39939" name="object 3"/>
            <p:cNvSpPr/>
            <p:nvPr>
              <p:custDataLst>
                <p:tags r:id="rId3"/>
              </p:custDataLst>
            </p:nvPr>
          </p:nvSpPr>
          <p:spPr>
            <a:xfrm>
              <a:off x="580021" y="2119706"/>
              <a:ext cx="4779500" cy="3190877"/>
            </a:xfrm>
            <a:custGeom>
              <a:avLst/>
              <a:gdLst/>
              <a:ahLst/>
              <a:cxnLst/>
              <a:rect l="0" t="0" r="0" b="0"/>
              <a:pathLst>
                <a:path w="3605784" h="2860548">
                  <a:moveTo>
                    <a:pt x="0" y="2860548"/>
                  </a:moveTo>
                  <a:lnTo>
                    <a:pt x="3605784" y="2860548"/>
                  </a:lnTo>
                  <a:lnTo>
                    <a:pt x="3605784" y="0"/>
                  </a:lnTo>
                  <a:lnTo>
                    <a:pt x="0" y="0"/>
                  </a:lnTo>
                  <a:lnTo>
                    <a:pt x="0" y="2860548"/>
                  </a:lnTo>
                  <a:close/>
                </a:path>
              </a:pathLst>
            </a:custGeom>
            <a:noFill/>
            <a:ln w="76200" cap="flat" cmpd="sng">
              <a:solidFill>
                <a:srgbClr val="F90404"/>
              </a:solidFill>
              <a:prstDash val="solid"/>
              <a:miter/>
              <a:headEnd type="none" w="med" len="med"/>
              <a:tailEnd type="none" w="med" len="med"/>
            </a:ln>
          </p:spPr>
          <p:txBody>
            <a:bodyPr/>
            <a:lstStyle/>
            <a:p>
              <a:endParaRPr lang="zh-CN" altLang="en-US">
                <a:solidFill>
                  <a:schemeClr val="dk1"/>
                </a:solidFill>
              </a:endParaRPr>
            </a:p>
          </p:txBody>
        </p:sp>
      </p:grpSp>
      <p:sp>
        <p:nvSpPr>
          <p:cNvPr id="39940" name="object 4"/>
          <p:cNvSpPr txBox="1"/>
          <p:nvPr/>
        </p:nvSpPr>
        <p:spPr>
          <a:xfrm>
            <a:off x="5346065" y="2840355"/>
            <a:ext cx="2291080" cy="276860"/>
          </a:xfrm>
          <a:prstGeom prst="rect">
            <a:avLst/>
          </a:prstGeom>
          <a:noFill/>
          <a:ln w="9525">
            <a:noFill/>
          </a:ln>
        </p:spPr>
        <p:txBody>
          <a:bodyPr wrap="square" lIns="0" tIns="0" rIns="0" bIns="0" anchor="t" anchorCtr="0">
            <a:spAutoFit/>
          </a:bodyPr>
          <a:lstStyle/>
          <a:p>
            <a:pPr marL="12700"/>
            <a:r>
              <a:rPr lang="zh-CN" altLang="en-US" b="1">
                <a:solidFill>
                  <a:srgbClr val="DC3B00"/>
                </a:solidFill>
                <a:latin typeface="微软雅黑" panose="020B0503020204020204" charset="-122"/>
                <a:ea typeface="微软雅黑" panose="020B0503020204020204" charset="-122"/>
              </a:rPr>
              <a:t>重大危险源</a:t>
            </a:r>
            <a:endParaRPr lang="zh-CN" altLang="en-US" b="1">
              <a:solidFill>
                <a:srgbClr val="DC3B00"/>
              </a:solidFill>
              <a:latin typeface="微软雅黑" panose="020B0503020204020204" charset="-122"/>
              <a:ea typeface="微软雅黑" panose="020B0503020204020204" charset="-122"/>
            </a:endParaRPr>
          </a:p>
        </p:txBody>
      </p:sp>
      <p:sp>
        <p:nvSpPr>
          <p:cNvPr id="11" name="object 5"/>
          <p:cNvSpPr txBox="1"/>
          <p:nvPr/>
        </p:nvSpPr>
        <p:spPr>
          <a:xfrm>
            <a:off x="5346065" y="3343275"/>
            <a:ext cx="6553200" cy="2447290"/>
          </a:xfrm>
          <a:prstGeom prst="rect">
            <a:avLst/>
          </a:prstGeom>
        </p:spPr>
        <p:txBody>
          <a:bodyPr vert="horz" wrap="square" lIns="0" tIns="0" rIns="0" bIns="0" rtlCol="0">
            <a:spAutoFit/>
          </a:bodyPr>
          <a:lstStyle>
            <a:lvl1pPr marL="457200" indent="-457200" algn="l" defTabSz="1219835"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1235" indent="-381000" algn="l" defTabSz="1219835"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1524635" indent="-304800" algn="l" defTabSz="121983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423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44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40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3670"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39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3505" indent="-304800" algn="l" defTabSz="121983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marL="457200" marR="0" lvl="0" indent="-457200" algn="l" defTabSz="1219835" rtl="0" eaLnBrk="1" fontAlgn="auto" latinLnBrk="0" hangingPunct="1">
              <a:lnSpc>
                <a:spcPct val="100000"/>
              </a:lnSpc>
              <a:spcBef>
                <a:spcPct val="20000"/>
              </a:spcBef>
              <a:spcAft>
                <a:spcPct val="0"/>
              </a:spcAft>
              <a:buClrTx/>
              <a:buSzTx/>
              <a:buFont typeface="Wingdings" panose="05000000000000000000" pitchFamily="2" charset="2"/>
              <a:buChar char="ü"/>
              <a:tabLst>
                <a:tab pos="3604895" algn="l"/>
              </a:tabLst>
              <a:defRPr/>
            </a:pPr>
            <a:r>
              <a:rPr kumimoji="0" lang="zh-CN" altLang="en-US" sz="2800" b="1" i="0" u="none" strike="noStrike" kern="1200" cap="none" spc="-30" normalizeH="0" baseline="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rPr>
              <a:t>  登记建档</a:t>
            </a:r>
            <a:endParaRPr kumimoji="0" lang="zh-CN" altLang="en-US" sz="2800" b="1" i="0" u="none" strike="noStrike" kern="1200" cap="none" spc="0" normalizeH="0" baseline="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endParaRPr>
          </a:p>
          <a:p>
            <a:pPr marL="457200" marR="0" lvl="0" indent="-457200" algn="l" defTabSz="1219835" rtl="0" eaLnBrk="1" fontAlgn="auto" latinLnBrk="0" hangingPunct="1">
              <a:lnSpc>
                <a:spcPct val="100000"/>
              </a:lnSpc>
              <a:spcBef>
                <a:spcPts val="1205"/>
              </a:spcBef>
              <a:spcAft>
                <a:spcPct val="0"/>
              </a:spcAft>
              <a:buClrTx/>
              <a:buSzTx/>
              <a:buFont typeface="Wingdings" panose="05000000000000000000" pitchFamily="2" charset="2"/>
              <a:buChar char="ü"/>
              <a:tabLst>
                <a:tab pos="3604895" algn="l"/>
              </a:tabLst>
              <a:defRPr/>
            </a:pPr>
            <a:r>
              <a:rPr kumimoji="0" lang="zh-CN" altLang="en-US" sz="2800" b="1" i="0" u="none" strike="noStrike" kern="1200" cap="none" spc="-30" normalizeH="0" baseline="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rPr>
              <a:t>  定期检测、评估、监控</a:t>
            </a:r>
            <a:endParaRPr kumimoji="0" lang="zh-CN" altLang="en-US" sz="2800" b="1" i="0" u="none" strike="noStrike" kern="1200" cap="none" spc="0" normalizeH="0" baseline="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endParaRPr>
          </a:p>
          <a:p>
            <a:pPr marL="457200" marR="0" lvl="0" indent="-457200" algn="l" defTabSz="1219835" rtl="0" eaLnBrk="1" fontAlgn="auto" latinLnBrk="0" hangingPunct="1">
              <a:lnSpc>
                <a:spcPct val="100000"/>
              </a:lnSpc>
              <a:spcBef>
                <a:spcPts val="1200"/>
              </a:spcBef>
              <a:spcAft>
                <a:spcPct val="0"/>
              </a:spcAft>
              <a:buClrTx/>
              <a:buSzTx/>
              <a:buFont typeface="Wingdings" panose="05000000000000000000" pitchFamily="2" charset="2"/>
              <a:buChar char="ü"/>
              <a:tabLst>
                <a:tab pos="3604895" algn="l"/>
              </a:tabLst>
              <a:defRPr/>
            </a:pPr>
            <a:r>
              <a:rPr kumimoji="0" lang="zh-CN" altLang="en-US" sz="2800" b="1" i="0" u="none" strike="noStrike" kern="1200" cap="none" spc="-30" normalizeH="0" baseline="2000" noProof="0">
                <a:ln>
                  <a:noFill/>
                </a:ln>
                <a:solidFill>
                  <a:schemeClr val="dk1"/>
                </a:solidFill>
                <a:effectLst/>
                <a:uLnTx/>
                <a:uFillTx/>
                <a:latin typeface="微软雅黑" panose="020B0503020204020204" charset="-122"/>
                <a:ea typeface="微软雅黑" panose="020B0503020204020204" charset="-122"/>
                <a:cs typeface="+mn-cs"/>
              </a:rPr>
              <a:t>  制定应急预案</a:t>
            </a:r>
            <a:endParaRPr kumimoji="0" lang="en-US" altLang="zh-CN" sz="2800" b="1" i="0" u="none" strike="noStrike" kern="1200" cap="none" spc="-30" normalizeH="0" baseline="2000" noProof="0">
              <a:ln>
                <a:noFill/>
              </a:ln>
              <a:solidFill>
                <a:schemeClr val="dk1"/>
              </a:solidFill>
              <a:effectLst/>
              <a:uLnTx/>
              <a:uFillTx/>
              <a:latin typeface="微软雅黑" panose="020B0503020204020204" charset="-122"/>
              <a:ea typeface="微软雅黑" panose="020B0503020204020204" charset="-122"/>
              <a:cs typeface="+mn-cs"/>
            </a:endParaRPr>
          </a:p>
          <a:p>
            <a:pPr marL="457200" marR="0" lvl="0" indent="-457200" algn="l" defTabSz="1219835" rtl="0" eaLnBrk="1" fontAlgn="auto" latinLnBrk="0" hangingPunct="1">
              <a:lnSpc>
                <a:spcPct val="100000"/>
              </a:lnSpc>
              <a:spcBef>
                <a:spcPts val="1200"/>
              </a:spcBef>
              <a:spcAft>
                <a:spcPct val="0"/>
              </a:spcAft>
              <a:buClrTx/>
              <a:buSzTx/>
              <a:buFont typeface="Wingdings" panose="05000000000000000000" pitchFamily="2" charset="2"/>
              <a:buChar char="ü"/>
              <a:tabLst>
                <a:tab pos="3604895" algn="l"/>
              </a:tabLst>
              <a:defRPr/>
            </a:pPr>
            <a:r>
              <a:rPr kumimoji="0" lang="zh-CN" altLang="en-US" sz="2800" b="1" i="0" u="none" strike="noStrike" kern="1200" cap="none" spc="-30" normalizeH="0" baseline="2000" noProof="0">
                <a:ln>
                  <a:noFill/>
                </a:ln>
                <a:solidFill>
                  <a:schemeClr val="dk1"/>
                </a:solidFill>
                <a:effectLst/>
                <a:uLnTx/>
                <a:uFillTx/>
                <a:latin typeface="微软雅黑" panose="020B0503020204020204" charset="-122"/>
                <a:ea typeface="微软雅黑" panose="020B0503020204020204" charset="-122"/>
                <a:cs typeface="+mn-cs"/>
              </a:rPr>
              <a:t>  告知从业人员和相关人员在紧急情况下应当采取的应急措施</a:t>
            </a:r>
            <a:endParaRPr kumimoji="0" lang="en-US" altLang="zh-CN" sz="2800" b="1" i="0" u="none" strike="noStrike" kern="1200" cap="none" spc="-30" normalizeH="0" baseline="2000" noProof="0">
              <a:ln>
                <a:noFill/>
              </a:ln>
              <a:solidFill>
                <a:schemeClr val="dk1"/>
              </a:solidFill>
              <a:effectLst/>
              <a:uLnTx/>
              <a:uFillTx/>
              <a:latin typeface="微软雅黑" panose="020B0503020204020204" charset="-122"/>
              <a:ea typeface="微软雅黑" panose="020B0503020204020204" charset="-122"/>
              <a:cs typeface="+mn-cs"/>
            </a:endParaRPr>
          </a:p>
          <a:p>
            <a:pPr marL="457200" marR="0" lvl="0" indent="-457200" algn="l" defTabSz="1219835" rtl="0" eaLnBrk="1" fontAlgn="auto" latinLnBrk="0" hangingPunct="1">
              <a:lnSpc>
                <a:spcPct val="100000"/>
              </a:lnSpc>
              <a:spcBef>
                <a:spcPts val="1200"/>
              </a:spcBef>
              <a:spcAft>
                <a:spcPct val="0"/>
              </a:spcAft>
              <a:buClrTx/>
              <a:buSzTx/>
              <a:buFont typeface="Wingdings" panose="05000000000000000000" pitchFamily="2" charset="2"/>
              <a:buChar char="ü"/>
              <a:tabLst>
                <a:tab pos="3604895" algn="l"/>
              </a:tabLst>
              <a:defRPr/>
            </a:pPr>
            <a:r>
              <a:rPr kumimoji="0" lang="zh-CN" altLang="en-US" sz="2800" b="1" i="0" u="none" strike="noStrike" kern="1200" cap="none" spc="-30" normalizeH="0" baseline="2000" noProof="0">
                <a:ln>
                  <a:noFill/>
                </a:ln>
                <a:solidFill>
                  <a:schemeClr val="dk1"/>
                </a:solidFill>
                <a:effectLst/>
                <a:uLnTx/>
                <a:uFillTx/>
                <a:latin typeface="微软雅黑" panose="020B0503020204020204" charset="-122"/>
                <a:ea typeface="微软雅黑" panose="020B0503020204020204" charset="-122"/>
                <a:cs typeface="+mn-cs"/>
              </a:rPr>
              <a:t>  将重大危险源及有关安全措施、应急措施报地方</a:t>
            </a:r>
            <a:endParaRPr kumimoji="0" lang="en-US" altLang="zh-CN" sz="2800" b="1" i="0" u="none" strike="noStrike" kern="1200" cap="none" spc="-30" normalizeH="0" baseline="2000" noProof="0">
              <a:ln>
                <a:noFill/>
              </a:ln>
              <a:solidFill>
                <a:schemeClr val="dk1"/>
              </a:solidFill>
              <a:effectLst/>
              <a:uLnTx/>
              <a:uFillTx/>
              <a:latin typeface="微软雅黑" panose="020B0503020204020204" charset="-122"/>
              <a:ea typeface="微软雅黑" panose="020B0503020204020204" charset="-122"/>
              <a:cs typeface="+mn-cs"/>
            </a:endParaRPr>
          </a:p>
          <a:p>
            <a:pPr marL="0" marR="0" lvl="0" indent="0" algn="l" defTabSz="1219835" rtl="0" eaLnBrk="1" fontAlgn="auto" latinLnBrk="0" hangingPunct="1">
              <a:lnSpc>
                <a:spcPct val="100000"/>
              </a:lnSpc>
              <a:spcBef>
                <a:spcPts val="1200"/>
              </a:spcBef>
              <a:spcAft>
                <a:spcPct val="0"/>
              </a:spcAft>
              <a:buClrTx/>
              <a:buSzTx/>
              <a:buFont typeface="Arial" panose="020B0604020202020204" pitchFamily="34" charset="0"/>
              <a:buNone/>
              <a:tabLst>
                <a:tab pos="3604895" algn="l"/>
              </a:tabLst>
              <a:defRPr/>
            </a:pPr>
            <a:r>
              <a:rPr kumimoji="0" lang="en-US" altLang="zh-CN" sz="2800" b="1" i="0" u="none" strike="noStrike" kern="1200" cap="none" spc="-30" normalizeH="0" baseline="2000" noProof="0">
                <a:ln>
                  <a:noFill/>
                </a:ln>
                <a:solidFill>
                  <a:schemeClr val="dk1"/>
                </a:solidFill>
                <a:effectLst/>
                <a:uLnTx/>
                <a:uFillTx/>
                <a:latin typeface="微软雅黑" panose="020B0503020204020204" charset="-122"/>
                <a:ea typeface="微软雅黑" panose="020B0503020204020204" charset="-122"/>
                <a:cs typeface="+mn-cs"/>
              </a:rPr>
              <a:t>        </a:t>
            </a:r>
            <a:r>
              <a:rPr kumimoji="0" lang="zh-CN" altLang="en-US" sz="2800" b="1" i="0" u="none" strike="noStrike" kern="1200" cap="none" spc="-30" normalizeH="0" baseline="2000" noProof="0">
                <a:ln>
                  <a:noFill/>
                </a:ln>
                <a:solidFill>
                  <a:schemeClr val="dk1"/>
                </a:solidFill>
                <a:effectLst/>
                <a:uLnTx/>
                <a:uFillTx/>
                <a:latin typeface="微软雅黑" panose="020B0503020204020204" charset="-122"/>
                <a:ea typeface="微软雅黑" panose="020B0503020204020204" charset="-122"/>
                <a:cs typeface="+mn-cs"/>
              </a:rPr>
              <a:t>人民政府应急管理部门和有关部门备案</a:t>
            </a:r>
            <a:endParaRPr kumimoji="0" lang="zh-CN" altLang="en-US" sz="2800" b="1" i="0" u="none" strike="noStrike" kern="1200" cap="none" spc="-30" normalizeH="0" baseline="2000" noProof="0">
              <a:ln>
                <a:noFill/>
              </a:ln>
              <a:solidFill>
                <a:schemeClr val="dk1"/>
              </a:solidFill>
              <a:effectLst/>
              <a:uLnTx/>
              <a:uFillTx/>
              <a:latin typeface="微软雅黑" panose="020B0503020204020204" charset="-122"/>
              <a:ea typeface="微软雅黑" panose="020B050302020402020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第一节  安全生产法解读</a:t>
            </a:r>
            <a:endParaRPr lang="zh-CN" altLang="en-US" sz="4000" b="1">
              <a:solidFill>
                <a:schemeClr val="lt1"/>
              </a:solidFill>
            </a:endParaRPr>
          </a:p>
        </p:txBody>
      </p:sp>
      <p:sp>
        <p:nvSpPr>
          <p:cNvPr id="2" name="矩形 1"/>
          <p:cNvSpPr/>
          <p:nvPr/>
        </p:nvSpPr>
        <p:spPr>
          <a:xfrm>
            <a:off x="581660" y="163131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安全生产法：第四十一条</a:t>
            </a:r>
            <a:endParaRPr lang="zh-CN" altLang="en-US" sz="2400" b="1">
              <a:solidFill>
                <a:srgbClr val="FFFFFF"/>
              </a:solidFill>
              <a:latin typeface="微软雅黑" panose="020B0503020204020204" charset="-122"/>
              <a:ea typeface="微软雅黑" panose="020B0503020204020204" charset="-122"/>
            </a:endParaRPr>
          </a:p>
        </p:txBody>
      </p:sp>
      <p:sp>
        <p:nvSpPr>
          <p:cNvPr id="40961" name="object 2"/>
          <p:cNvSpPr txBox="1"/>
          <p:nvPr>
            <p:custDataLst>
              <p:tags r:id="rId1"/>
            </p:custDataLst>
          </p:nvPr>
        </p:nvSpPr>
        <p:spPr>
          <a:xfrm>
            <a:off x="737553" y="2295843"/>
            <a:ext cx="4140200" cy="350837"/>
          </a:xfrm>
          <a:prstGeom prst="rect">
            <a:avLst/>
          </a:prstGeom>
          <a:noFill/>
          <a:ln w="9525">
            <a:noFill/>
          </a:ln>
        </p:spPr>
        <p:txBody>
          <a:bodyPr wrap="square" lIns="0" tIns="0" rIns="0" bIns="0" anchor="t" anchorCtr="0">
            <a:spAutoFit/>
          </a:bodyPr>
          <a:lstStyle/>
          <a:p>
            <a:pPr marL="12700">
              <a:lnSpc>
                <a:spcPts val="2875"/>
              </a:lnSpc>
            </a:pPr>
            <a:r>
              <a:rPr lang="zh-CN" altLang="en-US">
                <a:solidFill>
                  <a:schemeClr val="dk1"/>
                </a:solidFill>
                <a:latin typeface="微软雅黑" panose="020B0503020204020204" charset="-122"/>
                <a:ea typeface="微软雅黑" panose="020B0503020204020204" charset="-122"/>
              </a:rPr>
              <a:t>生产经营单位应当建立健全 </a:t>
            </a:r>
            <a:endParaRPr lang="zh-CN" altLang="en-US">
              <a:solidFill>
                <a:schemeClr val="dk1"/>
              </a:solidFill>
              <a:latin typeface="微软雅黑" panose="020B0503020204020204" charset="-122"/>
              <a:ea typeface="微软雅黑" panose="020B0503020204020204" charset="-122"/>
            </a:endParaRPr>
          </a:p>
        </p:txBody>
      </p:sp>
      <p:sp>
        <p:nvSpPr>
          <p:cNvPr id="40962" name="object 3"/>
          <p:cNvSpPr txBox="1"/>
          <p:nvPr/>
        </p:nvSpPr>
        <p:spPr>
          <a:xfrm>
            <a:off x="914400" y="3005138"/>
            <a:ext cx="5530850" cy="409575"/>
          </a:xfrm>
          <a:prstGeom prst="rect">
            <a:avLst/>
          </a:prstGeom>
          <a:noFill/>
          <a:ln w="9525">
            <a:noFill/>
          </a:ln>
        </p:spPr>
        <p:txBody>
          <a:bodyPr wrap="square" lIns="0" tIns="0" rIns="0" bIns="0" anchor="t" anchorCtr="0">
            <a:spAutoFit/>
          </a:bodyPr>
          <a:lstStyle/>
          <a:p>
            <a:pPr marL="12700">
              <a:lnSpc>
                <a:spcPts val="3350"/>
              </a:lnSpc>
            </a:pPr>
            <a:r>
              <a:rPr lang="zh-CN" altLang="en-US" b="1">
                <a:solidFill>
                  <a:srgbClr val="CC6600"/>
                </a:solidFill>
                <a:latin typeface="微软雅黑" panose="020B0503020204020204" charset="-122"/>
                <a:ea typeface="微软雅黑" panose="020B0503020204020204" charset="-122"/>
              </a:rPr>
              <a:t>生产安全事故隐患排查治理制度 </a:t>
            </a:r>
            <a:endParaRPr lang="zh-CN" altLang="en-US" b="1">
              <a:solidFill>
                <a:srgbClr val="CC6600"/>
              </a:solidFill>
              <a:latin typeface="微软雅黑" panose="020B0503020204020204" charset="-122"/>
              <a:ea typeface="微软雅黑" panose="020B0503020204020204" charset="-122"/>
            </a:endParaRPr>
          </a:p>
        </p:txBody>
      </p:sp>
      <p:sp>
        <p:nvSpPr>
          <p:cNvPr id="40963" name="object 4"/>
          <p:cNvSpPr/>
          <p:nvPr>
            <p:custDataLst>
              <p:tags r:id="rId2"/>
            </p:custDataLst>
          </p:nvPr>
        </p:nvSpPr>
        <p:spPr>
          <a:xfrm>
            <a:off x="3297238" y="3773488"/>
            <a:ext cx="2520950" cy="968375"/>
          </a:xfrm>
          <a:custGeom>
            <a:avLst/>
            <a:gdLst/>
            <a:ahLst/>
            <a:cxnLst/>
            <a:rect l="0" t="0" r="0" b="0"/>
            <a:pathLst>
              <a:path w="2520695" h="1007363">
                <a:moveTo>
                  <a:pt x="2156841" y="0"/>
                </a:moveTo>
                <a:lnTo>
                  <a:pt x="0" y="0"/>
                </a:lnTo>
                <a:lnTo>
                  <a:pt x="363854" y="503682"/>
                </a:lnTo>
                <a:lnTo>
                  <a:pt x="0" y="1007363"/>
                </a:lnTo>
                <a:lnTo>
                  <a:pt x="2156841" y="1007363"/>
                </a:lnTo>
                <a:lnTo>
                  <a:pt x="2520695" y="503682"/>
                </a:lnTo>
                <a:lnTo>
                  <a:pt x="2156841" y="0"/>
                </a:lnTo>
                <a:close/>
              </a:path>
            </a:pathLst>
          </a:custGeom>
          <a:solidFill>
            <a:srgbClr val="00AF50"/>
          </a:solidFill>
          <a:ln w="9525">
            <a:noFill/>
          </a:ln>
        </p:spPr>
        <p:txBody>
          <a:bodyPr/>
          <a:lstStyle/>
          <a:p>
            <a:endParaRPr lang="zh-CN" altLang="en-US">
              <a:solidFill>
                <a:schemeClr val="dk1"/>
              </a:solidFill>
            </a:endParaRPr>
          </a:p>
        </p:txBody>
      </p:sp>
      <p:sp>
        <p:nvSpPr>
          <p:cNvPr id="40964" name="object 5"/>
          <p:cNvSpPr txBox="1"/>
          <p:nvPr/>
        </p:nvSpPr>
        <p:spPr>
          <a:xfrm>
            <a:off x="4038600" y="3859213"/>
            <a:ext cx="1038225" cy="714375"/>
          </a:xfrm>
          <a:prstGeom prst="rect">
            <a:avLst/>
          </a:prstGeom>
          <a:noFill/>
          <a:ln w="9525">
            <a:noFill/>
          </a:ln>
        </p:spPr>
        <p:txBody>
          <a:bodyPr wrap="square" lIns="0" tIns="0" rIns="0" bIns="0" anchor="t" anchorCtr="0">
            <a:spAutoFit/>
          </a:bodyPr>
          <a:lstStyle/>
          <a:p>
            <a:pPr marL="114300" indent="-101600">
              <a:lnSpc>
                <a:spcPct val="150000"/>
              </a:lnSpc>
            </a:pPr>
            <a:r>
              <a:rPr lang="zh-CN" altLang="en-US" sz="1600" b="1">
                <a:solidFill>
                  <a:srgbClr val="FFFFFF"/>
                </a:solidFill>
                <a:latin typeface="微软雅黑" panose="020B0503020204020204" charset="-122"/>
                <a:ea typeface="微软雅黑" panose="020B0503020204020204" charset="-122"/>
              </a:rPr>
              <a:t>发现并消除 事故隐患</a:t>
            </a:r>
            <a:endParaRPr lang="zh-CN" altLang="en-US" sz="1600" b="1">
              <a:solidFill>
                <a:srgbClr val="FFFFFF"/>
              </a:solidFill>
              <a:latin typeface="微软雅黑" panose="020B0503020204020204" charset="-122"/>
              <a:ea typeface="微软雅黑" panose="020B0503020204020204" charset="-122"/>
            </a:endParaRPr>
          </a:p>
        </p:txBody>
      </p:sp>
      <p:sp>
        <p:nvSpPr>
          <p:cNvPr id="40965" name="object 6"/>
          <p:cNvSpPr/>
          <p:nvPr>
            <p:custDataLst>
              <p:tags r:id="rId3"/>
            </p:custDataLst>
          </p:nvPr>
        </p:nvSpPr>
        <p:spPr>
          <a:xfrm>
            <a:off x="5737225" y="3773488"/>
            <a:ext cx="2519363" cy="968375"/>
          </a:xfrm>
          <a:custGeom>
            <a:avLst/>
            <a:gdLst/>
            <a:ahLst/>
            <a:cxnLst/>
            <a:rect l="0" t="0" r="0" b="0"/>
            <a:pathLst>
              <a:path w="2519172" h="1007363">
                <a:moveTo>
                  <a:pt x="2155570" y="0"/>
                </a:moveTo>
                <a:lnTo>
                  <a:pt x="0" y="0"/>
                </a:lnTo>
                <a:lnTo>
                  <a:pt x="363600" y="503682"/>
                </a:lnTo>
                <a:lnTo>
                  <a:pt x="0" y="1007363"/>
                </a:lnTo>
                <a:lnTo>
                  <a:pt x="2155570" y="1007363"/>
                </a:lnTo>
                <a:lnTo>
                  <a:pt x="2519172" y="503682"/>
                </a:lnTo>
                <a:lnTo>
                  <a:pt x="2155570" y="0"/>
                </a:lnTo>
                <a:close/>
              </a:path>
            </a:pathLst>
          </a:custGeom>
          <a:solidFill>
            <a:srgbClr val="006FC0"/>
          </a:solidFill>
          <a:ln w="9525">
            <a:noFill/>
          </a:ln>
        </p:spPr>
        <p:txBody>
          <a:bodyPr/>
          <a:lstStyle/>
          <a:p>
            <a:endParaRPr lang="zh-CN" altLang="en-US">
              <a:solidFill>
                <a:schemeClr val="dk1"/>
              </a:solidFill>
            </a:endParaRPr>
          </a:p>
        </p:txBody>
      </p:sp>
      <p:sp>
        <p:nvSpPr>
          <p:cNvPr id="40966" name="object 7"/>
          <p:cNvSpPr txBox="1"/>
          <p:nvPr/>
        </p:nvSpPr>
        <p:spPr>
          <a:xfrm>
            <a:off x="6375400" y="3859213"/>
            <a:ext cx="1243013" cy="714375"/>
          </a:xfrm>
          <a:prstGeom prst="rect">
            <a:avLst/>
          </a:prstGeom>
          <a:noFill/>
          <a:ln w="9525">
            <a:noFill/>
          </a:ln>
        </p:spPr>
        <p:txBody>
          <a:bodyPr wrap="square" lIns="0" tIns="0" rIns="0" bIns="0" anchor="t" anchorCtr="0">
            <a:spAutoFit/>
          </a:bodyPr>
          <a:lstStyle/>
          <a:p>
            <a:pPr marL="12700" indent="201930">
              <a:lnSpc>
                <a:spcPct val="150000"/>
              </a:lnSpc>
            </a:pPr>
            <a:r>
              <a:rPr lang="zh-CN" altLang="en-US" sz="1600" b="1">
                <a:solidFill>
                  <a:srgbClr val="FFFFFF"/>
                </a:solidFill>
                <a:latin typeface="微软雅黑" panose="020B0503020204020204" charset="-122"/>
                <a:ea typeface="微软雅黑" panose="020B0503020204020204" charset="-122"/>
              </a:rPr>
              <a:t>如实记录 排查治理情况</a:t>
            </a:r>
            <a:endParaRPr lang="zh-CN" altLang="en-US" sz="1600" b="1">
              <a:solidFill>
                <a:srgbClr val="FFFFFF"/>
              </a:solidFill>
              <a:latin typeface="微软雅黑" panose="020B0503020204020204" charset="-122"/>
              <a:ea typeface="微软雅黑" panose="020B0503020204020204" charset="-122"/>
            </a:endParaRPr>
          </a:p>
        </p:txBody>
      </p:sp>
      <p:sp>
        <p:nvSpPr>
          <p:cNvPr id="40967" name="object 8"/>
          <p:cNvSpPr/>
          <p:nvPr>
            <p:custDataLst>
              <p:tags r:id="rId4"/>
            </p:custDataLst>
          </p:nvPr>
        </p:nvSpPr>
        <p:spPr>
          <a:xfrm>
            <a:off x="8169275" y="3771900"/>
            <a:ext cx="2519363" cy="968375"/>
          </a:xfrm>
          <a:custGeom>
            <a:avLst/>
            <a:gdLst/>
            <a:ahLst/>
            <a:cxnLst/>
            <a:rect l="0" t="0" r="0" b="0"/>
            <a:pathLst>
              <a:path w="2519172" h="1007363">
                <a:moveTo>
                  <a:pt x="2043683" y="0"/>
                </a:moveTo>
                <a:lnTo>
                  <a:pt x="0" y="0"/>
                </a:lnTo>
                <a:lnTo>
                  <a:pt x="475487" y="503682"/>
                </a:lnTo>
                <a:lnTo>
                  <a:pt x="0" y="1007363"/>
                </a:lnTo>
                <a:lnTo>
                  <a:pt x="2043683" y="1007363"/>
                </a:lnTo>
                <a:lnTo>
                  <a:pt x="2519172" y="503682"/>
                </a:lnTo>
                <a:lnTo>
                  <a:pt x="2043683" y="0"/>
                </a:lnTo>
                <a:close/>
              </a:path>
            </a:pathLst>
          </a:custGeom>
          <a:solidFill>
            <a:srgbClr val="CC6600"/>
          </a:solidFill>
          <a:ln w="9525">
            <a:noFill/>
          </a:ln>
        </p:spPr>
        <p:txBody>
          <a:bodyPr/>
          <a:lstStyle/>
          <a:p>
            <a:endParaRPr lang="zh-CN" altLang="en-US">
              <a:solidFill>
                <a:schemeClr val="dk1"/>
              </a:solidFill>
            </a:endParaRPr>
          </a:p>
        </p:txBody>
      </p:sp>
      <p:sp>
        <p:nvSpPr>
          <p:cNvPr id="40968" name="object 9"/>
          <p:cNvSpPr txBox="1"/>
          <p:nvPr/>
        </p:nvSpPr>
        <p:spPr>
          <a:xfrm>
            <a:off x="9012238" y="3857625"/>
            <a:ext cx="836612" cy="714375"/>
          </a:xfrm>
          <a:prstGeom prst="rect">
            <a:avLst/>
          </a:prstGeom>
          <a:noFill/>
          <a:ln w="9525">
            <a:noFill/>
          </a:ln>
        </p:spPr>
        <p:txBody>
          <a:bodyPr wrap="square" lIns="0" tIns="0" rIns="0" bIns="0" anchor="t" anchorCtr="0">
            <a:spAutoFit/>
          </a:bodyPr>
          <a:lstStyle/>
          <a:p>
            <a:pPr marL="12700">
              <a:lnSpc>
                <a:spcPct val="150000"/>
              </a:lnSpc>
            </a:pPr>
            <a:r>
              <a:rPr lang="zh-CN" altLang="en-US" sz="1600" b="1">
                <a:solidFill>
                  <a:srgbClr val="FFFFFF"/>
                </a:solidFill>
                <a:latin typeface="微软雅黑" panose="020B0503020204020204" charset="-122"/>
                <a:ea typeface="微软雅黑" panose="020B0503020204020204" charset="-122"/>
              </a:rPr>
              <a:t>及时通报 从业人员</a:t>
            </a:r>
            <a:endParaRPr lang="zh-CN" altLang="en-US" sz="1600" b="1">
              <a:solidFill>
                <a:srgbClr val="FFFFFF"/>
              </a:solidFill>
              <a:latin typeface="微软雅黑" panose="020B0503020204020204" charset="-122"/>
              <a:ea typeface="微软雅黑" panose="020B0503020204020204" charset="-122"/>
            </a:endParaRPr>
          </a:p>
        </p:txBody>
      </p:sp>
      <p:sp>
        <p:nvSpPr>
          <p:cNvPr id="40972" name="object 12"/>
          <p:cNvSpPr/>
          <p:nvPr>
            <p:custDataLst>
              <p:tags r:id="rId5"/>
            </p:custDataLst>
          </p:nvPr>
        </p:nvSpPr>
        <p:spPr>
          <a:xfrm>
            <a:off x="2000250" y="3536950"/>
            <a:ext cx="862013" cy="715963"/>
          </a:xfrm>
          <a:custGeom>
            <a:avLst/>
            <a:gdLst/>
            <a:ahLst/>
            <a:cxnLst/>
            <a:rect l="0" t="0" r="0" b="0"/>
            <a:pathLst>
              <a:path w="862584" h="745236">
                <a:moveTo>
                  <a:pt x="676275" y="0"/>
                </a:moveTo>
                <a:lnTo>
                  <a:pt x="186309" y="0"/>
                </a:lnTo>
                <a:lnTo>
                  <a:pt x="0" y="372618"/>
                </a:lnTo>
                <a:lnTo>
                  <a:pt x="186309" y="745236"/>
                </a:lnTo>
                <a:lnTo>
                  <a:pt x="676275" y="745236"/>
                </a:lnTo>
                <a:lnTo>
                  <a:pt x="862584" y="372618"/>
                </a:lnTo>
                <a:lnTo>
                  <a:pt x="676275" y="0"/>
                </a:lnTo>
                <a:close/>
              </a:path>
            </a:pathLst>
          </a:custGeom>
          <a:solidFill>
            <a:srgbClr val="006FC0"/>
          </a:solidFill>
          <a:ln w="9525">
            <a:noFill/>
          </a:ln>
        </p:spPr>
        <p:txBody>
          <a:bodyPr/>
          <a:lstStyle/>
          <a:p>
            <a:endParaRPr lang="zh-CN" altLang="en-US">
              <a:solidFill>
                <a:schemeClr val="dk1"/>
              </a:solidFill>
            </a:endParaRPr>
          </a:p>
        </p:txBody>
      </p:sp>
      <p:sp>
        <p:nvSpPr>
          <p:cNvPr id="40973" name="object 13"/>
          <p:cNvSpPr/>
          <p:nvPr>
            <p:custDataLst>
              <p:tags r:id="rId6"/>
            </p:custDataLst>
          </p:nvPr>
        </p:nvSpPr>
        <p:spPr>
          <a:xfrm>
            <a:off x="2000250" y="4418013"/>
            <a:ext cx="862013" cy="714375"/>
          </a:xfrm>
          <a:custGeom>
            <a:avLst/>
            <a:gdLst/>
            <a:ahLst/>
            <a:cxnLst/>
            <a:rect l="0" t="0" r="0" b="0"/>
            <a:pathLst>
              <a:path w="862584" h="743711">
                <a:moveTo>
                  <a:pt x="676656" y="0"/>
                </a:moveTo>
                <a:lnTo>
                  <a:pt x="185928" y="0"/>
                </a:lnTo>
                <a:lnTo>
                  <a:pt x="0" y="371855"/>
                </a:lnTo>
                <a:lnTo>
                  <a:pt x="185928" y="743711"/>
                </a:lnTo>
                <a:lnTo>
                  <a:pt x="676656" y="743711"/>
                </a:lnTo>
                <a:lnTo>
                  <a:pt x="862584" y="371855"/>
                </a:lnTo>
                <a:lnTo>
                  <a:pt x="676656" y="0"/>
                </a:lnTo>
                <a:close/>
              </a:path>
            </a:pathLst>
          </a:custGeom>
          <a:solidFill>
            <a:srgbClr val="6F2F9F"/>
          </a:solidFill>
          <a:ln w="9525">
            <a:noFill/>
          </a:ln>
        </p:spPr>
        <p:txBody>
          <a:bodyPr/>
          <a:lstStyle/>
          <a:p>
            <a:endParaRPr lang="zh-CN" altLang="en-US">
              <a:solidFill>
                <a:schemeClr val="dk1"/>
              </a:solidFill>
            </a:endParaRPr>
          </a:p>
        </p:txBody>
      </p:sp>
      <p:sp>
        <p:nvSpPr>
          <p:cNvPr id="40974" name="object 15"/>
          <p:cNvSpPr txBox="1"/>
          <p:nvPr/>
        </p:nvSpPr>
        <p:spPr>
          <a:xfrm>
            <a:off x="2178050" y="3741738"/>
            <a:ext cx="498475" cy="276225"/>
          </a:xfrm>
          <a:prstGeom prst="rect">
            <a:avLst/>
          </a:prstGeom>
          <a:noFill/>
          <a:ln w="9525">
            <a:noFill/>
          </a:ln>
        </p:spPr>
        <p:txBody>
          <a:bodyPr lIns="0" tIns="0" rIns="0" bIns="0" anchor="t" anchorCtr="0">
            <a:spAutoFit/>
          </a:bodyPr>
          <a:lstStyle/>
          <a:p>
            <a:pPr marL="12700"/>
            <a:r>
              <a:rPr lang="zh-CN" altLang="en-US" sz="1800" b="1">
                <a:solidFill>
                  <a:srgbClr val="FFFFFF"/>
                </a:solidFill>
                <a:latin typeface="微软雅黑" panose="020B0503020204020204" charset="-122"/>
                <a:ea typeface="微软雅黑" panose="020B0503020204020204" charset="-122"/>
              </a:rPr>
              <a:t>技术</a:t>
            </a:r>
            <a:endParaRPr lang="zh-CN" altLang="en-US" sz="1800" b="1">
              <a:solidFill>
                <a:srgbClr val="FFFFFF"/>
              </a:solidFill>
              <a:latin typeface="微软雅黑" panose="020B0503020204020204" charset="-122"/>
              <a:ea typeface="微软雅黑" panose="020B0503020204020204" charset="-122"/>
            </a:endParaRPr>
          </a:p>
        </p:txBody>
      </p:sp>
      <p:sp>
        <p:nvSpPr>
          <p:cNvPr id="40980" name="文本框 24"/>
          <p:cNvSpPr txBox="1"/>
          <p:nvPr>
            <p:custDataLst>
              <p:tags r:id="rId7"/>
            </p:custDataLst>
          </p:nvPr>
        </p:nvSpPr>
        <p:spPr>
          <a:xfrm>
            <a:off x="2100263" y="4460875"/>
            <a:ext cx="862012" cy="646113"/>
          </a:xfrm>
          <a:prstGeom prst="rect">
            <a:avLst/>
          </a:prstGeom>
          <a:noFill/>
          <a:ln w="9525">
            <a:noFill/>
          </a:ln>
        </p:spPr>
        <p:txBody>
          <a:bodyPr anchor="t" anchorCtr="0">
            <a:spAutoFit/>
          </a:bodyPr>
          <a:lstStyle/>
          <a:p>
            <a:r>
              <a:rPr lang="zh-CN" altLang="en-US" sz="1800" b="1">
                <a:solidFill>
                  <a:schemeClr val="lt1"/>
                </a:solidFill>
                <a:latin typeface="Calibri" panose="020F0502020204030204" pitchFamily="34" charset="0"/>
                <a:ea typeface="宋体" panose="02010600030101010101" pitchFamily="2" charset="-122"/>
              </a:rPr>
              <a:t>管理措施</a:t>
            </a:r>
            <a:endParaRPr lang="zh-CN" altLang="en-US" sz="1800" b="1">
              <a:solidFill>
                <a:schemeClr val="lt1"/>
              </a:solidFill>
              <a:latin typeface="Calibri" panose="020F0502020204030204" pitchFamily="34" charset="0"/>
              <a:ea typeface="宋体" panose="02010600030101010101" pitchFamily="2" charset="-122"/>
            </a:endParaRPr>
          </a:p>
        </p:txBody>
      </p:sp>
      <p:sp>
        <p:nvSpPr>
          <p:cNvPr id="40982" name="文本框 23"/>
          <p:cNvSpPr txBox="1"/>
          <p:nvPr/>
        </p:nvSpPr>
        <p:spPr>
          <a:xfrm>
            <a:off x="842963" y="2635885"/>
            <a:ext cx="9504362" cy="461963"/>
          </a:xfrm>
          <a:prstGeom prst="rect">
            <a:avLst/>
          </a:prstGeom>
          <a:noFill/>
          <a:ln w="9525">
            <a:noFill/>
          </a:ln>
        </p:spPr>
        <p:txBody>
          <a:bodyPr anchor="t" anchorCtr="0">
            <a:spAutoFit/>
          </a:bodyPr>
          <a:lstStyle/>
          <a:p>
            <a:r>
              <a:rPr lang="zh-CN" altLang="en-US" b="1">
                <a:solidFill>
                  <a:srgbClr val="CC6600"/>
                </a:solidFill>
                <a:latin typeface="微软雅黑" panose="020B0503020204020204" charset="-122"/>
                <a:ea typeface="微软雅黑" panose="020B0503020204020204" charset="-122"/>
              </a:rPr>
              <a:t>安全风险分级管控制度，按照安全风险分级采取相应的管控措施</a:t>
            </a:r>
            <a:endParaRPr lang="zh-CN" altLang="en-US" b="1">
              <a:solidFill>
                <a:srgbClr val="CC6600"/>
              </a:solidFill>
              <a:latin typeface="微软雅黑" panose="020B0503020204020204" charset="-122"/>
              <a:ea typeface="微软雅黑" panose="020B0503020204020204" charset="-122"/>
            </a:endParaRPr>
          </a:p>
        </p:txBody>
      </p:sp>
      <p:sp>
        <p:nvSpPr>
          <p:cNvPr id="4" name="object 3"/>
          <p:cNvSpPr txBox="1"/>
          <p:nvPr/>
        </p:nvSpPr>
        <p:spPr>
          <a:xfrm>
            <a:off x="737870" y="5549900"/>
            <a:ext cx="10874375" cy="429260"/>
          </a:xfrm>
          <a:prstGeom prst="rect">
            <a:avLst/>
          </a:prstGeom>
          <a:noFill/>
          <a:ln w="9525">
            <a:noFill/>
          </a:ln>
        </p:spPr>
        <p:txBody>
          <a:bodyPr wrap="square" lIns="0" tIns="0" rIns="0" bIns="0" anchor="t" anchorCtr="0">
            <a:spAutoFit/>
          </a:bodyPr>
          <a:lstStyle/>
          <a:p>
            <a:pPr marL="12700">
              <a:lnSpc>
                <a:spcPts val="3350"/>
              </a:lnSpc>
            </a:pPr>
            <a:r>
              <a:rPr lang="zh-CN" altLang="en-US" b="1">
                <a:solidFill>
                  <a:srgbClr val="CC6600"/>
                </a:solidFill>
                <a:latin typeface="微软雅黑" panose="020B0503020204020204" charset="-122"/>
                <a:ea typeface="微软雅黑" panose="020B0503020204020204" charset="-122"/>
              </a:rPr>
              <a:t>重大事故隐患排查治理情况应当及时向负有安全生产监督管理职责的部门和职工大会或者职工代表大会报告。 </a:t>
            </a:r>
            <a:endParaRPr lang="zh-CN" altLang="en-US" b="1">
              <a:solidFill>
                <a:srgbClr val="CC6600"/>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第一节  安全生产法解读</a:t>
            </a:r>
            <a:endParaRPr lang="zh-CN" altLang="en-US" sz="4000" b="1">
              <a:solidFill>
                <a:schemeClr val="lt1"/>
              </a:solidFill>
            </a:endParaRPr>
          </a:p>
        </p:txBody>
      </p:sp>
      <p:sp>
        <p:nvSpPr>
          <p:cNvPr id="2" name="矩形 1"/>
          <p:cNvSpPr/>
          <p:nvPr/>
        </p:nvSpPr>
        <p:spPr>
          <a:xfrm>
            <a:off x="581660" y="163131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安全生产法：第四十三条</a:t>
            </a:r>
            <a:endParaRPr lang="zh-CN" altLang="en-US" sz="2400" b="1">
              <a:solidFill>
                <a:srgbClr val="FFFFFF"/>
              </a:solidFill>
              <a:latin typeface="微软雅黑" panose="020B0503020204020204" charset="-122"/>
              <a:ea typeface="微软雅黑" panose="020B0503020204020204" charset="-122"/>
            </a:endParaRPr>
          </a:p>
        </p:txBody>
      </p:sp>
      <p:grpSp>
        <p:nvGrpSpPr>
          <p:cNvPr id="41985" name="组合 26"/>
          <p:cNvGrpSpPr/>
          <p:nvPr/>
        </p:nvGrpSpPr>
        <p:grpSpPr>
          <a:xfrm>
            <a:off x="1005523" y="2213928"/>
            <a:ext cx="9677400" cy="4054185"/>
            <a:chOff x="1527364" y="950206"/>
            <a:chExt cx="8961118" cy="5888394"/>
          </a:xfrm>
        </p:grpSpPr>
        <p:sp>
          <p:nvSpPr>
            <p:cNvPr id="41986" name="object 2"/>
            <p:cNvSpPr/>
            <p:nvPr>
              <p:custDataLst>
                <p:tags r:id="rId1"/>
              </p:custDataLst>
            </p:nvPr>
          </p:nvSpPr>
          <p:spPr>
            <a:xfrm>
              <a:off x="2688518" y="5105444"/>
              <a:ext cx="1470660" cy="961644"/>
            </a:xfrm>
            <a:prstGeom prst="rect">
              <a:avLst/>
            </a:prstGeom>
            <a:blipFill rotWithShape="1">
              <a:blip r:embed="rId2"/>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41987" name="object 3"/>
            <p:cNvSpPr txBox="1"/>
            <p:nvPr/>
          </p:nvSpPr>
          <p:spPr>
            <a:xfrm>
              <a:off x="1610887" y="6088779"/>
              <a:ext cx="2875915" cy="749821"/>
            </a:xfrm>
            <a:prstGeom prst="rect">
              <a:avLst/>
            </a:prstGeom>
            <a:noFill/>
            <a:ln w="9525">
              <a:noFill/>
            </a:ln>
          </p:spPr>
          <p:txBody>
            <a:bodyPr wrap="square" lIns="0" tIns="0" rIns="0" bIns="0" anchor="t" anchorCtr="0">
              <a:spAutoFit/>
            </a:bodyPr>
            <a:lstStyle/>
            <a:p>
              <a:pPr marL="12700" indent="88900">
                <a:lnSpc>
                  <a:spcPct val="120000"/>
                </a:lnSpc>
              </a:pPr>
              <a:r>
                <a:rPr lang="zh-CN" altLang="en-US" sz="1400" b="1">
                  <a:solidFill>
                    <a:schemeClr val="dk1"/>
                  </a:solidFill>
                  <a:latin typeface="微软雅黑" panose="020B0503020204020204" charset="-122"/>
                  <a:ea typeface="微软雅黑" panose="020B0503020204020204" charset="-122"/>
                </a:rPr>
                <a:t>国务院应急管理部门会同 国务院有关部门规定的其他危险作业</a:t>
              </a:r>
              <a:endParaRPr lang="zh-CN" altLang="en-US" sz="1400" b="1">
                <a:solidFill>
                  <a:schemeClr val="dk1"/>
                </a:solidFill>
                <a:latin typeface="微软雅黑" panose="020B0503020204020204" charset="-122"/>
                <a:ea typeface="微软雅黑" panose="020B0503020204020204" charset="-122"/>
              </a:endParaRPr>
            </a:p>
          </p:txBody>
        </p:sp>
        <p:sp>
          <p:nvSpPr>
            <p:cNvPr id="41988" name="object 4"/>
            <p:cNvSpPr/>
            <p:nvPr>
              <p:custDataLst>
                <p:tags r:id="rId3"/>
              </p:custDataLst>
            </p:nvPr>
          </p:nvSpPr>
          <p:spPr>
            <a:xfrm>
              <a:off x="2630592" y="1133176"/>
              <a:ext cx="1586513" cy="1489462"/>
            </a:xfrm>
            <a:prstGeom prst="rect">
              <a:avLst/>
            </a:prstGeom>
            <a:blipFill rotWithShape="1">
              <a:blip r:embed="rId4"/>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41989" name="object 5"/>
            <p:cNvSpPr/>
            <p:nvPr>
              <p:custDataLst>
                <p:tags r:id="rId5"/>
              </p:custDataLst>
            </p:nvPr>
          </p:nvSpPr>
          <p:spPr>
            <a:xfrm>
              <a:off x="2662320" y="3222881"/>
              <a:ext cx="1539845" cy="1403350"/>
            </a:xfrm>
            <a:prstGeom prst="rect">
              <a:avLst/>
            </a:prstGeom>
            <a:blipFill rotWithShape="1">
              <a:blip r:embed="rId6"/>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41990" name="object 6"/>
            <p:cNvSpPr/>
            <p:nvPr>
              <p:custDataLst>
                <p:tags r:id="rId7"/>
              </p:custDataLst>
            </p:nvPr>
          </p:nvSpPr>
          <p:spPr>
            <a:xfrm>
              <a:off x="2454209" y="3515864"/>
              <a:ext cx="491998" cy="748280"/>
            </a:xfrm>
            <a:prstGeom prst="rect">
              <a:avLst/>
            </a:prstGeom>
            <a:blipFill rotWithShape="1">
              <a:blip r:embed="rId8"/>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41991" name="object 7"/>
            <p:cNvSpPr/>
            <p:nvPr>
              <p:custDataLst>
                <p:tags r:id="rId9"/>
              </p:custDataLst>
            </p:nvPr>
          </p:nvSpPr>
          <p:spPr>
            <a:xfrm>
              <a:off x="1527364" y="950206"/>
              <a:ext cx="3124199" cy="1840991"/>
            </a:xfrm>
            <a:custGeom>
              <a:avLst/>
              <a:gdLst/>
              <a:ahLst/>
              <a:cxnLst/>
              <a:rect l="0" t="0" r="0" b="0"/>
              <a:pathLst>
                <a:path w="3124200" h="1840991">
                  <a:moveTo>
                    <a:pt x="0" y="1840991"/>
                  </a:moveTo>
                  <a:lnTo>
                    <a:pt x="3124199" y="1840991"/>
                  </a:lnTo>
                  <a:lnTo>
                    <a:pt x="3124199" y="0"/>
                  </a:lnTo>
                  <a:lnTo>
                    <a:pt x="0" y="0"/>
                  </a:lnTo>
                  <a:lnTo>
                    <a:pt x="0" y="1840991"/>
                  </a:lnTo>
                  <a:close/>
                </a:path>
              </a:pathLst>
            </a:custGeom>
            <a:noFill/>
            <a:ln w="57912" cap="flat" cmpd="sng">
              <a:solidFill>
                <a:srgbClr val="83AC68"/>
              </a:solidFill>
              <a:prstDash val="solid"/>
              <a:miter/>
              <a:headEnd type="none" w="med" len="med"/>
              <a:tailEnd type="none" w="med" len="med"/>
            </a:ln>
          </p:spPr>
          <p:txBody>
            <a:bodyPr/>
            <a:lstStyle/>
            <a:p>
              <a:endParaRPr lang="zh-CN" altLang="en-US">
                <a:solidFill>
                  <a:schemeClr val="dk1"/>
                </a:solidFill>
              </a:endParaRPr>
            </a:p>
          </p:txBody>
        </p:sp>
        <p:sp>
          <p:nvSpPr>
            <p:cNvPr id="41992" name="object 8"/>
            <p:cNvSpPr/>
            <p:nvPr>
              <p:custDataLst>
                <p:tags r:id="rId10"/>
              </p:custDataLst>
            </p:nvPr>
          </p:nvSpPr>
          <p:spPr>
            <a:xfrm>
              <a:off x="1527364" y="2969507"/>
              <a:ext cx="3124199" cy="1840992"/>
            </a:xfrm>
            <a:custGeom>
              <a:avLst/>
              <a:gdLst/>
              <a:ahLst/>
              <a:cxnLst/>
              <a:rect l="0" t="0" r="0" b="0"/>
              <a:pathLst>
                <a:path w="3124200" h="1840992">
                  <a:moveTo>
                    <a:pt x="0" y="1840992"/>
                  </a:moveTo>
                  <a:lnTo>
                    <a:pt x="3124199" y="1840992"/>
                  </a:lnTo>
                  <a:lnTo>
                    <a:pt x="3124199" y="0"/>
                  </a:lnTo>
                  <a:lnTo>
                    <a:pt x="0" y="0"/>
                  </a:lnTo>
                  <a:lnTo>
                    <a:pt x="0" y="1840992"/>
                  </a:lnTo>
                  <a:close/>
                </a:path>
              </a:pathLst>
            </a:custGeom>
            <a:noFill/>
            <a:ln w="57912" cap="flat" cmpd="sng">
              <a:solidFill>
                <a:srgbClr val="83AC68"/>
              </a:solidFill>
              <a:prstDash val="solid"/>
              <a:miter/>
              <a:headEnd type="none" w="med" len="med"/>
              <a:tailEnd type="none" w="med" len="med"/>
            </a:ln>
          </p:spPr>
          <p:txBody>
            <a:bodyPr/>
            <a:lstStyle/>
            <a:p>
              <a:endParaRPr lang="zh-CN" altLang="en-US">
                <a:solidFill>
                  <a:schemeClr val="dk1"/>
                </a:solidFill>
              </a:endParaRPr>
            </a:p>
          </p:txBody>
        </p:sp>
        <p:sp>
          <p:nvSpPr>
            <p:cNvPr id="41993" name="object 9"/>
            <p:cNvSpPr/>
            <p:nvPr>
              <p:custDataLst>
                <p:tags r:id="rId11"/>
              </p:custDataLst>
            </p:nvPr>
          </p:nvSpPr>
          <p:spPr>
            <a:xfrm>
              <a:off x="1527364" y="4987282"/>
              <a:ext cx="3124199" cy="1842516"/>
            </a:xfrm>
            <a:custGeom>
              <a:avLst/>
              <a:gdLst/>
              <a:ahLst/>
              <a:cxnLst/>
              <a:rect l="0" t="0" r="0" b="0"/>
              <a:pathLst>
                <a:path w="3124200" h="1842516">
                  <a:moveTo>
                    <a:pt x="0" y="1842516"/>
                  </a:moveTo>
                  <a:lnTo>
                    <a:pt x="3124199" y="1842516"/>
                  </a:lnTo>
                  <a:lnTo>
                    <a:pt x="3124199" y="0"/>
                  </a:lnTo>
                  <a:lnTo>
                    <a:pt x="0" y="0"/>
                  </a:lnTo>
                  <a:lnTo>
                    <a:pt x="0" y="1842516"/>
                  </a:lnTo>
                  <a:close/>
                </a:path>
              </a:pathLst>
            </a:custGeom>
            <a:noFill/>
            <a:ln w="57912" cap="flat" cmpd="sng">
              <a:solidFill>
                <a:srgbClr val="83AC68"/>
              </a:solidFill>
              <a:prstDash val="solid"/>
              <a:miter/>
              <a:headEnd type="none" w="med" len="med"/>
              <a:tailEnd type="none" w="med" len="med"/>
            </a:ln>
          </p:spPr>
          <p:txBody>
            <a:bodyPr/>
            <a:lstStyle/>
            <a:p>
              <a:endParaRPr lang="zh-CN" altLang="en-US">
                <a:solidFill>
                  <a:schemeClr val="dk1"/>
                </a:solidFill>
              </a:endParaRPr>
            </a:p>
          </p:txBody>
        </p:sp>
        <p:sp>
          <p:nvSpPr>
            <p:cNvPr id="41994" name="object 10"/>
            <p:cNvSpPr/>
            <p:nvPr>
              <p:custDataLst>
                <p:tags r:id="rId12"/>
              </p:custDataLst>
            </p:nvPr>
          </p:nvSpPr>
          <p:spPr>
            <a:xfrm>
              <a:off x="4938075" y="1610098"/>
              <a:ext cx="696468" cy="4410456"/>
            </a:xfrm>
            <a:custGeom>
              <a:avLst/>
              <a:gdLst/>
              <a:ahLst/>
              <a:cxnLst/>
              <a:rect l="0" t="0" r="0" b="0"/>
              <a:pathLst>
                <a:path w="696468" h="4410456">
                  <a:moveTo>
                    <a:pt x="101473" y="0"/>
                  </a:moveTo>
                  <a:lnTo>
                    <a:pt x="0" y="0"/>
                  </a:lnTo>
                  <a:lnTo>
                    <a:pt x="594995" y="2205228"/>
                  </a:lnTo>
                  <a:lnTo>
                    <a:pt x="0" y="4410456"/>
                  </a:lnTo>
                  <a:lnTo>
                    <a:pt x="101473" y="4410456"/>
                  </a:lnTo>
                  <a:lnTo>
                    <a:pt x="696468" y="2205228"/>
                  </a:lnTo>
                  <a:lnTo>
                    <a:pt x="101473" y="0"/>
                  </a:lnTo>
                  <a:close/>
                </a:path>
              </a:pathLst>
            </a:custGeom>
            <a:solidFill>
              <a:srgbClr val="DC3B00"/>
            </a:solidFill>
            <a:ln w="9525">
              <a:noFill/>
            </a:ln>
          </p:spPr>
          <p:txBody>
            <a:bodyPr/>
            <a:lstStyle/>
            <a:p>
              <a:endParaRPr lang="zh-CN" altLang="en-US">
                <a:solidFill>
                  <a:schemeClr val="dk1"/>
                </a:solidFill>
              </a:endParaRPr>
            </a:p>
          </p:txBody>
        </p:sp>
        <p:sp>
          <p:nvSpPr>
            <p:cNvPr id="41995" name="object 11"/>
            <p:cNvSpPr/>
            <p:nvPr>
              <p:custDataLst>
                <p:tags r:id="rId13"/>
              </p:custDataLst>
            </p:nvPr>
          </p:nvSpPr>
          <p:spPr>
            <a:xfrm>
              <a:off x="4938075" y="1610098"/>
              <a:ext cx="696468" cy="4410457"/>
            </a:xfrm>
            <a:custGeom>
              <a:avLst/>
              <a:gdLst/>
              <a:ahLst/>
              <a:cxnLst/>
              <a:rect l="0" t="0" r="0" b="0"/>
              <a:pathLst>
                <a:path w="696468" h="4410456">
                  <a:moveTo>
                    <a:pt x="0" y="0"/>
                  </a:moveTo>
                  <a:lnTo>
                    <a:pt x="101473" y="0"/>
                  </a:lnTo>
                  <a:lnTo>
                    <a:pt x="696468" y="2205228"/>
                  </a:lnTo>
                  <a:lnTo>
                    <a:pt x="101473" y="4410456"/>
                  </a:lnTo>
                  <a:lnTo>
                    <a:pt x="0" y="4410456"/>
                  </a:lnTo>
                  <a:lnTo>
                    <a:pt x="594995" y="2205228"/>
                  </a:lnTo>
                  <a:lnTo>
                    <a:pt x="0" y="0"/>
                  </a:lnTo>
                  <a:close/>
                </a:path>
              </a:pathLst>
            </a:custGeom>
            <a:noFill/>
            <a:ln w="6096" cap="flat" cmpd="sng">
              <a:solidFill>
                <a:srgbClr val="DC3B00"/>
              </a:solidFill>
              <a:prstDash val="solid"/>
              <a:miter/>
              <a:headEnd type="none" w="med" len="med"/>
              <a:tailEnd type="none" w="med" len="med"/>
            </a:ln>
          </p:spPr>
          <p:txBody>
            <a:bodyPr/>
            <a:lstStyle/>
            <a:p>
              <a:endParaRPr lang="zh-CN" altLang="en-US">
                <a:solidFill>
                  <a:schemeClr val="dk1"/>
                </a:solidFill>
              </a:endParaRPr>
            </a:p>
          </p:txBody>
        </p:sp>
        <p:sp>
          <p:nvSpPr>
            <p:cNvPr id="41996" name="object 12"/>
            <p:cNvSpPr/>
            <p:nvPr>
              <p:custDataLst>
                <p:tags r:id="rId14"/>
              </p:custDataLst>
            </p:nvPr>
          </p:nvSpPr>
          <p:spPr>
            <a:xfrm>
              <a:off x="6305104" y="2245607"/>
              <a:ext cx="1037843" cy="2912363"/>
            </a:xfrm>
            <a:prstGeom prst="rect">
              <a:avLst/>
            </a:prstGeom>
            <a:blipFill rotWithShape="1">
              <a:blip r:embed="rId15"/>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41997" name="object 13"/>
            <p:cNvSpPr/>
            <p:nvPr>
              <p:custDataLst>
                <p:tags r:id="rId16"/>
              </p:custDataLst>
            </p:nvPr>
          </p:nvSpPr>
          <p:spPr>
            <a:xfrm>
              <a:off x="8791510" y="2897116"/>
              <a:ext cx="1476755" cy="1584960"/>
            </a:xfrm>
            <a:custGeom>
              <a:avLst/>
              <a:gdLst/>
              <a:ahLst/>
              <a:cxnLst/>
              <a:rect l="0" t="0" r="0" b="0"/>
              <a:pathLst>
                <a:path w="1476755" h="1584960">
                  <a:moveTo>
                    <a:pt x="0" y="1584960"/>
                  </a:moveTo>
                  <a:lnTo>
                    <a:pt x="1476755" y="1584960"/>
                  </a:lnTo>
                  <a:lnTo>
                    <a:pt x="1476755" y="0"/>
                  </a:lnTo>
                  <a:lnTo>
                    <a:pt x="0" y="0"/>
                  </a:lnTo>
                  <a:lnTo>
                    <a:pt x="0" y="1584960"/>
                  </a:lnTo>
                  <a:close/>
                </a:path>
              </a:pathLst>
            </a:custGeom>
            <a:noFill/>
            <a:ln w="28956" cap="flat" cmpd="sng">
              <a:solidFill>
                <a:srgbClr val="7E7E7E"/>
              </a:solidFill>
              <a:prstDash val="solid"/>
              <a:miter/>
              <a:headEnd type="none" w="med" len="med"/>
              <a:tailEnd type="none" w="med" len="med"/>
            </a:ln>
          </p:spPr>
          <p:txBody>
            <a:bodyPr/>
            <a:lstStyle/>
            <a:p>
              <a:endParaRPr lang="zh-CN" altLang="en-US">
                <a:solidFill>
                  <a:schemeClr val="dk1"/>
                </a:solidFill>
              </a:endParaRPr>
            </a:p>
          </p:txBody>
        </p:sp>
        <p:sp>
          <p:nvSpPr>
            <p:cNvPr id="41998" name="object 14"/>
            <p:cNvSpPr/>
            <p:nvPr>
              <p:custDataLst>
                <p:tags r:id="rId17"/>
              </p:custDataLst>
            </p:nvPr>
          </p:nvSpPr>
          <p:spPr>
            <a:xfrm>
              <a:off x="9019348" y="3502907"/>
              <a:ext cx="1007999" cy="0"/>
            </a:xfrm>
            <a:custGeom>
              <a:avLst/>
              <a:gdLst/>
              <a:ahLst/>
              <a:cxnLst/>
              <a:rect l="0" t="0" r="0" b="0"/>
              <a:pathLst>
                <a:path w="1007999" h="1">
                  <a:moveTo>
                    <a:pt x="0" y="0"/>
                  </a:moveTo>
                  <a:lnTo>
                    <a:pt x="1007999" y="0"/>
                  </a:lnTo>
                </a:path>
              </a:pathLst>
            </a:custGeom>
            <a:noFill/>
            <a:ln w="6096" cap="flat" cmpd="sng">
              <a:solidFill>
                <a:srgbClr val="7E7E7E"/>
              </a:solidFill>
              <a:prstDash val="solid"/>
              <a:miter/>
              <a:headEnd type="none" w="med" len="med"/>
              <a:tailEnd type="none" w="med" len="med"/>
            </a:ln>
          </p:spPr>
          <p:txBody>
            <a:bodyPr/>
            <a:lstStyle/>
            <a:p>
              <a:endParaRPr lang="zh-CN" altLang="en-US">
                <a:solidFill>
                  <a:schemeClr val="dk1"/>
                </a:solidFill>
              </a:endParaRPr>
            </a:p>
          </p:txBody>
        </p:sp>
        <p:sp>
          <p:nvSpPr>
            <p:cNvPr id="41999" name="object 15"/>
            <p:cNvSpPr/>
            <p:nvPr>
              <p:custDataLst>
                <p:tags r:id="rId18"/>
              </p:custDataLst>
            </p:nvPr>
          </p:nvSpPr>
          <p:spPr>
            <a:xfrm>
              <a:off x="9019348" y="3655307"/>
              <a:ext cx="1007999" cy="0"/>
            </a:xfrm>
            <a:custGeom>
              <a:avLst/>
              <a:gdLst/>
              <a:ahLst/>
              <a:cxnLst/>
              <a:rect l="0" t="0" r="0" b="0"/>
              <a:pathLst>
                <a:path w="1007999" h="1">
                  <a:moveTo>
                    <a:pt x="0" y="0"/>
                  </a:moveTo>
                  <a:lnTo>
                    <a:pt x="1007999" y="0"/>
                  </a:lnTo>
                </a:path>
              </a:pathLst>
            </a:custGeom>
            <a:noFill/>
            <a:ln w="6096" cap="flat" cmpd="sng">
              <a:solidFill>
                <a:srgbClr val="7E7E7E"/>
              </a:solidFill>
              <a:prstDash val="solid"/>
              <a:miter/>
              <a:headEnd type="none" w="med" len="med"/>
              <a:tailEnd type="none" w="med" len="med"/>
            </a:ln>
          </p:spPr>
          <p:txBody>
            <a:bodyPr/>
            <a:lstStyle/>
            <a:p>
              <a:endParaRPr lang="zh-CN" altLang="en-US">
                <a:solidFill>
                  <a:schemeClr val="dk1"/>
                </a:solidFill>
              </a:endParaRPr>
            </a:p>
          </p:txBody>
        </p:sp>
        <p:sp>
          <p:nvSpPr>
            <p:cNvPr id="42000" name="object 16"/>
            <p:cNvSpPr/>
            <p:nvPr>
              <p:custDataLst>
                <p:tags r:id="rId19"/>
              </p:custDataLst>
            </p:nvPr>
          </p:nvSpPr>
          <p:spPr>
            <a:xfrm>
              <a:off x="9019348" y="3807706"/>
              <a:ext cx="1007999" cy="0"/>
            </a:xfrm>
            <a:custGeom>
              <a:avLst/>
              <a:gdLst/>
              <a:ahLst/>
              <a:cxnLst/>
              <a:rect l="0" t="0" r="0" b="0"/>
              <a:pathLst>
                <a:path w="1007999" h="1">
                  <a:moveTo>
                    <a:pt x="0" y="0"/>
                  </a:moveTo>
                  <a:lnTo>
                    <a:pt x="1007999" y="0"/>
                  </a:lnTo>
                </a:path>
              </a:pathLst>
            </a:custGeom>
            <a:noFill/>
            <a:ln w="6096" cap="flat" cmpd="sng">
              <a:solidFill>
                <a:srgbClr val="7E7E7E"/>
              </a:solidFill>
              <a:prstDash val="solid"/>
              <a:miter/>
              <a:headEnd type="none" w="med" len="med"/>
              <a:tailEnd type="none" w="med" len="med"/>
            </a:ln>
          </p:spPr>
          <p:txBody>
            <a:bodyPr/>
            <a:lstStyle/>
            <a:p>
              <a:endParaRPr lang="zh-CN" altLang="en-US">
                <a:solidFill>
                  <a:schemeClr val="dk1"/>
                </a:solidFill>
              </a:endParaRPr>
            </a:p>
          </p:txBody>
        </p:sp>
        <p:sp>
          <p:nvSpPr>
            <p:cNvPr id="42001" name="object 17"/>
            <p:cNvSpPr/>
            <p:nvPr>
              <p:custDataLst>
                <p:tags r:id="rId20"/>
              </p:custDataLst>
            </p:nvPr>
          </p:nvSpPr>
          <p:spPr>
            <a:xfrm>
              <a:off x="9019348" y="3960106"/>
              <a:ext cx="1007999" cy="0"/>
            </a:xfrm>
            <a:custGeom>
              <a:avLst/>
              <a:gdLst/>
              <a:ahLst/>
              <a:cxnLst/>
              <a:rect l="0" t="0" r="0" b="0"/>
              <a:pathLst>
                <a:path w="1007999" h="1">
                  <a:moveTo>
                    <a:pt x="0" y="0"/>
                  </a:moveTo>
                  <a:lnTo>
                    <a:pt x="1007999" y="0"/>
                  </a:lnTo>
                </a:path>
              </a:pathLst>
            </a:custGeom>
            <a:noFill/>
            <a:ln w="6096" cap="flat" cmpd="sng">
              <a:solidFill>
                <a:srgbClr val="7E7E7E"/>
              </a:solidFill>
              <a:prstDash val="solid"/>
              <a:miter/>
              <a:headEnd type="none" w="med" len="med"/>
              <a:tailEnd type="none" w="med" len="med"/>
            </a:ln>
          </p:spPr>
          <p:txBody>
            <a:bodyPr/>
            <a:lstStyle/>
            <a:p>
              <a:endParaRPr lang="zh-CN" altLang="en-US">
                <a:solidFill>
                  <a:schemeClr val="dk1"/>
                </a:solidFill>
              </a:endParaRPr>
            </a:p>
          </p:txBody>
        </p:sp>
        <p:sp>
          <p:nvSpPr>
            <p:cNvPr id="42002" name="object 18"/>
            <p:cNvSpPr/>
            <p:nvPr>
              <p:custDataLst>
                <p:tags r:id="rId21"/>
              </p:custDataLst>
            </p:nvPr>
          </p:nvSpPr>
          <p:spPr>
            <a:xfrm>
              <a:off x="9019348" y="4112506"/>
              <a:ext cx="1007999" cy="0"/>
            </a:xfrm>
            <a:custGeom>
              <a:avLst/>
              <a:gdLst/>
              <a:ahLst/>
              <a:cxnLst/>
              <a:rect l="0" t="0" r="0" b="0"/>
              <a:pathLst>
                <a:path w="1007999" h="1">
                  <a:moveTo>
                    <a:pt x="0" y="0"/>
                  </a:moveTo>
                  <a:lnTo>
                    <a:pt x="1007999" y="0"/>
                  </a:lnTo>
                </a:path>
              </a:pathLst>
            </a:custGeom>
            <a:noFill/>
            <a:ln w="6096" cap="flat" cmpd="sng">
              <a:solidFill>
                <a:srgbClr val="7E7E7E"/>
              </a:solidFill>
              <a:prstDash val="solid"/>
              <a:miter/>
              <a:headEnd type="none" w="med" len="med"/>
              <a:tailEnd type="none" w="med" len="med"/>
            </a:ln>
          </p:spPr>
          <p:txBody>
            <a:bodyPr/>
            <a:lstStyle/>
            <a:p>
              <a:endParaRPr lang="zh-CN" altLang="en-US">
                <a:solidFill>
                  <a:schemeClr val="dk1"/>
                </a:solidFill>
              </a:endParaRPr>
            </a:p>
          </p:txBody>
        </p:sp>
        <p:sp>
          <p:nvSpPr>
            <p:cNvPr id="42003" name="object 19"/>
            <p:cNvSpPr txBox="1"/>
            <p:nvPr>
              <p:custDataLst>
                <p:tags r:id="rId22"/>
              </p:custDataLst>
            </p:nvPr>
          </p:nvSpPr>
          <p:spPr>
            <a:xfrm>
              <a:off x="8571291" y="5221071"/>
              <a:ext cx="1917191" cy="1009723"/>
            </a:xfrm>
            <a:prstGeom prst="rect">
              <a:avLst/>
            </a:prstGeom>
            <a:noFill/>
            <a:ln w="9525">
              <a:noFill/>
            </a:ln>
          </p:spPr>
          <p:txBody>
            <a:bodyPr wrap="square" lIns="0" tIns="0" rIns="0" bIns="0" anchor="t" anchorCtr="0">
              <a:spAutoFit/>
            </a:bodyPr>
            <a:lstStyle/>
            <a:p>
              <a:pPr algn="ctr">
                <a:lnSpc>
                  <a:spcPct val="150000"/>
                </a:lnSpc>
              </a:pPr>
              <a:r>
                <a:rPr lang="zh-CN" altLang="en-US" sz="1600" b="1" err="1">
                  <a:solidFill>
                    <a:schemeClr val="dk1"/>
                  </a:solidFill>
                  <a:latin typeface="微软雅黑" panose="020B0503020204020204" charset="-122"/>
                  <a:ea typeface="微软雅黑" panose="020B0503020204020204" charset="-122"/>
                </a:rPr>
                <a:t>确保操作规程的遵守</a:t>
              </a:r>
              <a:endParaRPr lang="en-US" altLang="zh-CN" sz="1600" b="1">
                <a:solidFill>
                  <a:schemeClr val="dk1"/>
                </a:solidFill>
                <a:latin typeface="微软雅黑" panose="020B0503020204020204" charset="-122"/>
                <a:ea typeface="微软雅黑" panose="020B0503020204020204" charset="-122"/>
              </a:endParaRPr>
            </a:p>
            <a:p>
              <a:pPr algn="ctr">
                <a:lnSpc>
                  <a:spcPct val="150000"/>
                </a:lnSpc>
              </a:pPr>
              <a:r>
                <a:rPr lang="zh-CN" altLang="en-US" sz="1600" b="1" err="1">
                  <a:solidFill>
                    <a:schemeClr val="dk1"/>
                  </a:solidFill>
                  <a:latin typeface="微软雅黑" panose="020B0503020204020204" charset="-122"/>
                  <a:ea typeface="微软雅黑" panose="020B0503020204020204" charset="-122"/>
                </a:rPr>
                <a:t>和安全措施的落实。</a:t>
              </a:r>
              <a:endParaRPr lang="zh-CN" altLang="en-US" sz="1600" b="1">
                <a:solidFill>
                  <a:schemeClr val="dk1"/>
                </a:solidFill>
                <a:latin typeface="微软雅黑" panose="020B0503020204020204" charset="-122"/>
                <a:ea typeface="微软雅黑" panose="020B0503020204020204" charset="-122"/>
              </a:endParaRPr>
            </a:p>
          </p:txBody>
        </p:sp>
        <p:sp>
          <p:nvSpPr>
            <p:cNvPr id="42004" name="object 21"/>
            <p:cNvSpPr txBox="1"/>
            <p:nvPr>
              <p:custDataLst>
                <p:tags r:id="rId23"/>
              </p:custDataLst>
            </p:nvPr>
          </p:nvSpPr>
          <p:spPr>
            <a:xfrm>
              <a:off x="1796476" y="1424280"/>
              <a:ext cx="657733" cy="1072866"/>
            </a:xfrm>
            <a:prstGeom prst="rect">
              <a:avLst/>
            </a:prstGeom>
            <a:noFill/>
            <a:ln w="9525">
              <a:noFill/>
            </a:ln>
          </p:spPr>
          <p:txBody>
            <a:bodyPr lIns="0" tIns="0" rIns="0" bIns="0" anchor="t" anchorCtr="0">
              <a:spAutoFit/>
            </a:bodyPr>
            <a:lstStyle/>
            <a:p>
              <a:pPr marL="12700"/>
              <a:r>
                <a:rPr lang="zh-CN" altLang="en-US" b="1">
                  <a:solidFill>
                    <a:schemeClr val="dk1"/>
                  </a:solidFill>
                  <a:latin typeface="微软雅黑" panose="020B0503020204020204" charset="-122"/>
                  <a:ea typeface="微软雅黑" panose="020B0503020204020204" charset="-122"/>
                </a:rPr>
                <a:t>爆</a:t>
              </a:r>
              <a:endParaRPr lang="zh-CN" altLang="en-US">
                <a:solidFill>
                  <a:schemeClr val="dk1"/>
                </a:solidFill>
                <a:latin typeface="微软雅黑" panose="020B0503020204020204" charset="-122"/>
                <a:ea typeface="微软雅黑" panose="020B0503020204020204" charset="-122"/>
              </a:endParaRPr>
            </a:p>
            <a:p>
              <a:pPr marL="12700"/>
              <a:r>
                <a:rPr lang="zh-CN" altLang="en-US" b="1">
                  <a:solidFill>
                    <a:schemeClr val="dk1"/>
                  </a:solidFill>
                  <a:latin typeface="微软雅黑" panose="020B0503020204020204" charset="-122"/>
                  <a:ea typeface="微软雅黑" panose="020B0503020204020204" charset="-122"/>
                </a:rPr>
                <a:t>破</a:t>
              </a:r>
              <a:endParaRPr lang="zh-CN" altLang="en-US" b="1">
                <a:solidFill>
                  <a:schemeClr val="dk1"/>
                </a:solidFill>
                <a:latin typeface="微软雅黑" panose="020B0503020204020204" charset="-122"/>
                <a:ea typeface="微软雅黑" panose="020B0503020204020204" charset="-122"/>
              </a:endParaRPr>
            </a:p>
          </p:txBody>
        </p:sp>
        <p:sp>
          <p:nvSpPr>
            <p:cNvPr id="42005" name="object 22"/>
            <p:cNvSpPr txBox="1"/>
            <p:nvPr>
              <p:custDataLst>
                <p:tags r:id="rId24"/>
              </p:custDataLst>
            </p:nvPr>
          </p:nvSpPr>
          <p:spPr>
            <a:xfrm>
              <a:off x="1628964" y="3146609"/>
              <a:ext cx="8233574" cy="1139919"/>
            </a:xfrm>
            <a:prstGeom prst="rect">
              <a:avLst/>
            </a:prstGeom>
            <a:noFill/>
            <a:ln w="9525">
              <a:noFill/>
            </a:ln>
          </p:spPr>
          <p:txBody>
            <a:bodyPr wrap="square" lIns="0" tIns="0" rIns="0" bIns="0" anchor="t" anchorCtr="0">
              <a:spAutoFit/>
            </a:bodyPr>
            <a:lstStyle/>
            <a:p>
              <a:pPr algn="r"/>
              <a:r>
                <a:rPr lang="zh-CN" altLang="en-US" sz="1200" b="1">
                  <a:solidFill>
                    <a:schemeClr val="dk1"/>
                  </a:solidFill>
                  <a:latin typeface="微软雅黑" panose="020B0503020204020204" charset="-122"/>
                  <a:ea typeface="微软雅黑" panose="020B0503020204020204" charset="-122"/>
                </a:rPr>
                <a:t>规程和措施</a:t>
              </a:r>
              <a:endParaRPr lang="zh-CN" altLang="en-US" sz="1200">
                <a:solidFill>
                  <a:schemeClr val="dk1"/>
                </a:solidFill>
                <a:latin typeface="微软雅黑" panose="020B0503020204020204" charset="-122"/>
                <a:ea typeface="微软雅黑" panose="020B0503020204020204" charset="-122"/>
              </a:endParaRPr>
            </a:p>
            <a:p>
              <a:pPr>
                <a:lnSpc>
                  <a:spcPts val="600"/>
                </a:lnSpc>
                <a:spcBef>
                  <a:spcPts val="25"/>
                </a:spcBef>
              </a:pPr>
              <a:endParaRPr lang="zh-CN" altLang="en-US" sz="600">
                <a:solidFill>
                  <a:schemeClr val="dk1"/>
                </a:solidFill>
                <a:latin typeface="Calibri" panose="020F0502020204030204" pitchFamily="34" charset="0"/>
                <a:ea typeface="宋体" panose="02010600030101010101" pitchFamily="2" charset="-122"/>
              </a:endParaRPr>
            </a:p>
            <a:p>
              <a:pPr>
                <a:lnSpc>
                  <a:spcPts val="1200"/>
                </a:lnSpc>
              </a:pPr>
              <a:endParaRPr lang="zh-CN" altLang="en-US" sz="1200">
                <a:solidFill>
                  <a:schemeClr val="dk1"/>
                </a:solidFill>
                <a:latin typeface="Calibri" panose="020F0502020204030204" pitchFamily="34" charset="0"/>
                <a:ea typeface="宋体" panose="02010600030101010101" pitchFamily="2" charset="-122"/>
              </a:endParaRPr>
            </a:p>
            <a:p>
              <a:r>
                <a:rPr lang="zh-CN" altLang="en-US" b="1">
                  <a:solidFill>
                    <a:schemeClr val="dk1"/>
                  </a:solidFill>
                  <a:latin typeface="微软雅黑" panose="020B0503020204020204" charset="-122"/>
                  <a:ea typeface="微软雅黑" panose="020B0503020204020204" charset="-122"/>
                </a:rPr>
                <a:t>吊 装</a:t>
              </a:r>
              <a:endParaRPr lang="zh-CN" altLang="en-US" b="1">
                <a:solidFill>
                  <a:schemeClr val="dk1"/>
                </a:solidFill>
                <a:latin typeface="微软雅黑" panose="020B0503020204020204" charset="-122"/>
                <a:ea typeface="微软雅黑" panose="020B0503020204020204" charset="-122"/>
              </a:endParaRPr>
            </a:p>
          </p:txBody>
        </p:sp>
        <p:sp>
          <p:nvSpPr>
            <p:cNvPr id="42006" name="object 23"/>
            <p:cNvSpPr txBox="1"/>
            <p:nvPr>
              <p:custDataLst>
                <p:tags r:id="rId25"/>
              </p:custDataLst>
            </p:nvPr>
          </p:nvSpPr>
          <p:spPr>
            <a:xfrm>
              <a:off x="1657310" y="5213343"/>
              <a:ext cx="789940" cy="622300"/>
            </a:xfrm>
            <a:prstGeom prst="rect">
              <a:avLst/>
            </a:prstGeom>
            <a:noFill/>
            <a:ln w="9525">
              <a:noFill/>
            </a:ln>
          </p:spPr>
          <p:txBody>
            <a:bodyPr lIns="0" tIns="0" rIns="0" bIns="0" anchor="t" anchorCtr="0">
              <a:spAutoFit/>
            </a:bodyPr>
            <a:lstStyle/>
            <a:p>
              <a:pPr marL="12700"/>
              <a:r>
                <a:rPr lang="zh-CN" altLang="en-US" sz="2000" b="1">
                  <a:solidFill>
                    <a:schemeClr val="dk1"/>
                  </a:solidFill>
                  <a:latin typeface="微软雅黑" panose="020B0503020204020204" charset="-122"/>
                  <a:ea typeface="微软雅黑" panose="020B0503020204020204" charset="-122"/>
                </a:rPr>
                <a:t>其他危 险作业</a:t>
              </a:r>
              <a:endParaRPr lang="zh-CN" altLang="en-US" sz="2000" b="1">
                <a:solidFill>
                  <a:schemeClr val="dk1"/>
                </a:solidFill>
                <a:latin typeface="微软雅黑" panose="020B0503020204020204" charset="-122"/>
                <a:ea typeface="微软雅黑" panose="020B0503020204020204" charset="-122"/>
              </a:endParaRPr>
            </a:p>
          </p:txBody>
        </p:sp>
        <p:sp>
          <p:nvSpPr>
            <p:cNvPr id="42007" name="object 24"/>
            <p:cNvSpPr txBox="1"/>
            <p:nvPr>
              <p:custDataLst>
                <p:tags r:id="rId26"/>
              </p:custDataLst>
            </p:nvPr>
          </p:nvSpPr>
          <p:spPr>
            <a:xfrm>
              <a:off x="6203376" y="5280653"/>
              <a:ext cx="1242060" cy="744220"/>
            </a:xfrm>
            <a:prstGeom prst="rect">
              <a:avLst/>
            </a:prstGeom>
            <a:noFill/>
            <a:ln w="9525">
              <a:noFill/>
            </a:ln>
          </p:spPr>
          <p:txBody>
            <a:bodyPr wrap="square" lIns="0" tIns="0" rIns="0" bIns="0" anchor="t" anchorCtr="0">
              <a:spAutoFit/>
            </a:bodyPr>
            <a:lstStyle/>
            <a:p>
              <a:pPr marL="12700">
                <a:lnSpc>
                  <a:spcPct val="150000"/>
                </a:lnSpc>
              </a:pPr>
              <a:r>
                <a:rPr lang="zh-CN" altLang="en-US" sz="1600" b="1">
                  <a:solidFill>
                    <a:schemeClr val="dk1"/>
                  </a:solidFill>
                  <a:latin typeface="微软雅黑" panose="020B0503020204020204" charset="-122"/>
                  <a:ea typeface="微软雅黑" panose="020B0503020204020204" charset="-122"/>
                </a:rPr>
                <a:t>专门人员进行 现场安全管理</a:t>
              </a:r>
              <a:endParaRPr lang="zh-CN" altLang="en-US" sz="1600" b="1">
                <a:solidFill>
                  <a:schemeClr val="dk1"/>
                </a:solidFill>
                <a:latin typeface="微软雅黑" panose="020B0503020204020204" charset="-122"/>
                <a:ea typeface="微软雅黑" panose="020B0503020204020204" charset="-122"/>
              </a:endParaRPr>
            </a:p>
          </p:txBody>
        </p:sp>
        <p:sp>
          <p:nvSpPr>
            <p:cNvPr id="42008" name="object 25"/>
            <p:cNvSpPr/>
            <p:nvPr>
              <p:custDataLst>
                <p:tags r:id="rId27"/>
              </p:custDataLst>
            </p:nvPr>
          </p:nvSpPr>
          <p:spPr>
            <a:xfrm>
              <a:off x="8131237" y="3700645"/>
              <a:ext cx="89153" cy="311023"/>
            </a:xfrm>
            <a:custGeom>
              <a:avLst/>
              <a:gdLst/>
              <a:ahLst/>
              <a:cxnLst/>
              <a:rect l="0" t="0" r="0" b="0"/>
              <a:pathLst>
                <a:path w="89153" h="311023">
                  <a:moveTo>
                    <a:pt x="89153" y="0"/>
                  </a:moveTo>
                  <a:lnTo>
                    <a:pt x="0" y="0"/>
                  </a:lnTo>
                  <a:lnTo>
                    <a:pt x="0" y="311023"/>
                  </a:lnTo>
                  <a:lnTo>
                    <a:pt x="89153" y="311023"/>
                  </a:lnTo>
                  <a:lnTo>
                    <a:pt x="89153" y="0"/>
                  </a:lnTo>
                  <a:close/>
                </a:path>
              </a:pathLst>
            </a:custGeom>
            <a:solidFill>
              <a:srgbClr val="DC3B00"/>
            </a:solidFill>
            <a:ln w="9525">
              <a:noFill/>
            </a:ln>
          </p:spPr>
          <p:txBody>
            <a:bodyPr/>
            <a:lstStyle/>
            <a:p>
              <a:endParaRPr lang="zh-CN" altLang="en-US">
                <a:solidFill>
                  <a:schemeClr val="dk1"/>
                </a:solidFill>
              </a:endParaRPr>
            </a:p>
          </p:txBody>
        </p:sp>
        <p:sp>
          <p:nvSpPr>
            <p:cNvPr id="42009" name="object 26"/>
            <p:cNvSpPr/>
            <p:nvPr>
              <p:custDataLst>
                <p:tags r:id="rId28"/>
              </p:custDataLst>
            </p:nvPr>
          </p:nvSpPr>
          <p:spPr>
            <a:xfrm>
              <a:off x="7820214" y="3611491"/>
              <a:ext cx="711200" cy="89153"/>
            </a:xfrm>
            <a:custGeom>
              <a:avLst/>
              <a:gdLst/>
              <a:ahLst/>
              <a:cxnLst/>
              <a:rect l="0" t="0" r="0" b="0"/>
              <a:pathLst>
                <a:path w="711200" h="89153">
                  <a:moveTo>
                    <a:pt x="711200" y="0"/>
                  </a:moveTo>
                  <a:lnTo>
                    <a:pt x="0" y="0"/>
                  </a:lnTo>
                  <a:lnTo>
                    <a:pt x="0" y="89153"/>
                  </a:lnTo>
                  <a:lnTo>
                    <a:pt x="711200" y="89153"/>
                  </a:lnTo>
                  <a:lnTo>
                    <a:pt x="711200" y="0"/>
                  </a:lnTo>
                  <a:close/>
                </a:path>
              </a:pathLst>
            </a:custGeom>
            <a:solidFill>
              <a:srgbClr val="DC3B00"/>
            </a:solidFill>
            <a:ln w="9525">
              <a:noFill/>
            </a:ln>
          </p:spPr>
          <p:txBody>
            <a:bodyPr/>
            <a:lstStyle/>
            <a:p>
              <a:endParaRPr lang="zh-CN" altLang="en-US">
                <a:solidFill>
                  <a:schemeClr val="dk1"/>
                </a:solidFill>
              </a:endParaRPr>
            </a:p>
          </p:txBody>
        </p:sp>
        <p:sp>
          <p:nvSpPr>
            <p:cNvPr id="42010" name="object 27"/>
            <p:cNvSpPr/>
            <p:nvPr>
              <p:custDataLst>
                <p:tags r:id="rId29"/>
              </p:custDataLst>
            </p:nvPr>
          </p:nvSpPr>
          <p:spPr>
            <a:xfrm>
              <a:off x="8131237" y="3300469"/>
              <a:ext cx="89153" cy="311023"/>
            </a:xfrm>
            <a:custGeom>
              <a:avLst/>
              <a:gdLst/>
              <a:ahLst/>
              <a:cxnLst/>
              <a:rect l="0" t="0" r="0" b="0"/>
              <a:pathLst>
                <a:path w="89153" h="311023">
                  <a:moveTo>
                    <a:pt x="89153" y="0"/>
                  </a:moveTo>
                  <a:lnTo>
                    <a:pt x="0" y="0"/>
                  </a:lnTo>
                  <a:lnTo>
                    <a:pt x="0" y="311023"/>
                  </a:lnTo>
                  <a:lnTo>
                    <a:pt x="89153" y="311023"/>
                  </a:lnTo>
                  <a:lnTo>
                    <a:pt x="89153" y="0"/>
                  </a:lnTo>
                  <a:close/>
                </a:path>
              </a:pathLst>
            </a:custGeom>
            <a:solidFill>
              <a:srgbClr val="DC3B00"/>
            </a:solidFill>
            <a:ln w="9525">
              <a:noFill/>
            </a:ln>
          </p:spPr>
          <p:txBody>
            <a:bodyPr/>
            <a:lstStyle/>
            <a:p>
              <a:endParaRPr lang="zh-CN" altLang="en-US">
                <a:solidFill>
                  <a:schemeClr val="dk1"/>
                </a:solidFill>
              </a:endParaRPr>
            </a:p>
          </p:txBody>
        </p:sp>
      </p:gr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第一节  安全生产法解读</a:t>
            </a:r>
            <a:endParaRPr lang="zh-CN" altLang="en-US" sz="4000" b="1">
              <a:solidFill>
                <a:schemeClr val="lt1"/>
              </a:solidFill>
            </a:endParaRPr>
          </a:p>
        </p:txBody>
      </p:sp>
      <p:sp>
        <p:nvSpPr>
          <p:cNvPr id="2" name="矩形 1"/>
          <p:cNvSpPr/>
          <p:nvPr/>
        </p:nvSpPr>
        <p:spPr>
          <a:xfrm>
            <a:off x="581660" y="163131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安全生产法：第四十四条</a:t>
            </a:r>
            <a:endParaRPr lang="zh-CN" altLang="en-US" sz="2400" b="1">
              <a:solidFill>
                <a:srgbClr val="FFFFFF"/>
              </a:solidFill>
              <a:latin typeface="微软雅黑" panose="020B0503020204020204" charset="-122"/>
              <a:ea typeface="微软雅黑" panose="020B0503020204020204" charset="-122"/>
            </a:endParaRPr>
          </a:p>
        </p:txBody>
      </p:sp>
      <p:grpSp>
        <p:nvGrpSpPr>
          <p:cNvPr id="43009" name="组合 12"/>
          <p:cNvGrpSpPr/>
          <p:nvPr/>
        </p:nvGrpSpPr>
        <p:grpSpPr>
          <a:xfrm>
            <a:off x="1220788" y="2444115"/>
            <a:ext cx="5932487" cy="3168650"/>
            <a:chOff x="1221227" y="2060983"/>
            <a:chExt cx="5931408" cy="3168778"/>
          </a:xfrm>
        </p:grpSpPr>
        <p:sp>
          <p:nvSpPr>
            <p:cNvPr id="43010" name="object 2"/>
            <p:cNvSpPr txBox="1"/>
            <p:nvPr/>
          </p:nvSpPr>
          <p:spPr>
            <a:xfrm>
              <a:off x="2811775" y="3717826"/>
              <a:ext cx="2769235" cy="1511935"/>
            </a:xfrm>
            <a:prstGeom prst="rect">
              <a:avLst/>
            </a:prstGeom>
            <a:noFill/>
            <a:ln w="9525">
              <a:noFill/>
            </a:ln>
          </p:spPr>
          <p:txBody>
            <a:bodyPr wrap="square" lIns="0" tIns="0" rIns="0" bIns="0" anchor="t" anchorCtr="0">
              <a:spAutoFit/>
            </a:bodyPr>
            <a:lstStyle/>
            <a:p>
              <a:pPr marL="12700"/>
              <a:r>
                <a:rPr lang="zh-CN" altLang="en-US" sz="1800" b="1">
                  <a:solidFill>
                    <a:schemeClr val="dk1"/>
                  </a:solidFill>
                  <a:latin typeface="微软雅黑" panose="020B0503020204020204" charset="-122"/>
                  <a:ea typeface="微软雅黑" panose="020B0503020204020204" charset="-122"/>
                </a:rPr>
                <a:t>作业场所和工作岗位存在的</a:t>
              </a:r>
              <a:endParaRPr lang="zh-CN" altLang="en-US" sz="1800">
                <a:solidFill>
                  <a:schemeClr val="dk1"/>
                </a:solidFill>
                <a:latin typeface="微软雅黑" panose="020B0503020204020204" charset="-122"/>
                <a:ea typeface="微软雅黑" panose="020B0503020204020204" charset="-122"/>
              </a:endParaRPr>
            </a:p>
            <a:p>
              <a:pPr marL="12700">
                <a:spcBef>
                  <a:spcPts val="1475"/>
                </a:spcBef>
              </a:pPr>
              <a:r>
                <a:rPr lang="en-US" altLang="zh-CN" sz="1600">
                  <a:solidFill>
                    <a:schemeClr val="dk1"/>
                  </a:solidFill>
                  <a:latin typeface="微软雅黑" panose="020B0503020204020204" charset="-122"/>
                  <a:ea typeface="微软雅黑" panose="020B0503020204020204" charset="-122"/>
                </a:rPr>
                <a:t>√	</a:t>
              </a:r>
              <a:r>
                <a:rPr lang="zh-CN" altLang="en-US" baseline="2000">
                  <a:solidFill>
                    <a:schemeClr val="dk1"/>
                  </a:solidFill>
                  <a:latin typeface="微软雅黑" panose="020B0503020204020204" charset="-122"/>
                  <a:ea typeface="微软雅黑" panose="020B0503020204020204" charset="-122"/>
                </a:rPr>
                <a:t>危险因素</a:t>
              </a:r>
              <a:endParaRPr lang="zh-CN" altLang="en-US" baseline="2000">
                <a:solidFill>
                  <a:schemeClr val="dk1"/>
                </a:solidFill>
                <a:latin typeface="微软雅黑" panose="020B0503020204020204" charset="-122"/>
                <a:ea typeface="微软雅黑" panose="020B0503020204020204" charset="-122"/>
              </a:endParaRPr>
            </a:p>
            <a:p>
              <a:pPr marL="12700">
                <a:spcBef>
                  <a:spcPts val="1200"/>
                </a:spcBef>
              </a:pPr>
              <a:r>
                <a:rPr lang="en-US" altLang="zh-CN" sz="1600">
                  <a:solidFill>
                    <a:schemeClr val="dk1"/>
                  </a:solidFill>
                  <a:latin typeface="微软雅黑" panose="020B0503020204020204" charset="-122"/>
                  <a:ea typeface="微软雅黑" panose="020B0503020204020204" charset="-122"/>
                </a:rPr>
                <a:t>√	</a:t>
              </a:r>
              <a:r>
                <a:rPr lang="zh-CN" altLang="en-US" baseline="2000">
                  <a:solidFill>
                    <a:schemeClr val="dk1"/>
                  </a:solidFill>
                  <a:latin typeface="微软雅黑" panose="020B0503020204020204" charset="-122"/>
                  <a:ea typeface="微软雅黑" panose="020B0503020204020204" charset="-122"/>
                </a:rPr>
                <a:t>防范措施</a:t>
              </a:r>
              <a:endParaRPr lang="zh-CN" altLang="en-US" baseline="2000">
                <a:solidFill>
                  <a:schemeClr val="dk1"/>
                </a:solidFill>
                <a:latin typeface="微软雅黑" panose="020B0503020204020204" charset="-122"/>
                <a:ea typeface="微软雅黑" panose="020B0503020204020204" charset="-122"/>
              </a:endParaRPr>
            </a:p>
            <a:p>
              <a:pPr marL="12700">
                <a:spcBef>
                  <a:spcPts val="1200"/>
                </a:spcBef>
              </a:pPr>
              <a:r>
                <a:rPr lang="en-US" altLang="zh-CN" sz="1600">
                  <a:solidFill>
                    <a:schemeClr val="dk1"/>
                  </a:solidFill>
                  <a:latin typeface="微软雅黑" panose="020B0503020204020204" charset="-122"/>
                  <a:ea typeface="微软雅黑" panose="020B0503020204020204" charset="-122"/>
                </a:rPr>
                <a:t>√	</a:t>
              </a:r>
              <a:r>
                <a:rPr lang="zh-CN" altLang="en-US" baseline="2000">
                  <a:solidFill>
                    <a:schemeClr val="dk1"/>
                  </a:solidFill>
                  <a:latin typeface="微软雅黑" panose="020B0503020204020204" charset="-122"/>
                  <a:ea typeface="微软雅黑" panose="020B0503020204020204" charset="-122"/>
                </a:rPr>
                <a:t>事故应急措施</a:t>
              </a:r>
              <a:endParaRPr lang="zh-CN" altLang="en-US" baseline="2000">
                <a:solidFill>
                  <a:schemeClr val="dk1"/>
                </a:solidFill>
                <a:latin typeface="微软雅黑" panose="020B0503020204020204" charset="-122"/>
                <a:ea typeface="微软雅黑" panose="020B0503020204020204" charset="-122"/>
              </a:endParaRPr>
            </a:p>
          </p:txBody>
        </p:sp>
        <p:sp>
          <p:nvSpPr>
            <p:cNvPr id="43011" name="object 3"/>
            <p:cNvSpPr/>
            <p:nvPr>
              <p:custDataLst>
                <p:tags r:id="rId1"/>
              </p:custDataLst>
            </p:nvPr>
          </p:nvSpPr>
          <p:spPr>
            <a:xfrm>
              <a:off x="1221227" y="2060983"/>
              <a:ext cx="1799844" cy="1799844"/>
            </a:xfrm>
            <a:custGeom>
              <a:avLst/>
              <a:gdLst/>
              <a:ahLst/>
              <a:cxnLst/>
              <a:rect l="0" t="0" r="0" b="0"/>
              <a:pathLst>
                <a:path w="1799844" h="1799844">
                  <a:moveTo>
                    <a:pt x="899922" y="0"/>
                  </a:moveTo>
                  <a:lnTo>
                    <a:pt x="826114" y="2983"/>
                  </a:lnTo>
                  <a:lnTo>
                    <a:pt x="753949" y="11780"/>
                  </a:lnTo>
                  <a:lnTo>
                    <a:pt x="683659" y="26157"/>
                  </a:lnTo>
                  <a:lnTo>
                    <a:pt x="615476" y="45884"/>
                  </a:lnTo>
                  <a:lnTo>
                    <a:pt x="549631" y="70729"/>
                  </a:lnTo>
                  <a:lnTo>
                    <a:pt x="486355" y="100459"/>
                  </a:lnTo>
                  <a:lnTo>
                    <a:pt x="425880" y="134843"/>
                  </a:lnTo>
                  <a:lnTo>
                    <a:pt x="368439" y="173650"/>
                  </a:lnTo>
                  <a:lnTo>
                    <a:pt x="314261" y="216648"/>
                  </a:lnTo>
                  <a:lnTo>
                    <a:pt x="263580" y="263604"/>
                  </a:lnTo>
                  <a:lnTo>
                    <a:pt x="216626" y="314287"/>
                  </a:lnTo>
                  <a:lnTo>
                    <a:pt x="173632" y="368466"/>
                  </a:lnTo>
                  <a:lnTo>
                    <a:pt x="134828" y="425909"/>
                  </a:lnTo>
                  <a:lnTo>
                    <a:pt x="100447" y="486383"/>
                  </a:lnTo>
                  <a:lnTo>
                    <a:pt x="70720" y="549657"/>
                  </a:lnTo>
                  <a:lnTo>
                    <a:pt x="45878" y="615500"/>
                  </a:lnTo>
                  <a:lnTo>
                    <a:pt x="26154" y="683680"/>
                  </a:lnTo>
                  <a:lnTo>
                    <a:pt x="11778" y="753965"/>
                  </a:lnTo>
                  <a:lnTo>
                    <a:pt x="2983" y="826122"/>
                  </a:lnTo>
                  <a:lnTo>
                    <a:pt x="0" y="899922"/>
                  </a:lnTo>
                  <a:lnTo>
                    <a:pt x="2983" y="973721"/>
                  </a:lnTo>
                  <a:lnTo>
                    <a:pt x="11778" y="1045878"/>
                  </a:lnTo>
                  <a:lnTo>
                    <a:pt x="26154" y="1116163"/>
                  </a:lnTo>
                  <a:lnTo>
                    <a:pt x="45878" y="1184343"/>
                  </a:lnTo>
                  <a:lnTo>
                    <a:pt x="70720" y="1250186"/>
                  </a:lnTo>
                  <a:lnTo>
                    <a:pt x="100447" y="1313460"/>
                  </a:lnTo>
                  <a:lnTo>
                    <a:pt x="134828" y="1373934"/>
                  </a:lnTo>
                  <a:lnTo>
                    <a:pt x="173632" y="1431377"/>
                  </a:lnTo>
                  <a:lnTo>
                    <a:pt x="216626" y="1485556"/>
                  </a:lnTo>
                  <a:lnTo>
                    <a:pt x="263580" y="1536239"/>
                  </a:lnTo>
                  <a:lnTo>
                    <a:pt x="314261" y="1583195"/>
                  </a:lnTo>
                  <a:lnTo>
                    <a:pt x="368439" y="1626193"/>
                  </a:lnTo>
                  <a:lnTo>
                    <a:pt x="425880" y="1665000"/>
                  </a:lnTo>
                  <a:lnTo>
                    <a:pt x="486355" y="1699384"/>
                  </a:lnTo>
                  <a:lnTo>
                    <a:pt x="549631" y="1729114"/>
                  </a:lnTo>
                  <a:lnTo>
                    <a:pt x="615476" y="1753959"/>
                  </a:lnTo>
                  <a:lnTo>
                    <a:pt x="683659" y="1773686"/>
                  </a:lnTo>
                  <a:lnTo>
                    <a:pt x="753949" y="1788063"/>
                  </a:lnTo>
                  <a:lnTo>
                    <a:pt x="826114" y="1796860"/>
                  </a:lnTo>
                  <a:lnTo>
                    <a:pt x="899922" y="1799844"/>
                  </a:lnTo>
                  <a:lnTo>
                    <a:pt x="973721" y="1796860"/>
                  </a:lnTo>
                  <a:lnTo>
                    <a:pt x="1045878" y="1788063"/>
                  </a:lnTo>
                  <a:lnTo>
                    <a:pt x="1116163" y="1773686"/>
                  </a:lnTo>
                  <a:lnTo>
                    <a:pt x="1184343" y="1753959"/>
                  </a:lnTo>
                  <a:lnTo>
                    <a:pt x="1250186" y="1729114"/>
                  </a:lnTo>
                  <a:lnTo>
                    <a:pt x="1313460" y="1699384"/>
                  </a:lnTo>
                  <a:lnTo>
                    <a:pt x="1373934" y="1665000"/>
                  </a:lnTo>
                  <a:lnTo>
                    <a:pt x="1431377" y="1626193"/>
                  </a:lnTo>
                  <a:lnTo>
                    <a:pt x="1485556" y="1583195"/>
                  </a:lnTo>
                  <a:lnTo>
                    <a:pt x="1536239" y="1536239"/>
                  </a:lnTo>
                  <a:lnTo>
                    <a:pt x="1583195" y="1485556"/>
                  </a:lnTo>
                  <a:lnTo>
                    <a:pt x="1626193" y="1431377"/>
                  </a:lnTo>
                  <a:lnTo>
                    <a:pt x="1665000" y="1373934"/>
                  </a:lnTo>
                  <a:lnTo>
                    <a:pt x="1699384" y="1313460"/>
                  </a:lnTo>
                  <a:lnTo>
                    <a:pt x="1729114" y="1250186"/>
                  </a:lnTo>
                  <a:lnTo>
                    <a:pt x="1753959" y="1184343"/>
                  </a:lnTo>
                  <a:lnTo>
                    <a:pt x="1773686" y="1116163"/>
                  </a:lnTo>
                  <a:lnTo>
                    <a:pt x="1788063" y="1045878"/>
                  </a:lnTo>
                  <a:lnTo>
                    <a:pt x="1796860" y="973721"/>
                  </a:lnTo>
                  <a:lnTo>
                    <a:pt x="1799844" y="899922"/>
                  </a:lnTo>
                  <a:lnTo>
                    <a:pt x="1796860" y="826122"/>
                  </a:lnTo>
                  <a:lnTo>
                    <a:pt x="1788063" y="753965"/>
                  </a:lnTo>
                  <a:lnTo>
                    <a:pt x="1773686" y="683680"/>
                  </a:lnTo>
                  <a:lnTo>
                    <a:pt x="1753959" y="615500"/>
                  </a:lnTo>
                  <a:lnTo>
                    <a:pt x="1729114" y="549657"/>
                  </a:lnTo>
                  <a:lnTo>
                    <a:pt x="1699384" y="486383"/>
                  </a:lnTo>
                  <a:lnTo>
                    <a:pt x="1665000" y="425909"/>
                  </a:lnTo>
                  <a:lnTo>
                    <a:pt x="1626193" y="368466"/>
                  </a:lnTo>
                  <a:lnTo>
                    <a:pt x="1583195" y="314287"/>
                  </a:lnTo>
                  <a:lnTo>
                    <a:pt x="1536239" y="263604"/>
                  </a:lnTo>
                  <a:lnTo>
                    <a:pt x="1485556" y="216648"/>
                  </a:lnTo>
                  <a:lnTo>
                    <a:pt x="1431377" y="173650"/>
                  </a:lnTo>
                  <a:lnTo>
                    <a:pt x="1373934" y="134843"/>
                  </a:lnTo>
                  <a:lnTo>
                    <a:pt x="1313460" y="100459"/>
                  </a:lnTo>
                  <a:lnTo>
                    <a:pt x="1250186" y="70729"/>
                  </a:lnTo>
                  <a:lnTo>
                    <a:pt x="1184343" y="45884"/>
                  </a:lnTo>
                  <a:lnTo>
                    <a:pt x="1116163" y="26157"/>
                  </a:lnTo>
                  <a:lnTo>
                    <a:pt x="1045878" y="11780"/>
                  </a:lnTo>
                  <a:lnTo>
                    <a:pt x="973721" y="2983"/>
                  </a:lnTo>
                  <a:lnTo>
                    <a:pt x="899922" y="0"/>
                  </a:lnTo>
                  <a:close/>
                </a:path>
              </a:pathLst>
            </a:custGeom>
            <a:solidFill>
              <a:srgbClr val="3092BC"/>
            </a:solidFill>
            <a:ln w="9525">
              <a:noFill/>
            </a:ln>
          </p:spPr>
          <p:txBody>
            <a:bodyPr/>
            <a:lstStyle/>
            <a:p>
              <a:endParaRPr lang="zh-CN" altLang="en-US">
                <a:solidFill>
                  <a:schemeClr val="dk1"/>
                </a:solidFill>
              </a:endParaRPr>
            </a:p>
          </p:txBody>
        </p:sp>
        <p:sp>
          <p:nvSpPr>
            <p:cNvPr id="43012" name="object 4"/>
            <p:cNvSpPr txBox="1"/>
            <p:nvPr/>
          </p:nvSpPr>
          <p:spPr>
            <a:xfrm>
              <a:off x="1598670" y="2593114"/>
              <a:ext cx="1043940" cy="774700"/>
            </a:xfrm>
            <a:prstGeom prst="rect">
              <a:avLst/>
            </a:prstGeom>
            <a:noFill/>
            <a:ln w="9525">
              <a:noFill/>
            </a:ln>
          </p:spPr>
          <p:txBody>
            <a:bodyPr wrap="square" lIns="0" tIns="0" rIns="0" bIns="0" anchor="t" anchorCtr="0">
              <a:spAutoFit/>
            </a:bodyPr>
            <a:lstStyle/>
            <a:p>
              <a:pPr algn="ctr"/>
              <a:r>
                <a:rPr lang="zh-CN" altLang="en-US" sz="2000" b="1">
                  <a:solidFill>
                    <a:srgbClr val="FFFFFF"/>
                  </a:solidFill>
                  <a:latin typeface="微软雅黑" panose="020B0503020204020204" charset="-122"/>
                  <a:ea typeface="微软雅黑" panose="020B0503020204020204" charset="-122"/>
                </a:rPr>
                <a:t>生产经营</a:t>
              </a:r>
              <a:endParaRPr lang="zh-CN" altLang="en-US" sz="2000">
                <a:solidFill>
                  <a:schemeClr val="tx1"/>
                </a:solidFill>
                <a:latin typeface="微软雅黑" panose="020B0503020204020204" charset="-122"/>
                <a:ea typeface="微软雅黑" panose="020B0503020204020204" charset="-122"/>
              </a:endParaRPr>
            </a:p>
            <a:p>
              <a:pPr algn="ctr">
                <a:spcBef>
                  <a:spcPts val="1200"/>
                </a:spcBef>
              </a:pPr>
              <a:r>
                <a:rPr lang="zh-CN" altLang="en-US" sz="2000" b="1">
                  <a:solidFill>
                    <a:srgbClr val="FFFFFF"/>
                  </a:solidFill>
                  <a:latin typeface="微软雅黑" panose="020B0503020204020204" charset="-122"/>
                  <a:ea typeface="微软雅黑" panose="020B0503020204020204" charset="-122"/>
                </a:rPr>
                <a:t>单位</a:t>
              </a:r>
              <a:endParaRPr lang="zh-CN" altLang="en-US" sz="2000" b="1">
                <a:solidFill>
                  <a:srgbClr val="FFFFFF"/>
                </a:solidFill>
                <a:latin typeface="微软雅黑" panose="020B0503020204020204" charset="-122"/>
                <a:ea typeface="微软雅黑" panose="020B0503020204020204" charset="-122"/>
              </a:endParaRPr>
            </a:p>
          </p:txBody>
        </p:sp>
        <p:sp>
          <p:nvSpPr>
            <p:cNvPr id="43013" name="object 5"/>
            <p:cNvSpPr/>
            <p:nvPr>
              <p:custDataLst>
                <p:tags r:id="rId2"/>
              </p:custDataLst>
            </p:nvPr>
          </p:nvSpPr>
          <p:spPr>
            <a:xfrm>
              <a:off x="5352791" y="2128039"/>
              <a:ext cx="1799844" cy="1799843"/>
            </a:xfrm>
            <a:custGeom>
              <a:avLst/>
              <a:gdLst/>
              <a:ahLst/>
              <a:cxnLst/>
              <a:rect l="0" t="0" r="0" b="0"/>
              <a:pathLst>
                <a:path w="1799844" h="1799843">
                  <a:moveTo>
                    <a:pt x="899922" y="0"/>
                  </a:moveTo>
                  <a:lnTo>
                    <a:pt x="826122" y="2983"/>
                  </a:lnTo>
                  <a:lnTo>
                    <a:pt x="753965" y="11780"/>
                  </a:lnTo>
                  <a:lnTo>
                    <a:pt x="683680" y="26157"/>
                  </a:lnTo>
                  <a:lnTo>
                    <a:pt x="615500" y="45884"/>
                  </a:lnTo>
                  <a:lnTo>
                    <a:pt x="549657" y="70729"/>
                  </a:lnTo>
                  <a:lnTo>
                    <a:pt x="486383" y="100459"/>
                  </a:lnTo>
                  <a:lnTo>
                    <a:pt x="425909" y="134843"/>
                  </a:lnTo>
                  <a:lnTo>
                    <a:pt x="368466" y="173650"/>
                  </a:lnTo>
                  <a:lnTo>
                    <a:pt x="314287" y="216648"/>
                  </a:lnTo>
                  <a:lnTo>
                    <a:pt x="263604" y="263604"/>
                  </a:lnTo>
                  <a:lnTo>
                    <a:pt x="216648" y="314287"/>
                  </a:lnTo>
                  <a:lnTo>
                    <a:pt x="173650" y="368466"/>
                  </a:lnTo>
                  <a:lnTo>
                    <a:pt x="134843" y="425909"/>
                  </a:lnTo>
                  <a:lnTo>
                    <a:pt x="100459" y="486383"/>
                  </a:lnTo>
                  <a:lnTo>
                    <a:pt x="70729" y="549657"/>
                  </a:lnTo>
                  <a:lnTo>
                    <a:pt x="45884" y="615500"/>
                  </a:lnTo>
                  <a:lnTo>
                    <a:pt x="26157" y="683680"/>
                  </a:lnTo>
                  <a:lnTo>
                    <a:pt x="11780" y="753965"/>
                  </a:lnTo>
                  <a:lnTo>
                    <a:pt x="2983" y="826122"/>
                  </a:lnTo>
                  <a:lnTo>
                    <a:pt x="0" y="899921"/>
                  </a:lnTo>
                  <a:lnTo>
                    <a:pt x="2983" y="973721"/>
                  </a:lnTo>
                  <a:lnTo>
                    <a:pt x="11780" y="1045878"/>
                  </a:lnTo>
                  <a:lnTo>
                    <a:pt x="26157" y="1116163"/>
                  </a:lnTo>
                  <a:lnTo>
                    <a:pt x="45884" y="1184343"/>
                  </a:lnTo>
                  <a:lnTo>
                    <a:pt x="70729" y="1250186"/>
                  </a:lnTo>
                  <a:lnTo>
                    <a:pt x="100459" y="1313460"/>
                  </a:lnTo>
                  <a:lnTo>
                    <a:pt x="134843" y="1373934"/>
                  </a:lnTo>
                  <a:lnTo>
                    <a:pt x="173650" y="1431377"/>
                  </a:lnTo>
                  <a:lnTo>
                    <a:pt x="216648" y="1485556"/>
                  </a:lnTo>
                  <a:lnTo>
                    <a:pt x="263604" y="1536239"/>
                  </a:lnTo>
                  <a:lnTo>
                    <a:pt x="314287" y="1583195"/>
                  </a:lnTo>
                  <a:lnTo>
                    <a:pt x="368466" y="1626193"/>
                  </a:lnTo>
                  <a:lnTo>
                    <a:pt x="425909" y="1665000"/>
                  </a:lnTo>
                  <a:lnTo>
                    <a:pt x="486383" y="1699384"/>
                  </a:lnTo>
                  <a:lnTo>
                    <a:pt x="549657" y="1729114"/>
                  </a:lnTo>
                  <a:lnTo>
                    <a:pt x="615500" y="1753959"/>
                  </a:lnTo>
                  <a:lnTo>
                    <a:pt x="683680" y="1773686"/>
                  </a:lnTo>
                  <a:lnTo>
                    <a:pt x="753965" y="1788063"/>
                  </a:lnTo>
                  <a:lnTo>
                    <a:pt x="826122" y="1796860"/>
                  </a:lnTo>
                  <a:lnTo>
                    <a:pt x="899922" y="1799843"/>
                  </a:lnTo>
                  <a:lnTo>
                    <a:pt x="973721" y="1796860"/>
                  </a:lnTo>
                  <a:lnTo>
                    <a:pt x="1045878" y="1788063"/>
                  </a:lnTo>
                  <a:lnTo>
                    <a:pt x="1116163" y="1773686"/>
                  </a:lnTo>
                  <a:lnTo>
                    <a:pt x="1184343" y="1753959"/>
                  </a:lnTo>
                  <a:lnTo>
                    <a:pt x="1250186" y="1729114"/>
                  </a:lnTo>
                  <a:lnTo>
                    <a:pt x="1313460" y="1699384"/>
                  </a:lnTo>
                  <a:lnTo>
                    <a:pt x="1373934" y="1665000"/>
                  </a:lnTo>
                  <a:lnTo>
                    <a:pt x="1431377" y="1626193"/>
                  </a:lnTo>
                  <a:lnTo>
                    <a:pt x="1485556" y="1583195"/>
                  </a:lnTo>
                  <a:lnTo>
                    <a:pt x="1536239" y="1536239"/>
                  </a:lnTo>
                  <a:lnTo>
                    <a:pt x="1583195" y="1485556"/>
                  </a:lnTo>
                  <a:lnTo>
                    <a:pt x="1626193" y="1431377"/>
                  </a:lnTo>
                  <a:lnTo>
                    <a:pt x="1665000" y="1373934"/>
                  </a:lnTo>
                  <a:lnTo>
                    <a:pt x="1699384" y="1313460"/>
                  </a:lnTo>
                  <a:lnTo>
                    <a:pt x="1729114" y="1250186"/>
                  </a:lnTo>
                  <a:lnTo>
                    <a:pt x="1753959" y="1184343"/>
                  </a:lnTo>
                  <a:lnTo>
                    <a:pt x="1773686" y="1116163"/>
                  </a:lnTo>
                  <a:lnTo>
                    <a:pt x="1788063" y="1045878"/>
                  </a:lnTo>
                  <a:lnTo>
                    <a:pt x="1796860" y="973721"/>
                  </a:lnTo>
                  <a:lnTo>
                    <a:pt x="1799844" y="899921"/>
                  </a:lnTo>
                  <a:lnTo>
                    <a:pt x="1796860" y="826122"/>
                  </a:lnTo>
                  <a:lnTo>
                    <a:pt x="1788063" y="753965"/>
                  </a:lnTo>
                  <a:lnTo>
                    <a:pt x="1773686" y="683680"/>
                  </a:lnTo>
                  <a:lnTo>
                    <a:pt x="1753959" y="615500"/>
                  </a:lnTo>
                  <a:lnTo>
                    <a:pt x="1729114" y="549657"/>
                  </a:lnTo>
                  <a:lnTo>
                    <a:pt x="1699384" y="486383"/>
                  </a:lnTo>
                  <a:lnTo>
                    <a:pt x="1665000" y="425909"/>
                  </a:lnTo>
                  <a:lnTo>
                    <a:pt x="1626193" y="368466"/>
                  </a:lnTo>
                  <a:lnTo>
                    <a:pt x="1583195" y="314287"/>
                  </a:lnTo>
                  <a:lnTo>
                    <a:pt x="1536239" y="263604"/>
                  </a:lnTo>
                  <a:lnTo>
                    <a:pt x="1485556" y="216648"/>
                  </a:lnTo>
                  <a:lnTo>
                    <a:pt x="1431377" y="173650"/>
                  </a:lnTo>
                  <a:lnTo>
                    <a:pt x="1373934" y="134843"/>
                  </a:lnTo>
                  <a:lnTo>
                    <a:pt x="1313460" y="100459"/>
                  </a:lnTo>
                  <a:lnTo>
                    <a:pt x="1250186" y="70729"/>
                  </a:lnTo>
                  <a:lnTo>
                    <a:pt x="1184343" y="45884"/>
                  </a:lnTo>
                  <a:lnTo>
                    <a:pt x="1116163" y="26157"/>
                  </a:lnTo>
                  <a:lnTo>
                    <a:pt x="1045878" y="11780"/>
                  </a:lnTo>
                  <a:lnTo>
                    <a:pt x="973721" y="2983"/>
                  </a:lnTo>
                  <a:lnTo>
                    <a:pt x="899922" y="0"/>
                  </a:lnTo>
                  <a:close/>
                </a:path>
              </a:pathLst>
            </a:custGeom>
            <a:solidFill>
              <a:srgbClr val="00AF50"/>
            </a:solidFill>
            <a:ln w="9525">
              <a:noFill/>
            </a:ln>
          </p:spPr>
          <p:txBody>
            <a:bodyPr/>
            <a:lstStyle/>
            <a:p>
              <a:endParaRPr lang="zh-CN" altLang="en-US">
                <a:solidFill>
                  <a:schemeClr val="dk1"/>
                </a:solidFill>
              </a:endParaRPr>
            </a:p>
          </p:txBody>
        </p:sp>
        <p:sp>
          <p:nvSpPr>
            <p:cNvPr id="43014" name="object 6"/>
            <p:cNvSpPr txBox="1"/>
            <p:nvPr/>
          </p:nvSpPr>
          <p:spPr>
            <a:xfrm>
              <a:off x="3647562" y="2455065"/>
              <a:ext cx="940435" cy="287020"/>
            </a:xfrm>
            <a:prstGeom prst="rect">
              <a:avLst/>
            </a:prstGeom>
            <a:noFill/>
            <a:ln w="9525">
              <a:noFill/>
            </a:ln>
          </p:spPr>
          <p:txBody>
            <a:bodyPr lIns="0" tIns="0" rIns="0" bIns="0" anchor="t" anchorCtr="0">
              <a:spAutoFit/>
            </a:bodyPr>
            <a:lstStyle/>
            <a:p>
              <a:pPr marL="12700"/>
              <a:r>
                <a:rPr lang="zh-CN" altLang="en-US" sz="1800" b="1">
                  <a:solidFill>
                    <a:schemeClr val="dk1"/>
                  </a:solidFill>
                  <a:latin typeface="微软雅黑" panose="020B0503020204020204" charset="-122"/>
                  <a:ea typeface="微软雅黑" panose="020B0503020204020204" charset="-122"/>
                </a:rPr>
                <a:t>如实告知</a:t>
              </a:r>
              <a:endParaRPr lang="zh-CN" altLang="en-US" sz="1800" b="1">
                <a:solidFill>
                  <a:schemeClr val="dk1"/>
                </a:solidFill>
                <a:latin typeface="微软雅黑" panose="020B0503020204020204" charset="-122"/>
                <a:ea typeface="微软雅黑" panose="020B0503020204020204" charset="-122"/>
              </a:endParaRPr>
            </a:p>
          </p:txBody>
        </p:sp>
        <p:sp>
          <p:nvSpPr>
            <p:cNvPr id="43015" name="object 7"/>
            <p:cNvSpPr/>
            <p:nvPr>
              <p:custDataLst>
                <p:tags r:id="rId3"/>
              </p:custDataLst>
            </p:nvPr>
          </p:nvSpPr>
          <p:spPr>
            <a:xfrm>
              <a:off x="3213094" y="2687348"/>
              <a:ext cx="1895856" cy="679704"/>
            </a:xfrm>
            <a:custGeom>
              <a:avLst/>
              <a:gdLst/>
              <a:ahLst/>
              <a:cxnLst/>
              <a:rect l="0" t="0" r="0" b="0"/>
              <a:pathLst>
                <a:path w="1895855" h="679704">
                  <a:moveTo>
                    <a:pt x="1556004" y="0"/>
                  </a:moveTo>
                  <a:lnTo>
                    <a:pt x="1556004" y="169925"/>
                  </a:lnTo>
                  <a:lnTo>
                    <a:pt x="0" y="169925"/>
                  </a:lnTo>
                  <a:lnTo>
                    <a:pt x="0" y="509778"/>
                  </a:lnTo>
                  <a:lnTo>
                    <a:pt x="1556004" y="509778"/>
                  </a:lnTo>
                  <a:lnTo>
                    <a:pt x="1556004" y="679704"/>
                  </a:lnTo>
                  <a:lnTo>
                    <a:pt x="1895856" y="339852"/>
                  </a:lnTo>
                  <a:lnTo>
                    <a:pt x="1556004" y="0"/>
                  </a:lnTo>
                  <a:close/>
                </a:path>
              </a:pathLst>
            </a:custGeom>
            <a:solidFill>
              <a:srgbClr val="007133"/>
            </a:solidFill>
            <a:ln w="9525">
              <a:noFill/>
            </a:ln>
          </p:spPr>
          <p:txBody>
            <a:bodyPr/>
            <a:lstStyle/>
            <a:p>
              <a:endParaRPr lang="zh-CN" altLang="en-US">
                <a:solidFill>
                  <a:schemeClr val="dk1"/>
                </a:solidFill>
              </a:endParaRPr>
            </a:p>
          </p:txBody>
        </p:sp>
        <p:sp>
          <p:nvSpPr>
            <p:cNvPr id="43016" name="object 8"/>
            <p:cNvSpPr txBox="1"/>
            <p:nvPr/>
          </p:nvSpPr>
          <p:spPr>
            <a:xfrm>
              <a:off x="5631174" y="2445895"/>
              <a:ext cx="1244600" cy="1160145"/>
            </a:xfrm>
            <a:prstGeom prst="rect">
              <a:avLst/>
            </a:prstGeom>
            <a:noFill/>
            <a:ln w="9525">
              <a:noFill/>
            </a:ln>
          </p:spPr>
          <p:txBody>
            <a:bodyPr wrap="square" lIns="0" tIns="0" rIns="0" bIns="0" anchor="t" anchorCtr="0">
              <a:spAutoFit/>
            </a:bodyPr>
            <a:lstStyle/>
            <a:p>
              <a:pPr marL="12700" algn="just">
                <a:lnSpc>
                  <a:spcPct val="129000"/>
                </a:lnSpc>
              </a:pPr>
              <a:r>
                <a:rPr lang="zh-CN" altLang="en-US" b="1">
                  <a:solidFill>
                    <a:srgbClr val="FFFFFF"/>
                  </a:solidFill>
                  <a:latin typeface="微软雅黑" panose="020B0503020204020204" charset="-122"/>
                  <a:ea typeface="微软雅黑" panose="020B0503020204020204" charset="-122"/>
                </a:rPr>
                <a:t>从业人员 </a:t>
              </a:r>
              <a:r>
                <a:rPr lang="zh-CN" altLang="en-US" sz="1600" b="1">
                  <a:solidFill>
                    <a:srgbClr val="FFFFFF"/>
                  </a:solidFill>
                  <a:latin typeface="微软雅黑" panose="020B0503020204020204" charset="-122"/>
                  <a:ea typeface="微软雅黑" panose="020B0503020204020204" charset="-122"/>
                </a:rPr>
                <a:t>遵守安全制度 安全操作规程</a:t>
              </a:r>
              <a:endParaRPr lang="zh-CN" altLang="en-US" sz="1600" b="1">
                <a:solidFill>
                  <a:srgbClr val="FFFFFF"/>
                </a:solidFill>
                <a:latin typeface="微软雅黑" panose="020B0503020204020204" charset="-122"/>
                <a:ea typeface="微软雅黑" panose="020B0503020204020204" charset="-122"/>
              </a:endParaRPr>
            </a:p>
          </p:txBody>
        </p:sp>
      </p:grpSp>
      <p:sp>
        <p:nvSpPr>
          <p:cNvPr id="43017" name="object 9"/>
          <p:cNvSpPr/>
          <p:nvPr>
            <p:custDataLst>
              <p:tags r:id="rId4"/>
            </p:custDataLst>
          </p:nvPr>
        </p:nvSpPr>
        <p:spPr>
          <a:xfrm>
            <a:off x="8012113" y="2975928"/>
            <a:ext cx="3668712" cy="3313112"/>
          </a:xfrm>
          <a:prstGeom prst="rect">
            <a:avLst/>
          </a:prstGeom>
          <a:blipFill rotWithShape="1">
            <a:blip r:embed="rId5"/>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第一节  安全生产法解读</a:t>
            </a:r>
            <a:endParaRPr lang="zh-CN" altLang="en-US" sz="4000" b="1">
              <a:solidFill>
                <a:schemeClr val="lt1"/>
              </a:solidFill>
            </a:endParaRPr>
          </a:p>
        </p:txBody>
      </p:sp>
      <p:sp>
        <p:nvSpPr>
          <p:cNvPr id="2" name="矩形 1"/>
          <p:cNvSpPr/>
          <p:nvPr/>
        </p:nvSpPr>
        <p:spPr>
          <a:xfrm>
            <a:off x="581660" y="163131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安全生产法：第五十二条</a:t>
            </a:r>
            <a:endParaRPr lang="zh-CN" altLang="en-US" sz="2400" b="1">
              <a:solidFill>
                <a:srgbClr val="FFFFFF"/>
              </a:solidFill>
              <a:latin typeface="微软雅黑" panose="020B0503020204020204" charset="-122"/>
              <a:ea typeface="微软雅黑" panose="020B0503020204020204" charset="-122"/>
            </a:endParaRPr>
          </a:p>
        </p:txBody>
      </p:sp>
      <p:sp>
        <p:nvSpPr>
          <p:cNvPr id="45089" name="object 33"/>
          <p:cNvSpPr/>
          <p:nvPr>
            <p:custDataLst>
              <p:tags r:id="rId1"/>
            </p:custDataLst>
          </p:nvPr>
        </p:nvSpPr>
        <p:spPr>
          <a:xfrm>
            <a:off x="9380538" y="4281170"/>
            <a:ext cx="2811462" cy="2576513"/>
          </a:xfrm>
          <a:prstGeom prst="rect">
            <a:avLst/>
          </a:prstGeom>
          <a:blipFill rotWithShape="1">
            <a:blip r:embed="rId2"/>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grpSp>
        <p:nvGrpSpPr>
          <p:cNvPr id="45057" name="组合 34"/>
          <p:cNvGrpSpPr/>
          <p:nvPr/>
        </p:nvGrpSpPr>
        <p:grpSpPr>
          <a:xfrm>
            <a:off x="1270000" y="2079625"/>
            <a:ext cx="8949055" cy="4446905"/>
            <a:chOff x="740442" y="810448"/>
            <a:chExt cx="8616695" cy="5891021"/>
          </a:xfrm>
        </p:grpSpPr>
        <p:sp>
          <p:nvSpPr>
            <p:cNvPr id="45058" name="object 2"/>
            <p:cNvSpPr/>
            <p:nvPr>
              <p:custDataLst>
                <p:tags r:id="rId3"/>
              </p:custDataLst>
            </p:nvPr>
          </p:nvSpPr>
          <p:spPr>
            <a:xfrm>
              <a:off x="3418109" y="2105847"/>
              <a:ext cx="4177283" cy="937260"/>
            </a:xfrm>
            <a:custGeom>
              <a:avLst/>
              <a:gdLst/>
              <a:ahLst/>
              <a:cxnLst/>
              <a:rect l="0" t="0" r="0" b="0"/>
              <a:pathLst>
                <a:path w="4177283" h="937260">
                  <a:moveTo>
                    <a:pt x="3708654" y="0"/>
                  </a:moveTo>
                  <a:lnTo>
                    <a:pt x="3708654" y="234314"/>
                  </a:lnTo>
                  <a:lnTo>
                    <a:pt x="0" y="234314"/>
                  </a:lnTo>
                  <a:lnTo>
                    <a:pt x="0" y="702945"/>
                  </a:lnTo>
                  <a:lnTo>
                    <a:pt x="3708654" y="702945"/>
                  </a:lnTo>
                  <a:lnTo>
                    <a:pt x="3708654" y="937260"/>
                  </a:lnTo>
                  <a:lnTo>
                    <a:pt x="4177283" y="468629"/>
                  </a:lnTo>
                  <a:lnTo>
                    <a:pt x="3708654" y="0"/>
                  </a:lnTo>
                  <a:close/>
                </a:path>
              </a:pathLst>
            </a:custGeom>
            <a:solidFill>
              <a:srgbClr val="007133"/>
            </a:solidFill>
            <a:ln w="9525">
              <a:noFill/>
            </a:ln>
          </p:spPr>
          <p:txBody>
            <a:bodyPr/>
            <a:lstStyle/>
            <a:p>
              <a:endParaRPr lang="zh-CN" altLang="en-US">
                <a:solidFill>
                  <a:schemeClr val="dk1"/>
                </a:solidFill>
              </a:endParaRPr>
            </a:p>
          </p:txBody>
        </p:sp>
        <p:sp>
          <p:nvSpPr>
            <p:cNvPr id="45059" name="object 3"/>
            <p:cNvSpPr/>
            <p:nvPr>
              <p:custDataLst>
                <p:tags r:id="rId4"/>
              </p:custDataLst>
            </p:nvPr>
          </p:nvSpPr>
          <p:spPr>
            <a:xfrm>
              <a:off x="7572534" y="1173159"/>
              <a:ext cx="1784603" cy="2264664"/>
            </a:xfrm>
            <a:prstGeom prst="rect">
              <a:avLst/>
            </a:prstGeom>
            <a:blipFill rotWithShape="1">
              <a:blip r:embed="rId5"/>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45060" name="object 4"/>
            <p:cNvSpPr txBox="1"/>
            <p:nvPr/>
          </p:nvSpPr>
          <p:spPr>
            <a:xfrm>
              <a:off x="7995951" y="3696650"/>
              <a:ext cx="939800" cy="366769"/>
            </a:xfrm>
            <a:prstGeom prst="rect">
              <a:avLst/>
            </a:prstGeom>
            <a:noFill/>
            <a:ln w="9525">
              <a:noFill/>
            </a:ln>
          </p:spPr>
          <p:txBody>
            <a:bodyPr lIns="0" tIns="0" rIns="0" bIns="0" anchor="t" anchorCtr="0">
              <a:spAutoFit/>
            </a:bodyPr>
            <a:lstStyle/>
            <a:p>
              <a:pPr marL="12700"/>
              <a:r>
                <a:rPr lang="zh-CN" altLang="en-US" sz="1800" b="1">
                  <a:solidFill>
                    <a:srgbClr val="585858"/>
                  </a:solidFill>
                  <a:latin typeface="微软雅黑" panose="020B0503020204020204" charset="-122"/>
                  <a:ea typeface="微软雅黑" panose="020B0503020204020204" charset="-122"/>
                </a:rPr>
                <a:t>从业人员</a:t>
              </a:r>
              <a:endParaRPr lang="zh-CN" altLang="en-US" sz="1800" b="1">
                <a:solidFill>
                  <a:srgbClr val="585858"/>
                </a:solidFill>
                <a:latin typeface="微软雅黑" panose="020B0503020204020204" charset="-122"/>
                <a:ea typeface="微软雅黑" panose="020B0503020204020204" charset="-122"/>
              </a:endParaRPr>
            </a:p>
          </p:txBody>
        </p:sp>
        <p:sp>
          <p:nvSpPr>
            <p:cNvPr id="45061" name="object 5"/>
            <p:cNvSpPr/>
            <p:nvPr>
              <p:custDataLst>
                <p:tags r:id="rId6"/>
              </p:custDataLst>
            </p:nvPr>
          </p:nvSpPr>
          <p:spPr>
            <a:xfrm>
              <a:off x="740442" y="810448"/>
              <a:ext cx="3125724" cy="3125724"/>
            </a:xfrm>
            <a:prstGeom prst="rect">
              <a:avLst/>
            </a:prstGeom>
            <a:blipFill rotWithShape="1">
              <a:blip r:embed="rId7"/>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45062" name="object 6"/>
            <p:cNvSpPr txBox="1"/>
            <p:nvPr/>
          </p:nvSpPr>
          <p:spPr>
            <a:xfrm>
              <a:off x="1604042" y="3745672"/>
              <a:ext cx="1397000" cy="366769"/>
            </a:xfrm>
            <a:prstGeom prst="rect">
              <a:avLst/>
            </a:prstGeom>
            <a:noFill/>
            <a:ln w="9525">
              <a:noFill/>
            </a:ln>
          </p:spPr>
          <p:txBody>
            <a:bodyPr lIns="0" tIns="0" rIns="0" bIns="0" anchor="t" anchorCtr="0">
              <a:spAutoFit/>
            </a:bodyPr>
            <a:lstStyle/>
            <a:p>
              <a:pPr marL="12700"/>
              <a:r>
                <a:rPr lang="zh-CN" altLang="en-US" sz="1800" b="1">
                  <a:solidFill>
                    <a:srgbClr val="585858"/>
                  </a:solidFill>
                  <a:latin typeface="微软雅黑" panose="020B0503020204020204" charset="-122"/>
                  <a:ea typeface="微软雅黑" panose="020B0503020204020204" charset="-122"/>
                </a:rPr>
                <a:t>生产经营单位</a:t>
              </a:r>
              <a:endParaRPr lang="zh-CN" altLang="en-US" sz="1800" b="1">
                <a:solidFill>
                  <a:srgbClr val="585858"/>
                </a:solidFill>
                <a:latin typeface="微软雅黑" panose="020B0503020204020204" charset="-122"/>
                <a:ea typeface="微软雅黑" panose="020B0503020204020204" charset="-122"/>
              </a:endParaRPr>
            </a:p>
          </p:txBody>
        </p:sp>
        <p:sp>
          <p:nvSpPr>
            <p:cNvPr id="45063" name="object 7"/>
            <p:cNvSpPr/>
            <p:nvPr>
              <p:custDataLst>
                <p:tags r:id="rId8"/>
              </p:custDataLst>
            </p:nvPr>
          </p:nvSpPr>
          <p:spPr>
            <a:xfrm>
              <a:off x="3866927" y="1341562"/>
              <a:ext cx="2915412" cy="2447543"/>
            </a:xfrm>
            <a:custGeom>
              <a:avLst/>
              <a:gdLst/>
              <a:ahLst/>
              <a:cxnLst/>
              <a:rect l="0" t="0" r="0" b="0"/>
              <a:pathLst>
                <a:path w="2915412" h="2447543">
                  <a:moveTo>
                    <a:pt x="0" y="2447543"/>
                  </a:moveTo>
                  <a:lnTo>
                    <a:pt x="2915412" y="2447543"/>
                  </a:lnTo>
                  <a:lnTo>
                    <a:pt x="2915412" y="0"/>
                  </a:lnTo>
                  <a:lnTo>
                    <a:pt x="0" y="0"/>
                  </a:lnTo>
                  <a:lnTo>
                    <a:pt x="0" y="2447543"/>
                  </a:lnTo>
                  <a:close/>
                </a:path>
              </a:pathLst>
            </a:custGeom>
            <a:solidFill>
              <a:srgbClr val="FFFFFF"/>
            </a:solidFill>
            <a:ln w="9525">
              <a:noFill/>
            </a:ln>
          </p:spPr>
          <p:txBody>
            <a:bodyPr/>
            <a:lstStyle/>
            <a:p>
              <a:endParaRPr lang="zh-CN" altLang="en-US">
                <a:solidFill>
                  <a:schemeClr val="dk1"/>
                </a:solidFill>
              </a:endParaRPr>
            </a:p>
          </p:txBody>
        </p:sp>
        <p:sp>
          <p:nvSpPr>
            <p:cNvPr id="45064" name="object 8"/>
            <p:cNvSpPr/>
            <p:nvPr>
              <p:custDataLst>
                <p:tags r:id="rId9"/>
              </p:custDataLst>
            </p:nvPr>
          </p:nvSpPr>
          <p:spPr>
            <a:xfrm>
              <a:off x="3866927" y="1341562"/>
              <a:ext cx="2915412" cy="2447543"/>
            </a:xfrm>
            <a:custGeom>
              <a:avLst/>
              <a:gdLst/>
              <a:ahLst/>
              <a:cxnLst/>
              <a:rect l="0" t="0" r="0" b="0"/>
              <a:pathLst>
                <a:path w="2915412" h="2447543">
                  <a:moveTo>
                    <a:pt x="0" y="2447543"/>
                  </a:moveTo>
                  <a:lnTo>
                    <a:pt x="2915412" y="2447543"/>
                  </a:lnTo>
                  <a:lnTo>
                    <a:pt x="2915412" y="0"/>
                  </a:lnTo>
                  <a:lnTo>
                    <a:pt x="0" y="0"/>
                  </a:lnTo>
                  <a:lnTo>
                    <a:pt x="0" y="2447543"/>
                  </a:lnTo>
                  <a:close/>
                </a:path>
              </a:pathLst>
            </a:custGeom>
            <a:noFill/>
            <a:ln w="38100" cap="flat" cmpd="sng">
              <a:solidFill>
                <a:srgbClr val="2FA0C3"/>
              </a:solidFill>
              <a:prstDash val="solid"/>
              <a:miter/>
              <a:headEnd type="none" w="med" len="med"/>
              <a:tailEnd type="none" w="med" len="med"/>
            </a:ln>
          </p:spPr>
          <p:txBody>
            <a:bodyPr/>
            <a:lstStyle/>
            <a:p>
              <a:endParaRPr lang="zh-CN" altLang="en-US">
                <a:solidFill>
                  <a:schemeClr val="dk1"/>
                </a:solidFill>
              </a:endParaRPr>
            </a:p>
          </p:txBody>
        </p:sp>
        <p:sp>
          <p:nvSpPr>
            <p:cNvPr id="45065" name="object 9"/>
            <p:cNvSpPr txBox="1"/>
            <p:nvPr/>
          </p:nvSpPr>
          <p:spPr>
            <a:xfrm>
              <a:off x="4711732" y="1499168"/>
              <a:ext cx="1049655" cy="402941"/>
            </a:xfrm>
            <a:prstGeom prst="rect">
              <a:avLst/>
            </a:prstGeom>
            <a:noFill/>
            <a:ln w="9525">
              <a:noFill/>
            </a:ln>
          </p:spPr>
          <p:txBody>
            <a:bodyPr wrap="square" lIns="0" tIns="0" rIns="0" bIns="0" anchor="t" anchorCtr="0">
              <a:spAutoFit/>
            </a:bodyPr>
            <a:lstStyle/>
            <a:p>
              <a:pPr marL="12700">
                <a:lnSpc>
                  <a:spcPts val="2375"/>
                </a:lnSpc>
              </a:pPr>
              <a:r>
                <a:rPr lang="zh-CN" altLang="en-US" sz="2000" b="1">
                  <a:solidFill>
                    <a:srgbClr val="C25553"/>
                  </a:solidFill>
                  <a:latin typeface="微软雅黑" panose="020B0503020204020204" charset="-122"/>
                  <a:ea typeface="微软雅黑" panose="020B0503020204020204" charset="-122"/>
                </a:rPr>
                <a:t>劳动合同</a:t>
              </a:r>
              <a:endParaRPr lang="zh-CN" altLang="en-US" sz="2000" b="1">
                <a:solidFill>
                  <a:srgbClr val="C25553"/>
                </a:solidFill>
                <a:latin typeface="微软雅黑" panose="020B0503020204020204" charset="-122"/>
                <a:ea typeface="微软雅黑" panose="020B0503020204020204" charset="-122"/>
              </a:endParaRPr>
            </a:p>
          </p:txBody>
        </p:sp>
        <p:sp>
          <p:nvSpPr>
            <p:cNvPr id="45066" name="object 10"/>
            <p:cNvSpPr/>
            <p:nvPr>
              <p:custDataLst>
                <p:tags r:id="rId10"/>
              </p:custDataLst>
            </p:nvPr>
          </p:nvSpPr>
          <p:spPr>
            <a:xfrm>
              <a:off x="4145057" y="1931604"/>
              <a:ext cx="2214372" cy="0"/>
            </a:xfrm>
            <a:custGeom>
              <a:avLst/>
              <a:gdLst/>
              <a:ahLst/>
              <a:cxnLst/>
              <a:rect l="0" t="0" r="0" b="0"/>
              <a:pathLst>
                <a:path w="2214372" h="1">
                  <a:moveTo>
                    <a:pt x="0" y="0"/>
                  </a:moveTo>
                  <a:lnTo>
                    <a:pt x="2214372" y="0"/>
                  </a:lnTo>
                </a:path>
              </a:pathLst>
            </a:custGeom>
            <a:noFill/>
            <a:ln w="8889" cap="flat" cmpd="sng">
              <a:solidFill>
                <a:srgbClr val="585858"/>
              </a:solidFill>
              <a:prstDash val="solid"/>
              <a:miter/>
              <a:headEnd type="none" w="med" len="med"/>
              <a:tailEnd type="none" w="med" len="med"/>
            </a:ln>
          </p:spPr>
          <p:txBody>
            <a:bodyPr/>
            <a:lstStyle/>
            <a:p>
              <a:endParaRPr lang="zh-CN" altLang="en-US">
                <a:solidFill>
                  <a:schemeClr val="dk1"/>
                </a:solidFill>
              </a:endParaRPr>
            </a:p>
          </p:txBody>
        </p:sp>
        <p:sp>
          <p:nvSpPr>
            <p:cNvPr id="45067" name="object 11"/>
            <p:cNvSpPr/>
            <p:nvPr>
              <p:custDataLst>
                <p:tags r:id="rId11"/>
              </p:custDataLst>
            </p:nvPr>
          </p:nvSpPr>
          <p:spPr>
            <a:xfrm>
              <a:off x="4145057" y="2251644"/>
              <a:ext cx="2214372" cy="0"/>
            </a:xfrm>
            <a:custGeom>
              <a:avLst/>
              <a:gdLst/>
              <a:ahLst/>
              <a:cxnLst/>
              <a:rect l="0" t="0" r="0" b="0"/>
              <a:pathLst>
                <a:path w="2214372" h="1">
                  <a:moveTo>
                    <a:pt x="0" y="0"/>
                  </a:moveTo>
                  <a:lnTo>
                    <a:pt x="2214372" y="0"/>
                  </a:lnTo>
                </a:path>
              </a:pathLst>
            </a:custGeom>
            <a:noFill/>
            <a:ln w="8890" cap="flat" cmpd="sng">
              <a:solidFill>
                <a:srgbClr val="585858"/>
              </a:solidFill>
              <a:prstDash val="solid"/>
              <a:miter/>
              <a:headEnd type="none" w="med" len="med"/>
              <a:tailEnd type="none" w="med" len="med"/>
            </a:ln>
          </p:spPr>
          <p:txBody>
            <a:bodyPr/>
            <a:lstStyle/>
            <a:p>
              <a:endParaRPr lang="zh-CN" altLang="en-US">
                <a:solidFill>
                  <a:schemeClr val="dk1"/>
                </a:solidFill>
              </a:endParaRPr>
            </a:p>
          </p:txBody>
        </p:sp>
        <p:sp>
          <p:nvSpPr>
            <p:cNvPr id="45068" name="object 12"/>
            <p:cNvSpPr/>
            <p:nvPr>
              <p:custDataLst>
                <p:tags r:id="rId12"/>
              </p:custDataLst>
            </p:nvPr>
          </p:nvSpPr>
          <p:spPr>
            <a:xfrm>
              <a:off x="4053618" y="2415854"/>
              <a:ext cx="257327" cy="396875"/>
            </a:xfrm>
            <a:custGeom>
              <a:avLst/>
              <a:gdLst/>
              <a:ahLst/>
              <a:cxnLst/>
              <a:rect l="0" t="0" r="0" b="0"/>
              <a:pathLst>
                <a:path w="257327" h="396875">
                  <a:moveTo>
                    <a:pt x="0" y="396875"/>
                  </a:moveTo>
                  <a:lnTo>
                    <a:pt x="257327" y="396875"/>
                  </a:lnTo>
                  <a:lnTo>
                    <a:pt x="257327" y="0"/>
                  </a:lnTo>
                  <a:lnTo>
                    <a:pt x="0" y="0"/>
                  </a:lnTo>
                  <a:lnTo>
                    <a:pt x="0" y="396875"/>
                  </a:lnTo>
                  <a:close/>
                </a:path>
              </a:pathLst>
            </a:custGeom>
            <a:solidFill>
              <a:srgbClr val="FFFFFF"/>
            </a:solidFill>
            <a:ln w="9525">
              <a:noFill/>
            </a:ln>
          </p:spPr>
          <p:txBody>
            <a:bodyPr/>
            <a:lstStyle/>
            <a:p>
              <a:endParaRPr lang="zh-CN" altLang="en-US">
                <a:solidFill>
                  <a:schemeClr val="dk1"/>
                </a:solidFill>
              </a:endParaRPr>
            </a:p>
          </p:txBody>
        </p:sp>
        <p:sp>
          <p:nvSpPr>
            <p:cNvPr id="45069" name="object 13"/>
            <p:cNvSpPr/>
            <p:nvPr>
              <p:custDataLst>
                <p:tags r:id="rId13"/>
              </p:custDataLst>
            </p:nvPr>
          </p:nvSpPr>
          <p:spPr>
            <a:xfrm>
              <a:off x="4311046" y="2415854"/>
              <a:ext cx="2315972" cy="396875"/>
            </a:xfrm>
            <a:custGeom>
              <a:avLst/>
              <a:gdLst/>
              <a:ahLst/>
              <a:cxnLst/>
              <a:rect l="0" t="0" r="0" b="0"/>
              <a:pathLst>
                <a:path w="2315972" h="396875">
                  <a:moveTo>
                    <a:pt x="0" y="396875"/>
                  </a:moveTo>
                  <a:lnTo>
                    <a:pt x="2315972" y="396875"/>
                  </a:lnTo>
                  <a:lnTo>
                    <a:pt x="2315972" y="0"/>
                  </a:lnTo>
                  <a:lnTo>
                    <a:pt x="0" y="0"/>
                  </a:lnTo>
                  <a:lnTo>
                    <a:pt x="0" y="396875"/>
                  </a:lnTo>
                  <a:close/>
                </a:path>
              </a:pathLst>
            </a:custGeom>
            <a:solidFill>
              <a:srgbClr val="FFFFFF"/>
            </a:solidFill>
            <a:ln w="9525">
              <a:noFill/>
            </a:ln>
          </p:spPr>
          <p:txBody>
            <a:bodyPr/>
            <a:lstStyle/>
            <a:p>
              <a:endParaRPr lang="zh-CN" altLang="en-US">
                <a:solidFill>
                  <a:schemeClr val="dk1"/>
                </a:solidFill>
              </a:endParaRPr>
            </a:p>
          </p:txBody>
        </p:sp>
        <p:sp>
          <p:nvSpPr>
            <p:cNvPr id="45070" name="object 14"/>
            <p:cNvSpPr/>
            <p:nvPr>
              <p:custDataLst>
                <p:tags r:id="rId14"/>
              </p:custDataLst>
            </p:nvPr>
          </p:nvSpPr>
          <p:spPr>
            <a:xfrm>
              <a:off x="4053618" y="2812729"/>
              <a:ext cx="257327" cy="396875"/>
            </a:xfrm>
            <a:custGeom>
              <a:avLst/>
              <a:gdLst/>
              <a:ahLst/>
              <a:cxnLst/>
              <a:rect l="0" t="0" r="0" b="0"/>
              <a:pathLst>
                <a:path w="257327" h="396875">
                  <a:moveTo>
                    <a:pt x="0" y="396875"/>
                  </a:moveTo>
                  <a:lnTo>
                    <a:pt x="257327" y="396875"/>
                  </a:lnTo>
                  <a:lnTo>
                    <a:pt x="257327" y="0"/>
                  </a:lnTo>
                  <a:lnTo>
                    <a:pt x="0" y="0"/>
                  </a:lnTo>
                  <a:lnTo>
                    <a:pt x="0" y="396875"/>
                  </a:lnTo>
                  <a:close/>
                </a:path>
              </a:pathLst>
            </a:custGeom>
            <a:solidFill>
              <a:srgbClr val="FFFFFF"/>
            </a:solidFill>
            <a:ln w="9525">
              <a:noFill/>
            </a:ln>
          </p:spPr>
          <p:txBody>
            <a:bodyPr/>
            <a:lstStyle/>
            <a:p>
              <a:endParaRPr lang="zh-CN" altLang="en-US">
                <a:solidFill>
                  <a:schemeClr val="dk1"/>
                </a:solidFill>
              </a:endParaRPr>
            </a:p>
          </p:txBody>
        </p:sp>
        <p:sp>
          <p:nvSpPr>
            <p:cNvPr id="45071" name="object 15"/>
            <p:cNvSpPr/>
            <p:nvPr>
              <p:custDataLst>
                <p:tags r:id="rId15"/>
              </p:custDataLst>
            </p:nvPr>
          </p:nvSpPr>
          <p:spPr>
            <a:xfrm>
              <a:off x="4311046" y="2812729"/>
              <a:ext cx="2315972" cy="396875"/>
            </a:xfrm>
            <a:custGeom>
              <a:avLst/>
              <a:gdLst/>
              <a:ahLst/>
              <a:cxnLst/>
              <a:rect l="0" t="0" r="0" b="0"/>
              <a:pathLst>
                <a:path w="2315972" h="396875">
                  <a:moveTo>
                    <a:pt x="0" y="396875"/>
                  </a:moveTo>
                  <a:lnTo>
                    <a:pt x="2315972" y="396875"/>
                  </a:lnTo>
                  <a:lnTo>
                    <a:pt x="2315972" y="0"/>
                  </a:lnTo>
                  <a:lnTo>
                    <a:pt x="0" y="0"/>
                  </a:lnTo>
                  <a:lnTo>
                    <a:pt x="0" y="396875"/>
                  </a:lnTo>
                  <a:close/>
                </a:path>
              </a:pathLst>
            </a:custGeom>
            <a:solidFill>
              <a:srgbClr val="FFFFFF"/>
            </a:solidFill>
            <a:ln w="9525">
              <a:noFill/>
            </a:ln>
          </p:spPr>
          <p:txBody>
            <a:bodyPr/>
            <a:lstStyle/>
            <a:p>
              <a:endParaRPr lang="zh-CN" altLang="en-US">
                <a:solidFill>
                  <a:schemeClr val="dk1"/>
                </a:solidFill>
              </a:endParaRPr>
            </a:p>
          </p:txBody>
        </p:sp>
        <p:sp>
          <p:nvSpPr>
            <p:cNvPr id="45072" name="object 16"/>
            <p:cNvSpPr/>
            <p:nvPr>
              <p:custDataLst>
                <p:tags r:id="rId16"/>
              </p:custDataLst>
            </p:nvPr>
          </p:nvSpPr>
          <p:spPr>
            <a:xfrm>
              <a:off x="4053618" y="3209604"/>
              <a:ext cx="257327" cy="396875"/>
            </a:xfrm>
            <a:custGeom>
              <a:avLst/>
              <a:gdLst/>
              <a:ahLst/>
              <a:cxnLst/>
              <a:rect l="0" t="0" r="0" b="0"/>
              <a:pathLst>
                <a:path w="257327" h="396875">
                  <a:moveTo>
                    <a:pt x="0" y="396875"/>
                  </a:moveTo>
                  <a:lnTo>
                    <a:pt x="257327" y="396875"/>
                  </a:lnTo>
                  <a:lnTo>
                    <a:pt x="257327" y="0"/>
                  </a:lnTo>
                  <a:lnTo>
                    <a:pt x="0" y="0"/>
                  </a:lnTo>
                  <a:lnTo>
                    <a:pt x="0" y="396875"/>
                  </a:lnTo>
                  <a:close/>
                </a:path>
              </a:pathLst>
            </a:custGeom>
            <a:solidFill>
              <a:srgbClr val="FFFFFF"/>
            </a:solidFill>
            <a:ln w="9525">
              <a:noFill/>
            </a:ln>
          </p:spPr>
          <p:txBody>
            <a:bodyPr/>
            <a:lstStyle/>
            <a:p>
              <a:endParaRPr lang="zh-CN" altLang="en-US">
                <a:solidFill>
                  <a:schemeClr val="dk1"/>
                </a:solidFill>
              </a:endParaRPr>
            </a:p>
          </p:txBody>
        </p:sp>
        <p:sp>
          <p:nvSpPr>
            <p:cNvPr id="45073" name="object 17"/>
            <p:cNvSpPr/>
            <p:nvPr>
              <p:custDataLst>
                <p:tags r:id="rId17"/>
              </p:custDataLst>
            </p:nvPr>
          </p:nvSpPr>
          <p:spPr>
            <a:xfrm>
              <a:off x="4311046" y="3209604"/>
              <a:ext cx="2315972" cy="396875"/>
            </a:xfrm>
            <a:custGeom>
              <a:avLst/>
              <a:gdLst/>
              <a:ahLst/>
              <a:cxnLst/>
              <a:rect l="0" t="0" r="0" b="0"/>
              <a:pathLst>
                <a:path w="2315972" h="396875">
                  <a:moveTo>
                    <a:pt x="0" y="396875"/>
                  </a:moveTo>
                  <a:lnTo>
                    <a:pt x="2315972" y="396875"/>
                  </a:lnTo>
                  <a:lnTo>
                    <a:pt x="2315972" y="0"/>
                  </a:lnTo>
                  <a:lnTo>
                    <a:pt x="0" y="0"/>
                  </a:lnTo>
                  <a:lnTo>
                    <a:pt x="0" y="396875"/>
                  </a:lnTo>
                  <a:close/>
                </a:path>
              </a:pathLst>
            </a:custGeom>
            <a:solidFill>
              <a:srgbClr val="FFFFFF"/>
            </a:solidFill>
            <a:ln w="9525">
              <a:noFill/>
            </a:ln>
          </p:spPr>
          <p:txBody>
            <a:bodyPr/>
            <a:lstStyle/>
            <a:p>
              <a:endParaRPr lang="zh-CN" altLang="en-US">
                <a:solidFill>
                  <a:schemeClr val="dk1"/>
                </a:solidFill>
              </a:endParaRPr>
            </a:p>
          </p:txBody>
        </p:sp>
        <p:sp>
          <p:nvSpPr>
            <p:cNvPr id="45074" name="object 18"/>
            <p:cNvSpPr txBox="1"/>
            <p:nvPr/>
          </p:nvSpPr>
          <p:spPr>
            <a:xfrm>
              <a:off x="4103401" y="2492943"/>
              <a:ext cx="159385" cy="305361"/>
            </a:xfrm>
            <a:prstGeom prst="rect">
              <a:avLst/>
            </a:prstGeom>
            <a:noFill/>
            <a:ln w="9525">
              <a:noFill/>
            </a:ln>
          </p:spPr>
          <p:txBody>
            <a:bodyPr lIns="0" tIns="0" rIns="0" bIns="0" anchor="t" anchorCtr="0">
              <a:spAutoFit/>
            </a:bodyPr>
            <a:lstStyle/>
            <a:p>
              <a:pPr marL="12700"/>
              <a:r>
                <a:rPr lang="en-US" altLang="zh-CN" sz="1500" b="1">
                  <a:solidFill>
                    <a:srgbClr val="C00000"/>
                  </a:solidFill>
                  <a:latin typeface="微软雅黑" panose="020B0503020204020204" charset="-122"/>
                  <a:ea typeface="微软雅黑" panose="020B0503020204020204" charset="-122"/>
                </a:rPr>
                <a:t>√</a:t>
              </a:r>
              <a:endParaRPr lang="en-US" altLang="zh-CN" sz="1500" b="1">
                <a:solidFill>
                  <a:srgbClr val="C00000"/>
                </a:solidFill>
                <a:latin typeface="微软雅黑" panose="020B0503020204020204" charset="-122"/>
                <a:ea typeface="微软雅黑" panose="020B0503020204020204" charset="-122"/>
              </a:endParaRPr>
            </a:p>
          </p:txBody>
        </p:sp>
        <p:sp>
          <p:nvSpPr>
            <p:cNvPr id="45075" name="object 19"/>
            <p:cNvSpPr txBox="1"/>
            <p:nvPr/>
          </p:nvSpPr>
          <p:spPr>
            <a:xfrm>
              <a:off x="4390168" y="2477068"/>
              <a:ext cx="1930400" cy="305361"/>
            </a:xfrm>
            <a:prstGeom prst="rect">
              <a:avLst/>
            </a:prstGeom>
            <a:noFill/>
            <a:ln w="9525">
              <a:noFill/>
            </a:ln>
          </p:spPr>
          <p:txBody>
            <a:bodyPr wrap="square" lIns="0" tIns="0" rIns="0" bIns="0" anchor="t" anchorCtr="0">
              <a:spAutoFit/>
            </a:bodyPr>
            <a:lstStyle/>
            <a:p>
              <a:pPr marL="12700"/>
              <a:r>
                <a:rPr lang="zh-CN" altLang="en-US" sz="1500">
                  <a:solidFill>
                    <a:srgbClr val="404040"/>
                  </a:solidFill>
                  <a:latin typeface="微软雅黑" panose="020B0503020204020204" charset="-122"/>
                  <a:ea typeface="微软雅黑" panose="020B0503020204020204" charset="-122"/>
                </a:rPr>
                <a:t>保障从业人员劳动安全</a:t>
              </a:r>
              <a:endParaRPr lang="zh-CN" altLang="en-US" sz="1500">
                <a:solidFill>
                  <a:srgbClr val="404040"/>
                </a:solidFill>
                <a:latin typeface="微软雅黑" panose="020B0503020204020204" charset="-122"/>
                <a:ea typeface="微软雅黑" panose="020B0503020204020204" charset="-122"/>
              </a:endParaRPr>
            </a:p>
          </p:txBody>
        </p:sp>
        <p:sp>
          <p:nvSpPr>
            <p:cNvPr id="45076" name="object 20"/>
            <p:cNvSpPr txBox="1"/>
            <p:nvPr/>
          </p:nvSpPr>
          <p:spPr>
            <a:xfrm>
              <a:off x="4103401" y="2889818"/>
              <a:ext cx="159385" cy="305361"/>
            </a:xfrm>
            <a:prstGeom prst="rect">
              <a:avLst/>
            </a:prstGeom>
            <a:noFill/>
            <a:ln w="9525">
              <a:noFill/>
            </a:ln>
          </p:spPr>
          <p:txBody>
            <a:bodyPr lIns="0" tIns="0" rIns="0" bIns="0" anchor="t" anchorCtr="0">
              <a:spAutoFit/>
            </a:bodyPr>
            <a:lstStyle/>
            <a:p>
              <a:pPr marL="12700"/>
              <a:r>
                <a:rPr lang="en-US" altLang="zh-CN" sz="1500" b="1">
                  <a:solidFill>
                    <a:srgbClr val="C00000"/>
                  </a:solidFill>
                  <a:latin typeface="微软雅黑" panose="020B0503020204020204" charset="-122"/>
                  <a:ea typeface="微软雅黑" panose="020B0503020204020204" charset="-122"/>
                </a:rPr>
                <a:t>√</a:t>
              </a:r>
              <a:endParaRPr lang="en-US" altLang="zh-CN" sz="1500" b="1">
                <a:solidFill>
                  <a:srgbClr val="C00000"/>
                </a:solidFill>
                <a:latin typeface="微软雅黑" panose="020B0503020204020204" charset="-122"/>
                <a:ea typeface="微软雅黑" panose="020B0503020204020204" charset="-122"/>
              </a:endParaRPr>
            </a:p>
          </p:txBody>
        </p:sp>
        <p:sp>
          <p:nvSpPr>
            <p:cNvPr id="45077" name="object 21"/>
            <p:cNvSpPr txBox="1"/>
            <p:nvPr/>
          </p:nvSpPr>
          <p:spPr>
            <a:xfrm>
              <a:off x="4390168" y="2874198"/>
              <a:ext cx="1739900" cy="305361"/>
            </a:xfrm>
            <a:prstGeom prst="rect">
              <a:avLst/>
            </a:prstGeom>
            <a:noFill/>
            <a:ln w="9525">
              <a:noFill/>
            </a:ln>
          </p:spPr>
          <p:txBody>
            <a:bodyPr lIns="0" tIns="0" rIns="0" bIns="0" anchor="t" anchorCtr="0">
              <a:spAutoFit/>
            </a:bodyPr>
            <a:lstStyle/>
            <a:p>
              <a:pPr marL="12700"/>
              <a:r>
                <a:rPr lang="zh-CN" altLang="en-US" sz="1500">
                  <a:solidFill>
                    <a:srgbClr val="404040"/>
                  </a:solidFill>
                  <a:latin typeface="微软雅黑" panose="020B0503020204020204" charset="-122"/>
                  <a:ea typeface="微软雅黑" panose="020B0503020204020204" charset="-122"/>
                </a:rPr>
                <a:t>防止职业危害的事项</a:t>
              </a:r>
              <a:endParaRPr lang="zh-CN" altLang="en-US" sz="1500">
                <a:solidFill>
                  <a:srgbClr val="404040"/>
                </a:solidFill>
                <a:latin typeface="微软雅黑" panose="020B0503020204020204" charset="-122"/>
                <a:ea typeface="微软雅黑" panose="020B0503020204020204" charset="-122"/>
              </a:endParaRPr>
            </a:p>
          </p:txBody>
        </p:sp>
        <p:sp>
          <p:nvSpPr>
            <p:cNvPr id="45078" name="object 22"/>
            <p:cNvSpPr txBox="1"/>
            <p:nvPr/>
          </p:nvSpPr>
          <p:spPr>
            <a:xfrm>
              <a:off x="4103401" y="3286693"/>
              <a:ext cx="159385" cy="305361"/>
            </a:xfrm>
            <a:prstGeom prst="rect">
              <a:avLst/>
            </a:prstGeom>
            <a:noFill/>
            <a:ln w="9525">
              <a:noFill/>
            </a:ln>
          </p:spPr>
          <p:txBody>
            <a:bodyPr lIns="0" tIns="0" rIns="0" bIns="0" anchor="t" anchorCtr="0">
              <a:spAutoFit/>
            </a:bodyPr>
            <a:lstStyle/>
            <a:p>
              <a:pPr marL="12700"/>
              <a:r>
                <a:rPr lang="en-US" altLang="zh-CN" sz="1500" b="1">
                  <a:solidFill>
                    <a:srgbClr val="C00000"/>
                  </a:solidFill>
                  <a:latin typeface="微软雅黑" panose="020B0503020204020204" charset="-122"/>
                  <a:ea typeface="微软雅黑" panose="020B0503020204020204" charset="-122"/>
                </a:rPr>
                <a:t>√</a:t>
              </a:r>
              <a:endParaRPr lang="en-US" altLang="zh-CN" sz="1500" b="1">
                <a:solidFill>
                  <a:srgbClr val="C00000"/>
                </a:solidFill>
                <a:latin typeface="微软雅黑" panose="020B0503020204020204" charset="-122"/>
                <a:ea typeface="微软雅黑" panose="020B0503020204020204" charset="-122"/>
              </a:endParaRPr>
            </a:p>
          </p:txBody>
        </p:sp>
        <p:sp>
          <p:nvSpPr>
            <p:cNvPr id="45079" name="object 23"/>
            <p:cNvSpPr txBox="1"/>
            <p:nvPr/>
          </p:nvSpPr>
          <p:spPr>
            <a:xfrm>
              <a:off x="4390168" y="3271073"/>
              <a:ext cx="2120900" cy="305361"/>
            </a:xfrm>
            <a:prstGeom prst="rect">
              <a:avLst/>
            </a:prstGeom>
            <a:noFill/>
            <a:ln w="9525">
              <a:noFill/>
            </a:ln>
          </p:spPr>
          <p:txBody>
            <a:bodyPr lIns="0" tIns="0" rIns="0" bIns="0" anchor="t" anchorCtr="0">
              <a:spAutoFit/>
            </a:bodyPr>
            <a:lstStyle/>
            <a:p>
              <a:pPr marL="12700"/>
              <a:r>
                <a:rPr lang="zh-CN" altLang="en-US" sz="1500">
                  <a:solidFill>
                    <a:srgbClr val="404040"/>
                  </a:solidFill>
                  <a:latin typeface="微软雅黑" panose="020B0503020204020204" charset="-122"/>
                  <a:ea typeface="微软雅黑" panose="020B0503020204020204" charset="-122"/>
                </a:rPr>
                <a:t>为从业人员办理工伤保险</a:t>
              </a:r>
              <a:endParaRPr lang="zh-CN" altLang="en-US" sz="1500">
                <a:solidFill>
                  <a:srgbClr val="404040"/>
                </a:solidFill>
                <a:latin typeface="微软雅黑" panose="020B0503020204020204" charset="-122"/>
                <a:ea typeface="微软雅黑" panose="020B0503020204020204" charset="-122"/>
              </a:endParaRPr>
            </a:p>
          </p:txBody>
        </p:sp>
        <p:sp>
          <p:nvSpPr>
            <p:cNvPr id="45080" name="object 24"/>
            <p:cNvSpPr/>
            <p:nvPr>
              <p:custDataLst>
                <p:tags r:id="rId18"/>
              </p:custDataLst>
            </p:nvPr>
          </p:nvSpPr>
          <p:spPr>
            <a:xfrm>
              <a:off x="3866927" y="4253925"/>
              <a:ext cx="2915412" cy="2447544"/>
            </a:xfrm>
            <a:custGeom>
              <a:avLst/>
              <a:gdLst/>
              <a:ahLst/>
              <a:cxnLst/>
              <a:rect l="0" t="0" r="0" b="0"/>
              <a:pathLst>
                <a:path w="2915412" h="2447544">
                  <a:moveTo>
                    <a:pt x="0" y="2447544"/>
                  </a:moveTo>
                  <a:lnTo>
                    <a:pt x="2915412" y="2447544"/>
                  </a:lnTo>
                  <a:lnTo>
                    <a:pt x="2915412" y="0"/>
                  </a:lnTo>
                  <a:lnTo>
                    <a:pt x="0" y="0"/>
                  </a:lnTo>
                  <a:lnTo>
                    <a:pt x="0" y="2447544"/>
                  </a:lnTo>
                  <a:close/>
                </a:path>
              </a:pathLst>
            </a:custGeom>
            <a:noFill/>
            <a:ln w="28956" cap="flat" cmpd="sng">
              <a:solidFill>
                <a:srgbClr val="DC3B00"/>
              </a:solidFill>
              <a:prstDash val="solid"/>
              <a:miter/>
              <a:headEnd type="none" w="med" len="med"/>
              <a:tailEnd type="none" w="med" len="med"/>
            </a:ln>
          </p:spPr>
          <p:txBody>
            <a:bodyPr/>
            <a:lstStyle/>
            <a:p>
              <a:endParaRPr lang="zh-CN" altLang="en-US">
                <a:solidFill>
                  <a:schemeClr val="dk1"/>
                </a:solidFill>
              </a:endParaRPr>
            </a:p>
          </p:txBody>
        </p:sp>
        <p:sp>
          <p:nvSpPr>
            <p:cNvPr id="45081" name="object 25"/>
            <p:cNvSpPr txBox="1"/>
            <p:nvPr/>
          </p:nvSpPr>
          <p:spPr>
            <a:xfrm>
              <a:off x="4356386" y="4381688"/>
              <a:ext cx="537845" cy="402941"/>
            </a:xfrm>
            <a:prstGeom prst="rect">
              <a:avLst/>
            </a:prstGeom>
            <a:noFill/>
            <a:ln w="9525">
              <a:noFill/>
            </a:ln>
          </p:spPr>
          <p:txBody>
            <a:bodyPr wrap="square" lIns="0" tIns="0" rIns="0" bIns="0" anchor="t" anchorCtr="0">
              <a:spAutoFit/>
            </a:bodyPr>
            <a:lstStyle/>
            <a:p>
              <a:pPr marL="12700">
                <a:lnSpc>
                  <a:spcPts val="2375"/>
                </a:lnSpc>
              </a:pPr>
              <a:r>
                <a:rPr lang="zh-CN" altLang="en-US" sz="2000" b="1">
                  <a:solidFill>
                    <a:srgbClr val="C25553"/>
                  </a:solidFill>
                  <a:latin typeface="微软雅黑" panose="020B0503020204020204" charset="-122"/>
                  <a:ea typeface="微软雅黑" panose="020B0503020204020204" charset="-122"/>
                </a:rPr>
                <a:t>生死</a:t>
              </a:r>
              <a:endParaRPr lang="zh-CN" altLang="en-US" sz="2000" b="1">
                <a:solidFill>
                  <a:srgbClr val="C25553"/>
                </a:solidFill>
                <a:latin typeface="微软雅黑" panose="020B0503020204020204" charset="-122"/>
                <a:ea typeface="微软雅黑" panose="020B0503020204020204" charset="-122"/>
              </a:endParaRPr>
            </a:p>
          </p:txBody>
        </p:sp>
        <p:sp>
          <p:nvSpPr>
            <p:cNvPr id="45082" name="object 26"/>
            <p:cNvSpPr txBox="1"/>
            <p:nvPr/>
          </p:nvSpPr>
          <p:spPr>
            <a:xfrm>
              <a:off x="5566442" y="4381688"/>
              <a:ext cx="538480" cy="402941"/>
            </a:xfrm>
            <a:prstGeom prst="rect">
              <a:avLst/>
            </a:prstGeom>
            <a:noFill/>
            <a:ln w="9525">
              <a:noFill/>
            </a:ln>
          </p:spPr>
          <p:txBody>
            <a:bodyPr wrap="square" lIns="0" tIns="0" rIns="0" bIns="0" anchor="t" anchorCtr="0">
              <a:spAutoFit/>
            </a:bodyPr>
            <a:lstStyle/>
            <a:p>
              <a:pPr marL="12700">
                <a:lnSpc>
                  <a:spcPts val="2375"/>
                </a:lnSpc>
              </a:pPr>
              <a:r>
                <a:rPr lang="zh-CN" altLang="en-US" sz="2000" b="1">
                  <a:solidFill>
                    <a:srgbClr val="C25553"/>
                  </a:solidFill>
                  <a:latin typeface="微软雅黑" panose="020B0503020204020204" charset="-122"/>
                  <a:ea typeface="微软雅黑" panose="020B0503020204020204" charset="-122"/>
                </a:rPr>
                <a:t>合同</a:t>
              </a:r>
              <a:endParaRPr lang="zh-CN" altLang="en-US" sz="2000" b="1">
                <a:solidFill>
                  <a:srgbClr val="C25553"/>
                </a:solidFill>
                <a:latin typeface="微软雅黑" panose="020B0503020204020204" charset="-122"/>
                <a:ea typeface="微软雅黑" panose="020B0503020204020204" charset="-122"/>
              </a:endParaRPr>
            </a:p>
          </p:txBody>
        </p:sp>
        <p:sp>
          <p:nvSpPr>
            <p:cNvPr id="45083" name="object 27"/>
            <p:cNvSpPr/>
            <p:nvPr>
              <p:custDataLst>
                <p:tags r:id="rId19"/>
              </p:custDataLst>
            </p:nvPr>
          </p:nvSpPr>
          <p:spPr>
            <a:xfrm>
              <a:off x="4145057" y="4844730"/>
              <a:ext cx="2214372" cy="0"/>
            </a:xfrm>
            <a:custGeom>
              <a:avLst/>
              <a:gdLst/>
              <a:ahLst/>
              <a:cxnLst/>
              <a:rect l="0" t="0" r="0" b="0"/>
              <a:pathLst>
                <a:path w="2214372" h="1">
                  <a:moveTo>
                    <a:pt x="0" y="0"/>
                  </a:moveTo>
                  <a:lnTo>
                    <a:pt x="2214372" y="0"/>
                  </a:lnTo>
                </a:path>
              </a:pathLst>
            </a:custGeom>
            <a:noFill/>
            <a:ln w="8889" cap="flat" cmpd="sng">
              <a:solidFill>
                <a:srgbClr val="585858"/>
              </a:solidFill>
              <a:prstDash val="solid"/>
              <a:miter/>
              <a:headEnd type="none" w="med" len="med"/>
              <a:tailEnd type="none" w="med" len="med"/>
            </a:ln>
          </p:spPr>
          <p:txBody>
            <a:bodyPr/>
            <a:lstStyle/>
            <a:p>
              <a:endParaRPr lang="zh-CN" altLang="en-US">
                <a:solidFill>
                  <a:schemeClr val="dk1"/>
                </a:solidFill>
              </a:endParaRPr>
            </a:p>
          </p:txBody>
        </p:sp>
        <p:sp>
          <p:nvSpPr>
            <p:cNvPr id="45084" name="object 28"/>
            <p:cNvSpPr/>
            <p:nvPr>
              <p:custDataLst>
                <p:tags r:id="rId20"/>
              </p:custDataLst>
            </p:nvPr>
          </p:nvSpPr>
          <p:spPr>
            <a:xfrm>
              <a:off x="4145057" y="5164769"/>
              <a:ext cx="2214372" cy="0"/>
            </a:xfrm>
            <a:custGeom>
              <a:avLst/>
              <a:gdLst/>
              <a:ahLst/>
              <a:cxnLst/>
              <a:rect l="0" t="0" r="0" b="0"/>
              <a:pathLst>
                <a:path w="2214372" h="1">
                  <a:moveTo>
                    <a:pt x="0" y="0"/>
                  </a:moveTo>
                  <a:lnTo>
                    <a:pt x="2214372" y="0"/>
                  </a:lnTo>
                </a:path>
              </a:pathLst>
            </a:custGeom>
            <a:noFill/>
            <a:ln w="8889" cap="flat" cmpd="sng">
              <a:solidFill>
                <a:srgbClr val="585858"/>
              </a:solidFill>
              <a:prstDash val="solid"/>
              <a:miter/>
              <a:headEnd type="none" w="med" len="med"/>
              <a:tailEnd type="none" w="med" len="med"/>
            </a:ln>
          </p:spPr>
          <p:txBody>
            <a:bodyPr/>
            <a:lstStyle/>
            <a:p>
              <a:endParaRPr lang="zh-CN" altLang="en-US">
                <a:solidFill>
                  <a:schemeClr val="dk1"/>
                </a:solidFill>
              </a:endParaRPr>
            </a:p>
          </p:txBody>
        </p:sp>
        <p:sp>
          <p:nvSpPr>
            <p:cNvPr id="45085" name="object 29"/>
            <p:cNvSpPr/>
            <p:nvPr>
              <p:custDataLst>
                <p:tags r:id="rId21"/>
              </p:custDataLst>
            </p:nvPr>
          </p:nvSpPr>
          <p:spPr>
            <a:xfrm>
              <a:off x="3906043" y="5208547"/>
              <a:ext cx="283590" cy="1463674"/>
            </a:xfrm>
            <a:custGeom>
              <a:avLst/>
              <a:gdLst/>
              <a:ahLst/>
              <a:cxnLst/>
              <a:rect l="0" t="0" r="0" b="0"/>
              <a:pathLst>
                <a:path w="283590" h="1463675">
                  <a:moveTo>
                    <a:pt x="0" y="1463674"/>
                  </a:moveTo>
                  <a:lnTo>
                    <a:pt x="283590" y="1463674"/>
                  </a:lnTo>
                  <a:lnTo>
                    <a:pt x="283590" y="0"/>
                  </a:lnTo>
                  <a:lnTo>
                    <a:pt x="0" y="0"/>
                  </a:lnTo>
                  <a:lnTo>
                    <a:pt x="0" y="1463674"/>
                  </a:lnTo>
                  <a:close/>
                </a:path>
              </a:pathLst>
            </a:custGeom>
            <a:solidFill>
              <a:srgbClr val="FFFFFF"/>
            </a:solidFill>
            <a:ln w="9525">
              <a:noFill/>
            </a:ln>
          </p:spPr>
          <p:txBody>
            <a:bodyPr/>
            <a:lstStyle/>
            <a:p>
              <a:endParaRPr lang="zh-CN" altLang="en-US">
                <a:solidFill>
                  <a:schemeClr val="dk1"/>
                </a:solidFill>
              </a:endParaRPr>
            </a:p>
          </p:txBody>
        </p:sp>
        <p:sp>
          <p:nvSpPr>
            <p:cNvPr id="45086" name="object 30"/>
            <p:cNvSpPr/>
            <p:nvPr>
              <p:custDataLst>
                <p:tags r:id="rId22"/>
              </p:custDataLst>
            </p:nvPr>
          </p:nvSpPr>
          <p:spPr>
            <a:xfrm>
              <a:off x="4189634" y="5208547"/>
              <a:ext cx="2552318" cy="1463674"/>
            </a:xfrm>
            <a:custGeom>
              <a:avLst/>
              <a:gdLst/>
              <a:ahLst/>
              <a:cxnLst/>
              <a:rect l="0" t="0" r="0" b="0"/>
              <a:pathLst>
                <a:path w="2552318" h="1463675">
                  <a:moveTo>
                    <a:pt x="0" y="1463674"/>
                  </a:moveTo>
                  <a:lnTo>
                    <a:pt x="2552318" y="1463674"/>
                  </a:lnTo>
                  <a:lnTo>
                    <a:pt x="2552318" y="0"/>
                  </a:lnTo>
                  <a:lnTo>
                    <a:pt x="0" y="0"/>
                  </a:lnTo>
                  <a:lnTo>
                    <a:pt x="0" y="1463674"/>
                  </a:lnTo>
                  <a:close/>
                </a:path>
              </a:pathLst>
            </a:custGeom>
            <a:solidFill>
              <a:srgbClr val="FFFFFF"/>
            </a:solidFill>
            <a:ln w="9525">
              <a:noFill/>
            </a:ln>
          </p:spPr>
          <p:txBody>
            <a:bodyPr/>
            <a:lstStyle/>
            <a:p>
              <a:endParaRPr lang="zh-CN" altLang="en-US">
                <a:solidFill>
                  <a:schemeClr val="dk1"/>
                </a:solidFill>
              </a:endParaRPr>
            </a:p>
          </p:txBody>
        </p:sp>
        <p:sp>
          <p:nvSpPr>
            <p:cNvPr id="45087" name="object 31"/>
            <p:cNvSpPr txBox="1"/>
            <p:nvPr/>
          </p:nvSpPr>
          <p:spPr>
            <a:xfrm>
              <a:off x="3969036" y="5224843"/>
              <a:ext cx="2611755" cy="1467077"/>
            </a:xfrm>
            <a:prstGeom prst="rect">
              <a:avLst/>
            </a:prstGeom>
            <a:noFill/>
            <a:ln w="9525">
              <a:noFill/>
            </a:ln>
          </p:spPr>
          <p:txBody>
            <a:bodyPr wrap="square" lIns="0" tIns="0" rIns="0" bIns="0" anchor="t" anchorCtr="0">
              <a:spAutoFit/>
            </a:bodyPr>
            <a:lstStyle/>
            <a:p>
              <a:pPr marL="311150">
                <a:lnSpc>
                  <a:spcPct val="120000"/>
                </a:lnSpc>
              </a:pPr>
              <a:r>
                <a:rPr lang="zh-CN" altLang="en-US" sz="1500" err="1">
                  <a:solidFill>
                    <a:schemeClr val="dk1"/>
                  </a:solidFill>
                  <a:latin typeface="微软雅黑" panose="020B0503020204020204" charset="-122"/>
                  <a:ea typeface="微软雅黑" panose="020B0503020204020204" charset="-122"/>
                </a:rPr>
                <a:t>不得以任何形式与从业人员 订立协议，免除或者减轻其</a:t>
              </a:r>
              <a:endParaRPr lang="zh-CN" altLang="en-US" sz="1500">
                <a:solidFill>
                  <a:schemeClr val="dk1"/>
                </a:solidFill>
                <a:latin typeface="微软雅黑" panose="020B0503020204020204" charset="-122"/>
                <a:ea typeface="微软雅黑" panose="020B0503020204020204" charset="-122"/>
              </a:endParaRPr>
            </a:p>
            <a:p>
              <a:pPr marL="311150">
                <a:lnSpc>
                  <a:spcPct val="120000"/>
                </a:lnSpc>
              </a:pPr>
              <a:r>
                <a:rPr lang="en-US" altLang="zh-CN" sz="1500" b="1">
                  <a:solidFill>
                    <a:schemeClr val="dk1"/>
                  </a:solidFill>
                  <a:latin typeface="微软雅黑" panose="020B0503020204020204" charset="-122"/>
                  <a:ea typeface="微软雅黑" panose="020B0503020204020204" charset="-122"/>
                </a:rPr>
                <a:t>√</a:t>
              </a:r>
              <a:r>
                <a:rPr lang="zh-CN" altLang="en-US" sz="1500" err="1">
                  <a:solidFill>
                    <a:schemeClr val="dk1"/>
                  </a:solidFill>
                  <a:latin typeface="微软雅黑" panose="020B0503020204020204" charset="-122"/>
                  <a:ea typeface="微软雅黑" panose="020B0503020204020204" charset="-122"/>
                </a:rPr>
                <a:t>对从业人员因生产安全事故伤亡依法应承担的责任</a:t>
              </a:r>
              <a:endParaRPr lang="zh-CN" altLang="en-US" sz="1500" err="1">
                <a:solidFill>
                  <a:schemeClr val="dk1"/>
                </a:solidFill>
                <a:latin typeface="微软雅黑" panose="020B0503020204020204" charset="-122"/>
                <a:ea typeface="微软雅黑" panose="020B0503020204020204" charset="-122"/>
              </a:endParaRPr>
            </a:p>
          </p:txBody>
        </p:sp>
        <p:sp>
          <p:nvSpPr>
            <p:cNvPr id="45088" name="object 32"/>
            <p:cNvSpPr/>
            <p:nvPr>
              <p:custDataLst>
                <p:tags r:id="rId23"/>
              </p:custDataLst>
            </p:nvPr>
          </p:nvSpPr>
          <p:spPr>
            <a:xfrm>
              <a:off x="4664742" y="3969700"/>
              <a:ext cx="1222248" cy="1153668"/>
            </a:xfrm>
            <a:custGeom>
              <a:avLst/>
              <a:gdLst/>
              <a:ahLst/>
              <a:cxnLst/>
              <a:rect l="0" t="0" r="0" b="0"/>
              <a:pathLst>
                <a:path w="1222248" h="1153668">
                  <a:moveTo>
                    <a:pt x="0" y="992505"/>
                  </a:moveTo>
                  <a:lnTo>
                    <a:pt x="22478" y="1028065"/>
                  </a:lnTo>
                  <a:lnTo>
                    <a:pt x="44958" y="1059561"/>
                  </a:lnTo>
                  <a:lnTo>
                    <a:pt x="89915" y="1107821"/>
                  </a:lnTo>
                  <a:lnTo>
                    <a:pt x="134747" y="1139190"/>
                  </a:lnTo>
                  <a:lnTo>
                    <a:pt x="177926" y="1152017"/>
                  </a:lnTo>
                  <a:lnTo>
                    <a:pt x="189611" y="1153668"/>
                  </a:lnTo>
                  <a:lnTo>
                    <a:pt x="204850" y="1152017"/>
                  </a:lnTo>
                  <a:lnTo>
                    <a:pt x="253491" y="1135888"/>
                  </a:lnTo>
                  <a:lnTo>
                    <a:pt x="289433" y="1114679"/>
                  </a:lnTo>
                  <a:lnTo>
                    <a:pt x="308228" y="1100201"/>
                  </a:lnTo>
                  <a:lnTo>
                    <a:pt x="328929" y="1084961"/>
                  </a:lnTo>
                  <a:lnTo>
                    <a:pt x="347852" y="1065403"/>
                  </a:lnTo>
                  <a:lnTo>
                    <a:pt x="370332" y="1045972"/>
                  </a:lnTo>
                  <a:lnTo>
                    <a:pt x="390905" y="1023874"/>
                  </a:lnTo>
                  <a:lnTo>
                    <a:pt x="413385" y="1001014"/>
                  </a:lnTo>
                  <a:lnTo>
                    <a:pt x="41401" y="1001014"/>
                  </a:lnTo>
                  <a:lnTo>
                    <a:pt x="29717" y="999236"/>
                  </a:lnTo>
                  <a:lnTo>
                    <a:pt x="0" y="992505"/>
                  </a:lnTo>
                  <a:close/>
                </a:path>
                <a:path w="1222248" h="1153668">
                  <a:moveTo>
                    <a:pt x="825849" y="806704"/>
                  </a:moveTo>
                  <a:lnTo>
                    <a:pt x="565276" y="806704"/>
                  </a:lnTo>
                  <a:lnTo>
                    <a:pt x="621919" y="870331"/>
                  </a:lnTo>
                  <a:lnTo>
                    <a:pt x="651510" y="905129"/>
                  </a:lnTo>
                  <a:lnTo>
                    <a:pt x="681227" y="935609"/>
                  </a:lnTo>
                  <a:lnTo>
                    <a:pt x="708151" y="964438"/>
                  </a:lnTo>
                  <a:lnTo>
                    <a:pt x="763904" y="1017143"/>
                  </a:lnTo>
                  <a:lnTo>
                    <a:pt x="789939" y="1038352"/>
                  </a:lnTo>
                  <a:lnTo>
                    <a:pt x="815086" y="1059561"/>
                  </a:lnTo>
                  <a:lnTo>
                    <a:pt x="839342" y="1077341"/>
                  </a:lnTo>
                  <a:lnTo>
                    <a:pt x="887984" y="1107821"/>
                  </a:lnTo>
                  <a:lnTo>
                    <a:pt x="953515" y="1137539"/>
                  </a:lnTo>
                  <a:lnTo>
                    <a:pt x="994917" y="1145159"/>
                  </a:lnTo>
                  <a:lnTo>
                    <a:pt x="1013713" y="1146937"/>
                  </a:lnTo>
                  <a:lnTo>
                    <a:pt x="1046099" y="1143508"/>
                  </a:lnTo>
                  <a:lnTo>
                    <a:pt x="1073912" y="1137539"/>
                  </a:lnTo>
                  <a:lnTo>
                    <a:pt x="1100074" y="1123950"/>
                  </a:lnTo>
                  <a:lnTo>
                    <a:pt x="1122552" y="1106170"/>
                  </a:lnTo>
                  <a:lnTo>
                    <a:pt x="1130553" y="1096772"/>
                  </a:lnTo>
                  <a:lnTo>
                    <a:pt x="1141349" y="1084961"/>
                  </a:lnTo>
                  <a:lnTo>
                    <a:pt x="1149477" y="1070483"/>
                  </a:lnTo>
                  <a:lnTo>
                    <a:pt x="1160272" y="1054481"/>
                  </a:lnTo>
                  <a:lnTo>
                    <a:pt x="1171955" y="1036574"/>
                  </a:lnTo>
                  <a:lnTo>
                    <a:pt x="1207008" y="967867"/>
                  </a:lnTo>
                  <a:lnTo>
                    <a:pt x="1216723" y="948436"/>
                  </a:lnTo>
                  <a:lnTo>
                    <a:pt x="1098169" y="948436"/>
                  </a:lnTo>
                  <a:lnTo>
                    <a:pt x="1075816" y="945007"/>
                  </a:lnTo>
                  <a:lnTo>
                    <a:pt x="1027176" y="933958"/>
                  </a:lnTo>
                  <a:lnTo>
                    <a:pt x="979551" y="914400"/>
                  </a:lnTo>
                  <a:lnTo>
                    <a:pt x="929259" y="886460"/>
                  </a:lnTo>
                  <a:lnTo>
                    <a:pt x="878966" y="850773"/>
                  </a:lnTo>
                  <a:lnTo>
                    <a:pt x="827659" y="808355"/>
                  </a:lnTo>
                  <a:lnTo>
                    <a:pt x="825849" y="806704"/>
                  </a:lnTo>
                  <a:close/>
                </a:path>
                <a:path w="1222248" h="1153668">
                  <a:moveTo>
                    <a:pt x="310007" y="0"/>
                  </a:moveTo>
                  <a:lnTo>
                    <a:pt x="251587" y="61975"/>
                  </a:lnTo>
                  <a:lnTo>
                    <a:pt x="212089" y="118745"/>
                  </a:lnTo>
                  <a:lnTo>
                    <a:pt x="186054" y="170561"/>
                  </a:lnTo>
                  <a:lnTo>
                    <a:pt x="178815" y="216281"/>
                  </a:lnTo>
                  <a:lnTo>
                    <a:pt x="178815" y="230759"/>
                  </a:lnTo>
                  <a:lnTo>
                    <a:pt x="182499" y="248538"/>
                  </a:lnTo>
                  <a:lnTo>
                    <a:pt x="187833" y="267208"/>
                  </a:lnTo>
                  <a:lnTo>
                    <a:pt x="193166" y="286766"/>
                  </a:lnTo>
                  <a:lnTo>
                    <a:pt x="201295" y="307975"/>
                  </a:lnTo>
                  <a:lnTo>
                    <a:pt x="212089" y="329946"/>
                  </a:lnTo>
                  <a:lnTo>
                    <a:pt x="223774" y="352933"/>
                  </a:lnTo>
                  <a:lnTo>
                    <a:pt x="239902" y="379222"/>
                  </a:lnTo>
                  <a:lnTo>
                    <a:pt x="255270" y="405511"/>
                  </a:lnTo>
                  <a:lnTo>
                    <a:pt x="272288" y="432562"/>
                  </a:lnTo>
                  <a:lnTo>
                    <a:pt x="292988" y="462280"/>
                  </a:lnTo>
                  <a:lnTo>
                    <a:pt x="313689" y="492887"/>
                  </a:lnTo>
                  <a:lnTo>
                    <a:pt x="390016" y="592074"/>
                  </a:lnTo>
                  <a:lnTo>
                    <a:pt x="453009" y="670179"/>
                  </a:lnTo>
                  <a:lnTo>
                    <a:pt x="407162" y="732028"/>
                  </a:lnTo>
                  <a:lnTo>
                    <a:pt x="381000" y="765175"/>
                  </a:lnTo>
                  <a:lnTo>
                    <a:pt x="356742" y="795655"/>
                  </a:lnTo>
                  <a:lnTo>
                    <a:pt x="310007" y="849122"/>
                  </a:lnTo>
                  <a:lnTo>
                    <a:pt x="263271" y="894969"/>
                  </a:lnTo>
                  <a:lnTo>
                    <a:pt x="217550" y="933958"/>
                  </a:lnTo>
                  <a:lnTo>
                    <a:pt x="174371" y="963676"/>
                  </a:lnTo>
                  <a:lnTo>
                    <a:pt x="131190" y="984885"/>
                  </a:lnTo>
                  <a:lnTo>
                    <a:pt x="91694" y="995934"/>
                  </a:lnTo>
                  <a:lnTo>
                    <a:pt x="52070" y="1001014"/>
                  </a:lnTo>
                  <a:lnTo>
                    <a:pt x="413385" y="1001014"/>
                  </a:lnTo>
                  <a:lnTo>
                    <a:pt x="437641" y="972947"/>
                  </a:lnTo>
                  <a:lnTo>
                    <a:pt x="460121" y="945007"/>
                  </a:lnTo>
                  <a:lnTo>
                    <a:pt x="486155" y="914400"/>
                  </a:lnTo>
                  <a:lnTo>
                    <a:pt x="510413" y="882269"/>
                  </a:lnTo>
                  <a:lnTo>
                    <a:pt x="536575" y="845693"/>
                  </a:lnTo>
                  <a:lnTo>
                    <a:pt x="565276" y="806704"/>
                  </a:lnTo>
                  <a:lnTo>
                    <a:pt x="825849" y="806704"/>
                  </a:lnTo>
                  <a:lnTo>
                    <a:pt x="801624" y="784606"/>
                  </a:lnTo>
                  <a:lnTo>
                    <a:pt x="773811" y="758317"/>
                  </a:lnTo>
                  <a:lnTo>
                    <a:pt x="747776" y="730377"/>
                  </a:lnTo>
                  <a:lnTo>
                    <a:pt x="684784" y="659130"/>
                  </a:lnTo>
                  <a:lnTo>
                    <a:pt x="734187" y="600583"/>
                  </a:lnTo>
                  <a:lnTo>
                    <a:pt x="790828" y="536956"/>
                  </a:lnTo>
                  <a:lnTo>
                    <a:pt x="806188" y="520827"/>
                  </a:lnTo>
                  <a:lnTo>
                    <a:pt x="565276" y="520827"/>
                  </a:lnTo>
                  <a:lnTo>
                    <a:pt x="537463" y="486918"/>
                  </a:lnTo>
                  <a:lnTo>
                    <a:pt x="496062" y="427482"/>
                  </a:lnTo>
                  <a:lnTo>
                    <a:pt x="458342" y="369062"/>
                  </a:lnTo>
                  <a:lnTo>
                    <a:pt x="424179" y="310515"/>
                  </a:lnTo>
                  <a:lnTo>
                    <a:pt x="394588" y="250189"/>
                  </a:lnTo>
                  <a:lnTo>
                    <a:pt x="367538" y="189230"/>
                  </a:lnTo>
                  <a:lnTo>
                    <a:pt x="345059" y="127254"/>
                  </a:lnTo>
                  <a:lnTo>
                    <a:pt x="326263" y="63626"/>
                  </a:lnTo>
                  <a:lnTo>
                    <a:pt x="310007" y="0"/>
                  </a:lnTo>
                  <a:close/>
                </a:path>
                <a:path w="1222248" h="1153668">
                  <a:moveTo>
                    <a:pt x="1222248" y="937387"/>
                  </a:moveTo>
                  <a:lnTo>
                    <a:pt x="1197990" y="942467"/>
                  </a:lnTo>
                  <a:lnTo>
                    <a:pt x="1160272" y="946658"/>
                  </a:lnTo>
                  <a:lnTo>
                    <a:pt x="1120648" y="948436"/>
                  </a:lnTo>
                  <a:lnTo>
                    <a:pt x="1216723" y="948436"/>
                  </a:lnTo>
                  <a:lnTo>
                    <a:pt x="1222248" y="937387"/>
                  </a:lnTo>
                  <a:close/>
                </a:path>
                <a:path w="1222248" h="1153668">
                  <a:moveTo>
                    <a:pt x="1004697" y="138302"/>
                  </a:moveTo>
                  <a:lnTo>
                    <a:pt x="948182" y="149351"/>
                  </a:lnTo>
                  <a:lnTo>
                    <a:pt x="905001" y="168783"/>
                  </a:lnTo>
                  <a:lnTo>
                    <a:pt x="860044" y="200151"/>
                  </a:lnTo>
                  <a:lnTo>
                    <a:pt x="810640" y="239268"/>
                  </a:lnTo>
                  <a:lnTo>
                    <a:pt x="758571" y="289306"/>
                  </a:lnTo>
                  <a:lnTo>
                    <a:pt x="730630" y="317246"/>
                  </a:lnTo>
                  <a:lnTo>
                    <a:pt x="703707" y="347853"/>
                  </a:lnTo>
                  <a:lnTo>
                    <a:pt x="673988" y="382524"/>
                  </a:lnTo>
                  <a:lnTo>
                    <a:pt x="644398" y="418211"/>
                  </a:lnTo>
                  <a:lnTo>
                    <a:pt x="615569" y="457200"/>
                  </a:lnTo>
                  <a:lnTo>
                    <a:pt x="565276" y="520827"/>
                  </a:lnTo>
                  <a:lnTo>
                    <a:pt x="806188" y="520827"/>
                  </a:lnTo>
                  <a:lnTo>
                    <a:pt x="846582" y="478409"/>
                  </a:lnTo>
                  <a:lnTo>
                    <a:pt x="899667" y="426720"/>
                  </a:lnTo>
                  <a:lnTo>
                    <a:pt x="951738" y="379222"/>
                  </a:lnTo>
                  <a:lnTo>
                    <a:pt x="1002919" y="338455"/>
                  </a:lnTo>
                  <a:lnTo>
                    <a:pt x="1053338" y="302895"/>
                  </a:lnTo>
                  <a:lnTo>
                    <a:pt x="1101852" y="271399"/>
                  </a:lnTo>
                  <a:lnTo>
                    <a:pt x="1148588" y="247650"/>
                  </a:lnTo>
                  <a:lnTo>
                    <a:pt x="1134237" y="228219"/>
                  </a:lnTo>
                  <a:lnTo>
                    <a:pt x="1111758" y="195072"/>
                  </a:lnTo>
                  <a:lnTo>
                    <a:pt x="1070355" y="156083"/>
                  </a:lnTo>
                  <a:lnTo>
                    <a:pt x="1023620" y="139954"/>
                  </a:lnTo>
                  <a:lnTo>
                    <a:pt x="1004697" y="138302"/>
                  </a:lnTo>
                  <a:close/>
                </a:path>
              </a:pathLst>
            </a:custGeom>
            <a:solidFill>
              <a:srgbClr val="DC3B00"/>
            </a:solidFill>
            <a:ln w="9525">
              <a:noFill/>
            </a:ln>
          </p:spPr>
          <p:txBody>
            <a:bodyPr/>
            <a:lstStyle/>
            <a:p>
              <a:endParaRPr lang="zh-CN" altLang="en-US">
                <a:solidFill>
                  <a:schemeClr val="dk1"/>
                </a:solidFill>
              </a:endParaRPr>
            </a:p>
          </p:txBody>
        </p:sp>
      </p:gr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第一节  安全生产法解读</a:t>
            </a:r>
            <a:endParaRPr lang="zh-CN" altLang="en-US" sz="4000" b="1">
              <a:solidFill>
                <a:schemeClr val="lt1"/>
              </a:solidFill>
            </a:endParaRPr>
          </a:p>
        </p:txBody>
      </p:sp>
      <p:sp>
        <p:nvSpPr>
          <p:cNvPr id="2" name="矩形 1"/>
          <p:cNvSpPr/>
          <p:nvPr/>
        </p:nvSpPr>
        <p:spPr>
          <a:xfrm>
            <a:off x="581660" y="1631315"/>
            <a:ext cx="7770495"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安全生产法：第五十二、五十四、五十五、五十六条</a:t>
            </a:r>
            <a:endParaRPr lang="zh-CN" altLang="en-US" sz="2400" b="1">
              <a:solidFill>
                <a:srgbClr val="FFFFFF"/>
              </a:solidFill>
              <a:latin typeface="微软雅黑" panose="020B0503020204020204" charset="-122"/>
              <a:ea typeface="微软雅黑" panose="020B0503020204020204" charset="-122"/>
            </a:endParaRPr>
          </a:p>
        </p:txBody>
      </p:sp>
      <p:grpSp>
        <p:nvGrpSpPr>
          <p:cNvPr id="46081" name="组合 43"/>
          <p:cNvGrpSpPr/>
          <p:nvPr/>
        </p:nvGrpSpPr>
        <p:grpSpPr>
          <a:xfrm>
            <a:off x="1393101" y="2438399"/>
            <a:ext cx="9390469" cy="3528580"/>
            <a:chOff x="290833" y="1783235"/>
            <a:chExt cx="9333471" cy="4736122"/>
          </a:xfrm>
        </p:grpSpPr>
        <p:sp>
          <p:nvSpPr>
            <p:cNvPr id="46082" name="object 2"/>
            <p:cNvSpPr/>
            <p:nvPr>
              <p:custDataLst>
                <p:tags r:id="rId1"/>
              </p:custDataLst>
            </p:nvPr>
          </p:nvSpPr>
          <p:spPr>
            <a:xfrm>
              <a:off x="4155947" y="2101595"/>
              <a:ext cx="1616964" cy="2052827"/>
            </a:xfrm>
            <a:prstGeom prst="rect">
              <a:avLst/>
            </a:prstGeom>
            <a:blipFill rotWithShape="1">
              <a:blip r:embed="rId2"/>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46083" name="object 3"/>
            <p:cNvSpPr/>
            <p:nvPr>
              <p:custDataLst>
                <p:tags r:id="rId3"/>
              </p:custDataLst>
            </p:nvPr>
          </p:nvSpPr>
          <p:spPr>
            <a:xfrm>
              <a:off x="3528059" y="1993392"/>
              <a:ext cx="2874264" cy="2878836"/>
            </a:xfrm>
            <a:custGeom>
              <a:avLst/>
              <a:gdLst/>
              <a:ahLst/>
              <a:cxnLst/>
              <a:rect l="0" t="0" r="0" b="0"/>
              <a:pathLst>
                <a:path w="2874264" h="2878836">
                  <a:moveTo>
                    <a:pt x="1437131" y="0"/>
                  </a:moveTo>
                  <a:lnTo>
                    <a:pt x="1319258" y="4771"/>
                  </a:lnTo>
                  <a:lnTo>
                    <a:pt x="1204011" y="18838"/>
                  </a:lnTo>
                  <a:lnTo>
                    <a:pt x="1091758" y="41830"/>
                  </a:lnTo>
                  <a:lnTo>
                    <a:pt x="982870" y="73377"/>
                  </a:lnTo>
                  <a:lnTo>
                    <a:pt x="877716" y="113109"/>
                  </a:lnTo>
                  <a:lnTo>
                    <a:pt x="776667" y="160655"/>
                  </a:lnTo>
                  <a:lnTo>
                    <a:pt x="680092" y="215645"/>
                  </a:lnTo>
                  <a:lnTo>
                    <a:pt x="588361" y="277709"/>
                  </a:lnTo>
                  <a:lnTo>
                    <a:pt x="501843" y="346476"/>
                  </a:lnTo>
                  <a:lnTo>
                    <a:pt x="420909" y="421576"/>
                  </a:lnTo>
                  <a:lnTo>
                    <a:pt x="345928" y="502639"/>
                  </a:lnTo>
                  <a:lnTo>
                    <a:pt x="277270" y="589294"/>
                  </a:lnTo>
                  <a:lnTo>
                    <a:pt x="215304" y="681171"/>
                  </a:lnTo>
                  <a:lnTo>
                    <a:pt x="160401" y="777899"/>
                  </a:lnTo>
                  <a:lnTo>
                    <a:pt x="112930" y="879109"/>
                  </a:lnTo>
                  <a:lnTo>
                    <a:pt x="73261" y="984430"/>
                  </a:lnTo>
                  <a:lnTo>
                    <a:pt x="41764" y="1093492"/>
                  </a:lnTo>
                  <a:lnTo>
                    <a:pt x="18808" y="1205924"/>
                  </a:lnTo>
                  <a:lnTo>
                    <a:pt x="4763" y="1321356"/>
                  </a:lnTo>
                  <a:lnTo>
                    <a:pt x="0" y="1439418"/>
                  </a:lnTo>
                  <a:lnTo>
                    <a:pt x="4763" y="1557479"/>
                  </a:lnTo>
                  <a:lnTo>
                    <a:pt x="18808" y="1672911"/>
                  </a:lnTo>
                  <a:lnTo>
                    <a:pt x="41764" y="1785343"/>
                  </a:lnTo>
                  <a:lnTo>
                    <a:pt x="73261" y="1894405"/>
                  </a:lnTo>
                  <a:lnTo>
                    <a:pt x="112930" y="1999726"/>
                  </a:lnTo>
                  <a:lnTo>
                    <a:pt x="160401" y="2100936"/>
                  </a:lnTo>
                  <a:lnTo>
                    <a:pt x="215304" y="2197664"/>
                  </a:lnTo>
                  <a:lnTo>
                    <a:pt x="277270" y="2289541"/>
                  </a:lnTo>
                  <a:lnTo>
                    <a:pt x="345936" y="2376205"/>
                  </a:lnTo>
                  <a:lnTo>
                    <a:pt x="420909" y="2457259"/>
                  </a:lnTo>
                  <a:lnTo>
                    <a:pt x="501843" y="2532359"/>
                  </a:lnTo>
                  <a:lnTo>
                    <a:pt x="588361" y="2601126"/>
                  </a:lnTo>
                  <a:lnTo>
                    <a:pt x="680092" y="2663190"/>
                  </a:lnTo>
                  <a:lnTo>
                    <a:pt x="776667" y="2718180"/>
                  </a:lnTo>
                  <a:lnTo>
                    <a:pt x="877716" y="2765726"/>
                  </a:lnTo>
                  <a:lnTo>
                    <a:pt x="982870" y="2805458"/>
                  </a:lnTo>
                  <a:lnTo>
                    <a:pt x="1091758" y="2837005"/>
                  </a:lnTo>
                  <a:lnTo>
                    <a:pt x="1204011" y="2859997"/>
                  </a:lnTo>
                  <a:lnTo>
                    <a:pt x="1319258" y="2874064"/>
                  </a:lnTo>
                  <a:lnTo>
                    <a:pt x="1437131" y="2878836"/>
                  </a:lnTo>
                  <a:lnTo>
                    <a:pt x="1555005" y="2874064"/>
                  </a:lnTo>
                  <a:lnTo>
                    <a:pt x="1670252" y="2859997"/>
                  </a:lnTo>
                  <a:lnTo>
                    <a:pt x="1782505" y="2837005"/>
                  </a:lnTo>
                  <a:lnTo>
                    <a:pt x="1891393" y="2805458"/>
                  </a:lnTo>
                  <a:lnTo>
                    <a:pt x="1996547" y="2765726"/>
                  </a:lnTo>
                  <a:lnTo>
                    <a:pt x="2097596" y="2718180"/>
                  </a:lnTo>
                  <a:lnTo>
                    <a:pt x="2176551" y="2673223"/>
                  </a:lnTo>
                  <a:lnTo>
                    <a:pt x="1437131" y="2673223"/>
                  </a:lnTo>
                  <a:lnTo>
                    <a:pt x="1336100" y="2669132"/>
                  </a:lnTo>
                  <a:lnTo>
                    <a:pt x="1237319" y="2657073"/>
                  </a:lnTo>
                  <a:lnTo>
                    <a:pt x="1141106" y="2637362"/>
                  </a:lnTo>
                  <a:lnTo>
                    <a:pt x="1047777" y="2610317"/>
                  </a:lnTo>
                  <a:lnTo>
                    <a:pt x="957649" y="2576256"/>
                  </a:lnTo>
                  <a:lnTo>
                    <a:pt x="871039" y="2535497"/>
                  </a:lnTo>
                  <a:lnTo>
                    <a:pt x="788264" y="2488357"/>
                  </a:lnTo>
                  <a:lnTo>
                    <a:pt x="709641" y="2435153"/>
                  </a:lnTo>
                  <a:lnTo>
                    <a:pt x="635478" y="2376196"/>
                  </a:lnTo>
                  <a:lnTo>
                    <a:pt x="566118" y="2311828"/>
                  </a:lnTo>
                  <a:lnTo>
                    <a:pt x="501852" y="2242341"/>
                  </a:lnTo>
                  <a:lnTo>
                    <a:pt x="443005" y="2168062"/>
                  </a:lnTo>
                  <a:lnTo>
                    <a:pt x="389895" y="2089308"/>
                  </a:lnTo>
                  <a:lnTo>
                    <a:pt x="342837" y="2006397"/>
                  </a:lnTo>
                  <a:lnTo>
                    <a:pt x="302150" y="1919646"/>
                  </a:lnTo>
                  <a:lnTo>
                    <a:pt x="268150" y="1829374"/>
                  </a:lnTo>
                  <a:lnTo>
                    <a:pt x="241154" y="1735897"/>
                  </a:lnTo>
                  <a:lnTo>
                    <a:pt x="221479" y="1639533"/>
                  </a:lnTo>
                  <a:lnTo>
                    <a:pt x="209441" y="1540601"/>
                  </a:lnTo>
                  <a:lnTo>
                    <a:pt x="205359" y="1439418"/>
                  </a:lnTo>
                  <a:lnTo>
                    <a:pt x="209441" y="1338234"/>
                  </a:lnTo>
                  <a:lnTo>
                    <a:pt x="221479" y="1239302"/>
                  </a:lnTo>
                  <a:lnTo>
                    <a:pt x="241154" y="1142938"/>
                  </a:lnTo>
                  <a:lnTo>
                    <a:pt x="268150" y="1049461"/>
                  </a:lnTo>
                  <a:lnTo>
                    <a:pt x="302150" y="959189"/>
                  </a:lnTo>
                  <a:lnTo>
                    <a:pt x="342837" y="872438"/>
                  </a:lnTo>
                  <a:lnTo>
                    <a:pt x="389895" y="789527"/>
                  </a:lnTo>
                  <a:lnTo>
                    <a:pt x="443005" y="710773"/>
                  </a:lnTo>
                  <a:lnTo>
                    <a:pt x="501852" y="636494"/>
                  </a:lnTo>
                  <a:lnTo>
                    <a:pt x="566118" y="567007"/>
                  </a:lnTo>
                  <a:lnTo>
                    <a:pt x="635487" y="502630"/>
                  </a:lnTo>
                  <a:lnTo>
                    <a:pt x="709641" y="443682"/>
                  </a:lnTo>
                  <a:lnTo>
                    <a:pt x="788264" y="390478"/>
                  </a:lnTo>
                  <a:lnTo>
                    <a:pt x="871039" y="343338"/>
                  </a:lnTo>
                  <a:lnTo>
                    <a:pt x="957649" y="302579"/>
                  </a:lnTo>
                  <a:lnTo>
                    <a:pt x="1047777" y="268518"/>
                  </a:lnTo>
                  <a:lnTo>
                    <a:pt x="1141106" y="241473"/>
                  </a:lnTo>
                  <a:lnTo>
                    <a:pt x="1237319" y="221762"/>
                  </a:lnTo>
                  <a:lnTo>
                    <a:pt x="1336100" y="209703"/>
                  </a:lnTo>
                  <a:lnTo>
                    <a:pt x="1437131" y="205612"/>
                  </a:lnTo>
                  <a:lnTo>
                    <a:pt x="2176551" y="205612"/>
                  </a:lnTo>
                  <a:lnTo>
                    <a:pt x="2097596" y="160655"/>
                  </a:lnTo>
                  <a:lnTo>
                    <a:pt x="1996547" y="113109"/>
                  </a:lnTo>
                  <a:lnTo>
                    <a:pt x="1891393" y="73377"/>
                  </a:lnTo>
                  <a:lnTo>
                    <a:pt x="1782505" y="41830"/>
                  </a:lnTo>
                  <a:lnTo>
                    <a:pt x="1670252" y="18838"/>
                  </a:lnTo>
                  <a:lnTo>
                    <a:pt x="1555005" y="4771"/>
                  </a:lnTo>
                  <a:lnTo>
                    <a:pt x="1437131" y="0"/>
                  </a:lnTo>
                  <a:close/>
                </a:path>
                <a:path w="2874264" h="2878836">
                  <a:moveTo>
                    <a:pt x="2176551" y="205612"/>
                  </a:moveTo>
                  <a:lnTo>
                    <a:pt x="1437131" y="205612"/>
                  </a:lnTo>
                  <a:lnTo>
                    <a:pt x="1538163" y="209703"/>
                  </a:lnTo>
                  <a:lnTo>
                    <a:pt x="1636944" y="221762"/>
                  </a:lnTo>
                  <a:lnTo>
                    <a:pt x="1733157" y="241473"/>
                  </a:lnTo>
                  <a:lnTo>
                    <a:pt x="1826486" y="268518"/>
                  </a:lnTo>
                  <a:lnTo>
                    <a:pt x="1916614" y="302579"/>
                  </a:lnTo>
                  <a:lnTo>
                    <a:pt x="2003224" y="343338"/>
                  </a:lnTo>
                  <a:lnTo>
                    <a:pt x="2085999" y="390478"/>
                  </a:lnTo>
                  <a:lnTo>
                    <a:pt x="2164622" y="443682"/>
                  </a:lnTo>
                  <a:lnTo>
                    <a:pt x="2238785" y="502639"/>
                  </a:lnTo>
                  <a:lnTo>
                    <a:pt x="2308145" y="567007"/>
                  </a:lnTo>
                  <a:lnTo>
                    <a:pt x="2372411" y="636494"/>
                  </a:lnTo>
                  <a:lnTo>
                    <a:pt x="2431258" y="710773"/>
                  </a:lnTo>
                  <a:lnTo>
                    <a:pt x="2484368" y="789527"/>
                  </a:lnTo>
                  <a:lnTo>
                    <a:pt x="2531426" y="872438"/>
                  </a:lnTo>
                  <a:lnTo>
                    <a:pt x="2572113" y="959189"/>
                  </a:lnTo>
                  <a:lnTo>
                    <a:pt x="2606113" y="1049461"/>
                  </a:lnTo>
                  <a:lnTo>
                    <a:pt x="2633109" y="1142938"/>
                  </a:lnTo>
                  <a:lnTo>
                    <a:pt x="2652784" y="1239302"/>
                  </a:lnTo>
                  <a:lnTo>
                    <a:pt x="2664822" y="1338234"/>
                  </a:lnTo>
                  <a:lnTo>
                    <a:pt x="2668904" y="1439418"/>
                  </a:lnTo>
                  <a:lnTo>
                    <a:pt x="2664822" y="1540601"/>
                  </a:lnTo>
                  <a:lnTo>
                    <a:pt x="2652784" y="1639533"/>
                  </a:lnTo>
                  <a:lnTo>
                    <a:pt x="2633109" y="1735897"/>
                  </a:lnTo>
                  <a:lnTo>
                    <a:pt x="2606113" y="1829374"/>
                  </a:lnTo>
                  <a:lnTo>
                    <a:pt x="2572113" y="1919646"/>
                  </a:lnTo>
                  <a:lnTo>
                    <a:pt x="2531426" y="2006397"/>
                  </a:lnTo>
                  <a:lnTo>
                    <a:pt x="2484368" y="2089308"/>
                  </a:lnTo>
                  <a:lnTo>
                    <a:pt x="2431258" y="2168062"/>
                  </a:lnTo>
                  <a:lnTo>
                    <a:pt x="2372411" y="2242341"/>
                  </a:lnTo>
                  <a:lnTo>
                    <a:pt x="2308145" y="2311828"/>
                  </a:lnTo>
                  <a:lnTo>
                    <a:pt x="2238776" y="2376205"/>
                  </a:lnTo>
                  <a:lnTo>
                    <a:pt x="2164622" y="2435153"/>
                  </a:lnTo>
                  <a:lnTo>
                    <a:pt x="2085999" y="2488357"/>
                  </a:lnTo>
                  <a:lnTo>
                    <a:pt x="2003224" y="2535497"/>
                  </a:lnTo>
                  <a:lnTo>
                    <a:pt x="1916614" y="2576256"/>
                  </a:lnTo>
                  <a:lnTo>
                    <a:pt x="1826486" y="2610317"/>
                  </a:lnTo>
                  <a:lnTo>
                    <a:pt x="1733157" y="2637362"/>
                  </a:lnTo>
                  <a:lnTo>
                    <a:pt x="1636944" y="2657073"/>
                  </a:lnTo>
                  <a:lnTo>
                    <a:pt x="1538163" y="2669132"/>
                  </a:lnTo>
                  <a:lnTo>
                    <a:pt x="1437131" y="2673223"/>
                  </a:lnTo>
                  <a:lnTo>
                    <a:pt x="2176551" y="2673223"/>
                  </a:lnTo>
                  <a:lnTo>
                    <a:pt x="2285902" y="2601126"/>
                  </a:lnTo>
                  <a:lnTo>
                    <a:pt x="2372420" y="2532359"/>
                  </a:lnTo>
                  <a:lnTo>
                    <a:pt x="2453354" y="2457259"/>
                  </a:lnTo>
                  <a:lnTo>
                    <a:pt x="2528335" y="2376196"/>
                  </a:lnTo>
                  <a:lnTo>
                    <a:pt x="2596993" y="2289541"/>
                  </a:lnTo>
                  <a:lnTo>
                    <a:pt x="2658959" y="2197664"/>
                  </a:lnTo>
                  <a:lnTo>
                    <a:pt x="2713862" y="2100936"/>
                  </a:lnTo>
                  <a:lnTo>
                    <a:pt x="2761333" y="1999726"/>
                  </a:lnTo>
                  <a:lnTo>
                    <a:pt x="2801002" y="1894405"/>
                  </a:lnTo>
                  <a:lnTo>
                    <a:pt x="2832499" y="1785343"/>
                  </a:lnTo>
                  <a:lnTo>
                    <a:pt x="2855455" y="1672911"/>
                  </a:lnTo>
                  <a:lnTo>
                    <a:pt x="2869500" y="1557479"/>
                  </a:lnTo>
                  <a:lnTo>
                    <a:pt x="2874264" y="1439418"/>
                  </a:lnTo>
                  <a:lnTo>
                    <a:pt x="2869500" y="1321356"/>
                  </a:lnTo>
                  <a:lnTo>
                    <a:pt x="2855455" y="1205924"/>
                  </a:lnTo>
                  <a:lnTo>
                    <a:pt x="2832499" y="1093492"/>
                  </a:lnTo>
                  <a:lnTo>
                    <a:pt x="2801002" y="984430"/>
                  </a:lnTo>
                  <a:lnTo>
                    <a:pt x="2761333" y="879109"/>
                  </a:lnTo>
                  <a:lnTo>
                    <a:pt x="2713862" y="777899"/>
                  </a:lnTo>
                  <a:lnTo>
                    <a:pt x="2658959" y="681171"/>
                  </a:lnTo>
                  <a:lnTo>
                    <a:pt x="2596993" y="589294"/>
                  </a:lnTo>
                  <a:lnTo>
                    <a:pt x="2528327" y="502630"/>
                  </a:lnTo>
                  <a:lnTo>
                    <a:pt x="2453354" y="421576"/>
                  </a:lnTo>
                  <a:lnTo>
                    <a:pt x="2372420" y="346476"/>
                  </a:lnTo>
                  <a:lnTo>
                    <a:pt x="2285902" y="277709"/>
                  </a:lnTo>
                  <a:lnTo>
                    <a:pt x="2194171" y="215645"/>
                  </a:lnTo>
                  <a:lnTo>
                    <a:pt x="2176551" y="205612"/>
                  </a:lnTo>
                  <a:close/>
                </a:path>
              </a:pathLst>
            </a:custGeom>
            <a:solidFill>
              <a:srgbClr val="BEBEBE"/>
            </a:solidFill>
            <a:ln w="9525">
              <a:noFill/>
            </a:ln>
          </p:spPr>
          <p:txBody>
            <a:bodyPr/>
            <a:lstStyle/>
            <a:p>
              <a:endParaRPr lang="zh-CN" altLang="en-US">
                <a:solidFill>
                  <a:schemeClr val="dk1"/>
                </a:solidFill>
              </a:endParaRPr>
            </a:p>
          </p:txBody>
        </p:sp>
        <p:sp>
          <p:nvSpPr>
            <p:cNvPr id="46084" name="object 4"/>
            <p:cNvSpPr/>
            <p:nvPr>
              <p:custDataLst>
                <p:tags r:id="rId4"/>
              </p:custDataLst>
            </p:nvPr>
          </p:nvSpPr>
          <p:spPr>
            <a:xfrm>
              <a:off x="3527469" y="2198116"/>
              <a:ext cx="816819" cy="2482469"/>
            </a:xfrm>
            <a:custGeom>
              <a:avLst/>
              <a:gdLst/>
              <a:ahLst/>
              <a:cxnLst/>
              <a:rect l="0" t="0" r="0" b="0"/>
              <a:pathLst>
                <a:path w="816819" h="2482469">
                  <a:moveTo>
                    <a:pt x="700995" y="0"/>
                  </a:moveTo>
                  <a:lnTo>
                    <a:pt x="638764" y="39416"/>
                  </a:lnTo>
                  <a:lnTo>
                    <a:pt x="578782" y="81854"/>
                  </a:lnTo>
                  <a:lnTo>
                    <a:pt x="521148" y="127210"/>
                  </a:lnTo>
                  <a:lnTo>
                    <a:pt x="465962" y="175381"/>
                  </a:lnTo>
                  <a:lnTo>
                    <a:pt x="413324" y="226266"/>
                  </a:lnTo>
                  <a:lnTo>
                    <a:pt x="363335" y="279760"/>
                  </a:lnTo>
                  <a:lnTo>
                    <a:pt x="316093" y="335761"/>
                  </a:lnTo>
                  <a:lnTo>
                    <a:pt x="271699" y="394167"/>
                  </a:lnTo>
                  <a:lnTo>
                    <a:pt x="230252" y="454873"/>
                  </a:lnTo>
                  <a:lnTo>
                    <a:pt x="191852" y="517779"/>
                  </a:lnTo>
                  <a:lnTo>
                    <a:pt x="137062" y="622471"/>
                  </a:lnTo>
                  <a:lnTo>
                    <a:pt x="91625" y="729519"/>
                  </a:lnTo>
                  <a:lnTo>
                    <a:pt x="55406" y="838417"/>
                  </a:lnTo>
                  <a:lnTo>
                    <a:pt x="28269" y="948658"/>
                  </a:lnTo>
                  <a:lnTo>
                    <a:pt x="10079" y="1059737"/>
                  </a:lnTo>
                  <a:lnTo>
                    <a:pt x="701" y="1171148"/>
                  </a:lnTo>
                  <a:lnTo>
                    <a:pt x="0" y="1282385"/>
                  </a:lnTo>
                  <a:lnTo>
                    <a:pt x="7838" y="1392943"/>
                  </a:lnTo>
                  <a:lnTo>
                    <a:pt x="24082" y="1502314"/>
                  </a:lnTo>
                  <a:lnTo>
                    <a:pt x="48596" y="1609994"/>
                  </a:lnTo>
                  <a:lnTo>
                    <a:pt x="81244" y="1715477"/>
                  </a:lnTo>
                  <a:lnTo>
                    <a:pt x="121891" y="1818256"/>
                  </a:lnTo>
                  <a:lnTo>
                    <a:pt x="170402" y="1917827"/>
                  </a:lnTo>
                  <a:lnTo>
                    <a:pt x="226640" y="2013682"/>
                  </a:lnTo>
                  <a:lnTo>
                    <a:pt x="290472" y="2105316"/>
                  </a:lnTo>
                  <a:lnTo>
                    <a:pt x="361760" y="2192224"/>
                  </a:lnTo>
                  <a:lnTo>
                    <a:pt x="440370" y="2273899"/>
                  </a:lnTo>
                  <a:lnTo>
                    <a:pt x="526166" y="2349835"/>
                  </a:lnTo>
                  <a:lnTo>
                    <a:pt x="619013" y="2419527"/>
                  </a:lnTo>
                  <a:lnTo>
                    <a:pt x="718775" y="2482469"/>
                  </a:lnTo>
                  <a:lnTo>
                    <a:pt x="816819" y="2312289"/>
                  </a:lnTo>
                  <a:lnTo>
                    <a:pt x="789501" y="2296082"/>
                  </a:lnTo>
                  <a:lnTo>
                    <a:pt x="762648" y="2279205"/>
                  </a:lnTo>
                  <a:lnTo>
                    <a:pt x="710377" y="2243488"/>
                  </a:lnTo>
                  <a:lnTo>
                    <a:pt x="660093" y="2205223"/>
                  </a:lnTo>
                  <a:lnTo>
                    <a:pt x="611884" y="2164495"/>
                  </a:lnTo>
                  <a:lnTo>
                    <a:pt x="565835" y="2121392"/>
                  </a:lnTo>
                  <a:lnTo>
                    <a:pt x="522035" y="2075998"/>
                  </a:lnTo>
                  <a:lnTo>
                    <a:pt x="480569" y="2028401"/>
                  </a:lnTo>
                  <a:lnTo>
                    <a:pt x="441525" y="1978687"/>
                  </a:lnTo>
                  <a:lnTo>
                    <a:pt x="404989" y="1926941"/>
                  </a:lnTo>
                  <a:lnTo>
                    <a:pt x="371049" y="1873250"/>
                  </a:lnTo>
                  <a:lnTo>
                    <a:pt x="322455" y="1783699"/>
                  </a:lnTo>
                  <a:lnTo>
                    <a:pt x="281907" y="1691972"/>
                  </a:lnTo>
                  <a:lnTo>
                    <a:pt x="249295" y="1598506"/>
                  </a:lnTo>
                  <a:lnTo>
                    <a:pt x="224507" y="1503741"/>
                  </a:lnTo>
                  <a:lnTo>
                    <a:pt x="207433" y="1408116"/>
                  </a:lnTo>
                  <a:lnTo>
                    <a:pt x="197962" y="1312069"/>
                  </a:lnTo>
                  <a:lnTo>
                    <a:pt x="195983" y="1216038"/>
                  </a:lnTo>
                  <a:lnTo>
                    <a:pt x="201385" y="1120463"/>
                  </a:lnTo>
                  <a:lnTo>
                    <a:pt x="214058" y="1025782"/>
                  </a:lnTo>
                  <a:lnTo>
                    <a:pt x="233889" y="932434"/>
                  </a:lnTo>
                  <a:lnTo>
                    <a:pt x="260769" y="840857"/>
                  </a:lnTo>
                  <a:lnTo>
                    <a:pt x="294587" y="751491"/>
                  </a:lnTo>
                  <a:lnTo>
                    <a:pt x="335232" y="664774"/>
                  </a:lnTo>
                  <a:lnTo>
                    <a:pt x="382592" y="581145"/>
                  </a:lnTo>
                  <a:lnTo>
                    <a:pt x="436557" y="501042"/>
                  </a:lnTo>
                  <a:lnTo>
                    <a:pt x="497017" y="424905"/>
                  </a:lnTo>
                  <a:lnTo>
                    <a:pt x="563860" y="353172"/>
                  </a:lnTo>
                  <a:lnTo>
                    <a:pt x="636975" y="286281"/>
                  </a:lnTo>
                  <a:lnTo>
                    <a:pt x="716252" y="224672"/>
                  </a:lnTo>
                  <a:lnTo>
                    <a:pt x="801579" y="168783"/>
                  </a:lnTo>
                  <a:lnTo>
                    <a:pt x="700995" y="0"/>
                  </a:lnTo>
                  <a:close/>
                </a:path>
              </a:pathLst>
            </a:custGeom>
            <a:solidFill>
              <a:srgbClr val="4471C4"/>
            </a:solidFill>
            <a:ln w="9525">
              <a:noFill/>
            </a:ln>
          </p:spPr>
          <p:txBody>
            <a:bodyPr/>
            <a:lstStyle/>
            <a:p>
              <a:endParaRPr lang="zh-CN" altLang="en-US">
                <a:solidFill>
                  <a:schemeClr val="dk1"/>
                </a:solidFill>
              </a:endParaRPr>
            </a:p>
          </p:txBody>
        </p:sp>
        <p:sp>
          <p:nvSpPr>
            <p:cNvPr id="46085" name="object 5"/>
            <p:cNvSpPr/>
            <p:nvPr>
              <p:custDataLst>
                <p:tags r:id="rId5"/>
              </p:custDataLst>
            </p:nvPr>
          </p:nvSpPr>
          <p:spPr>
            <a:xfrm>
              <a:off x="3527469" y="2198116"/>
              <a:ext cx="816819" cy="2482469"/>
            </a:xfrm>
            <a:custGeom>
              <a:avLst/>
              <a:gdLst/>
              <a:ahLst/>
              <a:cxnLst/>
              <a:rect l="0" t="0" r="0" b="0"/>
              <a:pathLst>
                <a:path w="816819" h="2482469">
                  <a:moveTo>
                    <a:pt x="718775" y="2482469"/>
                  </a:moveTo>
                  <a:lnTo>
                    <a:pt x="619013" y="2419527"/>
                  </a:lnTo>
                  <a:lnTo>
                    <a:pt x="526166" y="2349835"/>
                  </a:lnTo>
                  <a:lnTo>
                    <a:pt x="440370" y="2273899"/>
                  </a:lnTo>
                  <a:lnTo>
                    <a:pt x="361760" y="2192224"/>
                  </a:lnTo>
                  <a:lnTo>
                    <a:pt x="290472" y="2105316"/>
                  </a:lnTo>
                  <a:lnTo>
                    <a:pt x="226640" y="2013682"/>
                  </a:lnTo>
                  <a:lnTo>
                    <a:pt x="170402" y="1917827"/>
                  </a:lnTo>
                  <a:lnTo>
                    <a:pt x="121891" y="1818256"/>
                  </a:lnTo>
                  <a:lnTo>
                    <a:pt x="81244" y="1715477"/>
                  </a:lnTo>
                  <a:lnTo>
                    <a:pt x="48596" y="1609994"/>
                  </a:lnTo>
                  <a:lnTo>
                    <a:pt x="24082" y="1502314"/>
                  </a:lnTo>
                  <a:lnTo>
                    <a:pt x="7838" y="1392943"/>
                  </a:lnTo>
                  <a:lnTo>
                    <a:pt x="0" y="1282385"/>
                  </a:lnTo>
                  <a:lnTo>
                    <a:pt x="701" y="1171148"/>
                  </a:lnTo>
                  <a:lnTo>
                    <a:pt x="10079" y="1059737"/>
                  </a:lnTo>
                  <a:lnTo>
                    <a:pt x="28269" y="948658"/>
                  </a:lnTo>
                  <a:lnTo>
                    <a:pt x="55406" y="838417"/>
                  </a:lnTo>
                  <a:lnTo>
                    <a:pt x="91625" y="729519"/>
                  </a:lnTo>
                  <a:lnTo>
                    <a:pt x="137062" y="622471"/>
                  </a:lnTo>
                  <a:lnTo>
                    <a:pt x="191852" y="517779"/>
                  </a:lnTo>
                  <a:lnTo>
                    <a:pt x="230252" y="454873"/>
                  </a:lnTo>
                  <a:lnTo>
                    <a:pt x="271699" y="394167"/>
                  </a:lnTo>
                  <a:lnTo>
                    <a:pt x="316093" y="335761"/>
                  </a:lnTo>
                  <a:lnTo>
                    <a:pt x="363335" y="279760"/>
                  </a:lnTo>
                  <a:lnTo>
                    <a:pt x="413324" y="226266"/>
                  </a:lnTo>
                  <a:lnTo>
                    <a:pt x="465962" y="175381"/>
                  </a:lnTo>
                  <a:lnTo>
                    <a:pt x="521148" y="127210"/>
                  </a:lnTo>
                  <a:lnTo>
                    <a:pt x="578782" y="81854"/>
                  </a:lnTo>
                  <a:lnTo>
                    <a:pt x="638764" y="39416"/>
                  </a:lnTo>
                  <a:lnTo>
                    <a:pt x="700995" y="0"/>
                  </a:lnTo>
                  <a:lnTo>
                    <a:pt x="801579" y="168783"/>
                  </a:lnTo>
                  <a:lnTo>
                    <a:pt x="716252" y="224672"/>
                  </a:lnTo>
                  <a:lnTo>
                    <a:pt x="636975" y="286281"/>
                  </a:lnTo>
                  <a:lnTo>
                    <a:pt x="563860" y="353172"/>
                  </a:lnTo>
                  <a:lnTo>
                    <a:pt x="497017" y="424905"/>
                  </a:lnTo>
                  <a:lnTo>
                    <a:pt x="436557" y="501042"/>
                  </a:lnTo>
                  <a:lnTo>
                    <a:pt x="382592" y="581145"/>
                  </a:lnTo>
                  <a:lnTo>
                    <a:pt x="335232" y="664774"/>
                  </a:lnTo>
                  <a:lnTo>
                    <a:pt x="294587" y="751491"/>
                  </a:lnTo>
                  <a:lnTo>
                    <a:pt x="260769" y="840857"/>
                  </a:lnTo>
                  <a:lnTo>
                    <a:pt x="233889" y="932434"/>
                  </a:lnTo>
                  <a:lnTo>
                    <a:pt x="214058" y="1025782"/>
                  </a:lnTo>
                  <a:lnTo>
                    <a:pt x="201385" y="1120463"/>
                  </a:lnTo>
                  <a:lnTo>
                    <a:pt x="195983" y="1216038"/>
                  </a:lnTo>
                  <a:lnTo>
                    <a:pt x="197962" y="1312069"/>
                  </a:lnTo>
                  <a:lnTo>
                    <a:pt x="207433" y="1408116"/>
                  </a:lnTo>
                  <a:lnTo>
                    <a:pt x="224507" y="1503741"/>
                  </a:lnTo>
                  <a:lnTo>
                    <a:pt x="249295" y="1598506"/>
                  </a:lnTo>
                  <a:lnTo>
                    <a:pt x="281907" y="1691972"/>
                  </a:lnTo>
                  <a:lnTo>
                    <a:pt x="322455" y="1783699"/>
                  </a:lnTo>
                  <a:lnTo>
                    <a:pt x="371049" y="1873250"/>
                  </a:lnTo>
                  <a:lnTo>
                    <a:pt x="404989" y="1926941"/>
                  </a:lnTo>
                  <a:lnTo>
                    <a:pt x="441525" y="1978687"/>
                  </a:lnTo>
                  <a:lnTo>
                    <a:pt x="480569" y="2028401"/>
                  </a:lnTo>
                  <a:lnTo>
                    <a:pt x="522035" y="2075998"/>
                  </a:lnTo>
                  <a:lnTo>
                    <a:pt x="565835" y="2121392"/>
                  </a:lnTo>
                  <a:lnTo>
                    <a:pt x="611884" y="2164495"/>
                  </a:lnTo>
                  <a:lnTo>
                    <a:pt x="660093" y="2205223"/>
                  </a:lnTo>
                  <a:lnTo>
                    <a:pt x="710377" y="2243488"/>
                  </a:lnTo>
                  <a:lnTo>
                    <a:pt x="762648" y="2279205"/>
                  </a:lnTo>
                  <a:lnTo>
                    <a:pt x="816819" y="2312289"/>
                  </a:lnTo>
                  <a:lnTo>
                    <a:pt x="718775" y="2482469"/>
                  </a:lnTo>
                </a:path>
              </a:pathLst>
            </a:custGeom>
            <a:noFill/>
            <a:ln w="12700" cap="flat" cmpd="sng">
              <a:solidFill>
                <a:srgbClr val="41709C"/>
              </a:solidFill>
              <a:prstDash val="solid"/>
              <a:miter/>
              <a:headEnd type="none" w="med" len="med"/>
              <a:tailEnd type="none" w="med" len="med"/>
            </a:ln>
          </p:spPr>
          <p:txBody>
            <a:bodyPr/>
            <a:lstStyle/>
            <a:p>
              <a:endParaRPr lang="zh-CN" altLang="en-US">
                <a:solidFill>
                  <a:schemeClr val="dk1"/>
                </a:solidFill>
              </a:endParaRPr>
            </a:p>
          </p:txBody>
        </p:sp>
        <p:sp>
          <p:nvSpPr>
            <p:cNvPr id="46086" name="object 6"/>
            <p:cNvSpPr/>
            <p:nvPr>
              <p:custDataLst>
                <p:tags r:id="rId6"/>
              </p:custDataLst>
            </p:nvPr>
          </p:nvSpPr>
          <p:spPr>
            <a:xfrm>
              <a:off x="5562853" y="2177160"/>
              <a:ext cx="838987" cy="2504947"/>
            </a:xfrm>
            <a:custGeom>
              <a:avLst/>
              <a:gdLst/>
              <a:ahLst/>
              <a:cxnLst/>
              <a:rect l="0" t="0" r="0" b="0"/>
              <a:pathLst>
                <a:path w="838987" h="2504948">
                  <a:moveTo>
                    <a:pt x="100584" y="0"/>
                  </a:moveTo>
                  <a:lnTo>
                    <a:pt x="0" y="180975"/>
                  </a:lnTo>
                  <a:lnTo>
                    <a:pt x="86224" y="233821"/>
                  </a:lnTo>
                  <a:lnTo>
                    <a:pt x="166622" y="292516"/>
                  </a:lnTo>
                  <a:lnTo>
                    <a:pt x="241071" y="356630"/>
                  </a:lnTo>
                  <a:lnTo>
                    <a:pt x="309448" y="425730"/>
                  </a:lnTo>
                  <a:lnTo>
                    <a:pt x="371629" y="499385"/>
                  </a:lnTo>
                  <a:lnTo>
                    <a:pt x="427493" y="577165"/>
                  </a:lnTo>
                  <a:lnTo>
                    <a:pt x="476916" y="658636"/>
                  </a:lnTo>
                  <a:lnTo>
                    <a:pt x="519775" y="743369"/>
                  </a:lnTo>
                  <a:lnTo>
                    <a:pt x="555948" y="830932"/>
                  </a:lnTo>
                  <a:lnTo>
                    <a:pt x="585311" y="920892"/>
                  </a:lnTo>
                  <a:lnTo>
                    <a:pt x="607742" y="1012820"/>
                  </a:lnTo>
                  <a:lnTo>
                    <a:pt x="623117" y="1106283"/>
                  </a:lnTo>
                  <a:lnTo>
                    <a:pt x="631315" y="1200851"/>
                  </a:lnTo>
                  <a:lnTo>
                    <a:pt x="632212" y="1296091"/>
                  </a:lnTo>
                  <a:lnTo>
                    <a:pt x="625685" y="1391572"/>
                  </a:lnTo>
                  <a:lnTo>
                    <a:pt x="611611" y="1486864"/>
                  </a:lnTo>
                  <a:lnTo>
                    <a:pt x="589868" y="1581534"/>
                  </a:lnTo>
                  <a:lnTo>
                    <a:pt x="560332" y="1675151"/>
                  </a:lnTo>
                  <a:lnTo>
                    <a:pt x="522882" y="1767284"/>
                  </a:lnTo>
                  <a:lnTo>
                    <a:pt x="477393" y="1857502"/>
                  </a:lnTo>
                  <a:lnTo>
                    <a:pt x="443340" y="1915007"/>
                  </a:lnTo>
                  <a:lnTo>
                    <a:pt x="406327" y="1970413"/>
                  </a:lnTo>
                  <a:lnTo>
                    <a:pt x="366455" y="2023613"/>
                  </a:lnTo>
                  <a:lnTo>
                    <a:pt x="323826" y="2074503"/>
                  </a:lnTo>
                  <a:lnTo>
                    <a:pt x="278542" y="2122979"/>
                  </a:lnTo>
                  <a:lnTo>
                    <a:pt x="230706" y="2168937"/>
                  </a:lnTo>
                  <a:lnTo>
                    <a:pt x="180418" y="2212272"/>
                  </a:lnTo>
                  <a:lnTo>
                    <a:pt x="127783" y="2252880"/>
                  </a:lnTo>
                  <a:lnTo>
                    <a:pt x="72901" y="2290656"/>
                  </a:lnTo>
                  <a:lnTo>
                    <a:pt x="15875" y="2325497"/>
                  </a:lnTo>
                  <a:lnTo>
                    <a:pt x="118999" y="2504947"/>
                  </a:lnTo>
                  <a:lnTo>
                    <a:pt x="218822" y="2442099"/>
                  </a:lnTo>
                  <a:lnTo>
                    <a:pt x="311737" y="2372496"/>
                  </a:lnTo>
                  <a:lnTo>
                    <a:pt x="397607" y="2296644"/>
                  </a:lnTo>
                  <a:lnTo>
                    <a:pt x="476298" y="2215048"/>
                  </a:lnTo>
                  <a:lnTo>
                    <a:pt x="547673" y="2128214"/>
                  </a:lnTo>
                  <a:lnTo>
                    <a:pt x="611596" y="2036647"/>
                  </a:lnTo>
                  <a:lnTo>
                    <a:pt x="667931" y="1940852"/>
                  </a:lnTo>
                  <a:lnTo>
                    <a:pt x="716543" y="1841335"/>
                  </a:lnTo>
                  <a:lnTo>
                    <a:pt x="757294" y="1738601"/>
                  </a:lnTo>
                  <a:lnTo>
                    <a:pt x="790051" y="1633156"/>
                  </a:lnTo>
                  <a:lnTo>
                    <a:pt x="814675" y="1525505"/>
                  </a:lnTo>
                  <a:lnTo>
                    <a:pt x="831033" y="1416153"/>
                  </a:lnTo>
                  <a:lnTo>
                    <a:pt x="838987" y="1305606"/>
                  </a:lnTo>
                  <a:lnTo>
                    <a:pt x="838401" y="1194369"/>
                  </a:lnTo>
                  <a:lnTo>
                    <a:pt x="829141" y="1082948"/>
                  </a:lnTo>
                  <a:lnTo>
                    <a:pt x="811069" y="971848"/>
                  </a:lnTo>
                  <a:lnTo>
                    <a:pt x="784051" y="861574"/>
                  </a:lnTo>
                  <a:lnTo>
                    <a:pt x="747949" y="752632"/>
                  </a:lnTo>
                  <a:lnTo>
                    <a:pt x="702629" y="645528"/>
                  </a:lnTo>
                  <a:lnTo>
                    <a:pt x="647954" y="540765"/>
                  </a:lnTo>
                  <a:lnTo>
                    <a:pt x="627987" y="507081"/>
                  </a:lnTo>
                  <a:lnTo>
                    <a:pt x="607150" y="474007"/>
                  </a:lnTo>
                  <a:lnTo>
                    <a:pt x="585457" y="441560"/>
                  </a:lnTo>
                  <a:lnTo>
                    <a:pt x="562924" y="409752"/>
                  </a:lnTo>
                  <a:lnTo>
                    <a:pt x="539567" y="378600"/>
                  </a:lnTo>
                  <a:lnTo>
                    <a:pt x="515400" y="348119"/>
                  </a:lnTo>
                  <a:lnTo>
                    <a:pt x="490438" y="318322"/>
                  </a:lnTo>
                  <a:lnTo>
                    <a:pt x="464698" y="289224"/>
                  </a:lnTo>
                  <a:lnTo>
                    <a:pt x="438193" y="260841"/>
                  </a:lnTo>
                  <a:lnTo>
                    <a:pt x="410940" y="233187"/>
                  </a:lnTo>
                  <a:lnTo>
                    <a:pt x="382953" y="206277"/>
                  </a:lnTo>
                  <a:lnTo>
                    <a:pt x="354248" y="180126"/>
                  </a:lnTo>
                  <a:lnTo>
                    <a:pt x="324840" y="154748"/>
                  </a:lnTo>
                  <a:lnTo>
                    <a:pt x="294745" y="130159"/>
                  </a:lnTo>
                  <a:lnTo>
                    <a:pt x="263977" y="106372"/>
                  </a:lnTo>
                  <a:lnTo>
                    <a:pt x="232552" y="83403"/>
                  </a:lnTo>
                  <a:lnTo>
                    <a:pt x="200485" y="61266"/>
                  </a:lnTo>
                  <a:lnTo>
                    <a:pt x="167791" y="39977"/>
                  </a:lnTo>
                  <a:lnTo>
                    <a:pt x="134485" y="19550"/>
                  </a:lnTo>
                  <a:lnTo>
                    <a:pt x="100584" y="0"/>
                  </a:lnTo>
                  <a:close/>
                </a:path>
              </a:pathLst>
            </a:custGeom>
            <a:solidFill>
              <a:srgbClr val="DC3B00"/>
            </a:solidFill>
            <a:ln w="9525">
              <a:noFill/>
            </a:ln>
          </p:spPr>
          <p:txBody>
            <a:bodyPr/>
            <a:lstStyle/>
            <a:p>
              <a:endParaRPr lang="zh-CN" altLang="en-US">
                <a:solidFill>
                  <a:schemeClr val="dk1"/>
                </a:solidFill>
              </a:endParaRPr>
            </a:p>
          </p:txBody>
        </p:sp>
        <p:sp>
          <p:nvSpPr>
            <p:cNvPr id="46087" name="object 7"/>
            <p:cNvSpPr/>
            <p:nvPr>
              <p:custDataLst>
                <p:tags r:id="rId7"/>
              </p:custDataLst>
            </p:nvPr>
          </p:nvSpPr>
          <p:spPr>
            <a:xfrm>
              <a:off x="6149340" y="2028444"/>
              <a:ext cx="504443" cy="502919"/>
            </a:xfrm>
            <a:custGeom>
              <a:avLst/>
              <a:gdLst/>
              <a:ahLst/>
              <a:cxnLst/>
              <a:rect l="0" t="0" r="0" b="0"/>
              <a:pathLst>
                <a:path w="504444" h="502919">
                  <a:moveTo>
                    <a:pt x="252222" y="0"/>
                  </a:moveTo>
                  <a:lnTo>
                    <a:pt x="211305" y="3289"/>
                  </a:lnTo>
                  <a:lnTo>
                    <a:pt x="172492" y="12813"/>
                  </a:lnTo>
                  <a:lnTo>
                    <a:pt x="136302" y="28056"/>
                  </a:lnTo>
                  <a:lnTo>
                    <a:pt x="103254" y="48499"/>
                  </a:lnTo>
                  <a:lnTo>
                    <a:pt x="73866" y="73628"/>
                  </a:lnTo>
                  <a:lnTo>
                    <a:pt x="48658" y="102924"/>
                  </a:lnTo>
                  <a:lnTo>
                    <a:pt x="28148" y="135872"/>
                  </a:lnTo>
                  <a:lnTo>
                    <a:pt x="12856" y="171955"/>
                  </a:lnTo>
                  <a:lnTo>
                    <a:pt x="3300" y="210657"/>
                  </a:lnTo>
                  <a:lnTo>
                    <a:pt x="0" y="251459"/>
                  </a:lnTo>
                  <a:lnTo>
                    <a:pt x="835" y="272091"/>
                  </a:lnTo>
                  <a:lnTo>
                    <a:pt x="7329" y="311908"/>
                  </a:lnTo>
                  <a:lnTo>
                    <a:pt x="19817" y="349365"/>
                  </a:lnTo>
                  <a:lnTo>
                    <a:pt x="37783" y="383945"/>
                  </a:lnTo>
                  <a:lnTo>
                    <a:pt x="60707" y="415132"/>
                  </a:lnTo>
                  <a:lnTo>
                    <a:pt x="88070" y="442409"/>
                  </a:lnTo>
                  <a:lnTo>
                    <a:pt x="119353" y="465259"/>
                  </a:lnTo>
                  <a:lnTo>
                    <a:pt x="154037" y="483167"/>
                  </a:lnTo>
                  <a:lnTo>
                    <a:pt x="191603" y="495615"/>
                  </a:lnTo>
                  <a:lnTo>
                    <a:pt x="231533" y="502086"/>
                  </a:lnTo>
                  <a:lnTo>
                    <a:pt x="252222" y="502919"/>
                  </a:lnTo>
                  <a:lnTo>
                    <a:pt x="272910" y="502086"/>
                  </a:lnTo>
                  <a:lnTo>
                    <a:pt x="312840" y="495615"/>
                  </a:lnTo>
                  <a:lnTo>
                    <a:pt x="350406" y="483167"/>
                  </a:lnTo>
                  <a:lnTo>
                    <a:pt x="385090" y="465259"/>
                  </a:lnTo>
                  <a:lnTo>
                    <a:pt x="416373" y="442409"/>
                  </a:lnTo>
                  <a:lnTo>
                    <a:pt x="443736" y="415132"/>
                  </a:lnTo>
                  <a:lnTo>
                    <a:pt x="466660" y="383945"/>
                  </a:lnTo>
                  <a:lnTo>
                    <a:pt x="484626" y="349365"/>
                  </a:lnTo>
                  <a:lnTo>
                    <a:pt x="497114" y="311908"/>
                  </a:lnTo>
                  <a:lnTo>
                    <a:pt x="503608" y="272091"/>
                  </a:lnTo>
                  <a:lnTo>
                    <a:pt x="504443" y="251459"/>
                  </a:lnTo>
                  <a:lnTo>
                    <a:pt x="503608" y="230828"/>
                  </a:lnTo>
                  <a:lnTo>
                    <a:pt x="497114" y="191011"/>
                  </a:lnTo>
                  <a:lnTo>
                    <a:pt x="484626" y="153554"/>
                  </a:lnTo>
                  <a:lnTo>
                    <a:pt x="466660" y="118974"/>
                  </a:lnTo>
                  <a:lnTo>
                    <a:pt x="443736" y="87787"/>
                  </a:lnTo>
                  <a:lnTo>
                    <a:pt x="416373" y="60510"/>
                  </a:lnTo>
                  <a:lnTo>
                    <a:pt x="385090" y="37660"/>
                  </a:lnTo>
                  <a:lnTo>
                    <a:pt x="350406" y="19752"/>
                  </a:lnTo>
                  <a:lnTo>
                    <a:pt x="312840" y="7304"/>
                  </a:lnTo>
                  <a:lnTo>
                    <a:pt x="272910" y="833"/>
                  </a:lnTo>
                  <a:lnTo>
                    <a:pt x="252222" y="0"/>
                  </a:lnTo>
                  <a:close/>
                </a:path>
              </a:pathLst>
            </a:custGeom>
            <a:solidFill>
              <a:srgbClr val="DC3B00"/>
            </a:solidFill>
            <a:ln w="9525">
              <a:noFill/>
            </a:ln>
          </p:spPr>
          <p:txBody>
            <a:bodyPr/>
            <a:lstStyle/>
            <a:p>
              <a:endParaRPr lang="zh-CN" altLang="en-US">
                <a:solidFill>
                  <a:schemeClr val="dk1"/>
                </a:solidFill>
              </a:endParaRPr>
            </a:p>
          </p:txBody>
        </p:sp>
        <p:sp>
          <p:nvSpPr>
            <p:cNvPr id="22" name="object 8"/>
            <p:cNvSpPr txBox="1"/>
            <p:nvPr/>
          </p:nvSpPr>
          <p:spPr>
            <a:xfrm>
              <a:off x="6290817" y="2057146"/>
              <a:ext cx="223520" cy="577865"/>
            </a:xfrm>
            <a:prstGeom prst="rect">
              <a:avLst/>
            </a:prstGeom>
          </p:spPr>
          <p:txBody>
            <a:bodyPr vert="horz" wrap="square" lIns="0" tIns="0" rIns="0" bIns="0" rtlCol="0">
              <a:spAutoFit/>
            </a:bodyPr>
            <a:lstStyle/>
            <a:p>
              <a:pPr marL="12700" marR="0" defTabSz="1219835" fontAlgn="auto">
                <a:spcBef>
                  <a:spcPct val="0"/>
                </a:spcBef>
                <a:spcAft>
                  <a:spcPct val="0"/>
                </a:spcAft>
                <a:buClrTx/>
                <a:buSzTx/>
                <a:buFontTx/>
                <a:buNone/>
                <a:defRPr/>
              </a:pPr>
              <a:r>
                <a:rPr kumimoji="0" sz="2800" b="1" kern="1200" cap="none" spc="-20" normalizeH="0" baseline="0" noProof="0">
                  <a:solidFill>
                    <a:srgbClr val="FFFFFF"/>
                  </a:solidFill>
                  <a:latin typeface="Arial" panose="020B0604020202020204"/>
                  <a:ea typeface="+mn-ea"/>
                  <a:cs typeface="Arial" panose="020B0604020202020204"/>
                </a:rPr>
                <a:t>3</a:t>
              </a:r>
              <a:endParaRPr kumimoji="0" sz="2800" b="1" kern="1200" cap="none" spc="-20" normalizeH="0" baseline="0" noProof="0">
                <a:solidFill>
                  <a:srgbClr val="FFFFFF"/>
                </a:solidFill>
                <a:latin typeface="Arial" panose="020B0604020202020204"/>
                <a:ea typeface="+mn-ea"/>
                <a:cs typeface="Arial" panose="020B0604020202020204"/>
              </a:endParaRPr>
            </a:p>
          </p:txBody>
        </p:sp>
        <p:sp>
          <p:nvSpPr>
            <p:cNvPr id="46089" name="object 9"/>
            <p:cNvSpPr/>
            <p:nvPr>
              <p:custDataLst>
                <p:tags r:id="rId8"/>
              </p:custDataLst>
            </p:nvPr>
          </p:nvSpPr>
          <p:spPr>
            <a:xfrm>
              <a:off x="6140196" y="4340352"/>
              <a:ext cx="502920" cy="502920"/>
            </a:xfrm>
            <a:custGeom>
              <a:avLst/>
              <a:gdLst/>
              <a:ahLst/>
              <a:cxnLst/>
              <a:rect l="0" t="0" r="0" b="0"/>
              <a:pathLst>
                <a:path w="502920" h="502920">
                  <a:moveTo>
                    <a:pt x="251459" y="0"/>
                  </a:moveTo>
                  <a:lnTo>
                    <a:pt x="210657" y="3289"/>
                  </a:lnTo>
                  <a:lnTo>
                    <a:pt x="171955" y="12813"/>
                  </a:lnTo>
                  <a:lnTo>
                    <a:pt x="135872" y="28056"/>
                  </a:lnTo>
                  <a:lnTo>
                    <a:pt x="102924" y="48499"/>
                  </a:lnTo>
                  <a:lnTo>
                    <a:pt x="73628" y="73628"/>
                  </a:lnTo>
                  <a:lnTo>
                    <a:pt x="48499" y="102924"/>
                  </a:lnTo>
                  <a:lnTo>
                    <a:pt x="28056" y="135872"/>
                  </a:lnTo>
                  <a:lnTo>
                    <a:pt x="12813" y="171955"/>
                  </a:lnTo>
                  <a:lnTo>
                    <a:pt x="3289" y="210657"/>
                  </a:lnTo>
                  <a:lnTo>
                    <a:pt x="0" y="251460"/>
                  </a:lnTo>
                  <a:lnTo>
                    <a:pt x="833" y="272091"/>
                  </a:lnTo>
                  <a:lnTo>
                    <a:pt x="7304" y="311908"/>
                  </a:lnTo>
                  <a:lnTo>
                    <a:pt x="19752" y="349365"/>
                  </a:lnTo>
                  <a:lnTo>
                    <a:pt x="37660" y="383945"/>
                  </a:lnTo>
                  <a:lnTo>
                    <a:pt x="60510" y="415132"/>
                  </a:lnTo>
                  <a:lnTo>
                    <a:pt x="87787" y="442409"/>
                  </a:lnTo>
                  <a:lnTo>
                    <a:pt x="118974" y="465259"/>
                  </a:lnTo>
                  <a:lnTo>
                    <a:pt x="153554" y="483167"/>
                  </a:lnTo>
                  <a:lnTo>
                    <a:pt x="191011" y="495615"/>
                  </a:lnTo>
                  <a:lnTo>
                    <a:pt x="230828" y="502086"/>
                  </a:lnTo>
                  <a:lnTo>
                    <a:pt x="251459" y="502920"/>
                  </a:lnTo>
                  <a:lnTo>
                    <a:pt x="272091" y="502086"/>
                  </a:lnTo>
                  <a:lnTo>
                    <a:pt x="311908" y="495615"/>
                  </a:lnTo>
                  <a:lnTo>
                    <a:pt x="349365" y="483167"/>
                  </a:lnTo>
                  <a:lnTo>
                    <a:pt x="383945" y="465259"/>
                  </a:lnTo>
                  <a:lnTo>
                    <a:pt x="415132" y="442409"/>
                  </a:lnTo>
                  <a:lnTo>
                    <a:pt x="442409" y="415132"/>
                  </a:lnTo>
                  <a:lnTo>
                    <a:pt x="465259" y="383945"/>
                  </a:lnTo>
                  <a:lnTo>
                    <a:pt x="483167" y="349365"/>
                  </a:lnTo>
                  <a:lnTo>
                    <a:pt x="495615" y="311908"/>
                  </a:lnTo>
                  <a:lnTo>
                    <a:pt x="502086" y="272091"/>
                  </a:lnTo>
                  <a:lnTo>
                    <a:pt x="502920" y="251460"/>
                  </a:lnTo>
                  <a:lnTo>
                    <a:pt x="502086" y="230828"/>
                  </a:lnTo>
                  <a:lnTo>
                    <a:pt x="495615" y="191011"/>
                  </a:lnTo>
                  <a:lnTo>
                    <a:pt x="483167" y="153554"/>
                  </a:lnTo>
                  <a:lnTo>
                    <a:pt x="465259" y="118974"/>
                  </a:lnTo>
                  <a:lnTo>
                    <a:pt x="442409" y="87787"/>
                  </a:lnTo>
                  <a:lnTo>
                    <a:pt x="415132" y="60510"/>
                  </a:lnTo>
                  <a:lnTo>
                    <a:pt x="383945" y="37660"/>
                  </a:lnTo>
                  <a:lnTo>
                    <a:pt x="349365" y="19752"/>
                  </a:lnTo>
                  <a:lnTo>
                    <a:pt x="311908" y="7304"/>
                  </a:lnTo>
                  <a:lnTo>
                    <a:pt x="272091" y="833"/>
                  </a:lnTo>
                  <a:lnTo>
                    <a:pt x="251459" y="0"/>
                  </a:lnTo>
                  <a:close/>
                </a:path>
              </a:pathLst>
            </a:custGeom>
            <a:solidFill>
              <a:srgbClr val="DC3B00"/>
            </a:solidFill>
            <a:ln w="9525">
              <a:noFill/>
            </a:ln>
          </p:spPr>
          <p:txBody>
            <a:bodyPr/>
            <a:lstStyle/>
            <a:p>
              <a:endParaRPr lang="zh-CN" altLang="en-US">
                <a:solidFill>
                  <a:schemeClr val="dk1"/>
                </a:solidFill>
              </a:endParaRPr>
            </a:p>
          </p:txBody>
        </p:sp>
        <p:sp>
          <p:nvSpPr>
            <p:cNvPr id="24" name="object 10"/>
            <p:cNvSpPr txBox="1"/>
            <p:nvPr/>
          </p:nvSpPr>
          <p:spPr>
            <a:xfrm>
              <a:off x="6280784" y="4369689"/>
              <a:ext cx="222885" cy="577865"/>
            </a:xfrm>
            <a:prstGeom prst="rect">
              <a:avLst/>
            </a:prstGeom>
          </p:spPr>
          <p:txBody>
            <a:bodyPr vert="horz" wrap="square" lIns="0" tIns="0" rIns="0" bIns="0" rtlCol="0">
              <a:spAutoFit/>
            </a:bodyPr>
            <a:lstStyle/>
            <a:p>
              <a:pPr marL="12700" marR="0" defTabSz="1219835" fontAlgn="auto">
                <a:spcBef>
                  <a:spcPct val="0"/>
                </a:spcBef>
                <a:spcAft>
                  <a:spcPct val="0"/>
                </a:spcAft>
                <a:buClrTx/>
                <a:buSzTx/>
                <a:buFontTx/>
                <a:buNone/>
                <a:defRPr/>
              </a:pPr>
              <a:r>
                <a:rPr kumimoji="0" sz="2800" b="1" kern="1200" cap="none" spc="-20" normalizeH="0" baseline="0" noProof="0">
                  <a:solidFill>
                    <a:srgbClr val="FFFFFF"/>
                  </a:solidFill>
                  <a:latin typeface="Arial" panose="020B0604020202020204"/>
                  <a:ea typeface="+mn-ea"/>
                  <a:cs typeface="Arial" panose="020B0604020202020204"/>
                </a:rPr>
                <a:t>5</a:t>
              </a:r>
              <a:endParaRPr kumimoji="0" sz="2800" b="1" kern="1200" cap="none" spc="-20" normalizeH="0" baseline="0" noProof="0">
                <a:solidFill>
                  <a:srgbClr val="FFFFFF"/>
                </a:solidFill>
                <a:latin typeface="Arial" panose="020B0604020202020204"/>
                <a:ea typeface="+mn-ea"/>
                <a:cs typeface="Arial" panose="020B0604020202020204"/>
              </a:endParaRPr>
            </a:p>
          </p:txBody>
        </p:sp>
        <p:sp>
          <p:nvSpPr>
            <p:cNvPr id="46091" name="object 11"/>
            <p:cNvSpPr/>
            <p:nvPr>
              <p:custDataLst>
                <p:tags r:id="rId9"/>
              </p:custDataLst>
            </p:nvPr>
          </p:nvSpPr>
          <p:spPr>
            <a:xfrm>
              <a:off x="6551676" y="3177539"/>
              <a:ext cx="502920" cy="502920"/>
            </a:xfrm>
            <a:custGeom>
              <a:avLst/>
              <a:gdLst/>
              <a:ahLst/>
              <a:cxnLst/>
              <a:rect l="0" t="0" r="0" b="0"/>
              <a:pathLst>
                <a:path w="502920" h="502920">
                  <a:moveTo>
                    <a:pt x="251459" y="0"/>
                  </a:moveTo>
                  <a:lnTo>
                    <a:pt x="210657" y="3289"/>
                  </a:lnTo>
                  <a:lnTo>
                    <a:pt x="171955" y="12813"/>
                  </a:lnTo>
                  <a:lnTo>
                    <a:pt x="135872" y="28056"/>
                  </a:lnTo>
                  <a:lnTo>
                    <a:pt x="102924" y="48499"/>
                  </a:lnTo>
                  <a:lnTo>
                    <a:pt x="73628" y="73628"/>
                  </a:lnTo>
                  <a:lnTo>
                    <a:pt x="48499" y="102924"/>
                  </a:lnTo>
                  <a:lnTo>
                    <a:pt x="28056" y="135872"/>
                  </a:lnTo>
                  <a:lnTo>
                    <a:pt x="12813" y="171955"/>
                  </a:lnTo>
                  <a:lnTo>
                    <a:pt x="3289" y="210657"/>
                  </a:lnTo>
                  <a:lnTo>
                    <a:pt x="0" y="251460"/>
                  </a:lnTo>
                  <a:lnTo>
                    <a:pt x="833" y="272091"/>
                  </a:lnTo>
                  <a:lnTo>
                    <a:pt x="7304" y="311908"/>
                  </a:lnTo>
                  <a:lnTo>
                    <a:pt x="19752" y="349365"/>
                  </a:lnTo>
                  <a:lnTo>
                    <a:pt x="37660" y="383945"/>
                  </a:lnTo>
                  <a:lnTo>
                    <a:pt x="60510" y="415132"/>
                  </a:lnTo>
                  <a:lnTo>
                    <a:pt x="87787" y="442409"/>
                  </a:lnTo>
                  <a:lnTo>
                    <a:pt x="118974" y="465259"/>
                  </a:lnTo>
                  <a:lnTo>
                    <a:pt x="153554" y="483167"/>
                  </a:lnTo>
                  <a:lnTo>
                    <a:pt x="191011" y="495615"/>
                  </a:lnTo>
                  <a:lnTo>
                    <a:pt x="230828" y="502086"/>
                  </a:lnTo>
                  <a:lnTo>
                    <a:pt x="251459" y="502920"/>
                  </a:lnTo>
                  <a:lnTo>
                    <a:pt x="272091" y="502086"/>
                  </a:lnTo>
                  <a:lnTo>
                    <a:pt x="311908" y="495615"/>
                  </a:lnTo>
                  <a:lnTo>
                    <a:pt x="349365" y="483167"/>
                  </a:lnTo>
                  <a:lnTo>
                    <a:pt x="383945" y="465259"/>
                  </a:lnTo>
                  <a:lnTo>
                    <a:pt x="415132" y="442409"/>
                  </a:lnTo>
                  <a:lnTo>
                    <a:pt x="442409" y="415132"/>
                  </a:lnTo>
                  <a:lnTo>
                    <a:pt x="465259" y="383945"/>
                  </a:lnTo>
                  <a:lnTo>
                    <a:pt x="483167" y="349365"/>
                  </a:lnTo>
                  <a:lnTo>
                    <a:pt x="495615" y="311908"/>
                  </a:lnTo>
                  <a:lnTo>
                    <a:pt x="502086" y="272091"/>
                  </a:lnTo>
                  <a:lnTo>
                    <a:pt x="502920" y="251460"/>
                  </a:lnTo>
                  <a:lnTo>
                    <a:pt x="502086" y="230828"/>
                  </a:lnTo>
                  <a:lnTo>
                    <a:pt x="495615" y="191011"/>
                  </a:lnTo>
                  <a:lnTo>
                    <a:pt x="483167" y="153554"/>
                  </a:lnTo>
                  <a:lnTo>
                    <a:pt x="465259" y="118974"/>
                  </a:lnTo>
                  <a:lnTo>
                    <a:pt x="442409" y="87787"/>
                  </a:lnTo>
                  <a:lnTo>
                    <a:pt x="415132" y="60510"/>
                  </a:lnTo>
                  <a:lnTo>
                    <a:pt x="383945" y="37660"/>
                  </a:lnTo>
                  <a:lnTo>
                    <a:pt x="349365" y="19752"/>
                  </a:lnTo>
                  <a:lnTo>
                    <a:pt x="311908" y="7304"/>
                  </a:lnTo>
                  <a:lnTo>
                    <a:pt x="272091" y="833"/>
                  </a:lnTo>
                  <a:lnTo>
                    <a:pt x="251459" y="0"/>
                  </a:lnTo>
                  <a:close/>
                </a:path>
              </a:pathLst>
            </a:custGeom>
            <a:solidFill>
              <a:srgbClr val="DC3B00"/>
            </a:solidFill>
            <a:ln w="9525">
              <a:noFill/>
            </a:ln>
          </p:spPr>
          <p:txBody>
            <a:bodyPr/>
            <a:lstStyle/>
            <a:p>
              <a:endParaRPr lang="zh-CN" altLang="en-US">
                <a:solidFill>
                  <a:schemeClr val="dk1"/>
                </a:solidFill>
              </a:endParaRPr>
            </a:p>
          </p:txBody>
        </p:sp>
        <p:sp>
          <p:nvSpPr>
            <p:cNvPr id="26" name="object 12"/>
            <p:cNvSpPr txBox="1"/>
            <p:nvPr/>
          </p:nvSpPr>
          <p:spPr>
            <a:xfrm>
              <a:off x="6692265" y="3206622"/>
              <a:ext cx="223520" cy="577865"/>
            </a:xfrm>
            <a:prstGeom prst="rect">
              <a:avLst/>
            </a:prstGeom>
          </p:spPr>
          <p:txBody>
            <a:bodyPr vert="horz" wrap="square" lIns="0" tIns="0" rIns="0" bIns="0" rtlCol="0">
              <a:spAutoFit/>
            </a:bodyPr>
            <a:lstStyle/>
            <a:p>
              <a:pPr marL="12700" marR="0" defTabSz="1219835" fontAlgn="auto">
                <a:spcBef>
                  <a:spcPct val="0"/>
                </a:spcBef>
                <a:spcAft>
                  <a:spcPct val="0"/>
                </a:spcAft>
                <a:buClrTx/>
                <a:buSzTx/>
                <a:buFontTx/>
                <a:buNone/>
                <a:defRPr/>
              </a:pPr>
              <a:r>
                <a:rPr kumimoji="0" sz="2800" b="1" kern="1200" cap="none" spc="-20" normalizeH="0" baseline="0" noProof="0">
                  <a:solidFill>
                    <a:srgbClr val="FFFFFF"/>
                  </a:solidFill>
                  <a:latin typeface="Arial" panose="020B0604020202020204"/>
                  <a:ea typeface="+mn-ea"/>
                  <a:cs typeface="Arial" panose="020B0604020202020204"/>
                </a:rPr>
                <a:t>4</a:t>
              </a:r>
              <a:endParaRPr kumimoji="0" sz="2800" b="1" kern="1200" cap="none" spc="-20" normalizeH="0" baseline="0" noProof="0">
                <a:solidFill>
                  <a:srgbClr val="FFFFFF"/>
                </a:solidFill>
                <a:latin typeface="Arial" panose="020B0604020202020204"/>
                <a:ea typeface="+mn-ea"/>
                <a:cs typeface="Arial" panose="020B0604020202020204"/>
              </a:endParaRPr>
            </a:p>
          </p:txBody>
        </p:sp>
        <p:sp>
          <p:nvSpPr>
            <p:cNvPr id="46093" name="object 13"/>
            <p:cNvSpPr/>
            <p:nvPr>
              <p:custDataLst>
                <p:tags r:id="rId10"/>
              </p:custDataLst>
            </p:nvPr>
          </p:nvSpPr>
          <p:spPr>
            <a:xfrm>
              <a:off x="3261359" y="2023872"/>
              <a:ext cx="504443" cy="504443"/>
            </a:xfrm>
            <a:custGeom>
              <a:avLst/>
              <a:gdLst/>
              <a:ahLst/>
              <a:cxnLst/>
              <a:rect l="0" t="0" r="0" b="0"/>
              <a:pathLst>
                <a:path w="504443" h="504443">
                  <a:moveTo>
                    <a:pt x="252222" y="0"/>
                  </a:moveTo>
                  <a:lnTo>
                    <a:pt x="211305" y="3300"/>
                  </a:lnTo>
                  <a:lnTo>
                    <a:pt x="172492" y="12856"/>
                  </a:lnTo>
                  <a:lnTo>
                    <a:pt x="136302" y="28148"/>
                  </a:lnTo>
                  <a:lnTo>
                    <a:pt x="103254" y="48658"/>
                  </a:lnTo>
                  <a:lnTo>
                    <a:pt x="73866" y="73866"/>
                  </a:lnTo>
                  <a:lnTo>
                    <a:pt x="48658" y="103254"/>
                  </a:lnTo>
                  <a:lnTo>
                    <a:pt x="28148" y="136302"/>
                  </a:lnTo>
                  <a:lnTo>
                    <a:pt x="12856" y="172492"/>
                  </a:lnTo>
                  <a:lnTo>
                    <a:pt x="3300" y="211305"/>
                  </a:lnTo>
                  <a:lnTo>
                    <a:pt x="0" y="252222"/>
                  </a:lnTo>
                  <a:lnTo>
                    <a:pt x="835" y="272910"/>
                  </a:lnTo>
                  <a:lnTo>
                    <a:pt x="7329" y="312840"/>
                  </a:lnTo>
                  <a:lnTo>
                    <a:pt x="19817" y="350406"/>
                  </a:lnTo>
                  <a:lnTo>
                    <a:pt x="37783" y="385090"/>
                  </a:lnTo>
                  <a:lnTo>
                    <a:pt x="60707" y="416373"/>
                  </a:lnTo>
                  <a:lnTo>
                    <a:pt x="88070" y="443736"/>
                  </a:lnTo>
                  <a:lnTo>
                    <a:pt x="119353" y="466660"/>
                  </a:lnTo>
                  <a:lnTo>
                    <a:pt x="154037" y="484626"/>
                  </a:lnTo>
                  <a:lnTo>
                    <a:pt x="191603" y="497114"/>
                  </a:lnTo>
                  <a:lnTo>
                    <a:pt x="231533" y="503608"/>
                  </a:lnTo>
                  <a:lnTo>
                    <a:pt x="252222" y="504443"/>
                  </a:lnTo>
                  <a:lnTo>
                    <a:pt x="272910" y="503608"/>
                  </a:lnTo>
                  <a:lnTo>
                    <a:pt x="312840" y="497114"/>
                  </a:lnTo>
                  <a:lnTo>
                    <a:pt x="350406" y="484626"/>
                  </a:lnTo>
                  <a:lnTo>
                    <a:pt x="385090" y="466660"/>
                  </a:lnTo>
                  <a:lnTo>
                    <a:pt x="416373" y="443736"/>
                  </a:lnTo>
                  <a:lnTo>
                    <a:pt x="443736" y="416373"/>
                  </a:lnTo>
                  <a:lnTo>
                    <a:pt x="466660" y="385090"/>
                  </a:lnTo>
                  <a:lnTo>
                    <a:pt x="484626" y="350406"/>
                  </a:lnTo>
                  <a:lnTo>
                    <a:pt x="497114" y="312840"/>
                  </a:lnTo>
                  <a:lnTo>
                    <a:pt x="503608" y="272910"/>
                  </a:lnTo>
                  <a:lnTo>
                    <a:pt x="504443" y="252222"/>
                  </a:lnTo>
                  <a:lnTo>
                    <a:pt x="503608" y="231533"/>
                  </a:lnTo>
                  <a:lnTo>
                    <a:pt x="497114" y="191603"/>
                  </a:lnTo>
                  <a:lnTo>
                    <a:pt x="484626" y="154037"/>
                  </a:lnTo>
                  <a:lnTo>
                    <a:pt x="466660" y="119353"/>
                  </a:lnTo>
                  <a:lnTo>
                    <a:pt x="443736" y="88070"/>
                  </a:lnTo>
                  <a:lnTo>
                    <a:pt x="416373" y="60707"/>
                  </a:lnTo>
                  <a:lnTo>
                    <a:pt x="385090" y="37783"/>
                  </a:lnTo>
                  <a:lnTo>
                    <a:pt x="350406" y="19817"/>
                  </a:lnTo>
                  <a:lnTo>
                    <a:pt x="312840" y="7329"/>
                  </a:lnTo>
                  <a:lnTo>
                    <a:pt x="272910" y="835"/>
                  </a:lnTo>
                  <a:lnTo>
                    <a:pt x="252222" y="0"/>
                  </a:lnTo>
                  <a:close/>
                </a:path>
              </a:pathLst>
            </a:custGeom>
            <a:solidFill>
              <a:srgbClr val="4471C4"/>
            </a:solidFill>
            <a:ln w="9525">
              <a:noFill/>
            </a:ln>
          </p:spPr>
          <p:txBody>
            <a:bodyPr/>
            <a:lstStyle/>
            <a:p>
              <a:endParaRPr lang="zh-CN" altLang="en-US">
                <a:solidFill>
                  <a:schemeClr val="dk1"/>
                </a:solidFill>
              </a:endParaRPr>
            </a:p>
          </p:txBody>
        </p:sp>
        <p:sp>
          <p:nvSpPr>
            <p:cNvPr id="28" name="object 14"/>
            <p:cNvSpPr txBox="1"/>
            <p:nvPr/>
          </p:nvSpPr>
          <p:spPr>
            <a:xfrm>
              <a:off x="3401695" y="2053844"/>
              <a:ext cx="223520" cy="577865"/>
            </a:xfrm>
            <a:prstGeom prst="rect">
              <a:avLst/>
            </a:prstGeom>
          </p:spPr>
          <p:txBody>
            <a:bodyPr vert="horz" wrap="square" lIns="0" tIns="0" rIns="0" bIns="0" rtlCol="0">
              <a:spAutoFit/>
            </a:bodyPr>
            <a:lstStyle/>
            <a:p>
              <a:pPr marL="12700" marR="0" defTabSz="1219835" fontAlgn="auto">
                <a:spcBef>
                  <a:spcPct val="0"/>
                </a:spcBef>
                <a:spcAft>
                  <a:spcPct val="0"/>
                </a:spcAft>
                <a:buClrTx/>
                <a:buSzTx/>
                <a:buFontTx/>
                <a:buNone/>
                <a:defRPr/>
              </a:pPr>
              <a:r>
                <a:rPr kumimoji="0" sz="2800" b="1" kern="1200" cap="none" spc="-20" normalizeH="0" baseline="0" noProof="0">
                  <a:solidFill>
                    <a:srgbClr val="FFFFFF"/>
                  </a:solidFill>
                  <a:latin typeface="Arial" panose="020B0604020202020204"/>
                  <a:ea typeface="+mn-ea"/>
                  <a:cs typeface="Arial" panose="020B0604020202020204"/>
                </a:rPr>
                <a:t>1</a:t>
              </a:r>
              <a:endParaRPr kumimoji="0" sz="2800" b="1" kern="1200" cap="none" spc="-20" normalizeH="0" baseline="0" noProof="0">
                <a:solidFill>
                  <a:srgbClr val="FFFFFF"/>
                </a:solidFill>
                <a:latin typeface="Arial" panose="020B0604020202020204"/>
                <a:ea typeface="+mn-ea"/>
                <a:cs typeface="Arial" panose="020B0604020202020204"/>
              </a:endParaRPr>
            </a:p>
          </p:txBody>
        </p:sp>
        <p:sp>
          <p:nvSpPr>
            <p:cNvPr id="46095" name="object 15"/>
            <p:cNvSpPr/>
            <p:nvPr>
              <p:custDataLst>
                <p:tags r:id="rId11"/>
              </p:custDataLst>
            </p:nvPr>
          </p:nvSpPr>
          <p:spPr>
            <a:xfrm>
              <a:off x="2828544" y="3177539"/>
              <a:ext cx="504444" cy="502920"/>
            </a:xfrm>
            <a:custGeom>
              <a:avLst/>
              <a:gdLst/>
              <a:ahLst/>
              <a:cxnLst/>
              <a:rect l="0" t="0" r="0" b="0"/>
              <a:pathLst>
                <a:path w="504444" h="502920">
                  <a:moveTo>
                    <a:pt x="252222" y="0"/>
                  </a:moveTo>
                  <a:lnTo>
                    <a:pt x="211305" y="3289"/>
                  </a:lnTo>
                  <a:lnTo>
                    <a:pt x="172492" y="12813"/>
                  </a:lnTo>
                  <a:lnTo>
                    <a:pt x="136302" y="28056"/>
                  </a:lnTo>
                  <a:lnTo>
                    <a:pt x="103254" y="48499"/>
                  </a:lnTo>
                  <a:lnTo>
                    <a:pt x="73866" y="73628"/>
                  </a:lnTo>
                  <a:lnTo>
                    <a:pt x="48658" y="102924"/>
                  </a:lnTo>
                  <a:lnTo>
                    <a:pt x="28148" y="135872"/>
                  </a:lnTo>
                  <a:lnTo>
                    <a:pt x="12856" y="171955"/>
                  </a:lnTo>
                  <a:lnTo>
                    <a:pt x="3300" y="210657"/>
                  </a:lnTo>
                  <a:lnTo>
                    <a:pt x="0" y="251460"/>
                  </a:lnTo>
                  <a:lnTo>
                    <a:pt x="835" y="272091"/>
                  </a:lnTo>
                  <a:lnTo>
                    <a:pt x="7329" y="311908"/>
                  </a:lnTo>
                  <a:lnTo>
                    <a:pt x="19817" y="349365"/>
                  </a:lnTo>
                  <a:lnTo>
                    <a:pt x="37783" y="383945"/>
                  </a:lnTo>
                  <a:lnTo>
                    <a:pt x="60707" y="415132"/>
                  </a:lnTo>
                  <a:lnTo>
                    <a:pt x="88070" y="442409"/>
                  </a:lnTo>
                  <a:lnTo>
                    <a:pt x="119353" y="465259"/>
                  </a:lnTo>
                  <a:lnTo>
                    <a:pt x="154037" y="483167"/>
                  </a:lnTo>
                  <a:lnTo>
                    <a:pt x="191603" y="495615"/>
                  </a:lnTo>
                  <a:lnTo>
                    <a:pt x="231533" y="502086"/>
                  </a:lnTo>
                  <a:lnTo>
                    <a:pt x="252222" y="502920"/>
                  </a:lnTo>
                  <a:lnTo>
                    <a:pt x="272910" y="502086"/>
                  </a:lnTo>
                  <a:lnTo>
                    <a:pt x="312840" y="495615"/>
                  </a:lnTo>
                  <a:lnTo>
                    <a:pt x="350406" y="483167"/>
                  </a:lnTo>
                  <a:lnTo>
                    <a:pt x="385090" y="465259"/>
                  </a:lnTo>
                  <a:lnTo>
                    <a:pt x="416373" y="442409"/>
                  </a:lnTo>
                  <a:lnTo>
                    <a:pt x="443736" y="415132"/>
                  </a:lnTo>
                  <a:lnTo>
                    <a:pt x="466660" y="383945"/>
                  </a:lnTo>
                  <a:lnTo>
                    <a:pt x="484626" y="349365"/>
                  </a:lnTo>
                  <a:lnTo>
                    <a:pt x="497114" y="311908"/>
                  </a:lnTo>
                  <a:lnTo>
                    <a:pt x="503608" y="272091"/>
                  </a:lnTo>
                  <a:lnTo>
                    <a:pt x="504444" y="251460"/>
                  </a:lnTo>
                  <a:lnTo>
                    <a:pt x="503608" y="230828"/>
                  </a:lnTo>
                  <a:lnTo>
                    <a:pt x="497114" y="191011"/>
                  </a:lnTo>
                  <a:lnTo>
                    <a:pt x="484626" y="153554"/>
                  </a:lnTo>
                  <a:lnTo>
                    <a:pt x="466660" y="118974"/>
                  </a:lnTo>
                  <a:lnTo>
                    <a:pt x="443736" y="87787"/>
                  </a:lnTo>
                  <a:lnTo>
                    <a:pt x="416373" y="60510"/>
                  </a:lnTo>
                  <a:lnTo>
                    <a:pt x="385090" y="37660"/>
                  </a:lnTo>
                  <a:lnTo>
                    <a:pt x="350406" y="19752"/>
                  </a:lnTo>
                  <a:lnTo>
                    <a:pt x="312840" y="7304"/>
                  </a:lnTo>
                  <a:lnTo>
                    <a:pt x="272910" y="833"/>
                  </a:lnTo>
                  <a:lnTo>
                    <a:pt x="252222" y="0"/>
                  </a:lnTo>
                  <a:close/>
                </a:path>
              </a:pathLst>
            </a:custGeom>
            <a:solidFill>
              <a:srgbClr val="4471C4"/>
            </a:solidFill>
            <a:ln w="9525">
              <a:noFill/>
            </a:ln>
          </p:spPr>
          <p:txBody>
            <a:bodyPr/>
            <a:lstStyle/>
            <a:p>
              <a:endParaRPr lang="zh-CN" altLang="en-US">
                <a:solidFill>
                  <a:schemeClr val="dk1"/>
                </a:solidFill>
              </a:endParaRPr>
            </a:p>
          </p:txBody>
        </p:sp>
        <p:sp>
          <p:nvSpPr>
            <p:cNvPr id="30" name="object 16"/>
            <p:cNvSpPr txBox="1"/>
            <p:nvPr/>
          </p:nvSpPr>
          <p:spPr>
            <a:xfrm>
              <a:off x="2968879" y="3206622"/>
              <a:ext cx="223520" cy="577865"/>
            </a:xfrm>
            <a:prstGeom prst="rect">
              <a:avLst/>
            </a:prstGeom>
          </p:spPr>
          <p:txBody>
            <a:bodyPr vert="horz" wrap="square" lIns="0" tIns="0" rIns="0" bIns="0" rtlCol="0">
              <a:spAutoFit/>
            </a:bodyPr>
            <a:lstStyle/>
            <a:p>
              <a:pPr marL="12700" marR="0" defTabSz="1219835" fontAlgn="auto">
                <a:spcBef>
                  <a:spcPct val="0"/>
                </a:spcBef>
                <a:spcAft>
                  <a:spcPct val="0"/>
                </a:spcAft>
                <a:buClrTx/>
                <a:buSzTx/>
                <a:buFontTx/>
                <a:buNone/>
                <a:defRPr/>
              </a:pPr>
              <a:r>
                <a:rPr kumimoji="0" sz="2800" b="1" kern="1200" cap="none" spc="-20" normalizeH="0" baseline="0" noProof="0">
                  <a:solidFill>
                    <a:srgbClr val="FFFFFF"/>
                  </a:solidFill>
                  <a:latin typeface="Arial" panose="020B0604020202020204"/>
                  <a:ea typeface="+mn-ea"/>
                  <a:cs typeface="Arial" panose="020B0604020202020204"/>
                </a:rPr>
                <a:t>2</a:t>
              </a:r>
              <a:endParaRPr kumimoji="0" sz="2800" b="1" kern="1200" cap="none" spc="-20" normalizeH="0" baseline="0" noProof="0">
                <a:solidFill>
                  <a:srgbClr val="FFFFFF"/>
                </a:solidFill>
                <a:latin typeface="Arial" panose="020B0604020202020204"/>
                <a:ea typeface="+mn-ea"/>
                <a:cs typeface="Arial" panose="020B0604020202020204"/>
              </a:endParaRPr>
            </a:p>
          </p:txBody>
        </p:sp>
        <p:sp>
          <p:nvSpPr>
            <p:cNvPr id="46097" name="object 17"/>
            <p:cNvSpPr/>
            <p:nvPr>
              <p:custDataLst>
                <p:tags r:id="rId12"/>
              </p:custDataLst>
            </p:nvPr>
          </p:nvSpPr>
          <p:spPr>
            <a:xfrm>
              <a:off x="3250692" y="4334255"/>
              <a:ext cx="504444" cy="504444"/>
            </a:xfrm>
            <a:custGeom>
              <a:avLst/>
              <a:gdLst/>
              <a:ahLst/>
              <a:cxnLst/>
              <a:rect l="0" t="0" r="0" b="0"/>
              <a:pathLst>
                <a:path w="504444" h="504444">
                  <a:moveTo>
                    <a:pt x="252221" y="0"/>
                  </a:moveTo>
                  <a:lnTo>
                    <a:pt x="211305" y="3300"/>
                  </a:lnTo>
                  <a:lnTo>
                    <a:pt x="172492" y="12856"/>
                  </a:lnTo>
                  <a:lnTo>
                    <a:pt x="136302" y="28148"/>
                  </a:lnTo>
                  <a:lnTo>
                    <a:pt x="103254" y="48658"/>
                  </a:lnTo>
                  <a:lnTo>
                    <a:pt x="73866" y="73866"/>
                  </a:lnTo>
                  <a:lnTo>
                    <a:pt x="48658" y="103254"/>
                  </a:lnTo>
                  <a:lnTo>
                    <a:pt x="28148" y="136302"/>
                  </a:lnTo>
                  <a:lnTo>
                    <a:pt x="12856" y="172492"/>
                  </a:lnTo>
                  <a:lnTo>
                    <a:pt x="3300" y="211305"/>
                  </a:lnTo>
                  <a:lnTo>
                    <a:pt x="0" y="252222"/>
                  </a:lnTo>
                  <a:lnTo>
                    <a:pt x="835" y="272910"/>
                  </a:lnTo>
                  <a:lnTo>
                    <a:pt x="7329" y="312840"/>
                  </a:lnTo>
                  <a:lnTo>
                    <a:pt x="19817" y="350406"/>
                  </a:lnTo>
                  <a:lnTo>
                    <a:pt x="37783" y="385090"/>
                  </a:lnTo>
                  <a:lnTo>
                    <a:pt x="60707" y="416373"/>
                  </a:lnTo>
                  <a:lnTo>
                    <a:pt x="88070" y="443736"/>
                  </a:lnTo>
                  <a:lnTo>
                    <a:pt x="119353" y="466660"/>
                  </a:lnTo>
                  <a:lnTo>
                    <a:pt x="154037" y="484626"/>
                  </a:lnTo>
                  <a:lnTo>
                    <a:pt x="191603" y="497114"/>
                  </a:lnTo>
                  <a:lnTo>
                    <a:pt x="231533" y="503608"/>
                  </a:lnTo>
                  <a:lnTo>
                    <a:pt x="252221" y="504444"/>
                  </a:lnTo>
                  <a:lnTo>
                    <a:pt x="272910" y="503608"/>
                  </a:lnTo>
                  <a:lnTo>
                    <a:pt x="312840" y="497114"/>
                  </a:lnTo>
                  <a:lnTo>
                    <a:pt x="350406" y="484626"/>
                  </a:lnTo>
                  <a:lnTo>
                    <a:pt x="385090" y="466660"/>
                  </a:lnTo>
                  <a:lnTo>
                    <a:pt x="416373" y="443736"/>
                  </a:lnTo>
                  <a:lnTo>
                    <a:pt x="443736" y="416373"/>
                  </a:lnTo>
                  <a:lnTo>
                    <a:pt x="466660" y="385090"/>
                  </a:lnTo>
                  <a:lnTo>
                    <a:pt x="484626" y="350406"/>
                  </a:lnTo>
                  <a:lnTo>
                    <a:pt x="497114" y="312840"/>
                  </a:lnTo>
                  <a:lnTo>
                    <a:pt x="503608" y="272910"/>
                  </a:lnTo>
                  <a:lnTo>
                    <a:pt x="504444" y="252222"/>
                  </a:lnTo>
                  <a:lnTo>
                    <a:pt x="503608" y="231533"/>
                  </a:lnTo>
                  <a:lnTo>
                    <a:pt x="497114" y="191603"/>
                  </a:lnTo>
                  <a:lnTo>
                    <a:pt x="484626" y="154037"/>
                  </a:lnTo>
                  <a:lnTo>
                    <a:pt x="466660" y="119353"/>
                  </a:lnTo>
                  <a:lnTo>
                    <a:pt x="443736" y="88070"/>
                  </a:lnTo>
                  <a:lnTo>
                    <a:pt x="416373" y="60707"/>
                  </a:lnTo>
                  <a:lnTo>
                    <a:pt x="385090" y="37783"/>
                  </a:lnTo>
                  <a:lnTo>
                    <a:pt x="350406" y="19817"/>
                  </a:lnTo>
                  <a:lnTo>
                    <a:pt x="312840" y="7329"/>
                  </a:lnTo>
                  <a:lnTo>
                    <a:pt x="272910" y="835"/>
                  </a:lnTo>
                  <a:lnTo>
                    <a:pt x="252221" y="0"/>
                  </a:lnTo>
                  <a:close/>
                </a:path>
              </a:pathLst>
            </a:custGeom>
            <a:solidFill>
              <a:srgbClr val="4471C4"/>
            </a:solidFill>
            <a:ln w="9525">
              <a:noFill/>
            </a:ln>
          </p:spPr>
          <p:txBody>
            <a:bodyPr/>
            <a:lstStyle/>
            <a:p>
              <a:endParaRPr lang="zh-CN" altLang="en-US">
                <a:solidFill>
                  <a:schemeClr val="dk1"/>
                </a:solidFill>
              </a:endParaRPr>
            </a:p>
          </p:txBody>
        </p:sp>
        <p:sp>
          <p:nvSpPr>
            <p:cNvPr id="32" name="object 18"/>
            <p:cNvSpPr txBox="1"/>
            <p:nvPr/>
          </p:nvSpPr>
          <p:spPr>
            <a:xfrm>
              <a:off x="3391915" y="4364228"/>
              <a:ext cx="223520" cy="577865"/>
            </a:xfrm>
            <a:prstGeom prst="rect">
              <a:avLst/>
            </a:prstGeom>
          </p:spPr>
          <p:txBody>
            <a:bodyPr vert="horz" wrap="square" lIns="0" tIns="0" rIns="0" bIns="0" rtlCol="0">
              <a:spAutoFit/>
            </a:bodyPr>
            <a:lstStyle/>
            <a:p>
              <a:pPr marL="12700" marR="0" defTabSz="1219835" fontAlgn="auto">
                <a:spcBef>
                  <a:spcPct val="0"/>
                </a:spcBef>
                <a:spcAft>
                  <a:spcPct val="0"/>
                </a:spcAft>
                <a:buClrTx/>
                <a:buSzTx/>
                <a:buFontTx/>
                <a:buNone/>
                <a:defRPr/>
              </a:pPr>
              <a:r>
                <a:rPr kumimoji="0" sz="2800" b="1" kern="1200" cap="none" spc="-20" normalizeH="0" baseline="0" noProof="0">
                  <a:solidFill>
                    <a:srgbClr val="FFFFFF"/>
                  </a:solidFill>
                  <a:latin typeface="Arial" panose="020B0604020202020204"/>
                  <a:ea typeface="+mn-ea"/>
                  <a:cs typeface="Arial" panose="020B0604020202020204"/>
                </a:rPr>
                <a:t>6</a:t>
              </a:r>
              <a:endParaRPr kumimoji="0" sz="2800" b="1" kern="1200" cap="none" spc="-20" normalizeH="0" baseline="0" noProof="0">
                <a:solidFill>
                  <a:srgbClr val="FFFFFF"/>
                </a:solidFill>
                <a:latin typeface="Arial" panose="020B0604020202020204"/>
                <a:ea typeface="+mn-ea"/>
                <a:cs typeface="Arial" panose="020B0604020202020204"/>
              </a:endParaRPr>
            </a:p>
          </p:txBody>
        </p:sp>
        <p:sp>
          <p:nvSpPr>
            <p:cNvPr id="46099" name="object 19"/>
            <p:cNvSpPr txBox="1"/>
            <p:nvPr/>
          </p:nvSpPr>
          <p:spPr>
            <a:xfrm>
              <a:off x="4296283" y="4163314"/>
              <a:ext cx="1397000" cy="371606"/>
            </a:xfrm>
            <a:prstGeom prst="rect">
              <a:avLst/>
            </a:prstGeom>
            <a:noFill/>
            <a:ln w="9525">
              <a:noFill/>
            </a:ln>
          </p:spPr>
          <p:txBody>
            <a:bodyPr wrap="square" lIns="0" tIns="0" rIns="0" bIns="0" anchor="t" anchorCtr="0">
              <a:spAutoFit/>
            </a:bodyPr>
            <a:lstStyle/>
            <a:p>
              <a:pPr marL="12700"/>
              <a:r>
                <a:rPr lang="zh-CN" altLang="en-US" sz="1800" b="1">
                  <a:solidFill>
                    <a:srgbClr val="585858"/>
                  </a:solidFill>
                  <a:latin typeface="微软雅黑" panose="020B0503020204020204" charset="-122"/>
                  <a:ea typeface="微软雅黑" panose="020B0503020204020204" charset="-122"/>
                </a:rPr>
                <a:t>从业人员权利</a:t>
              </a:r>
              <a:endParaRPr lang="zh-CN" altLang="en-US" sz="1800" b="1">
                <a:solidFill>
                  <a:srgbClr val="585858"/>
                </a:solidFill>
                <a:latin typeface="微软雅黑" panose="020B0503020204020204" charset="-122"/>
                <a:ea typeface="微软雅黑" panose="020B0503020204020204" charset="-122"/>
              </a:endParaRPr>
            </a:p>
          </p:txBody>
        </p:sp>
        <p:sp>
          <p:nvSpPr>
            <p:cNvPr id="46100" name="object 20"/>
            <p:cNvSpPr/>
            <p:nvPr>
              <p:custDataLst>
                <p:tags r:id="rId13"/>
              </p:custDataLst>
            </p:nvPr>
          </p:nvSpPr>
          <p:spPr>
            <a:xfrm>
              <a:off x="5297001" y="4917440"/>
              <a:ext cx="704001" cy="569707"/>
            </a:xfrm>
            <a:custGeom>
              <a:avLst/>
              <a:gdLst/>
              <a:ahLst/>
              <a:cxnLst/>
              <a:rect l="0" t="0" r="0" b="0"/>
              <a:pathLst>
                <a:path w="814069" h="796264">
                  <a:moveTo>
                    <a:pt x="793876" y="0"/>
                  </a:moveTo>
                  <a:lnTo>
                    <a:pt x="710945" y="81026"/>
                  </a:lnTo>
                  <a:lnTo>
                    <a:pt x="731265" y="101727"/>
                  </a:lnTo>
                  <a:lnTo>
                    <a:pt x="814069" y="20828"/>
                  </a:lnTo>
                  <a:lnTo>
                    <a:pt x="793876" y="0"/>
                  </a:lnTo>
                  <a:close/>
                </a:path>
                <a:path w="814069" h="796264">
                  <a:moveTo>
                    <a:pt x="648842" y="141732"/>
                  </a:moveTo>
                  <a:lnTo>
                    <a:pt x="566038" y="222758"/>
                  </a:lnTo>
                  <a:lnTo>
                    <a:pt x="586358" y="243459"/>
                  </a:lnTo>
                  <a:lnTo>
                    <a:pt x="669163" y="162433"/>
                  </a:lnTo>
                  <a:lnTo>
                    <a:pt x="648842" y="141732"/>
                  </a:lnTo>
                  <a:close/>
                </a:path>
                <a:path w="814069" h="796264">
                  <a:moveTo>
                    <a:pt x="503936" y="283464"/>
                  </a:moveTo>
                  <a:lnTo>
                    <a:pt x="421131" y="364363"/>
                  </a:lnTo>
                  <a:lnTo>
                    <a:pt x="441325" y="385064"/>
                  </a:lnTo>
                  <a:lnTo>
                    <a:pt x="524128" y="304165"/>
                  </a:lnTo>
                  <a:lnTo>
                    <a:pt x="503936" y="283464"/>
                  </a:lnTo>
                  <a:close/>
                </a:path>
                <a:path w="814069" h="796264">
                  <a:moveTo>
                    <a:pt x="359028" y="425069"/>
                  </a:moveTo>
                  <a:lnTo>
                    <a:pt x="276225" y="506095"/>
                  </a:lnTo>
                  <a:lnTo>
                    <a:pt x="296417" y="526796"/>
                  </a:lnTo>
                  <a:lnTo>
                    <a:pt x="379221" y="445770"/>
                  </a:lnTo>
                  <a:lnTo>
                    <a:pt x="359028" y="425069"/>
                  </a:lnTo>
                  <a:close/>
                </a:path>
                <a:path w="814069" h="796264">
                  <a:moveTo>
                    <a:pt x="52958" y="643255"/>
                  </a:moveTo>
                  <a:lnTo>
                    <a:pt x="0" y="796264"/>
                  </a:lnTo>
                  <a:lnTo>
                    <a:pt x="154177" y="746823"/>
                  </a:lnTo>
                  <a:lnTo>
                    <a:pt x="52958" y="643255"/>
                  </a:lnTo>
                  <a:close/>
                </a:path>
                <a:path w="814069" h="796264">
                  <a:moveTo>
                    <a:pt x="213994" y="566801"/>
                  </a:moveTo>
                  <a:lnTo>
                    <a:pt x="131190" y="647700"/>
                  </a:lnTo>
                  <a:lnTo>
                    <a:pt x="151511" y="668401"/>
                  </a:lnTo>
                  <a:lnTo>
                    <a:pt x="234314" y="587502"/>
                  </a:lnTo>
                  <a:lnTo>
                    <a:pt x="213994" y="566801"/>
                  </a:lnTo>
                  <a:close/>
                </a:path>
              </a:pathLst>
            </a:custGeom>
            <a:solidFill>
              <a:srgbClr val="585858"/>
            </a:solidFill>
            <a:ln w="9525">
              <a:noFill/>
            </a:ln>
          </p:spPr>
          <p:txBody>
            <a:bodyPr/>
            <a:lstStyle/>
            <a:p>
              <a:endParaRPr lang="zh-CN" altLang="en-US">
                <a:solidFill>
                  <a:schemeClr val="dk1"/>
                </a:solidFill>
              </a:endParaRPr>
            </a:p>
          </p:txBody>
        </p:sp>
        <p:sp>
          <p:nvSpPr>
            <p:cNvPr id="46101" name="object 23"/>
            <p:cNvSpPr txBox="1"/>
            <p:nvPr/>
          </p:nvSpPr>
          <p:spPr>
            <a:xfrm>
              <a:off x="290833" y="1783235"/>
              <a:ext cx="3006147" cy="1394376"/>
            </a:xfrm>
            <a:prstGeom prst="rect">
              <a:avLst/>
            </a:prstGeom>
            <a:noFill/>
            <a:ln w="9525">
              <a:noFill/>
            </a:ln>
          </p:spPr>
          <p:txBody>
            <a:bodyPr wrap="square" lIns="0" tIns="0" rIns="0" bIns="0" anchor="t" anchorCtr="0">
              <a:spAutoFit/>
            </a:bodyPr>
            <a:lstStyle/>
            <a:p>
              <a:pPr marL="12700" indent="2164080" algn="l">
                <a:lnSpc>
                  <a:spcPct val="147000"/>
                </a:lnSpc>
              </a:pPr>
              <a:r>
                <a:rPr lang="zh-CN" altLang="en-US" sz="1800" b="1" err="1">
                  <a:solidFill>
                    <a:schemeClr val="dk1"/>
                  </a:solidFill>
                  <a:latin typeface="微软雅黑" panose="020B0503020204020204" charset="-122"/>
                  <a:ea typeface="微软雅黑" panose="020B0503020204020204" charset="-122"/>
                </a:rPr>
                <a:t>知情权 </a:t>
              </a:r>
              <a:r>
                <a:rPr lang="zh-CN" altLang="en-US" sz="1400" err="1">
                  <a:solidFill>
                    <a:schemeClr val="dk1"/>
                  </a:solidFill>
                  <a:latin typeface="微软雅黑" panose="020B0503020204020204" charset="-122"/>
                  <a:ea typeface="微软雅黑" panose="020B0503020204020204" charset="-122"/>
                </a:rPr>
                <a:t>了解其作业场所和工作岗位存在的 </a:t>
              </a:r>
              <a:r>
                <a:rPr lang="zh-CN" altLang="en-US" sz="1400" b="1">
                  <a:solidFill>
                    <a:schemeClr val="dk1"/>
                  </a:solidFill>
                  <a:latin typeface="微软雅黑" panose="020B0503020204020204" charset="-122"/>
                  <a:ea typeface="微软雅黑" panose="020B0503020204020204" charset="-122"/>
                </a:rPr>
                <a:t>危险因素、防范措施</a:t>
              </a:r>
              <a:r>
                <a:rPr lang="zh-CN" altLang="en-US" sz="1400">
                  <a:solidFill>
                    <a:schemeClr val="dk1"/>
                  </a:solidFill>
                  <a:latin typeface="微软雅黑" panose="020B0503020204020204" charset="-122"/>
                  <a:ea typeface="微软雅黑" panose="020B0503020204020204" charset="-122"/>
                </a:rPr>
                <a:t>及事故</a:t>
              </a:r>
              <a:r>
                <a:rPr lang="zh-CN" altLang="en-US" sz="1400" b="1">
                  <a:solidFill>
                    <a:schemeClr val="dk1"/>
                  </a:solidFill>
                  <a:latin typeface="微软雅黑" panose="020B0503020204020204" charset="-122"/>
                  <a:ea typeface="微软雅黑" panose="020B0503020204020204" charset="-122"/>
                </a:rPr>
                <a:t>应急措施</a:t>
              </a:r>
              <a:endParaRPr lang="zh-CN" altLang="en-US" sz="1400" b="1">
                <a:solidFill>
                  <a:schemeClr val="dk1"/>
                </a:solidFill>
                <a:latin typeface="微软雅黑" panose="020B0503020204020204" charset="-122"/>
                <a:ea typeface="微软雅黑" panose="020B0503020204020204" charset="-122"/>
              </a:endParaRPr>
            </a:p>
          </p:txBody>
        </p:sp>
        <p:sp>
          <p:nvSpPr>
            <p:cNvPr id="46102" name="object 24"/>
            <p:cNvSpPr txBox="1"/>
            <p:nvPr/>
          </p:nvSpPr>
          <p:spPr>
            <a:xfrm>
              <a:off x="290977" y="3313728"/>
              <a:ext cx="2342515" cy="822477"/>
            </a:xfrm>
            <a:prstGeom prst="rect">
              <a:avLst/>
            </a:prstGeom>
            <a:noFill/>
            <a:ln w="9525">
              <a:noFill/>
            </a:ln>
          </p:spPr>
          <p:txBody>
            <a:bodyPr wrap="square" lIns="0" tIns="0" rIns="0" bIns="0" anchor="t" anchorCtr="0">
              <a:spAutoFit/>
            </a:bodyPr>
            <a:lstStyle/>
            <a:p>
              <a:pPr algn="r"/>
              <a:r>
                <a:rPr lang="zh-CN" altLang="en-US" sz="1800" b="1">
                  <a:solidFill>
                    <a:schemeClr val="dk1"/>
                  </a:solidFill>
                  <a:latin typeface="微软雅黑" panose="020B0503020204020204" charset="-122"/>
                  <a:ea typeface="微软雅黑" panose="020B0503020204020204" charset="-122"/>
                </a:rPr>
                <a:t>建议权</a:t>
              </a:r>
              <a:endParaRPr lang="zh-CN" altLang="en-US" sz="1800">
                <a:solidFill>
                  <a:schemeClr val="dk1"/>
                </a:solidFill>
                <a:latin typeface="微软雅黑" panose="020B0503020204020204" charset="-122"/>
                <a:ea typeface="微软雅黑" panose="020B0503020204020204" charset="-122"/>
              </a:endParaRPr>
            </a:p>
            <a:p>
              <a:pPr algn="r">
                <a:spcBef>
                  <a:spcPts val="940"/>
                </a:spcBef>
              </a:pPr>
              <a:r>
                <a:rPr lang="zh-CN" altLang="en-US" sz="1400">
                  <a:solidFill>
                    <a:schemeClr val="dk1"/>
                  </a:solidFill>
                  <a:latin typeface="微软雅黑" panose="020B0503020204020204" charset="-122"/>
                  <a:ea typeface="微软雅黑" panose="020B0503020204020204" charset="-122"/>
                </a:rPr>
                <a:t>对本单位的安全工作提出建议</a:t>
              </a:r>
              <a:endParaRPr lang="zh-CN" altLang="en-US" sz="1400">
                <a:solidFill>
                  <a:schemeClr val="dk1"/>
                </a:solidFill>
                <a:latin typeface="微软雅黑" panose="020B0503020204020204" charset="-122"/>
                <a:ea typeface="微软雅黑" panose="020B0503020204020204" charset="-122"/>
              </a:endParaRPr>
            </a:p>
          </p:txBody>
        </p:sp>
        <p:sp>
          <p:nvSpPr>
            <p:cNvPr id="46103" name="object 25"/>
            <p:cNvSpPr txBox="1"/>
            <p:nvPr/>
          </p:nvSpPr>
          <p:spPr>
            <a:xfrm>
              <a:off x="306069" y="4127388"/>
              <a:ext cx="2874265" cy="1570804"/>
            </a:xfrm>
            <a:prstGeom prst="rect">
              <a:avLst/>
            </a:prstGeom>
            <a:noFill/>
            <a:ln w="9525">
              <a:noFill/>
            </a:ln>
          </p:spPr>
          <p:txBody>
            <a:bodyPr wrap="square" lIns="0" tIns="0" rIns="0" bIns="0" anchor="t" anchorCtr="0">
              <a:spAutoFit/>
            </a:bodyPr>
            <a:lstStyle/>
            <a:p>
              <a:pPr marL="12700" indent="2339975" algn="just">
                <a:lnSpc>
                  <a:spcPct val="119000"/>
                </a:lnSpc>
              </a:pPr>
              <a:r>
                <a:rPr lang="zh-CN" altLang="en-US" sz="1800" b="1">
                  <a:solidFill>
                    <a:schemeClr val="dk1"/>
                  </a:solidFill>
                  <a:latin typeface="微软雅黑" panose="020B0503020204020204" charset="-122"/>
                  <a:ea typeface="微软雅黑" panose="020B0503020204020204" charset="-122"/>
                </a:rPr>
                <a:t>索赔权 </a:t>
              </a:r>
              <a:r>
                <a:rPr lang="zh-CN" altLang="en-US" sz="1400">
                  <a:solidFill>
                    <a:schemeClr val="dk1"/>
                  </a:solidFill>
                  <a:latin typeface="微软雅黑" panose="020B0503020204020204" charset="-122"/>
                  <a:ea typeface="微软雅黑" panose="020B0503020204020204" charset="-122"/>
                </a:rPr>
                <a:t>因安全事故受到损害的，除享有工伤社 会保险外，有权向本单位提出赔偿要求</a:t>
              </a:r>
              <a:endParaRPr lang="zh-CN" altLang="en-US" sz="1400">
                <a:solidFill>
                  <a:schemeClr val="dk1"/>
                </a:solidFill>
                <a:latin typeface="微软雅黑" panose="020B0503020204020204" charset="-122"/>
                <a:ea typeface="微软雅黑" panose="020B0503020204020204" charset="-122"/>
              </a:endParaRPr>
            </a:p>
          </p:txBody>
        </p:sp>
        <p:sp>
          <p:nvSpPr>
            <p:cNvPr id="46104" name="object 26"/>
            <p:cNvSpPr txBox="1"/>
            <p:nvPr/>
          </p:nvSpPr>
          <p:spPr>
            <a:xfrm>
              <a:off x="6733412" y="1827926"/>
              <a:ext cx="2874255" cy="1128456"/>
            </a:xfrm>
            <a:prstGeom prst="rect">
              <a:avLst/>
            </a:prstGeom>
            <a:noFill/>
            <a:ln w="9525">
              <a:noFill/>
            </a:ln>
          </p:spPr>
          <p:txBody>
            <a:bodyPr wrap="square" lIns="0" tIns="0" rIns="0" bIns="0" anchor="t" anchorCtr="0">
              <a:spAutoFit/>
            </a:bodyPr>
            <a:lstStyle/>
            <a:p>
              <a:pPr marL="12700">
                <a:lnSpc>
                  <a:spcPct val="119000"/>
                </a:lnSpc>
              </a:pPr>
              <a:r>
                <a:rPr lang="zh-CN" altLang="en-US" sz="1800" b="1">
                  <a:solidFill>
                    <a:schemeClr val="dk1"/>
                  </a:solidFill>
                  <a:latin typeface="微软雅黑" panose="020B0503020204020204" charset="-122"/>
                  <a:ea typeface="微软雅黑" panose="020B0503020204020204" charset="-122"/>
                </a:rPr>
                <a:t>批评、控告权 </a:t>
              </a:r>
              <a:r>
                <a:rPr lang="zh-CN" altLang="en-US" sz="1400">
                  <a:solidFill>
                    <a:schemeClr val="dk1"/>
                  </a:solidFill>
                  <a:latin typeface="微软雅黑" panose="020B0503020204020204" charset="-122"/>
                  <a:ea typeface="微软雅黑" panose="020B0503020204020204" charset="-122"/>
                </a:rPr>
                <a:t>对本单位安全生产工作中存在的 问题提出批评、检举、控告</a:t>
              </a:r>
              <a:endParaRPr lang="zh-CN" altLang="en-US" sz="1400">
                <a:solidFill>
                  <a:schemeClr val="dk1"/>
                </a:solidFill>
                <a:latin typeface="微软雅黑" panose="020B0503020204020204" charset="-122"/>
                <a:ea typeface="微软雅黑" panose="020B0503020204020204" charset="-122"/>
              </a:endParaRPr>
            </a:p>
          </p:txBody>
        </p:sp>
        <p:sp>
          <p:nvSpPr>
            <p:cNvPr id="46105" name="object 27"/>
            <p:cNvSpPr txBox="1"/>
            <p:nvPr/>
          </p:nvSpPr>
          <p:spPr>
            <a:xfrm>
              <a:off x="7122414" y="2982229"/>
              <a:ext cx="1982470" cy="1128456"/>
            </a:xfrm>
            <a:prstGeom prst="rect">
              <a:avLst/>
            </a:prstGeom>
            <a:noFill/>
            <a:ln w="9525">
              <a:noFill/>
            </a:ln>
          </p:spPr>
          <p:txBody>
            <a:bodyPr wrap="square" lIns="0" tIns="0" rIns="0" bIns="0" anchor="t" anchorCtr="0">
              <a:spAutoFit/>
            </a:bodyPr>
            <a:lstStyle/>
            <a:p>
              <a:pPr marL="12700">
                <a:lnSpc>
                  <a:spcPct val="119000"/>
                </a:lnSpc>
              </a:pPr>
              <a:r>
                <a:rPr lang="zh-CN" altLang="en-US" sz="1800" b="1">
                  <a:solidFill>
                    <a:schemeClr val="dk1"/>
                  </a:solidFill>
                  <a:latin typeface="微软雅黑" panose="020B0503020204020204" charset="-122"/>
                  <a:ea typeface="微软雅黑" panose="020B0503020204020204" charset="-122"/>
                </a:rPr>
                <a:t>拒绝违章权 </a:t>
              </a:r>
              <a:r>
                <a:rPr lang="zh-CN" altLang="en-US" sz="1400">
                  <a:solidFill>
                    <a:schemeClr val="dk1"/>
                  </a:solidFill>
                  <a:latin typeface="微软雅黑" panose="020B0503020204020204" charset="-122"/>
                  <a:ea typeface="微软雅黑" panose="020B0503020204020204" charset="-122"/>
                </a:rPr>
                <a:t>有权拒绝违章指挥和强令 冒险作业</a:t>
              </a:r>
              <a:endParaRPr lang="zh-CN" altLang="en-US" sz="1400">
                <a:solidFill>
                  <a:schemeClr val="dk1"/>
                </a:solidFill>
                <a:latin typeface="微软雅黑" panose="020B0503020204020204" charset="-122"/>
                <a:ea typeface="微软雅黑" panose="020B0503020204020204" charset="-122"/>
              </a:endParaRPr>
            </a:p>
          </p:txBody>
        </p:sp>
        <p:sp>
          <p:nvSpPr>
            <p:cNvPr id="46106" name="object 28"/>
            <p:cNvSpPr txBox="1"/>
            <p:nvPr/>
          </p:nvSpPr>
          <p:spPr>
            <a:xfrm>
              <a:off x="6750049" y="4136868"/>
              <a:ext cx="2874255" cy="1485573"/>
            </a:xfrm>
            <a:prstGeom prst="rect">
              <a:avLst/>
            </a:prstGeom>
            <a:noFill/>
            <a:ln w="9525">
              <a:noFill/>
            </a:ln>
          </p:spPr>
          <p:txBody>
            <a:bodyPr wrap="square" lIns="0" tIns="0" rIns="0" bIns="0" anchor="t" anchorCtr="0">
              <a:spAutoFit/>
            </a:bodyPr>
            <a:lstStyle/>
            <a:p>
              <a:pPr marL="12700">
                <a:lnSpc>
                  <a:spcPct val="120000"/>
                </a:lnSpc>
              </a:pPr>
              <a:r>
                <a:rPr lang="zh-CN" altLang="en-US" sz="1800" b="1">
                  <a:solidFill>
                    <a:schemeClr val="dk1"/>
                  </a:solidFill>
                  <a:latin typeface="微软雅黑" panose="020B0503020204020204" charset="-122"/>
                  <a:ea typeface="微软雅黑" panose="020B0503020204020204" charset="-122"/>
                </a:rPr>
                <a:t>停止作业权 </a:t>
              </a:r>
              <a:r>
                <a:rPr lang="zh-CN" altLang="en-US" sz="1400">
                  <a:solidFill>
                    <a:schemeClr val="dk1"/>
                  </a:solidFill>
                  <a:latin typeface="微软雅黑" panose="020B0503020204020204" charset="-122"/>
                  <a:ea typeface="微软雅黑" panose="020B0503020204020204" charset="-122"/>
                </a:rPr>
                <a:t>发现直接危及人身安全的紧急情 况时，有权停止作业或者在采取 可能的应急措施后撤离作业场所</a:t>
              </a:r>
              <a:endParaRPr lang="zh-CN" altLang="en-US" sz="1400">
                <a:solidFill>
                  <a:schemeClr val="dk1"/>
                </a:solidFill>
                <a:latin typeface="微软雅黑" panose="020B0503020204020204" charset="-122"/>
                <a:ea typeface="微软雅黑" panose="020B0503020204020204" charset="-122"/>
              </a:endParaRPr>
            </a:p>
          </p:txBody>
        </p:sp>
        <p:sp>
          <p:nvSpPr>
            <p:cNvPr id="46107" name="object 29"/>
            <p:cNvSpPr txBox="1"/>
            <p:nvPr/>
          </p:nvSpPr>
          <p:spPr>
            <a:xfrm>
              <a:off x="2828544" y="5528123"/>
              <a:ext cx="4488815" cy="991234"/>
            </a:xfrm>
            <a:prstGeom prst="rect">
              <a:avLst/>
            </a:prstGeom>
            <a:noFill/>
            <a:ln w="9525">
              <a:noFill/>
            </a:ln>
          </p:spPr>
          <p:txBody>
            <a:bodyPr wrap="square" lIns="0" tIns="0" rIns="0" bIns="0" anchor="t" anchorCtr="0">
              <a:spAutoFit/>
            </a:bodyPr>
            <a:lstStyle/>
            <a:p>
              <a:pPr marL="12700">
                <a:lnSpc>
                  <a:spcPct val="150000"/>
                </a:lnSpc>
              </a:pPr>
              <a:r>
                <a:rPr lang="zh-CN" altLang="en-US" sz="1600">
                  <a:solidFill>
                    <a:schemeClr val="dk1"/>
                  </a:solidFill>
                  <a:latin typeface="微软雅黑" panose="020B0503020204020204" charset="-122"/>
                  <a:ea typeface="微软雅黑" panose="020B0503020204020204" charset="-122"/>
                </a:rPr>
                <a:t>生产经营单位不得因从业人员在前款</a:t>
              </a:r>
              <a:r>
                <a:rPr lang="en-US" altLang="zh-CN" sz="1600" b="1">
                  <a:solidFill>
                    <a:schemeClr val="dk1"/>
                  </a:solidFill>
                  <a:latin typeface="微软雅黑" panose="020B0503020204020204" charset="-122"/>
                  <a:ea typeface="微软雅黑" panose="020B0503020204020204" charset="-122"/>
                </a:rPr>
                <a:t>③④⑤</a:t>
              </a:r>
              <a:r>
                <a:rPr lang="zh-CN" altLang="en-US" sz="1600">
                  <a:solidFill>
                    <a:schemeClr val="dk1"/>
                  </a:solidFill>
                  <a:latin typeface="微软雅黑" panose="020B0503020204020204" charset="-122"/>
                  <a:ea typeface="微软雅黑" panose="020B0503020204020204" charset="-122"/>
                </a:rPr>
                <a:t>而降低 其工资、福利等待遇或者解除与其订立的劳动合同</a:t>
              </a:r>
              <a:endParaRPr lang="zh-CN" altLang="en-US" sz="1600">
                <a:solidFill>
                  <a:schemeClr val="dk1"/>
                </a:solidFill>
                <a:latin typeface="微软雅黑" panose="020B0503020204020204" charset="-122"/>
                <a:ea typeface="微软雅黑" panose="020B0503020204020204" charset="-122"/>
              </a:endParaRPr>
            </a:p>
          </p:txBody>
        </p:sp>
      </p:grpSp>
      <p:sp>
        <p:nvSpPr>
          <p:cNvPr id="46111" name="文本框 34"/>
          <p:cNvSpPr txBox="1"/>
          <p:nvPr/>
        </p:nvSpPr>
        <p:spPr>
          <a:xfrm>
            <a:off x="825500" y="6205538"/>
            <a:ext cx="11177588" cy="646112"/>
          </a:xfrm>
          <a:prstGeom prst="rect">
            <a:avLst/>
          </a:prstGeom>
          <a:noFill/>
          <a:ln w="9525">
            <a:noFill/>
          </a:ln>
        </p:spPr>
        <p:txBody>
          <a:bodyPr anchor="t" anchorCtr="0">
            <a:spAutoFit/>
          </a:bodyPr>
          <a:lstStyle/>
          <a:p>
            <a:r>
              <a:rPr lang="zh-CN" altLang="en-US" sz="1800">
                <a:solidFill>
                  <a:srgbClr val="C00000"/>
                </a:solidFill>
                <a:latin typeface="楷体" panose="02010609060101010101" pitchFamily="49" charset="-122"/>
                <a:ea typeface="楷体" panose="02010609060101010101" pitchFamily="49" charset="-122"/>
              </a:rPr>
              <a:t>第五十六条：因生产安全事故受到损害的从业人员，除依法享有工伤保险外，依照有关民事法律尚有获得赔偿的权利的，有权提出赔偿要求。</a:t>
            </a:r>
            <a:endParaRPr lang="zh-CN" altLang="en-US" sz="1800">
              <a:solidFill>
                <a:srgbClr val="C00000"/>
              </a:solidFill>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第一节  安全生产法解读</a:t>
            </a:r>
            <a:endParaRPr lang="zh-CN" altLang="en-US" sz="4000" b="1">
              <a:solidFill>
                <a:schemeClr val="lt1"/>
              </a:solidFill>
            </a:endParaRPr>
          </a:p>
        </p:txBody>
      </p:sp>
      <p:grpSp>
        <p:nvGrpSpPr>
          <p:cNvPr id="47105" name="组合 31"/>
          <p:cNvGrpSpPr/>
          <p:nvPr/>
        </p:nvGrpSpPr>
        <p:grpSpPr>
          <a:xfrm>
            <a:off x="1316355" y="2448560"/>
            <a:ext cx="9462770" cy="4069089"/>
            <a:chOff x="1589231" y="1707435"/>
            <a:chExt cx="9129293" cy="4613581"/>
          </a:xfrm>
        </p:grpSpPr>
        <p:sp>
          <p:nvSpPr>
            <p:cNvPr id="47106" name="object 2"/>
            <p:cNvSpPr txBox="1"/>
            <p:nvPr/>
          </p:nvSpPr>
          <p:spPr>
            <a:xfrm>
              <a:off x="4045056" y="2129203"/>
              <a:ext cx="534670" cy="348466"/>
            </a:xfrm>
            <a:prstGeom prst="rect">
              <a:avLst/>
            </a:prstGeom>
            <a:noFill/>
            <a:ln w="9525">
              <a:noFill/>
            </a:ln>
          </p:spPr>
          <p:txBody>
            <a:bodyPr wrap="square" lIns="0" tIns="0" rIns="0" bIns="0" anchor="t" anchorCtr="0">
              <a:spAutoFit/>
            </a:bodyPr>
            <a:lstStyle/>
            <a:p>
              <a:pPr marL="12700"/>
              <a:r>
                <a:rPr lang="zh-CN" altLang="en-US" sz="2000" b="1">
                  <a:solidFill>
                    <a:srgbClr val="585858"/>
                  </a:solidFill>
                  <a:latin typeface="微软雅黑" panose="020B0503020204020204" charset="-122"/>
                  <a:ea typeface="微软雅黑" panose="020B0503020204020204" charset="-122"/>
                </a:rPr>
                <a:t>应当</a:t>
              </a:r>
              <a:endParaRPr lang="zh-CN" altLang="en-US" sz="2000" b="1">
                <a:solidFill>
                  <a:srgbClr val="585858"/>
                </a:solidFill>
                <a:latin typeface="微软雅黑" panose="020B0503020204020204" charset="-122"/>
                <a:ea typeface="微软雅黑" panose="020B0503020204020204" charset="-122"/>
              </a:endParaRPr>
            </a:p>
          </p:txBody>
        </p:sp>
        <p:sp>
          <p:nvSpPr>
            <p:cNvPr id="47107" name="object 3"/>
            <p:cNvSpPr txBox="1"/>
            <p:nvPr/>
          </p:nvSpPr>
          <p:spPr>
            <a:xfrm>
              <a:off x="1589231" y="2674794"/>
              <a:ext cx="151130" cy="244070"/>
            </a:xfrm>
            <a:prstGeom prst="rect">
              <a:avLst/>
            </a:prstGeom>
            <a:noFill/>
            <a:ln w="9525">
              <a:noFill/>
            </a:ln>
          </p:spPr>
          <p:txBody>
            <a:bodyPr lIns="0" tIns="0" rIns="0" bIns="0" anchor="t" anchorCtr="0">
              <a:spAutoFit/>
            </a:bodyPr>
            <a:lstStyle/>
            <a:p>
              <a:pPr marL="12700"/>
              <a:r>
                <a:rPr lang="en-US" altLang="zh-CN" sz="1400">
                  <a:solidFill>
                    <a:srgbClr val="C00000"/>
                  </a:solidFill>
                  <a:latin typeface="微软雅黑" panose="020B0503020204020204" charset="-122"/>
                  <a:ea typeface="微软雅黑" panose="020B0503020204020204" charset="-122"/>
                </a:rPr>
                <a:t>√</a:t>
              </a:r>
              <a:endParaRPr lang="en-US" altLang="zh-CN" sz="1400">
                <a:solidFill>
                  <a:srgbClr val="C00000"/>
                </a:solidFill>
                <a:latin typeface="微软雅黑" panose="020B0503020204020204" charset="-122"/>
                <a:ea typeface="微软雅黑" panose="020B0503020204020204" charset="-122"/>
              </a:endParaRPr>
            </a:p>
          </p:txBody>
        </p:sp>
        <p:sp>
          <p:nvSpPr>
            <p:cNvPr id="47108" name="object 4"/>
            <p:cNvSpPr txBox="1"/>
            <p:nvPr/>
          </p:nvSpPr>
          <p:spPr>
            <a:xfrm>
              <a:off x="2594461" y="2651935"/>
              <a:ext cx="1986914" cy="244070"/>
            </a:xfrm>
            <a:prstGeom prst="rect">
              <a:avLst/>
            </a:prstGeom>
            <a:noFill/>
            <a:ln w="9525">
              <a:noFill/>
            </a:ln>
          </p:spPr>
          <p:txBody>
            <a:bodyPr lIns="0" tIns="0" rIns="0" bIns="0" anchor="t" anchorCtr="0">
              <a:spAutoFit/>
            </a:bodyPr>
            <a:lstStyle/>
            <a:p>
              <a:pPr marL="12700"/>
              <a:r>
                <a:rPr lang="zh-CN" altLang="en-US" sz="1400">
                  <a:solidFill>
                    <a:srgbClr val="585858"/>
                  </a:solidFill>
                  <a:latin typeface="微软雅黑" panose="020B0503020204020204" charset="-122"/>
                  <a:ea typeface="微软雅黑" panose="020B0503020204020204" charset="-122"/>
                </a:rPr>
                <a:t>接受安全生产教育和培训</a:t>
              </a:r>
              <a:endParaRPr lang="zh-CN" altLang="en-US" sz="1400">
                <a:solidFill>
                  <a:srgbClr val="585858"/>
                </a:solidFill>
                <a:latin typeface="微软雅黑" panose="020B0503020204020204" charset="-122"/>
                <a:ea typeface="微软雅黑" panose="020B0503020204020204" charset="-122"/>
              </a:endParaRPr>
            </a:p>
          </p:txBody>
        </p:sp>
        <p:sp>
          <p:nvSpPr>
            <p:cNvPr id="47109" name="object 5"/>
            <p:cNvSpPr txBox="1"/>
            <p:nvPr/>
          </p:nvSpPr>
          <p:spPr>
            <a:xfrm>
              <a:off x="1589231" y="3131994"/>
              <a:ext cx="151130" cy="244070"/>
            </a:xfrm>
            <a:prstGeom prst="rect">
              <a:avLst/>
            </a:prstGeom>
            <a:noFill/>
            <a:ln w="9525">
              <a:noFill/>
            </a:ln>
          </p:spPr>
          <p:txBody>
            <a:bodyPr lIns="0" tIns="0" rIns="0" bIns="0" anchor="t" anchorCtr="0">
              <a:spAutoFit/>
            </a:bodyPr>
            <a:lstStyle/>
            <a:p>
              <a:pPr marL="12700"/>
              <a:r>
                <a:rPr lang="en-US" altLang="zh-CN" sz="1400">
                  <a:solidFill>
                    <a:srgbClr val="C00000"/>
                  </a:solidFill>
                  <a:latin typeface="微软雅黑" panose="020B0503020204020204" charset="-122"/>
                  <a:ea typeface="微软雅黑" panose="020B0503020204020204" charset="-122"/>
                </a:rPr>
                <a:t>√</a:t>
              </a:r>
              <a:endParaRPr lang="en-US" altLang="zh-CN" sz="1400">
                <a:solidFill>
                  <a:srgbClr val="C00000"/>
                </a:solidFill>
                <a:latin typeface="微软雅黑" panose="020B0503020204020204" charset="-122"/>
                <a:ea typeface="微软雅黑" panose="020B0503020204020204" charset="-122"/>
              </a:endParaRPr>
            </a:p>
          </p:txBody>
        </p:sp>
        <p:sp>
          <p:nvSpPr>
            <p:cNvPr id="47110" name="object 6"/>
            <p:cNvSpPr txBox="1"/>
            <p:nvPr/>
          </p:nvSpPr>
          <p:spPr>
            <a:xfrm>
              <a:off x="1882449" y="3109135"/>
              <a:ext cx="2696845" cy="244070"/>
            </a:xfrm>
            <a:prstGeom prst="rect">
              <a:avLst/>
            </a:prstGeom>
            <a:noFill/>
            <a:ln w="9525">
              <a:noFill/>
            </a:ln>
          </p:spPr>
          <p:txBody>
            <a:bodyPr wrap="square" lIns="0" tIns="0" rIns="0" bIns="0" anchor="t" anchorCtr="0">
              <a:spAutoFit/>
            </a:bodyPr>
            <a:lstStyle/>
            <a:p>
              <a:pPr marL="12700"/>
              <a:r>
                <a:rPr lang="zh-CN" altLang="en-US" sz="1400">
                  <a:solidFill>
                    <a:srgbClr val="585858"/>
                  </a:solidFill>
                  <a:latin typeface="微软雅黑" panose="020B0503020204020204" charset="-122"/>
                  <a:ea typeface="微软雅黑" panose="020B0503020204020204" charset="-122"/>
                </a:rPr>
                <a:t>掌握本职工作所需的安全生产知识</a:t>
              </a:r>
              <a:endParaRPr lang="zh-CN" altLang="en-US" sz="1400">
                <a:solidFill>
                  <a:srgbClr val="585858"/>
                </a:solidFill>
                <a:latin typeface="微软雅黑" panose="020B0503020204020204" charset="-122"/>
                <a:ea typeface="微软雅黑" panose="020B0503020204020204" charset="-122"/>
              </a:endParaRPr>
            </a:p>
          </p:txBody>
        </p:sp>
        <p:sp>
          <p:nvSpPr>
            <p:cNvPr id="47111" name="object 7"/>
            <p:cNvSpPr txBox="1"/>
            <p:nvPr/>
          </p:nvSpPr>
          <p:spPr>
            <a:xfrm>
              <a:off x="1589231" y="3589194"/>
              <a:ext cx="151130" cy="244070"/>
            </a:xfrm>
            <a:prstGeom prst="rect">
              <a:avLst/>
            </a:prstGeom>
            <a:noFill/>
            <a:ln w="9525">
              <a:noFill/>
            </a:ln>
          </p:spPr>
          <p:txBody>
            <a:bodyPr lIns="0" tIns="0" rIns="0" bIns="0" anchor="t" anchorCtr="0">
              <a:spAutoFit/>
            </a:bodyPr>
            <a:lstStyle/>
            <a:p>
              <a:pPr marL="12700"/>
              <a:r>
                <a:rPr lang="en-US" altLang="zh-CN" sz="1400">
                  <a:solidFill>
                    <a:srgbClr val="C00000"/>
                  </a:solidFill>
                  <a:latin typeface="微软雅黑" panose="020B0503020204020204" charset="-122"/>
                  <a:ea typeface="微软雅黑" panose="020B0503020204020204" charset="-122"/>
                </a:rPr>
                <a:t>√</a:t>
              </a:r>
              <a:endParaRPr lang="en-US" altLang="zh-CN" sz="1400">
                <a:solidFill>
                  <a:srgbClr val="C00000"/>
                </a:solidFill>
                <a:latin typeface="微软雅黑" panose="020B0503020204020204" charset="-122"/>
                <a:ea typeface="微软雅黑" panose="020B0503020204020204" charset="-122"/>
              </a:endParaRPr>
            </a:p>
          </p:txBody>
        </p:sp>
        <p:sp>
          <p:nvSpPr>
            <p:cNvPr id="47112" name="object 8"/>
            <p:cNvSpPr txBox="1"/>
            <p:nvPr/>
          </p:nvSpPr>
          <p:spPr>
            <a:xfrm>
              <a:off x="3127861" y="3566335"/>
              <a:ext cx="1452245" cy="244070"/>
            </a:xfrm>
            <a:prstGeom prst="rect">
              <a:avLst/>
            </a:prstGeom>
            <a:noFill/>
            <a:ln w="9525">
              <a:noFill/>
            </a:ln>
          </p:spPr>
          <p:txBody>
            <a:bodyPr lIns="0" tIns="0" rIns="0" bIns="0" anchor="t" anchorCtr="0">
              <a:spAutoFit/>
            </a:bodyPr>
            <a:lstStyle/>
            <a:p>
              <a:pPr marL="12700"/>
              <a:r>
                <a:rPr lang="zh-CN" altLang="en-US" sz="1400">
                  <a:solidFill>
                    <a:srgbClr val="585858"/>
                  </a:solidFill>
                  <a:latin typeface="微软雅黑" panose="020B0503020204020204" charset="-122"/>
                  <a:ea typeface="微软雅黑" panose="020B0503020204020204" charset="-122"/>
                </a:rPr>
                <a:t>提高安全生产技能</a:t>
              </a:r>
              <a:endParaRPr lang="zh-CN" altLang="en-US" sz="1400">
                <a:solidFill>
                  <a:srgbClr val="585858"/>
                </a:solidFill>
                <a:latin typeface="微软雅黑" panose="020B0503020204020204" charset="-122"/>
                <a:ea typeface="微软雅黑" panose="020B0503020204020204" charset="-122"/>
              </a:endParaRPr>
            </a:p>
          </p:txBody>
        </p:sp>
        <p:sp>
          <p:nvSpPr>
            <p:cNvPr id="47113" name="object 9"/>
            <p:cNvSpPr txBox="1"/>
            <p:nvPr/>
          </p:nvSpPr>
          <p:spPr>
            <a:xfrm>
              <a:off x="1589231" y="4046013"/>
              <a:ext cx="151130" cy="244070"/>
            </a:xfrm>
            <a:prstGeom prst="rect">
              <a:avLst/>
            </a:prstGeom>
            <a:noFill/>
            <a:ln w="9525">
              <a:noFill/>
            </a:ln>
          </p:spPr>
          <p:txBody>
            <a:bodyPr lIns="0" tIns="0" rIns="0" bIns="0" anchor="t" anchorCtr="0">
              <a:spAutoFit/>
            </a:bodyPr>
            <a:lstStyle/>
            <a:p>
              <a:pPr marL="12700"/>
              <a:r>
                <a:rPr lang="en-US" altLang="zh-CN" sz="1400">
                  <a:solidFill>
                    <a:srgbClr val="C00000"/>
                  </a:solidFill>
                  <a:latin typeface="微软雅黑" panose="020B0503020204020204" charset="-122"/>
                  <a:ea typeface="微软雅黑" panose="020B0503020204020204" charset="-122"/>
                </a:rPr>
                <a:t>√</a:t>
              </a:r>
              <a:endParaRPr lang="en-US" altLang="zh-CN" sz="1400">
                <a:solidFill>
                  <a:srgbClr val="C00000"/>
                </a:solidFill>
                <a:latin typeface="微软雅黑" panose="020B0503020204020204" charset="-122"/>
                <a:ea typeface="微软雅黑" panose="020B0503020204020204" charset="-122"/>
              </a:endParaRPr>
            </a:p>
          </p:txBody>
        </p:sp>
        <p:sp>
          <p:nvSpPr>
            <p:cNvPr id="47114" name="object 10"/>
            <p:cNvSpPr txBox="1"/>
            <p:nvPr/>
          </p:nvSpPr>
          <p:spPr>
            <a:xfrm>
              <a:off x="2237845" y="4023153"/>
              <a:ext cx="2341880" cy="244070"/>
            </a:xfrm>
            <a:prstGeom prst="rect">
              <a:avLst/>
            </a:prstGeom>
            <a:noFill/>
            <a:ln w="9525">
              <a:noFill/>
            </a:ln>
          </p:spPr>
          <p:txBody>
            <a:bodyPr wrap="square" lIns="0" tIns="0" rIns="0" bIns="0" anchor="t" anchorCtr="0">
              <a:spAutoFit/>
            </a:bodyPr>
            <a:lstStyle/>
            <a:p>
              <a:pPr marL="12700"/>
              <a:r>
                <a:rPr lang="zh-CN" altLang="en-US" sz="1400">
                  <a:solidFill>
                    <a:srgbClr val="585858"/>
                  </a:solidFill>
                  <a:latin typeface="微软雅黑" panose="020B0503020204020204" charset="-122"/>
                  <a:ea typeface="微软雅黑" panose="020B0503020204020204" charset="-122"/>
                </a:rPr>
                <a:t>增强事故预防和应急处理能力</a:t>
              </a:r>
              <a:endParaRPr lang="zh-CN" altLang="en-US" sz="1400">
                <a:solidFill>
                  <a:srgbClr val="585858"/>
                </a:solidFill>
                <a:latin typeface="微软雅黑" panose="020B0503020204020204" charset="-122"/>
                <a:ea typeface="微软雅黑" panose="020B0503020204020204" charset="-122"/>
              </a:endParaRPr>
            </a:p>
          </p:txBody>
        </p:sp>
        <p:sp>
          <p:nvSpPr>
            <p:cNvPr id="47115" name="object 11"/>
            <p:cNvSpPr/>
            <p:nvPr>
              <p:custDataLst>
                <p:tags r:id="rId1"/>
              </p:custDataLst>
            </p:nvPr>
          </p:nvSpPr>
          <p:spPr>
            <a:xfrm>
              <a:off x="5310038" y="1894979"/>
              <a:ext cx="1546860" cy="1962912"/>
            </a:xfrm>
            <a:prstGeom prst="rect">
              <a:avLst/>
            </a:prstGeom>
            <a:blipFill rotWithShape="1">
              <a:blip r:embed="rId2"/>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47116" name="object 12"/>
            <p:cNvSpPr txBox="1"/>
            <p:nvPr/>
          </p:nvSpPr>
          <p:spPr>
            <a:xfrm>
              <a:off x="5508985" y="3859578"/>
              <a:ext cx="1397000" cy="313907"/>
            </a:xfrm>
            <a:prstGeom prst="rect">
              <a:avLst/>
            </a:prstGeom>
            <a:noFill/>
            <a:ln w="9525">
              <a:noFill/>
            </a:ln>
          </p:spPr>
          <p:txBody>
            <a:bodyPr lIns="0" tIns="0" rIns="0" bIns="0" anchor="t" anchorCtr="0">
              <a:spAutoFit/>
            </a:bodyPr>
            <a:lstStyle/>
            <a:p>
              <a:pPr marL="12700"/>
              <a:r>
                <a:rPr lang="zh-CN" altLang="en-US" sz="1800" b="1">
                  <a:solidFill>
                    <a:srgbClr val="585858"/>
                  </a:solidFill>
                  <a:latin typeface="微软雅黑" panose="020B0503020204020204" charset="-122"/>
                  <a:ea typeface="微软雅黑" panose="020B0503020204020204" charset="-122"/>
                </a:rPr>
                <a:t>从业人员义务</a:t>
              </a:r>
              <a:endParaRPr lang="zh-CN" altLang="en-US" sz="1800" b="1">
                <a:solidFill>
                  <a:srgbClr val="585858"/>
                </a:solidFill>
                <a:latin typeface="微软雅黑" panose="020B0503020204020204" charset="-122"/>
                <a:ea typeface="微软雅黑" panose="020B0503020204020204" charset="-122"/>
              </a:endParaRPr>
            </a:p>
          </p:txBody>
        </p:sp>
        <p:sp>
          <p:nvSpPr>
            <p:cNvPr id="47117" name="object 13"/>
            <p:cNvSpPr/>
            <p:nvPr>
              <p:custDataLst>
                <p:tags r:id="rId3"/>
              </p:custDataLst>
            </p:nvPr>
          </p:nvSpPr>
          <p:spPr>
            <a:xfrm>
              <a:off x="4658466" y="1707435"/>
              <a:ext cx="2944367" cy="2950464"/>
            </a:xfrm>
            <a:custGeom>
              <a:avLst/>
              <a:gdLst/>
              <a:ahLst/>
              <a:cxnLst/>
              <a:rect l="0" t="0" r="0" b="0"/>
              <a:pathLst>
                <a:path w="2944367" h="2950464">
                  <a:moveTo>
                    <a:pt x="1472183" y="0"/>
                  </a:moveTo>
                  <a:lnTo>
                    <a:pt x="1351443" y="4890"/>
                  </a:lnTo>
                  <a:lnTo>
                    <a:pt x="1233390" y="19309"/>
                  </a:lnTo>
                  <a:lnTo>
                    <a:pt x="1118404" y="42876"/>
                  </a:lnTo>
                  <a:lnTo>
                    <a:pt x="1006864" y="75212"/>
                  </a:lnTo>
                  <a:lnTo>
                    <a:pt x="899148" y="115937"/>
                  </a:lnTo>
                  <a:lnTo>
                    <a:pt x="795635" y="164670"/>
                  </a:lnTo>
                  <a:lnTo>
                    <a:pt x="696705" y="221033"/>
                  </a:lnTo>
                  <a:lnTo>
                    <a:pt x="602735" y="284646"/>
                  </a:lnTo>
                  <a:lnTo>
                    <a:pt x="514106" y="355129"/>
                  </a:lnTo>
                  <a:lnTo>
                    <a:pt x="431196" y="432101"/>
                  </a:lnTo>
                  <a:lnTo>
                    <a:pt x="354384" y="515184"/>
                  </a:lnTo>
                  <a:lnTo>
                    <a:pt x="284049" y="603997"/>
                  </a:lnTo>
                  <a:lnTo>
                    <a:pt x="220569" y="698161"/>
                  </a:lnTo>
                  <a:lnTo>
                    <a:pt x="164324" y="797296"/>
                  </a:lnTo>
                  <a:lnTo>
                    <a:pt x="115693" y="901023"/>
                  </a:lnTo>
                  <a:lnTo>
                    <a:pt x="75053" y="1008961"/>
                  </a:lnTo>
                  <a:lnTo>
                    <a:pt x="42786" y="1120730"/>
                  </a:lnTo>
                  <a:lnTo>
                    <a:pt x="19268" y="1235952"/>
                  </a:lnTo>
                  <a:lnTo>
                    <a:pt x="4880" y="1354245"/>
                  </a:lnTo>
                  <a:lnTo>
                    <a:pt x="0" y="1475232"/>
                  </a:lnTo>
                  <a:lnTo>
                    <a:pt x="4880" y="1596218"/>
                  </a:lnTo>
                  <a:lnTo>
                    <a:pt x="19268" y="1714511"/>
                  </a:lnTo>
                  <a:lnTo>
                    <a:pt x="42786" y="1829733"/>
                  </a:lnTo>
                  <a:lnTo>
                    <a:pt x="75053" y="1941502"/>
                  </a:lnTo>
                  <a:lnTo>
                    <a:pt x="115693" y="2049440"/>
                  </a:lnTo>
                  <a:lnTo>
                    <a:pt x="164324" y="2153167"/>
                  </a:lnTo>
                  <a:lnTo>
                    <a:pt x="220569" y="2252302"/>
                  </a:lnTo>
                  <a:lnTo>
                    <a:pt x="284049" y="2346466"/>
                  </a:lnTo>
                  <a:lnTo>
                    <a:pt x="354467" y="2435369"/>
                  </a:lnTo>
                  <a:lnTo>
                    <a:pt x="431196" y="2518362"/>
                  </a:lnTo>
                  <a:lnTo>
                    <a:pt x="514106" y="2595334"/>
                  </a:lnTo>
                  <a:lnTo>
                    <a:pt x="602735" y="2665817"/>
                  </a:lnTo>
                  <a:lnTo>
                    <a:pt x="696705" y="2729430"/>
                  </a:lnTo>
                  <a:lnTo>
                    <a:pt x="795635" y="2785793"/>
                  </a:lnTo>
                  <a:lnTo>
                    <a:pt x="899148" y="2834526"/>
                  </a:lnTo>
                  <a:lnTo>
                    <a:pt x="1006864" y="2875251"/>
                  </a:lnTo>
                  <a:lnTo>
                    <a:pt x="1118404" y="2907587"/>
                  </a:lnTo>
                  <a:lnTo>
                    <a:pt x="1233390" y="2931154"/>
                  </a:lnTo>
                  <a:lnTo>
                    <a:pt x="1351443" y="2945573"/>
                  </a:lnTo>
                  <a:lnTo>
                    <a:pt x="1472183" y="2950464"/>
                  </a:lnTo>
                  <a:lnTo>
                    <a:pt x="1592924" y="2945573"/>
                  </a:lnTo>
                  <a:lnTo>
                    <a:pt x="1710977" y="2931154"/>
                  </a:lnTo>
                  <a:lnTo>
                    <a:pt x="1825963" y="2907587"/>
                  </a:lnTo>
                  <a:lnTo>
                    <a:pt x="1937503" y="2875251"/>
                  </a:lnTo>
                  <a:lnTo>
                    <a:pt x="2045219" y="2834526"/>
                  </a:lnTo>
                  <a:lnTo>
                    <a:pt x="2148732" y="2785793"/>
                  </a:lnTo>
                  <a:lnTo>
                    <a:pt x="2229512" y="2739771"/>
                  </a:lnTo>
                  <a:lnTo>
                    <a:pt x="1472183" y="2739771"/>
                  </a:lnTo>
                  <a:lnTo>
                    <a:pt x="1368682" y="2735578"/>
                  </a:lnTo>
                  <a:lnTo>
                    <a:pt x="1267486" y="2723219"/>
                  </a:lnTo>
                  <a:lnTo>
                    <a:pt x="1168920" y="2703019"/>
                  </a:lnTo>
                  <a:lnTo>
                    <a:pt x="1073310" y="2675302"/>
                  </a:lnTo>
                  <a:lnTo>
                    <a:pt x="980979" y="2640395"/>
                  </a:lnTo>
                  <a:lnTo>
                    <a:pt x="892253" y="2598623"/>
                  </a:lnTo>
                  <a:lnTo>
                    <a:pt x="807455" y="2550310"/>
                  </a:lnTo>
                  <a:lnTo>
                    <a:pt x="726911" y="2495784"/>
                  </a:lnTo>
                  <a:lnTo>
                    <a:pt x="650848" y="2435279"/>
                  </a:lnTo>
                  <a:lnTo>
                    <a:pt x="579881" y="2369391"/>
                  </a:lnTo>
                  <a:lnTo>
                    <a:pt x="514045" y="2298175"/>
                  </a:lnTo>
                  <a:lnTo>
                    <a:pt x="453761" y="2222046"/>
                  </a:lnTo>
                  <a:lnTo>
                    <a:pt x="399354" y="2141331"/>
                  </a:lnTo>
                  <a:lnTo>
                    <a:pt x="351147" y="2056354"/>
                  </a:lnTo>
                  <a:lnTo>
                    <a:pt x="309467" y="1967442"/>
                  </a:lnTo>
                  <a:lnTo>
                    <a:pt x="274636" y="1874919"/>
                  </a:lnTo>
                  <a:lnTo>
                    <a:pt x="246981" y="1779111"/>
                  </a:lnTo>
                  <a:lnTo>
                    <a:pt x="226826" y="1680343"/>
                  </a:lnTo>
                  <a:lnTo>
                    <a:pt x="214494" y="1578942"/>
                  </a:lnTo>
                  <a:lnTo>
                    <a:pt x="210312" y="1475232"/>
                  </a:lnTo>
                  <a:lnTo>
                    <a:pt x="214494" y="1371521"/>
                  </a:lnTo>
                  <a:lnTo>
                    <a:pt x="226826" y="1270120"/>
                  </a:lnTo>
                  <a:lnTo>
                    <a:pt x="246981" y="1171352"/>
                  </a:lnTo>
                  <a:lnTo>
                    <a:pt x="274636" y="1075544"/>
                  </a:lnTo>
                  <a:lnTo>
                    <a:pt x="309467" y="983021"/>
                  </a:lnTo>
                  <a:lnTo>
                    <a:pt x="351147" y="894109"/>
                  </a:lnTo>
                  <a:lnTo>
                    <a:pt x="399354" y="809132"/>
                  </a:lnTo>
                  <a:lnTo>
                    <a:pt x="453761" y="728417"/>
                  </a:lnTo>
                  <a:lnTo>
                    <a:pt x="514045" y="652288"/>
                  </a:lnTo>
                  <a:lnTo>
                    <a:pt x="579882" y="581072"/>
                  </a:lnTo>
                  <a:lnTo>
                    <a:pt x="650945" y="515094"/>
                  </a:lnTo>
                  <a:lnTo>
                    <a:pt x="726911" y="454679"/>
                  </a:lnTo>
                  <a:lnTo>
                    <a:pt x="807455" y="400153"/>
                  </a:lnTo>
                  <a:lnTo>
                    <a:pt x="892253" y="351840"/>
                  </a:lnTo>
                  <a:lnTo>
                    <a:pt x="980979" y="310068"/>
                  </a:lnTo>
                  <a:lnTo>
                    <a:pt x="1073310" y="275161"/>
                  </a:lnTo>
                  <a:lnTo>
                    <a:pt x="1168920" y="247444"/>
                  </a:lnTo>
                  <a:lnTo>
                    <a:pt x="1267486" y="227244"/>
                  </a:lnTo>
                  <a:lnTo>
                    <a:pt x="1368682" y="214885"/>
                  </a:lnTo>
                  <a:lnTo>
                    <a:pt x="1472183" y="210693"/>
                  </a:lnTo>
                  <a:lnTo>
                    <a:pt x="2229512" y="210693"/>
                  </a:lnTo>
                  <a:lnTo>
                    <a:pt x="2148732" y="164670"/>
                  </a:lnTo>
                  <a:lnTo>
                    <a:pt x="2045219" y="115937"/>
                  </a:lnTo>
                  <a:lnTo>
                    <a:pt x="1937503" y="75212"/>
                  </a:lnTo>
                  <a:lnTo>
                    <a:pt x="1825963" y="42876"/>
                  </a:lnTo>
                  <a:lnTo>
                    <a:pt x="1710977" y="19309"/>
                  </a:lnTo>
                  <a:lnTo>
                    <a:pt x="1592924" y="4890"/>
                  </a:lnTo>
                  <a:lnTo>
                    <a:pt x="1472183" y="0"/>
                  </a:lnTo>
                  <a:close/>
                </a:path>
                <a:path w="2944367" h="2950464">
                  <a:moveTo>
                    <a:pt x="2229512" y="210693"/>
                  </a:moveTo>
                  <a:lnTo>
                    <a:pt x="1472183" y="210693"/>
                  </a:lnTo>
                  <a:lnTo>
                    <a:pt x="1575685" y="214885"/>
                  </a:lnTo>
                  <a:lnTo>
                    <a:pt x="1676881" y="227244"/>
                  </a:lnTo>
                  <a:lnTo>
                    <a:pt x="1775447" y="247444"/>
                  </a:lnTo>
                  <a:lnTo>
                    <a:pt x="1871057" y="275161"/>
                  </a:lnTo>
                  <a:lnTo>
                    <a:pt x="1963388" y="310068"/>
                  </a:lnTo>
                  <a:lnTo>
                    <a:pt x="2052114" y="351840"/>
                  </a:lnTo>
                  <a:lnTo>
                    <a:pt x="2136912" y="400153"/>
                  </a:lnTo>
                  <a:lnTo>
                    <a:pt x="2217456" y="454679"/>
                  </a:lnTo>
                  <a:lnTo>
                    <a:pt x="2293519" y="515184"/>
                  </a:lnTo>
                  <a:lnTo>
                    <a:pt x="2364485" y="581072"/>
                  </a:lnTo>
                  <a:lnTo>
                    <a:pt x="2430322" y="652288"/>
                  </a:lnTo>
                  <a:lnTo>
                    <a:pt x="2490606" y="728417"/>
                  </a:lnTo>
                  <a:lnTo>
                    <a:pt x="2545013" y="809132"/>
                  </a:lnTo>
                  <a:lnTo>
                    <a:pt x="2593220" y="894109"/>
                  </a:lnTo>
                  <a:lnTo>
                    <a:pt x="2634900" y="983021"/>
                  </a:lnTo>
                  <a:lnTo>
                    <a:pt x="2669731" y="1075544"/>
                  </a:lnTo>
                  <a:lnTo>
                    <a:pt x="2697386" y="1171352"/>
                  </a:lnTo>
                  <a:lnTo>
                    <a:pt x="2717541" y="1270120"/>
                  </a:lnTo>
                  <a:lnTo>
                    <a:pt x="2729873" y="1371521"/>
                  </a:lnTo>
                  <a:lnTo>
                    <a:pt x="2734055" y="1475232"/>
                  </a:lnTo>
                  <a:lnTo>
                    <a:pt x="2729873" y="1578942"/>
                  </a:lnTo>
                  <a:lnTo>
                    <a:pt x="2717541" y="1680343"/>
                  </a:lnTo>
                  <a:lnTo>
                    <a:pt x="2697386" y="1779111"/>
                  </a:lnTo>
                  <a:lnTo>
                    <a:pt x="2669731" y="1874919"/>
                  </a:lnTo>
                  <a:lnTo>
                    <a:pt x="2634900" y="1967442"/>
                  </a:lnTo>
                  <a:lnTo>
                    <a:pt x="2593220" y="2056354"/>
                  </a:lnTo>
                  <a:lnTo>
                    <a:pt x="2545013" y="2141331"/>
                  </a:lnTo>
                  <a:lnTo>
                    <a:pt x="2490606" y="2222046"/>
                  </a:lnTo>
                  <a:lnTo>
                    <a:pt x="2430322" y="2298175"/>
                  </a:lnTo>
                  <a:lnTo>
                    <a:pt x="2364485" y="2369391"/>
                  </a:lnTo>
                  <a:lnTo>
                    <a:pt x="2293422" y="2435369"/>
                  </a:lnTo>
                  <a:lnTo>
                    <a:pt x="2217456" y="2495784"/>
                  </a:lnTo>
                  <a:lnTo>
                    <a:pt x="2136912" y="2550310"/>
                  </a:lnTo>
                  <a:lnTo>
                    <a:pt x="2052114" y="2598623"/>
                  </a:lnTo>
                  <a:lnTo>
                    <a:pt x="1963388" y="2640395"/>
                  </a:lnTo>
                  <a:lnTo>
                    <a:pt x="1871057" y="2675302"/>
                  </a:lnTo>
                  <a:lnTo>
                    <a:pt x="1775447" y="2703019"/>
                  </a:lnTo>
                  <a:lnTo>
                    <a:pt x="1676881" y="2723219"/>
                  </a:lnTo>
                  <a:lnTo>
                    <a:pt x="1575685" y="2735578"/>
                  </a:lnTo>
                  <a:lnTo>
                    <a:pt x="1472183" y="2739771"/>
                  </a:lnTo>
                  <a:lnTo>
                    <a:pt x="2229512" y="2739771"/>
                  </a:lnTo>
                  <a:lnTo>
                    <a:pt x="2341632" y="2665817"/>
                  </a:lnTo>
                  <a:lnTo>
                    <a:pt x="2430261" y="2595334"/>
                  </a:lnTo>
                  <a:lnTo>
                    <a:pt x="2513171" y="2518362"/>
                  </a:lnTo>
                  <a:lnTo>
                    <a:pt x="2589983" y="2435279"/>
                  </a:lnTo>
                  <a:lnTo>
                    <a:pt x="2660318" y="2346466"/>
                  </a:lnTo>
                  <a:lnTo>
                    <a:pt x="2723798" y="2252302"/>
                  </a:lnTo>
                  <a:lnTo>
                    <a:pt x="2780043" y="2153167"/>
                  </a:lnTo>
                  <a:lnTo>
                    <a:pt x="2828674" y="2049440"/>
                  </a:lnTo>
                  <a:lnTo>
                    <a:pt x="2869314" y="1941502"/>
                  </a:lnTo>
                  <a:lnTo>
                    <a:pt x="2901581" y="1829733"/>
                  </a:lnTo>
                  <a:lnTo>
                    <a:pt x="2925099" y="1714511"/>
                  </a:lnTo>
                  <a:lnTo>
                    <a:pt x="2939487" y="1596218"/>
                  </a:lnTo>
                  <a:lnTo>
                    <a:pt x="2944367" y="1475232"/>
                  </a:lnTo>
                  <a:lnTo>
                    <a:pt x="2939487" y="1354245"/>
                  </a:lnTo>
                  <a:lnTo>
                    <a:pt x="2925099" y="1235952"/>
                  </a:lnTo>
                  <a:lnTo>
                    <a:pt x="2901581" y="1120730"/>
                  </a:lnTo>
                  <a:lnTo>
                    <a:pt x="2869314" y="1008961"/>
                  </a:lnTo>
                  <a:lnTo>
                    <a:pt x="2828674" y="901023"/>
                  </a:lnTo>
                  <a:lnTo>
                    <a:pt x="2780043" y="797296"/>
                  </a:lnTo>
                  <a:lnTo>
                    <a:pt x="2723798" y="698161"/>
                  </a:lnTo>
                  <a:lnTo>
                    <a:pt x="2660318" y="603997"/>
                  </a:lnTo>
                  <a:lnTo>
                    <a:pt x="2589900" y="515094"/>
                  </a:lnTo>
                  <a:lnTo>
                    <a:pt x="2513171" y="432101"/>
                  </a:lnTo>
                  <a:lnTo>
                    <a:pt x="2430261" y="355129"/>
                  </a:lnTo>
                  <a:lnTo>
                    <a:pt x="2341632" y="284646"/>
                  </a:lnTo>
                  <a:lnTo>
                    <a:pt x="2247662" y="221033"/>
                  </a:lnTo>
                  <a:lnTo>
                    <a:pt x="2229512" y="210693"/>
                  </a:lnTo>
                  <a:close/>
                </a:path>
              </a:pathLst>
            </a:custGeom>
            <a:solidFill>
              <a:srgbClr val="BEBEBE"/>
            </a:solidFill>
            <a:ln w="9525">
              <a:noFill/>
            </a:ln>
          </p:spPr>
          <p:txBody>
            <a:bodyPr/>
            <a:lstStyle/>
            <a:p>
              <a:endParaRPr lang="zh-CN" altLang="en-US">
                <a:solidFill>
                  <a:schemeClr val="dk1"/>
                </a:solidFill>
              </a:endParaRPr>
            </a:p>
          </p:txBody>
        </p:sp>
        <p:sp>
          <p:nvSpPr>
            <p:cNvPr id="47118" name="object 14"/>
            <p:cNvSpPr/>
            <p:nvPr>
              <p:custDataLst>
                <p:tags r:id="rId4"/>
              </p:custDataLst>
            </p:nvPr>
          </p:nvSpPr>
          <p:spPr>
            <a:xfrm>
              <a:off x="4657650" y="1931337"/>
              <a:ext cx="800407" cy="2482850"/>
            </a:xfrm>
            <a:custGeom>
              <a:avLst/>
              <a:gdLst/>
              <a:ahLst/>
              <a:cxnLst/>
              <a:rect l="0" t="0" r="0" b="0"/>
              <a:pathLst>
                <a:path w="800407" h="2482850">
                  <a:moveTo>
                    <a:pt x="694997" y="0"/>
                  </a:moveTo>
                  <a:lnTo>
                    <a:pt x="641767" y="34835"/>
                  </a:lnTo>
                  <a:lnTo>
                    <a:pt x="590172" y="71865"/>
                  </a:lnTo>
                  <a:lnTo>
                    <a:pt x="540275" y="111027"/>
                  </a:lnTo>
                  <a:lnTo>
                    <a:pt x="492143" y="152259"/>
                  </a:lnTo>
                  <a:lnTo>
                    <a:pt x="445839" y="195500"/>
                  </a:lnTo>
                  <a:lnTo>
                    <a:pt x="401429" y="240688"/>
                  </a:lnTo>
                  <a:lnTo>
                    <a:pt x="358978" y="287761"/>
                  </a:lnTo>
                  <a:lnTo>
                    <a:pt x="318549" y="336657"/>
                  </a:lnTo>
                  <a:lnTo>
                    <a:pt x="280208" y="387315"/>
                  </a:lnTo>
                  <a:lnTo>
                    <a:pt x="244020" y="439674"/>
                  </a:lnTo>
                  <a:lnTo>
                    <a:pt x="181426" y="543377"/>
                  </a:lnTo>
                  <a:lnTo>
                    <a:pt x="128255" y="650073"/>
                  </a:lnTo>
                  <a:lnTo>
                    <a:pt x="84401" y="759236"/>
                  </a:lnTo>
                  <a:lnTo>
                    <a:pt x="49755" y="870340"/>
                  </a:lnTo>
                  <a:lnTo>
                    <a:pt x="24211" y="982858"/>
                  </a:lnTo>
                  <a:lnTo>
                    <a:pt x="7662" y="1096266"/>
                  </a:lnTo>
                  <a:lnTo>
                    <a:pt x="0" y="1210038"/>
                  </a:lnTo>
                  <a:lnTo>
                    <a:pt x="1117" y="1323646"/>
                  </a:lnTo>
                  <a:lnTo>
                    <a:pt x="10908" y="1436567"/>
                  </a:lnTo>
                  <a:lnTo>
                    <a:pt x="29263" y="1548272"/>
                  </a:lnTo>
                  <a:lnTo>
                    <a:pt x="56077" y="1658238"/>
                  </a:lnTo>
                  <a:lnTo>
                    <a:pt x="91242" y="1765938"/>
                  </a:lnTo>
                  <a:lnTo>
                    <a:pt x="134651" y="1870845"/>
                  </a:lnTo>
                  <a:lnTo>
                    <a:pt x="186196" y="1972435"/>
                  </a:lnTo>
                  <a:lnTo>
                    <a:pt x="245771" y="2070181"/>
                  </a:lnTo>
                  <a:lnTo>
                    <a:pt x="313267" y="2163557"/>
                  </a:lnTo>
                  <a:lnTo>
                    <a:pt x="388578" y="2252038"/>
                  </a:lnTo>
                  <a:lnTo>
                    <a:pt x="471596" y="2335098"/>
                  </a:lnTo>
                  <a:lnTo>
                    <a:pt x="562215" y="2412210"/>
                  </a:lnTo>
                  <a:lnTo>
                    <a:pt x="660326" y="2482850"/>
                  </a:lnTo>
                  <a:lnTo>
                    <a:pt x="770181" y="2316353"/>
                  </a:lnTo>
                  <a:lnTo>
                    <a:pt x="747405" y="2300970"/>
                  </a:lnTo>
                  <a:lnTo>
                    <a:pt x="724992" y="2285116"/>
                  </a:lnTo>
                  <a:lnTo>
                    <a:pt x="681280" y="2252020"/>
                  </a:lnTo>
                  <a:lnTo>
                    <a:pt x="639099" y="2217121"/>
                  </a:lnTo>
                  <a:lnTo>
                    <a:pt x="598500" y="2180471"/>
                  </a:lnTo>
                  <a:lnTo>
                    <a:pt x="559536" y="2142124"/>
                  </a:lnTo>
                  <a:lnTo>
                    <a:pt x="522260" y="2102136"/>
                  </a:lnTo>
                  <a:lnTo>
                    <a:pt x="486725" y="2060560"/>
                  </a:lnTo>
                  <a:lnTo>
                    <a:pt x="452982" y="2017449"/>
                  </a:lnTo>
                  <a:lnTo>
                    <a:pt x="421085" y="1972859"/>
                  </a:lnTo>
                  <a:lnTo>
                    <a:pt x="391086" y="1926844"/>
                  </a:lnTo>
                  <a:lnTo>
                    <a:pt x="339490" y="1835868"/>
                  </a:lnTo>
                  <a:lnTo>
                    <a:pt x="296111" y="1742505"/>
                  </a:lnTo>
                  <a:lnTo>
                    <a:pt x="260845" y="1647207"/>
                  </a:lnTo>
                  <a:lnTo>
                    <a:pt x="233585" y="1550425"/>
                  </a:lnTo>
                  <a:lnTo>
                    <a:pt x="214227" y="1452612"/>
                  </a:lnTo>
                  <a:lnTo>
                    <a:pt x="202665" y="1354220"/>
                  </a:lnTo>
                  <a:lnTo>
                    <a:pt x="198794" y="1255702"/>
                  </a:lnTo>
                  <a:lnTo>
                    <a:pt x="202509" y="1157510"/>
                  </a:lnTo>
                  <a:lnTo>
                    <a:pt x="213703" y="1060096"/>
                  </a:lnTo>
                  <a:lnTo>
                    <a:pt x="232273" y="963914"/>
                  </a:lnTo>
                  <a:lnTo>
                    <a:pt x="258112" y="869414"/>
                  </a:lnTo>
                  <a:lnTo>
                    <a:pt x="291115" y="777050"/>
                  </a:lnTo>
                  <a:lnTo>
                    <a:pt x="331177" y="687273"/>
                  </a:lnTo>
                  <a:lnTo>
                    <a:pt x="378192" y="600536"/>
                  </a:lnTo>
                  <a:lnTo>
                    <a:pt x="432056" y="517292"/>
                  </a:lnTo>
                  <a:lnTo>
                    <a:pt x="492662" y="437993"/>
                  </a:lnTo>
                  <a:lnTo>
                    <a:pt x="559906" y="363091"/>
                  </a:lnTo>
                  <a:lnTo>
                    <a:pt x="633681" y="293038"/>
                  </a:lnTo>
                  <a:lnTo>
                    <a:pt x="713884" y="228287"/>
                  </a:lnTo>
                  <a:lnTo>
                    <a:pt x="800407" y="169291"/>
                  </a:lnTo>
                  <a:lnTo>
                    <a:pt x="694997" y="0"/>
                  </a:lnTo>
                  <a:close/>
                </a:path>
              </a:pathLst>
            </a:custGeom>
            <a:solidFill>
              <a:srgbClr val="4471C4"/>
            </a:solidFill>
            <a:ln w="9525">
              <a:noFill/>
            </a:ln>
          </p:spPr>
          <p:txBody>
            <a:bodyPr/>
            <a:lstStyle/>
            <a:p>
              <a:endParaRPr lang="zh-CN" altLang="en-US">
                <a:solidFill>
                  <a:schemeClr val="dk1"/>
                </a:solidFill>
              </a:endParaRPr>
            </a:p>
          </p:txBody>
        </p:sp>
        <p:sp>
          <p:nvSpPr>
            <p:cNvPr id="47119" name="object 15"/>
            <p:cNvSpPr/>
            <p:nvPr>
              <p:custDataLst>
                <p:tags r:id="rId5"/>
              </p:custDataLst>
            </p:nvPr>
          </p:nvSpPr>
          <p:spPr>
            <a:xfrm>
              <a:off x="4657650" y="1931337"/>
              <a:ext cx="800407" cy="2482850"/>
            </a:xfrm>
            <a:custGeom>
              <a:avLst/>
              <a:gdLst/>
              <a:ahLst/>
              <a:cxnLst/>
              <a:rect l="0" t="0" r="0" b="0"/>
              <a:pathLst>
                <a:path w="800407" h="2482850">
                  <a:moveTo>
                    <a:pt x="660326" y="2482850"/>
                  </a:moveTo>
                  <a:lnTo>
                    <a:pt x="562215" y="2412210"/>
                  </a:lnTo>
                  <a:lnTo>
                    <a:pt x="471596" y="2335098"/>
                  </a:lnTo>
                  <a:lnTo>
                    <a:pt x="388578" y="2252038"/>
                  </a:lnTo>
                  <a:lnTo>
                    <a:pt x="313267" y="2163557"/>
                  </a:lnTo>
                  <a:lnTo>
                    <a:pt x="245771" y="2070181"/>
                  </a:lnTo>
                  <a:lnTo>
                    <a:pt x="186196" y="1972435"/>
                  </a:lnTo>
                  <a:lnTo>
                    <a:pt x="134651" y="1870845"/>
                  </a:lnTo>
                  <a:lnTo>
                    <a:pt x="91242" y="1765938"/>
                  </a:lnTo>
                  <a:lnTo>
                    <a:pt x="56077" y="1658238"/>
                  </a:lnTo>
                  <a:lnTo>
                    <a:pt x="29263" y="1548272"/>
                  </a:lnTo>
                  <a:lnTo>
                    <a:pt x="10908" y="1436567"/>
                  </a:lnTo>
                  <a:lnTo>
                    <a:pt x="1117" y="1323646"/>
                  </a:lnTo>
                  <a:lnTo>
                    <a:pt x="0" y="1210038"/>
                  </a:lnTo>
                  <a:lnTo>
                    <a:pt x="7662" y="1096266"/>
                  </a:lnTo>
                  <a:lnTo>
                    <a:pt x="24211" y="982858"/>
                  </a:lnTo>
                  <a:lnTo>
                    <a:pt x="49755" y="870340"/>
                  </a:lnTo>
                  <a:lnTo>
                    <a:pt x="84401" y="759236"/>
                  </a:lnTo>
                  <a:lnTo>
                    <a:pt x="128255" y="650073"/>
                  </a:lnTo>
                  <a:lnTo>
                    <a:pt x="181426" y="543377"/>
                  </a:lnTo>
                  <a:lnTo>
                    <a:pt x="244020" y="439674"/>
                  </a:lnTo>
                  <a:lnTo>
                    <a:pt x="280208" y="387315"/>
                  </a:lnTo>
                  <a:lnTo>
                    <a:pt x="318549" y="336657"/>
                  </a:lnTo>
                  <a:lnTo>
                    <a:pt x="358978" y="287761"/>
                  </a:lnTo>
                  <a:lnTo>
                    <a:pt x="401429" y="240688"/>
                  </a:lnTo>
                  <a:lnTo>
                    <a:pt x="445839" y="195500"/>
                  </a:lnTo>
                  <a:lnTo>
                    <a:pt x="492143" y="152259"/>
                  </a:lnTo>
                  <a:lnTo>
                    <a:pt x="540275" y="111027"/>
                  </a:lnTo>
                  <a:lnTo>
                    <a:pt x="590172" y="71865"/>
                  </a:lnTo>
                  <a:lnTo>
                    <a:pt x="641767" y="34835"/>
                  </a:lnTo>
                  <a:lnTo>
                    <a:pt x="694997" y="0"/>
                  </a:lnTo>
                  <a:lnTo>
                    <a:pt x="800407" y="169291"/>
                  </a:lnTo>
                  <a:lnTo>
                    <a:pt x="713884" y="228287"/>
                  </a:lnTo>
                  <a:lnTo>
                    <a:pt x="633681" y="293038"/>
                  </a:lnTo>
                  <a:lnTo>
                    <a:pt x="559906" y="363091"/>
                  </a:lnTo>
                  <a:lnTo>
                    <a:pt x="492662" y="437993"/>
                  </a:lnTo>
                  <a:lnTo>
                    <a:pt x="432056" y="517292"/>
                  </a:lnTo>
                  <a:lnTo>
                    <a:pt x="378192" y="600536"/>
                  </a:lnTo>
                  <a:lnTo>
                    <a:pt x="331177" y="687273"/>
                  </a:lnTo>
                  <a:lnTo>
                    <a:pt x="291115" y="777050"/>
                  </a:lnTo>
                  <a:lnTo>
                    <a:pt x="258112" y="869414"/>
                  </a:lnTo>
                  <a:lnTo>
                    <a:pt x="232273" y="963914"/>
                  </a:lnTo>
                  <a:lnTo>
                    <a:pt x="213703" y="1060096"/>
                  </a:lnTo>
                  <a:lnTo>
                    <a:pt x="202509" y="1157510"/>
                  </a:lnTo>
                  <a:lnTo>
                    <a:pt x="198794" y="1255702"/>
                  </a:lnTo>
                  <a:lnTo>
                    <a:pt x="202665" y="1354220"/>
                  </a:lnTo>
                  <a:lnTo>
                    <a:pt x="214227" y="1452612"/>
                  </a:lnTo>
                  <a:lnTo>
                    <a:pt x="233585" y="1550425"/>
                  </a:lnTo>
                  <a:lnTo>
                    <a:pt x="260845" y="1647207"/>
                  </a:lnTo>
                  <a:lnTo>
                    <a:pt x="296111" y="1742505"/>
                  </a:lnTo>
                  <a:lnTo>
                    <a:pt x="339490" y="1835868"/>
                  </a:lnTo>
                  <a:lnTo>
                    <a:pt x="391086" y="1926844"/>
                  </a:lnTo>
                  <a:lnTo>
                    <a:pt x="421085" y="1972859"/>
                  </a:lnTo>
                  <a:lnTo>
                    <a:pt x="452982" y="2017449"/>
                  </a:lnTo>
                  <a:lnTo>
                    <a:pt x="486725" y="2060560"/>
                  </a:lnTo>
                  <a:lnTo>
                    <a:pt x="522260" y="2102136"/>
                  </a:lnTo>
                  <a:lnTo>
                    <a:pt x="559536" y="2142124"/>
                  </a:lnTo>
                  <a:lnTo>
                    <a:pt x="598500" y="2180471"/>
                  </a:lnTo>
                  <a:lnTo>
                    <a:pt x="639099" y="2217121"/>
                  </a:lnTo>
                  <a:lnTo>
                    <a:pt x="681280" y="2252020"/>
                  </a:lnTo>
                  <a:lnTo>
                    <a:pt x="724992" y="2285116"/>
                  </a:lnTo>
                  <a:lnTo>
                    <a:pt x="770181" y="2316353"/>
                  </a:lnTo>
                  <a:lnTo>
                    <a:pt x="660326" y="2482850"/>
                  </a:lnTo>
                </a:path>
              </a:pathLst>
            </a:custGeom>
            <a:noFill/>
            <a:ln w="12700" cap="flat" cmpd="sng">
              <a:solidFill>
                <a:srgbClr val="41709C"/>
              </a:solidFill>
              <a:prstDash val="solid"/>
              <a:miter/>
              <a:headEnd type="none" w="med" len="med"/>
              <a:tailEnd type="none" w="med" len="med"/>
            </a:ln>
          </p:spPr>
          <p:txBody>
            <a:bodyPr/>
            <a:lstStyle/>
            <a:p>
              <a:endParaRPr lang="zh-CN" altLang="en-US">
                <a:solidFill>
                  <a:schemeClr val="dk1"/>
                </a:solidFill>
              </a:endParaRPr>
            </a:p>
          </p:txBody>
        </p:sp>
        <p:sp>
          <p:nvSpPr>
            <p:cNvPr id="47120" name="object 16"/>
            <p:cNvSpPr/>
            <p:nvPr>
              <p:custDataLst>
                <p:tags r:id="rId6"/>
              </p:custDataLst>
            </p:nvPr>
          </p:nvSpPr>
          <p:spPr>
            <a:xfrm>
              <a:off x="6802099" y="1932099"/>
              <a:ext cx="802419" cy="2506218"/>
            </a:xfrm>
            <a:custGeom>
              <a:avLst/>
              <a:gdLst/>
              <a:ahLst/>
              <a:cxnLst/>
              <a:rect l="0" t="0" r="0" b="0"/>
              <a:pathLst>
                <a:path w="802419" h="2506218">
                  <a:moveTo>
                    <a:pt x="106680" y="0"/>
                  </a:moveTo>
                  <a:lnTo>
                    <a:pt x="1397" y="169418"/>
                  </a:lnTo>
                  <a:lnTo>
                    <a:pt x="87902" y="228396"/>
                  </a:lnTo>
                  <a:lnTo>
                    <a:pt x="168088" y="293131"/>
                  </a:lnTo>
                  <a:lnTo>
                    <a:pt x="241850" y="363169"/>
                  </a:lnTo>
                  <a:lnTo>
                    <a:pt x="309081" y="438058"/>
                  </a:lnTo>
                  <a:lnTo>
                    <a:pt x="369677" y="517346"/>
                  </a:lnTo>
                  <a:lnTo>
                    <a:pt x="423532" y="600580"/>
                  </a:lnTo>
                  <a:lnTo>
                    <a:pt x="470540" y="687308"/>
                  </a:lnTo>
                  <a:lnTo>
                    <a:pt x="510597" y="777077"/>
                  </a:lnTo>
                  <a:lnTo>
                    <a:pt x="543598" y="869435"/>
                  </a:lnTo>
                  <a:lnTo>
                    <a:pt x="569436" y="963930"/>
                  </a:lnTo>
                  <a:lnTo>
                    <a:pt x="588006" y="1060108"/>
                  </a:lnTo>
                  <a:lnTo>
                    <a:pt x="599204" y="1157518"/>
                  </a:lnTo>
                  <a:lnTo>
                    <a:pt x="602923" y="1255707"/>
                  </a:lnTo>
                  <a:lnTo>
                    <a:pt x="599059" y="1354223"/>
                  </a:lnTo>
                  <a:lnTo>
                    <a:pt x="587505" y="1452614"/>
                  </a:lnTo>
                  <a:lnTo>
                    <a:pt x="568158" y="1550426"/>
                  </a:lnTo>
                  <a:lnTo>
                    <a:pt x="540911" y="1647207"/>
                  </a:lnTo>
                  <a:lnTo>
                    <a:pt x="505658" y="1742506"/>
                  </a:lnTo>
                  <a:lnTo>
                    <a:pt x="462296" y="1835868"/>
                  </a:lnTo>
                  <a:lnTo>
                    <a:pt x="410718" y="1926844"/>
                  </a:lnTo>
                  <a:lnTo>
                    <a:pt x="378565" y="1975993"/>
                  </a:lnTo>
                  <a:lnTo>
                    <a:pt x="344253" y="2023501"/>
                  </a:lnTo>
                  <a:lnTo>
                    <a:pt x="307849" y="2069301"/>
                  </a:lnTo>
                  <a:lnTo>
                    <a:pt x="269418" y="2113330"/>
                  </a:lnTo>
                  <a:lnTo>
                    <a:pt x="229028" y="2155523"/>
                  </a:lnTo>
                  <a:lnTo>
                    <a:pt x="186744" y="2195814"/>
                  </a:lnTo>
                  <a:lnTo>
                    <a:pt x="142633" y="2234140"/>
                  </a:lnTo>
                  <a:lnTo>
                    <a:pt x="96761" y="2270434"/>
                  </a:lnTo>
                  <a:lnTo>
                    <a:pt x="49195" y="2304634"/>
                  </a:lnTo>
                  <a:lnTo>
                    <a:pt x="0" y="2336673"/>
                  </a:lnTo>
                  <a:lnTo>
                    <a:pt x="104901" y="2506218"/>
                  </a:lnTo>
                  <a:lnTo>
                    <a:pt x="205057" y="2438500"/>
                  </a:lnTo>
                  <a:lnTo>
                    <a:pt x="297913" y="2364092"/>
                  </a:lnTo>
                  <a:lnTo>
                    <a:pt x="383345" y="2283518"/>
                  </a:lnTo>
                  <a:lnTo>
                    <a:pt x="461231" y="2197298"/>
                  </a:lnTo>
                  <a:lnTo>
                    <a:pt x="531449" y="2105955"/>
                  </a:lnTo>
                  <a:lnTo>
                    <a:pt x="593876" y="2010013"/>
                  </a:lnTo>
                  <a:lnTo>
                    <a:pt x="648389" y="1909992"/>
                  </a:lnTo>
                  <a:lnTo>
                    <a:pt x="694866" y="1806417"/>
                  </a:lnTo>
                  <a:lnTo>
                    <a:pt x="733185" y="1699809"/>
                  </a:lnTo>
                  <a:lnTo>
                    <a:pt x="763222" y="1590690"/>
                  </a:lnTo>
                  <a:lnTo>
                    <a:pt x="784855" y="1479584"/>
                  </a:lnTo>
                  <a:lnTo>
                    <a:pt x="797962" y="1367012"/>
                  </a:lnTo>
                  <a:lnTo>
                    <a:pt x="802419" y="1253498"/>
                  </a:lnTo>
                  <a:lnTo>
                    <a:pt x="798105" y="1139562"/>
                  </a:lnTo>
                  <a:lnTo>
                    <a:pt x="784897" y="1025729"/>
                  </a:lnTo>
                  <a:lnTo>
                    <a:pt x="762672" y="912520"/>
                  </a:lnTo>
                  <a:lnTo>
                    <a:pt x="731308" y="800458"/>
                  </a:lnTo>
                  <a:lnTo>
                    <a:pt x="690681" y="690065"/>
                  </a:lnTo>
                  <a:lnTo>
                    <a:pt x="640670" y="581864"/>
                  </a:lnTo>
                  <a:lnTo>
                    <a:pt x="581151" y="476376"/>
                  </a:lnTo>
                  <a:lnTo>
                    <a:pt x="544028" y="419342"/>
                  </a:lnTo>
                  <a:lnTo>
                    <a:pt x="504411" y="364191"/>
                  </a:lnTo>
                  <a:lnTo>
                    <a:pt x="462376" y="310999"/>
                  </a:lnTo>
                  <a:lnTo>
                    <a:pt x="417996" y="259845"/>
                  </a:lnTo>
                  <a:lnTo>
                    <a:pt x="371348" y="210804"/>
                  </a:lnTo>
                  <a:lnTo>
                    <a:pt x="322504" y="163953"/>
                  </a:lnTo>
                  <a:lnTo>
                    <a:pt x="271541" y="119371"/>
                  </a:lnTo>
                  <a:lnTo>
                    <a:pt x="218533" y="77133"/>
                  </a:lnTo>
                  <a:lnTo>
                    <a:pt x="163554" y="37317"/>
                  </a:lnTo>
                  <a:lnTo>
                    <a:pt x="135349" y="18341"/>
                  </a:lnTo>
                  <a:lnTo>
                    <a:pt x="106680" y="0"/>
                  </a:lnTo>
                  <a:close/>
                </a:path>
              </a:pathLst>
            </a:custGeom>
            <a:solidFill>
              <a:srgbClr val="FBCE05"/>
            </a:solidFill>
            <a:ln w="9525">
              <a:noFill/>
            </a:ln>
          </p:spPr>
          <p:txBody>
            <a:bodyPr/>
            <a:lstStyle/>
            <a:p>
              <a:endParaRPr lang="zh-CN" altLang="en-US">
                <a:solidFill>
                  <a:schemeClr val="dk1"/>
                </a:solidFill>
              </a:endParaRPr>
            </a:p>
          </p:txBody>
        </p:sp>
        <p:sp>
          <p:nvSpPr>
            <p:cNvPr id="47121" name="object 17"/>
            <p:cNvSpPr/>
            <p:nvPr>
              <p:custDataLst>
                <p:tags r:id="rId7"/>
              </p:custDataLst>
            </p:nvPr>
          </p:nvSpPr>
          <p:spPr>
            <a:xfrm>
              <a:off x="5319628" y="4245658"/>
              <a:ext cx="1581150" cy="411575"/>
            </a:xfrm>
            <a:custGeom>
              <a:avLst/>
              <a:gdLst/>
              <a:ahLst/>
              <a:cxnLst/>
              <a:rect l="0" t="0" r="0" b="0"/>
              <a:pathLst>
                <a:path w="1581150" h="411575">
                  <a:moveTo>
                    <a:pt x="111505" y="0"/>
                  </a:moveTo>
                  <a:lnTo>
                    <a:pt x="0" y="170942"/>
                  </a:lnTo>
                  <a:lnTo>
                    <a:pt x="72834" y="215649"/>
                  </a:lnTo>
                  <a:lnTo>
                    <a:pt x="147529" y="255775"/>
                  </a:lnTo>
                  <a:lnTo>
                    <a:pt x="223884" y="291319"/>
                  </a:lnTo>
                  <a:lnTo>
                    <a:pt x="301697" y="322277"/>
                  </a:lnTo>
                  <a:lnTo>
                    <a:pt x="380767" y="348646"/>
                  </a:lnTo>
                  <a:lnTo>
                    <a:pt x="460895" y="370425"/>
                  </a:lnTo>
                  <a:lnTo>
                    <a:pt x="541878" y="387609"/>
                  </a:lnTo>
                  <a:lnTo>
                    <a:pt x="623517" y="400198"/>
                  </a:lnTo>
                  <a:lnTo>
                    <a:pt x="705609" y="408187"/>
                  </a:lnTo>
                  <a:lnTo>
                    <a:pt x="787955" y="411575"/>
                  </a:lnTo>
                  <a:lnTo>
                    <a:pt x="870353" y="410358"/>
                  </a:lnTo>
                  <a:lnTo>
                    <a:pt x="952603" y="404534"/>
                  </a:lnTo>
                  <a:lnTo>
                    <a:pt x="1034504" y="394101"/>
                  </a:lnTo>
                  <a:lnTo>
                    <a:pt x="1115854" y="379055"/>
                  </a:lnTo>
                  <a:lnTo>
                    <a:pt x="1196453" y="359394"/>
                  </a:lnTo>
                  <a:lnTo>
                    <a:pt x="1276100" y="335115"/>
                  </a:lnTo>
                  <a:lnTo>
                    <a:pt x="1354594" y="306216"/>
                  </a:lnTo>
                  <a:lnTo>
                    <a:pt x="1431734" y="272694"/>
                  </a:lnTo>
                  <a:lnTo>
                    <a:pt x="1507319" y="234546"/>
                  </a:lnTo>
                  <a:lnTo>
                    <a:pt x="1554106" y="207438"/>
                  </a:lnTo>
                  <a:lnTo>
                    <a:pt x="790384" y="207438"/>
                  </a:lnTo>
                  <a:lnTo>
                    <a:pt x="719436" y="204507"/>
                  </a:lnTo>
                  <a:lnTo>
                    <a:pt x="648707" y="197612"/>
                  </a:lnTo>
                  <a:lnTo>
                    <a:pt x="578370" y="186753"/>
                  </a:lnTo>
                  <a:lnTo>
                    <a:pt x="508597" y="171935"/>
                  </a:lnTo>
                  <a:lnTo>
                    <a:pt x="439562" y="153160"/>
                  </a:lnTo>
                  <a:lnTo>
                    <a:pt x="371438" y="130428"/>
                  </a:lnTo>
                  <a:lnTo>
                    <a:pt x="304397" y="103745"/>
                  </a:lnTo>
                  <a:lnTo>
                    <a:pt x="238613" y="73110"/>
                  </a:lnTo>
                  <a:lnTo>
                    <a:pt x="174258" y="38528"/>
                  </a:lnTo>
                  <a:lnTo>
                    <a:pt x="111505" y="0"/>
                  </a:lnTo>
                  <a:close/>
                </a:path>
                <a:path w="1581150" h="411575">
                  <a:moveTo>
                    <a:pt x="1473834" y="18161"/>
                  </a:moveTo>
                  <a:lnTo>
                    <a:pt x="1410213" y="55008"/>
                  </a:lnTo>
                  <a:lnTo>
                    <a:pt x="1345081" y="87868"/>
                  </a:lnTo>
                  <a:lnTo>
                    <a:pt x="1278611" y="116741"/>
                  </a:lnTo>
                  <a:lnTo>
                    <a:pt x="1210976" y="141630"/>
                  </a:lnTo>
                  <a:lnTo>
                    <a:pt x="1142349" y="162538"/>
                  </a:lnTo>
                  <a:lnTo>
                    <a:pt x="1072902" y="179466"/>
                  </a:lnTo>
                  <a:lnTo>
                    <a:pt x="1002809" y="192418"/>
                  </a:lnTo>
                  <a:lnTo>
                    <a:pt x="932244" y="201396"/>
                  </a:lnTo>
                  <a:lnTo>
                    <a:pt x="861377" y="206402"/>
                  </a:lnTo>
                  <a:lnTo>
                    <a:pt x="790384" y="207438"/>
                  </a:lnTo>
                  <a:lnTo>
                    <a:pt x="1554106" y="207438"/>
                  </a:lnTo>
                  <a:lnTo>
                    <a:pt x="1581150" y="191769"/>
                  </a:lnTo>
                  <a:lnTo>
                    <a:pt x="1473834" y="18161"/>
                  </a:lnTo>
                  <a:close/>
                </a:path>
              </a:pathLst>
            </a:custGeom>
            <a:solidFill>
              <a:srgbClr val="DC3B00"/>
            </a:solidFill>
            <a:ln w="9525">
              <a:noFill/>
            </a:ln>
          </p:spPr>
          <p:txBody>
            <a:bodyPr/>
            <a:lstStyle/>
            <a:p>
              <a:endParaRPr lang="zh-CN" altLang="en-US">
                <a:solidFill>
                  <a:schemeClr val="dk1"/>
                </a:solidFill>
              </a:endParaRPr>
            </a:p>
          </p:txBody>
        </p:sp>
        <p:sp>
          <p:nvSpPr>
            <p:cNvPr id="47122" name="object 18"/>
            <p:cNvSpPr txBox="1"/>
            <p:nvPr/>
          </p:nvSpPr>
          <p:spPr>
            <a:xfrm>
              <a:off x="7664932" y="2129699"/>
              <a:ext cx="1552575" cy="348466"/>
            </a:xfrm>
            <a:prstGeom prst="rect">
              <a:avLst/>
            </a:prstGeom>
            <a:noFill/>
            <a:ln w="9525">
              <a:noFill/>
            </a:ln>
          </p:spPr>
          <p:txBody>
            <a:bodyPr lIns="0" tIns="0" rIns="0" bIns="0" anchor="t" anchorCtr="0">
              <a:spAutoFit/>
            </a:bodyPr>
            <a:lstStyle/>
            <a:p>
              <a:pPr marL="12700"/>
              <a:r>
                <a:rPr lang="zh-CN" altLang="en-US" sz="2000" b="1">
                  <a:solidFill>
                    <a:srgbClr val="585858"/>
                  </a:solidFill>
                  <a:latin typeface="微软雅黑" panose="020B0503020204020204" charset="-122"/>
                  <a:ea typeface="微软雅黑" panose="020B0503020204020204" charset="-122"/>
                </a:rPr>
                <a:t>在作业过程中</a:t>
              </a:r>
              <a:endParaRPr lang="zh-CN" altLang="en-US" sz="2000" b="1">
                <a:solidFill>
                  <a:srgbClr val="585858"/>
                </a:solidFill>
                <a:latin typeface="微软雅黑" panose="020B0503020204020204" charset="-122"/>
                <a:ea typeface="微软雅黑" panose="020B0503020204020204" charset="-122"/>
              </a:endParaRPr>
            </a:p>
          </p:txBody>
        </p:sp>
        <p:sp>
          <p:nvSpPr>
            <p:cNvPr id="47123" name="object 19"/>
            <p:cNvSpPr txBox="1"/>
            <p:nvPr/>
          </p:nvSpPr>
          <p:spPr>
            <a:xfrm>
              <a:off x="7681513" y="2995842"/>
              <a:ext cx="151130" cy="244070"/>
            </a:xfrm>
            <a:prstGeom prst="rect">
              <a:avLst/>
            </a:prstGeom>
            <a:noFill/>
            <a:ln w="9525">
              <a:noFill/>
            </a:ln>
          </p:spPr>
          <p:txBody>
            <a:bodyPr lIns="0" tIns="0" rIns="0" bIns="0" anchor="t" anchorCtr="0">
              <a:spAutoFit/>
            </a:bodyPr>
            <a:lstStyle/>
            <a:p>
              <a:pPr marL="12700"/>
              <a:r>
                <a:rPr lang="en-US" altLang="zh-CN" sz="1400">
                  <a:solidFill>
                    <a:srgbClr val="C00000"/>
                  </a:solidFill>
                  <a:latin typeface="微软雅黑" panose="020B0503020204020204" charset="-122"/>
                  <a:ea typeface="微软雅黑" panose="020B0503020204020204" charset="-122"/>
                </a:rPr>
                <a:t>√</a:t>
              </a:r>
              <a:endParaRPr lang="en-US" altLang="zh-CN" sz="1400">
                <a:solidFill>
                  <a:srgbClr val="C00000"/>
                </a:solidFill>
                <a:latin typeface="微软雅黑" panose="020B0503020204020204" charset="-122"/>
                <a:ea typeface="微软雅黑" panose="020B0503020204020204" charset="-122"/>
              </a:endParaRPr>
            </a:p>
          </p:txBody>
        </p:sp>
        <p:sp>
          <p:nvSpPr>
            <p:cNvPr id="47124" name="object 20"/>
            <p:cNvSpPr txBox="1"/>
            <p:nvPr/>
          </p:nvSpPr>
          <p:spPr>
            <a:xfrm>
              <a:off x="8021679" y="2989292"/>
              <a:ext cx="2696845" cy="244070"/>
            </a:xfrm>
            <a:prstGeom prst="rect">
              <a:avLst/>
            </a:prstGeom>
            <a:noFill/>
            <a:ln w="9525">
              <a:noFill/>
            </a:ln>
          </p:spPr>
          <p:txBody>
            <a:bodyPr wrap="square" lIns="0" tIns="0" rIns="0" bIns="0" anchor="t" anchorCtr="0">
              <a:spAutoFit/>
            </a:bodyPr>
            <a:lstStyle/>
            <a:p>
              <a:pPr marL="12700"/>
              <a:r>
                <a:rPr lang="zh-CN" altLang="en-US" sz="1400">
                  <a:solidFill>
                    <a:srgbClr val="585858"/>
                  </a:solidFill>
                  <a:latin typeface="微软雅黑" panose="020B0503020204020204" charset="-122"/>
                  <a:ea typeface="微软雅黑" panose="020B0503020204020204" charset="-122"/>
                </a:rPr>
                <a:t>遵守安全生产规章制度和操作规程</a:t>
              </a:r>
              <a:endParaRPr lang="zh-CN" altLang="en-US" sz="1400">
                <a:solidFill>
                  <a:srgbClr val="585858"/>
                </a:solidFill>
                <a:latin typeface="微软雅黑" panose="020B0503020204020204" charset="-122"/>
                <a:ea typeface="微软雅黑" panose="020B0503020204020204" charset="-122"/>
              </a:endParaRPr>
            </a:p>
          </p:txBody>
        </p:sp>
        <p:sp>
          <p:nvSpPr>
            <p:cNvPr id="47125" name="object 21"/>
            <p:cNvSpPr txBox="1"/>
            <p:nvPr/>
          </p:nvSpPr>
          <p:spPr>
            <a:xfrm>
              <a:off x="7681513" y="3423904"/>
              <a:ext cx="151130" cy="244070"/>
            </a:xfrm>
            <a:prstGeom prst="rect">
              <a:avLst/>
            </a:prstGeom>
            <a:noFill/>
            <a:ln w="9525">
              <a:noFill/>
            </a:ln>
          </p:spPr>
          <p:txBody>
            <a:bodyPr lIns="0" tIns="0" rIns="0" bIns="0" anchor="t" anchorCtr="0">
              <a:spAutoFit/>
            </a:bodyPr>
            <a:lstStyle/>
            <a:p>
              <a:pPr marL="12700"/>
              <a:r>
                <a:rPr lang="en-US" altLang="zh-CN" sz="1400">
                  <a:solidFill>
                    <a:srgbClr val="C00000"/>
                  </a:solidFill>
                  <a:latin typeface="微软雅黑" panose="020B0503020204020204" charset="-122"/>
                  <a:ea typeface="微软雅黑" panose="020B0503020204020204" charset="-122"/>
                </a:rPr>
                <a:t>√</a:t>
              </a:r>
              <a:endParaRPr lang="en-US" altLang="zh-CN" sz="1400">
                <a:solidFill>
                  <a:srgbClr val="C00000"/>
                </a:solidFill>
                <a:latin typeface="微软雅黑" panose="020B0503020204020204" charset="-122"/>
                <a:ea typeface="微软雅黑" panose="020B0503020204020204" charset="-122"/>
              </a:endParaRPr>
            </a:p>
          </p:txBody>
        </p:sp>
        <p:sp>
          <p:nvSpPr>
            <p:cNvPr id="47126" name="object 22"/>
            <p:cNvSpPr txBox="1"/>
            <p:nvPr/>
          </p:nvSpPr>
          <p:spPr>
            <a:xfrm>
              <a:off x="8021679" y="3447127"/>
              <a:ext cx="739140" cy="244070"/>
            </a:xfrm>
            <a:prstGeom prst="rect">
              <a:avLst/>
            </a:prstGeom>
            <a:noFill/>
            <a:ln w="9525">
              <a:noFill/>
            </a:ln>
          </p:spPr>
          <p:txBody>
            <a:bodyPr lIns="0" tIns="0" rIns="0" bIns="0" anchor="t" anchorCtr="0">
              <a:spAutoFit/>
            </a:bodyPr>
            <a:lstStyle/>
            <a:p>
              <a:pPr marL="12700"/>
              <a:r>
                <a:rPr lang="zh-CN" altLang="en-US" sz="1400">
                  <a:solidFill>
                    <a:srgbClr val="585858"/>
                  </a:solidFill>
                  <a:latin typeface="微软雅黑" panose="020B0503020204020204" charset="-122"/>
                  <a:ea typeface="微软雅黑" panose="020B0503020204020204" charset="-122"/>
                </a:rPr>
                <a:t>服从管理</a:t>
              </a:r>
              <a:endParaRPr lang="zh-CN" altLang="en-US" sz="1400">
                <a:solidFill>
                  <a:srgbClr val="585858"/>
                </a:solidFill>
                <a:latin typeface="微软雅黑" panose="020B0503020204020204" charset="-122"/>
                <a:ea typeface="微软雅黑" panose="020B0503020204020204" charset="-122"/>
              </a:endParaRPr>
            </a:p>
          </p:txBody>
        </p:sp>
        <p:sp>
          <p:nvSpPr>
            <p:cNvPr id="47127" name="object 23"/>
            <p:cNvSpPr txBox="1"/>
            <p:nvPr/>
          </p:nvSpPr>
          <p:spPr>
            <a:xfrm>
              <a:off x="7681513" y="3895757"/>
              <a:ext cx="151130" cy="244070"/>
            </a:xfrm>
            <a:prstGeom prst="rect">
              <a:avLst/>
            </a:prstGeom>
            <a:noFill/>
            <a:ln w="9525">
              <a:noFill/>
            </a:ln>
          </p:spPr>
          <p:txBody>
            <a:bodyPr lIns="0" tIns="0" rIns="0" bIns="0" anchor="t" anchorCtr="0">
              <a:spAutoFit/>
            </a:bodyPr>
            <a:lstStyle/>
            <a:p>
              <a:pPr marL="12700"/>
              <a:r>
                <a:rPr lang="en-US" altLang="zh-CN" sz="1400">
                  <a:solidFill>
                    <a:srgbClr val="C00000"/>
                  </a:solidFill>
                  <a:latin typeface="微软雅黑" panose="020B0503020204020204" charset="-122"/>
                  <a:ea typeface="微软雅黑" panose="020B0503020204020204" charset="-122"/>
                </a:rPr>
                <a:t>√</a:t>
              </a:r>
              <a:endParaRPr lang="en-US" altLang="zh-CN" sz="1400">
                <a:solidFill>
                  <a:srgbClr val="C00000"/>
                </a:solidFill>
                <a:latin typeface="微软雅黑" panose="020B0503020204020204" charset="-122"/>
                <a:ea typeface="微软雅黑" panose="020B0503020204020204" charset="-122"/>
              </a:endParaRPr>
            </a:p>
          </p:txBody>
        </p:sp>
        <p:sp>
          <p:nvSpPr>
            <p:cNvPr id="47128" name="object 24"/>
            <p:cNvSpPr txBox="1"/>
            <p:nvPr/>
          </p:nvSpPr>
          <p:spPr>
            <a:xfrm>
              <a:off x="8021679" y="3904580"/>
              <a:ext cx="2341880" cy="244070"/>
            </a:xfrm>
            <a:prstGeom prst="rect">
              <a:avLst/>
            </a:prstGeom>
            <a:noFill/>
            <a:ln w="9525">
              <a:noFill/>
            </a:ln>
          </p:spPr>
          <p:txBody>
            <a:bodyPr wrap="square" lIns="0" tIns="0" rIns="0" bIns="0" anchor="t" anchorCtr="0">
              <a:spAutoFit/>
            </a:bodyPr>
            <a:lstStyle/>
            <a:p>
              <a:pPr marL="12700"/>
              <a:r>
                <a:rPr lang="zh-CN" altLang="en-US" sz="1400">
                  <a:solidFill>
                    <a:srgbClr val="585858"/>
                  </a:solidFill>
                  <a:latin typeface="微软雅黑" panose="020B0503020204020204" charset="-122"/>
                  <a:ea typeface="微软雅黑" panose="020B0503020204020204" charset="-122"/>
                </a:rPr>
                <a:t>正确佩戴和使用劳动防护用品</a:t>
              </a:r>
              <a:endParaRPr lang="zh-CN" altLang="en-US" sz="1400">
                <a:solidFill>
                  <a:srgbClr val="585858"/>
                </a:solidFill>
                <a:latin typeface="微软雅黑" panose="020B0503020204020204" charset="-122"/>
                <a:ea typeface="微软雅黑" panose="020B0503020204020204" charset="-122"/>
              </a:endParaRPr>
            </a:p>
          </p:txBody>
        </p:sp>
        <p:sp>
          <p:nvSpPr>
            <p:cNvPr id="47129" name="object 25"/>
            <p:cNvSpPr txBox="1"/>
            <p:nvPr/>
          </p:nvSpPr>
          <p:spPr>
            <a:xfrm>
              <a:off x="4205076" y="4981750"/>
              <a:ext cx="3840479" cy="348466"/>
            </a:xfrm>
            <a:prstGeom prst="rect">
              <a:avLst/>
            </a:prstGeom>
            <a:noFill/>
            <a:ln w="9525">
              <a:noFill/>
            </a:ln>
          </p:spPr>
          <p:txBody>
            <a:bodyPr wrap="square" lIns="0" tIns="0" rIns="0" bIns="0" anchor="t" anchorCtr="0">
              <a:spAutoFit/>
            </a:bodyPr>
            <a:lstStyle/>
            <a:p>
              <a:pPr marL="12700"/>
              <a:r>
                <a:rPr lang="zh-CN" altLang="en-US" sz="2000" b="1">
                  <a:solidFill>
                    <a:srgbClr val="585858"/>
                  </a:solidFill>
                  <a:latin typeface="微软雅黑" panose="020B0503020204020204" charset="-122"/>
                  <a:ea typeface="微软雅黑" panose="020B0503020204020204" charset="-122"/>
                </a:rPr>
                <a:t>发现事故隐患或者其他不安全因素</a:t>
              </a:r>
              <a:endParaRPr lang="zh-CN" altLang="en-US" sz="2000" b="1">
                <a:solidFill>
                  <a:srgbClr val="585858"/>
                </a:solidFill>
                <a:latin typeface="微软雅黑" panose="020B0503020204020204" charset="-122"/>
                <a:ea typeface="微软雅黑" panose="020B0503020204020204" charset="-122"/>
              </a:endParaRPr>
            </a:p>
          </p:txBody>
        </p:sp>
        <p:sp>
          <p:nvSpPr>
            <p:cNvPr id="47130" name="object 26"/>
            <p:cNvSpPr txBox="1"/>
            <p:nvPr/>
          </p:nvSpPr>
          <p:spPr>
            <a:xfrm>
              <a:off x="4205076" y="5619442"/>
              <a:ext cx="151130" cy="244070"/>
            </a:xfrm>
            <a:prstGeom prst="rect">
              <a:avLst/>
            </a:prstGeom>
            <a:noFill/>
            <a:ln w="9525">
              <a:noFill/>
            </a:ln>
          </p:spPr>
          <p:txBody>
            <a:bodyPr lIns="0" tIns="0" rIns="0" bIns="0" anchor="t" anchorCtr="0">
              <a:spAutoFit/>
            </a:bodyPr>
            <a:lstStyle/>
            <a:p>
              <a:pPr marL="12700"/>
              <a:r>
                <a:rPr lang="en-US" altLang="zh-CN" sz="1400">
                  <a:solidFill>
                    <a:srgbClr val="C00000"/>
                  </a:solidFill>
                  <a:latin typeface="微软雅黑" panose="020B0503020204020204" charset="-122"/>
                  <a:ea typeface="微软雅黑" panose="020B0503020204020204" charset="-122"/>
                </a:rPr>
                <a:t>√</a:t>
              </a:r>
              <a:endParaRPr lang="en-US" altLang="zh-CN" sz="1400">
                <a:solidFill>
                  <a:srgbClr val="C00000"/>
                </a:solidFill>
                <a:latin typeface="微软雅黑" panose="020B0503020204020204" charset="-122"/>
                <a:ea typeface="微软雅黑" panose="020B0503020204020204" charset="-122"/>
              </a:endParaRPr>
            </a:p>
          </p:txBody>
        </p:sp>
        <p:sp>
          <p:nvSpPr>
            <p:cNvPr id="47131" name="object 27"/>
            <p:cNvSpPr txBox="1"/>
            <p:nvPr/>
          </p:nvSpPr>
          <p:spPr>
            <a:xfrm>
              <a:off x="4621381" y="5596582"/>
              <a:ext cx="3408679" cy="244070"/>
            </a:xfrm>
            <a:prstGeom prst="rect">
              <a:avLst/>
            </a:prstGeom>
            <a:noFill/>
            <a:ln w="9525">
              <a:noFill/>
            </a:ln>
          </p:spPr>
          <p:txBody>
            <a:bodyPr wrap="square" lIns="0" tIns="0" rIns="0" bIns="0" anchor="t" anchorCtr="0">
              <a:spAutoFit/>
            </a:bodyPr>
            <a:lstStyle/>
            <a:p>
              <a:pPr marL="12700"/>
              <a:r>
                <a:rPr lang="zh-CN" altLang="en-US" sz="1400">
                  <a:solidFill>
                    <a:srgbClr val="585858"/>
                  </a:solidFill>
                  <a:latin typeface="微软雅黑" panose="020B0503020204020204" charset="-122"/>
                  <a:ea typeface="微软雅黑" panose="020B0503020204020204" charset="-122"/>
                </a:rPr>
                <a:t>应立即向现场安全管理人员或者负责人报告</a:t>
              </a:r>
              <a:endParaRPr lang="zh-CN" altLang="en-US" sz="1400">
                <a:solidFill>
                  <a:srgbClr val="585858"/>
                </a:solidFill>
                <a:latin typeface="微软雅黑" panose="020B0503020204020204" charset="-122"/>
                <a:ea typeface="微软雅黑" panose="020B0503020204020204" charset="-122"/>
              </a:endParaRPr>
            </a:p>
          </p:txBody>
        </p:sp>
        <p:sp>
          <p:nvSpPr>
            <p:cNvPr id="47132" name="object 28"/>
            <p:cNvSpPr txBox="1"/>
            <p:nvPr/>
          </p:nvSpPr>
          <p:spPr>
            <a:xfrm>
              <a:off x="4205076" y="6076946"/>
              <a:ext cx="151130" cy="244070"/>
            </a:xfrm>
            <a:prstGeom prst="rect">
              <a:avLst/>
            </a:prstGeom>
            <a:noFill/>
            <a:ln w="9525">
              <a:noFill/>
            </a:ln>
          </p:spPr>
          <p:txBody>
            <a:bodyPr lIns="0" tIns="0" rIns="0" bIns="0" anchor="t" anchorCtr="0">
              <a:spAutoFit/>
            </a:bodyPr>
            <a:lstStyle/>
            <a:p>
              <a:pPr marL="12700"/>
              <a:r>
                <a:rPr lang="en-US" altLang="zh-CN" sz="1400">
                  <a:solidFill>
                    <a:srgbClr val="C00000"/>
                  </a:solidFill>
                  <a:latin typeface="微软雅黑" panose="020B0503020204020204" charset="-122"/>
                  <a:ea typeface="微软雅黑" panose="020B0503020204020204" charset="-122"/>
                </a:rPr>
                <a:t>√</a:t>
              </a:r>
              <a:endParaRPr lang="en-US" altLang="zh-CN" sz="1400">
                <a:solidFill>
                  <a:srgbClr val="C00000"/>
                </a:solidFill>
                <a:latin typeface="微软雅黑" panose="020B0503020204020204" charset="-122"/>
                <a:ea typeface="微软雅黑" panose="020B0503020204020204" charset="-122"/>
              </a:endParaRPr>
            </a:p>
          </p:txBody>
        </p:sp>
        <p:sp>
          <p:nvSpPr>
            <p:cNvPr id="47133" name="object 29"/>
            <p:cNvSpPr txBox="1"/>
            <p:nvPr/>
          </p:nvSpPr>
          <p:spPr>
            <a:xfrm>
              <a:off x="4621381" y="6054087"/>
              <a:ext cx="2696845" cy="244070"/>
            </a:xfrm>
            <a:prstGeom prst="rect">
              <a:avLst/>
            </a:prstGeom>
            <a:noFill/>
            <a:ln w="9525">
              <a:noFill/>
            </a:ln>
          </p:spPr>
          <p:txBody>
            <a:bodyPr wrap="square" lIns="0" tIns="0" rIns="0" bIns="0" anchor="t" anchorCtr="0">
              <a:spAutoFit/>
            </a:bodyPr>
            <a:lstStyle/>
            <a:p>
              <a:pPr marL="12700"/>
              <a:r>
                <a:rPr lang="zh-CN" altLang="en-US" sz="1400">
                  <a:solidFill>
                    <a:srgbClr val="585858"/>
                  </a:solidFill>
                  <a:latin typeface="微软雅黑" panose="020B0503020204020204" charset="-122"/>
                  <a:ea typeface="微软雅黑" panose="020B0503020204020204" charset="-122"/>
                </a:rPr>
                <a:t>接到报告的人员应当及时予以处理</a:t>
              </a:r>
              <a:endParaRPr lang="zh-CN" altLang="en-US" sz="1400">
                <a:solidFill>
                  <a:srgbClr val="585858"/>
                </a:solidFill>
                <a:latin typeface="微软雅黑" panose="020B0503020204020204" charset="-122"/>
                <a:ea typeface="微软雅黑" panose="020B0503020204020204" charset="-122"/>
              </a:endParaRPr>
            </a:p>
          </p:txBody>
        </p:sp>
        <p:sp>
          <p:nvSpPr>
            <p:cNvPr id="47134" name="object 30"/>
            <p:cNvSpPr/>
            <p:nvPr>
              <p:custDataLst>
                <p:tags r:id="rId8"/>
              </p:custDataLst>
            </p:nvPr>
          </p:nvSpPr>
          <p:spPr>
            <a:xfrm>
              <a:off x="6930749" y="4464352"/>
              <a:ext cx="2181987" cy="623316"/>
            </a:xfrm>
            <a:custGeom>
              <a:avLst/>
              <a:gdLst/>
              <a:ahLst/>
              <a:cxnLst/>
              <a:rect l="0" t="0" r="0" b="0"/>
              <a:pathLst>
                <a:path w="2181986" h="623316">
                  <a:moveTo>
                    <a:pt x="0" y="0"/>
                  </a:moveTo>
                  <a:lnTo>
                    <a:pt x="2181987" y="623315"/>
                  </a:lnTo>
                </a:path>
              </a:pathLst>
            </a:custGeom>
            <a:noFill/>
            <a:ln w="6096" cap="flat" cmpd="sng">
              <a:solidFill>
                <a:srgbClr val="DC3B00"/>
              </a:solidFill>
              <a:prstDash val="dash"/>
              <a:miter/>
              <a:headEnd type="none" w="med" len="med"/>
              <a:tailEnd type="none" w="med" len="med"/>
            </a:ln>
          </p:spPr>
          <p:txBody>
            <a:bodyPr/>
            <a:lstStyle/>
            <a:p>
              <a:endParaRPr lang="zh-CN" altLang="en-US">
                <a:solidFill>
                  <a:schemeClr val="dk1"/>
                </a:solidFill>
              </a:endParaRPr>
            </a:p>
          </p:txBody>
        </p:sp>
        <p:sp>
          <p:nvSpPr>
            <p:cNvPr id="47135" name="object 31"/>
            <p:cNvSpPr/>
            <p:nvPr>
              <p:custDataLst>
                <p:tags r:id="rId9"/>
              </p:custDataLst>
            </p:nvPr>
          </p:nvSpPr>
          <p:spPr>
            <a:xfrm>
              <a:off x="3119226" y="4452160"/>
              <a:ext cx="2181986" cy="623316"/>
            </a:xfrm>
            <a:custGeom>
              <a:avLst/>
              <a:gdLst/>
              <a:ahLst/>
              <a:cxnLst/>
              <a:rect l="0" t="0" r="0" b="0"/>
              <a:pathLst>
                <a:path w="2181986" h="623316">
                  <a:moveTo>
                    <a:pt x="0" y="623316"/>
                  </a:moveTo>
                  <a:lnTo>
                    <a:pt x="2181986" y="0"/>
                  </a:lnTo>
                </a:path>
              </a:pathLst>
            </a:custGeom>
            <a:noFill/>
            <a:ln w="6096" cap="flat" cmpd="sng">
              <a:solidFill>
                <a:srgbClr val="DC3B00"/>
              </a:solidFill>
              <a:prstDash val="dash"/>
              <a:miter/>
              <a:headEnd type="none" w="med" len="med"/>
              <a:tailEnd type="none" w="med" len="med"/>
            </a:ln>
          </p:spPr>
          <p:txBody>
            <a:bodyPr/>
            <a:lstStyle/>
            <a:p>
              <a:endParaRPr lang="zh-CN" altLang="en-US">
                <a:solidFill>
                  <a:schemeClr val="dk1"/>
                </a:solidFill>
              </a:endParaRPr>
            </a:p>
          </p:txBody>
        </p:sp>
      </p:grpSp>
      <p:sp>
        <p:nvSpPr>
          <p:cNvPr id="4" name="矩形 3"/>
          <p:cNvSpPr/>
          <p:nvPr/>
        </p:nvSpPr>
        <p:spPr>
          <a:xfrm>
            <a:off x="581660" y="1631315"/>
            <a:ext cx="624205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安全生产法：第五十七、五十八、五十九条</a:t>
            </a:r>
            <a:endParaRPr lang="zh-CN" altLang="en-US" sz="2400" b="1">
              <a:solidFill>
                <a:srgbClr val="FFFFFF"/>
              </a:solidFill>
              <a:latin typeface="微软雅黑" panose="020B0503020204020204" charset="-122"/>
              <a:ea typeface="微软雅黑" panose="020B0503020204020204" charset="-122"/>
            </a:endParaRPr>
          </a:p>
        </p:txBody>
      </p:sp>
      <p:sp>
        <p:nvSpPr>
          <p:cNvPr id="2" name="object 20"/>
          <p:cNvSpPr txBox="1"/>
          <p:nvPr/>
        </p:nvSpPr>
        <p:spPr>
          <a:xfrm>
            <a:off x="7985674" y="3165745"/>
            <a:ext cx="2795356" cy="215265"/>
          </a:xfrm>
          <a:prstGeom prst="rect">
            <a:avLst/>
          </a:prstGeom>
          <a:noFill/>
          <a:ln w="9525">
            <a:noFill/>
          </a:ln>
        </p:spPr>
        <p:txBody>
          <a:bodyPr wrap="square" lIns="0" tIns="0" rIns="0" bIns="0" anchor="t" anchorCtr="0">
            <a:spAutoFit/>
          </a:bodyPr>
          <a:lstStyle/>
          <a:p>
            <a:pPr marL="12700"/>
            <a:r>
              <a:rPr lang="zh-CN" altLang="en-US" sz="1400">
                <a:solidFill>
                  <a:srgbClr val="585858"/>
                </a:solidFill>
                <a:latin typeface="微软雅黑" panose="020B0503020204020204" charset="-122"/>
                <a:ea typeface="微软雅黑" panose="020B0503020204020204" charset="-122"/>
              </a:rPr>
              <a:t>严格落实岗位安全责任</a:t>
            </a:r>
            <a:endParaRPr lang="zh-CN" altLang="en-US" sz="1400">
              <a:solidFill>
                <a:srgbClr val="585858"/>
              </a:solidFill>
              <a:latin typeface="微软雅黑" panose="020B0503020204020204" charset="-122"/>
              <a:ea typeface="微软雅黑" panose="020B0503020204020204" charset="-122"/>
            </a:endParaRPr>
          </a:p>
        </p:txBody>
      </p:sp>
      <p:sp>
        <p:nvSpPr>
          <p:cNvPr id="6" name="object 19"/>
          <p:cNvSpPr txBox="1"/>
          <p:nvPr/>
        </p:nvSpPr>
        <p:spPr>
          <a:xfrm>
            <a:off x="7633082" y="3165175"/>
            <a:ext cx="156651" cy="215265"/>
          </a:xfrm>
          <a:prstGeom prst="rect">
            <a:avLst/>
          </a:prstGeom>
          <a:noFill/>
          <a:ln w="9525">
            <a:noFill/>
          </a:ln>
        </p:spPr>
        <p:txBody>
          <a:bodyPr lIns="0" tIns="0" rIns="0" bIns="0" anchor="t" anchorCtr="0">
            <a:spAutoFit/>
          </a:bodyPr>
          <a:lstStyle/>
          <a:p>
            <a:pPr marL="12700"/>
            <a:r>
              <a:rPr lang="en-US" altLang="zh-CN" sz="1400">
                <a:solidFill>
                  <a:srgbClr val="C00000"/>
                </a:solidFill>
                <a:latin typeface="微软雅黑" panose="020B0503020204020204" charset="-122"/>
                <a:ea typeface="微软雅黑" panose="020B0503020204020204" charset="-122"/>
              </a:rPr>
              <a:t>√</a:t>
            </a:r>
            <a:endParaRPr lang="en-US" altLang="zh-CN" sz="1400">
              <a:solidFill>
                <a:srgbClr val="C00000"/>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第一节  安全生产法解读</a:t>
            </a:r>
            <a:endParaRPr lang="zh-CN" altLang="en-US" sz="4000" b="1">
              <a:solidFill>
                <a:schemeClr val="lt1"/>
              </a:solidFill>
            </a:endParaRPr>
          </a:p>
        </p:txBody>
      </p:sp>
      <p:sp>
        <p:nvSpPr>
          <p:cNvPr id="2" name="矩形 1"/>
          <p:cNvSpPr/>
          <p:nvPr/>
        </p:nvSpPr>
        <p:spPr>
          <a:xfrm>
            <a:off x="581660" y="163131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安全生产法：第七十九条</a:t>
            </a:r>
            <a:endParaRPr lang="zh-CN" altLang="en-US" sz="2400" b="1">
              <a:solidFill>
                <a:srgbClr val="FFFFFF"/>
              </a:solidFill>
              <a:latin typeface="微软雅黑" panose="020B0503020204020204" charset="-122"/>
              <a:ea typeface="微软雅黑" panose="020B0503020204020204" charset="-122"/>
            </a:endParaRPr>
          </a:p>
        </p:txBody>
      </p:sp>
      <p:grpSp>
        <p:nvGrpSpPr>
          <p:cNvPr id="49153" name="组合 101"/>
          <p:cNvGrpSpPr/>
          <p:nvPr/>
        </p:nvGrpSpPr>
        <p:grpSpPr>
          <a:xfrm>
            <a:off x="644525" y="2332990"/>
            <a:ext cx="10967085" cy="4163612"/>
            <a:chOff x="96113" y="836674"/>
            <a:chExt cx="9633863" cy="5777517"/>
          </a:xfrm>
        </p:grpSpPr>
        <p:sp>
          <p:nvSpPr>
            <p:cNvPr id="49154" name="object 2"/>
            <p:cNvSpPr/>
            <p:nvPr>
              <p:custDataLst>
                <p:tags r:id="rId1"/>
              </p:custDataLst>
            </p:nvPr>
          </p:nvSpPr>
          <p:spPr>
            <a:xfrm>
              <a:off x="3249167" y="1030224"/>
              <a:ext cx="1368552" cy="647700"/>
            </a:xfrm>
            <a:custGeom>
              <a:avLst/>
              <a:gdLst/>
              <a:ahLst/>
              <a:cxnLst/>
              <a:rect l="0" t="0" r="0" b="0"/>
              <a:pathLst>
                <a:path w="1368552" h="647700">
                  <a:moveTo>
                    <a:pt x="684276" y="0"/>
                  </a:moveTo>
                  <a:lnTo>
                    <a:pt x="0" y="553338"/>
                  </a:lnTo>
                  <a:lnTo>
                    <a:pt x="0" y="647700"/>
                  </a:lnTo>
                  <a:lnTo>
                    <a:pt x="684276" y="94361"/>
                  </a:lnTo>
                  <a:lnTo>
                    <a:pt x="800965" y="94361"/>
                  </a:lnTo>
                  <a:lnTo>
                    <a:pt x="684276" y="0"/>
                  </a:lnTo>
                  <a:close/>
                </a:path>
                <a:path w="1368552" h="647700">
                  <a:moveTo>
                    <a:pt x="800965" y="94361"/>
                  </a:moveTo>
                  <a:lnTo>
                    <a:pt x="684276" y="94361"/>
                  </a:lnTo>
                  <a:lnTo>
                    <a:pt x="1368552" y="647700"/>
                  </a:lnTo>
                  <a:lnTo>
                    <a:pt x="1368552" y="553338"/>
                  </a:lnTo>
                  <a:lnTo>
                    <a:pt x="800965" y="94361"/>
                  </a:lnTo>
                  <a:close/>
                </a:path>
              </a:pathLst>
            </a:custGeom>
            <a:solidFill>
              <a:srgbClr val="585858"/>
            </a:solidFill>
            <a:ln w="9525">
              <a:noFill/>
            </a:ln>
          </p:spPr>
          <p:txBody>
            <a:bodyPr/>
            <a:lstStyle/>
            <a:p>
              <a:endParaRPr lang="zh-CN" altLang="en-US">
                <a:solidFill>
                  <a:schemeClr val="dk1"/>
                </a:solidFill>
              </a:endParaRPr>
            </a:p>
          </p:txBody>
        </p:sp>
        <p:sp>
          <p:nvSpPr>
            <p:cNvPr id="49155" name="object 3"/>
            <p:cNvSpPr/>
            <p:nvPr>
              <p:custDataLst>
                <p:tags r:id="rId2"/>
              </p:custDataLst>
            </p:nvPr>
          </p:nvSpPr>
          <p:spPr>
            <a:xfrm>
              <a:off x="3393947" y="2175510"/>
              <a:ext cx="1078991" cy="78740"/>
            </a:xfrm>
            <a:custGeom>
              <a:avLst/>
              <a:gdLst/>
              <a:ahLst/>
              <a:cxnLst/>
              <a:rect l="0" t="0" r="0" b="0"/>
              <a:pathLst>
                <a:path w="1078991" h="78740">
                  <a:moveTo>
                    <a:pt x="0" y="78740"/>
                  </a:moveTo>
                  <a:lnTo>
                    <a:pt x="1078991" y="78740"/>
                  </a:lnTo>
                  <a:lnTo>
                    <a:pt x="1078991" y="0"/>
                  </a:lnTo>
                  <a:lnTo>
                    <a:pt x="0" y="0"/>
                  </a:lnTo>
                  <a:lnTo>
                    <a:pt x="0" y="78740"/>
                  </a:lnTo>
                  <a:close/>
                </a:path>
              </a:pathLst>
            </a:custGeom>
            <a:solidFill>
              <a:srgbClr val="585858"/>
            </a:solidFill>
            <a:ln w="9525">
              <a:noFill/>
            </a:ln>
          </p:spPr>
          <p:txBody>
            <a:bodyPr/>
            <a:lstStyle/>
            <a:p>
              <a:endParaRPr lang="zh-CN" altLang="en-US">
                <a:solidFill>
                  <a:schemeClr val="dk1"/>
                </a:solidFill>
              </a:endParaRPr>
            </a:p>
          </p:txBody>
        </p:sp>
        <p:sp>
          <p:nvSpPr>
            <p:cNvPr id="49156" name="object 4"/>
            <p:cNvSpPr/>
            <p:nvPr>
              <p:custDataLst>
                <p:tags r:id="rId3"/>
              </p:custDataLst>
            </p:nvPr>
          </p:nvSpPr>
          <p:spPr>
            <a:xfrm>
              <a:off x="3393947" y="1677670"/>
              <a:ext cx="71881" cy="497839"/>
            </a:xfrm>
            <a:custGeom>
              <a:avLst/>
              <a:gdLst/>
              <a:ahLst/>
              <a:cxnLst/>
              <a:rect l="0" t="0" r="0" b="0"/>
              <a:pathLst>
                <a:path w="71881" h="497839">
                  <a:moveTo>
                    <a:pt x="0" y="497839"/>
                  </a:moveTo>
                  <a:lnTo>
                    <a:pt x="71881" y="497839"/>
                  </a:lnTo>
                  <a:lnTo>
                    <a:pt x="71881" y="0"/>
                  </a:lnTo>
                  <a:lnTo>
                    <a:pt x="0" y="0"/>
                  </a:lnTo>
                  <a:lnTo>
                    <a:pt x="0" y="497839"/>
                  </a:lnTo>
                  <a:close/>
                </a:path>
              </a:pathLst>
            </a:custGeom>
            <a:solidFill>
              <a:srgbClr val="585858"/>
            </a:solidFill>
            <a:ln w="9525">
              <a:noFill/>
            </a:ln>
          </p:spPr>
          <p:txBody>
            <a:bodyPr/>
            <a:lstStyle/>
            <a:p>
              <a:endParaRPr lang="zh-CN" altLang="en-US">
                <a:solidFill>
                  <a:schemeClr val="dk1"/>
                </a:solidFill>
              </a:endParaRPr>
            </a:p>
          </p:txBody>
        </p:sp>
        <p:sp>
          <p:nvSpPr>
            <p:cNvPr id="49157" name="object 5"/>
            <p:cNvSpPr/>
            <p:nvPr>
              <p:custDataLst>
                <p:tags r:id="rId4"/>
              </p:custDataLst>
            </p:nvPr>
          </p:nvSpPr>
          <p:spPr>
            <a:xfrm>
              <a:off x="4401058" y="1677923"/>
              <a:ext cx="71881" cy="497077"/>
            </a:xfrm>
            <a:custGeom>
              <a:avLst/>
              <a:gdLst/>
              <a:ahLst/>
              <a:cxnLst/>
              <a:rect l="0" t="0" r="0" b="0"/>
              <a:pathLst>
                <a:path w="71881" h="497076">
                  <a:moveTo>
                    <a:pt x="71881" y="0"/>
                  </a:moveTo>
                  <a:lnTo>
                    <a:pt x="0" y="0"/>
                  </a:lnTo>
                  <a:lnTo>
                    <a:pt x="0" y="497077"/>
                  </a:lnTo>
                  <a:lnTo>
                    <a:pt x="71881" y="497077"/>
                  </a:lnTo>
                  <a:lnTo>
                    <a:pt x="71881" y="0"/>
                  </a:lnTo>
                  <a:close/>
                </a:path>
              </a:pathLst>
            </a:custGeom>
            <a:solidFill>
              <a:srgbClr val="585858"/>
            </a:solidFill>
            <a:ln w="9525">
              <a:noFill/>
            </a:ln>
          </p:spPr>
          <p:txBody>
            <a:bodyPr/>
            <a:lstStyle/>
            <a:p>
              <a:endParaRPr lang="zh-CN" altLang="en-US">
                <a:solidFill>
                  <a:schemeClr val="dk1"/>
                </a:solidFill>
              </a:endParaRPr>
            </a:p>
          </p:txBody>
        </p:sp>
        <p:sp>
          <p:nvSpPr>
            <p:cNvPr id="49158" name="object 6"/>
            <p:cNvSpPr/>
            <p:nvPr>
              <p:custDataLst>
                <p:tags r:id="rId5"/>
              </p:custDataLst>
            </p:nvPr>
          </p:nvSpPr>
          <p:spPr>
            <a:xfrm>
              <a:off x="3697223" y="1877567"/>
              <a:ext cx="419100" cy="118872"/>
            </a:xfrm>
            <a:custGeom>
              <a:avLst/>
              <a:gdLst/>
              <a:ahLst/>
              <a:cxnLst/>
              <a:rect l="0" t="0" r="0" b="0"/>
              <a:pathLst>
                <a:path w="419100" h="118872">
                  <a:moveTo>
                    <a:pt x="0" y="118872"/>
                  </a:moveTo>
                  <a:lnTo>
                    <a:pt x="419100" y="118872"/>
                  </a:lnTo>
                  <a:lnTo>
                    <a:pt x="419100" y="0"/>
                  </a:lnTo>
                  <a:lnTo>
                    <a:pt x="0" y="0"/>
                  </a:lnTo>
                  <a:lnTo>
                    <a:pt x="0" y="118872"/>
                  </a:lnTo>
                  <a:close/>
                </a:path>
              </a:pathLst>
            </a:custGeom>
            <a:solidFill>
              <a:srgbClr val="585858"/>
            </a:solidFill>
            <a:ln w="9525">
              <a:noFill/>
            </a:ln>
          </p:spPr>
          <p:txBody>
            <a:bodyPr/>
            <a:lstStyle/>
            <a:p>
              <a:endParaRPr lang="zh-CN" altLang="en-US">
                <a:solidFill>
                  <a:schemeClr val="dk1"/>
                </a:solidFill>
              </a:endParaRPr>
            </a:p>
          </p:txBody>
        </p:sp>
        <p:sp>
          <p:nvSpPr>
            <p:cNvPr id="49159" name="object 7"/>
            <p:cNvSpPr/>
            <p:nvPr>
              <p:custDataLst>
                <p:tags r:id="rId6"/>
              </p:custDataLst>
            </p:nvPr>
          </p:nvSpPr>
          <p:spPr>
            <a:xfrm>
              <a:off x="3768852" y="1824227"/>
              <a:ext cx="89915" cy="88392"/>
            </a:xfrm>
            <a:custGeom>
              <a:avLst/>
              <a:gdLst/>
              <a:ahLst/>
              <a:cxnLst/>
              <a:rect l="0" t="0" r="0" b="0"/>
              <a:pathLst>
                <a:path w="89915" h="88392">
                  <a:moveTo>
                    <a:pt x="0" y="88392"/>
                  </a:moveTo>
                  <a:lnTo>
                    <a:pt x="89915" y="88392"/>
                  </a:lnTo>
                  <a:lnTo>
                    <a:pt x="89915" y="0"/>
                  </a:lnTo>
                  <a:lnTo>
                    <a:pt x="0" y="0"/>
                  </a:lnTo>
                  <a:lnTo>
                    <a:pt x="0" y="88392"/>
                  </a:lnTo>
                  <a:close/>
                </a:path>
              </a:pathLst>
            </a:custGeom>
            <a:solidFill>
              <a:srgbClr val="585858"/>
            </a:solidFill>
            <a:ln w="9525">
              <a:noFill/>
            </a:ln>
          </p:spPr>
          <p:txBody>
            <a:bodyPr/>
            <a:lstStyle/>
            <a:p>
              <a:endParaRPr lang="zh-CN" altLang="en-US">
                <a:solidFill>
                  <a:schemeClr val="dk1"/>
                </a:solidFill>
              </a:endParaRPr>
            </a:p>
          </p:txBody>
        </p:sp>
        <p:sp>
          <p:nvSpPr>
            <p:cNvPr id="49160" name="object 8"/>
            <p:cNvSpPr/>
            <p:nvPr>
              <p:custDataLst>
                <p:tags r:id="rId7"/>
              </p:custDataLst>
            </p:nvPr>
          </p:nvSpPr>
          <p:spPr>
            <a:xfrm>
              <a:off x="3768852" y="1763267"/>
              <a:ext cx="89915" cy="149351"/>
            </a:xfrm>
            <a:custGeom>
              <a:avLst/>
              <a:gdLst/>
              <a:ahLst/>
              <a:cxnLst/>
              <a:rect l="0" t="0" r="0" b="0"/>
              <a:pathLst>
                <a:path w="89915" h="149351">
                  <a:moveTo>
                    <a:pt x="0" y="149351"/>
                  </a:moveTo>
                  <a:lnTo>
                    <a:pt x="89915" y="149351"/>
                  </a:lnTo>
                  <a:lnTo>
                    <a:pt x="89915" y="0"/>
                  </a:lnTo>
                  <a:lnTo>
                    <a:pt x="0" y="0"/>
                  </a:lnTo>
                  <a:lnTo>
                    <a:pt x="0" y="149351"/>
                  </a:lnTo>
                  <a:close/>
                </a:path>
              </a:pathLst>
            </a:custGeom>
            <a:noFill/>
            <a:ln w="12191"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49161" name="object 9"/>
            <p:cNvSpPr/>
            <p:nvPr>
              <p:custDataLst>
                <p:tags r:id="rId8"/>
              </p:custDataLst>
            </p:nvPr>
          </p:nvSpPr>
          <p:spPr>
            <a:xfrm>
              <a:off x="3944111" y="1824227"/>
              <a:ext cx="88391" cy="88392"/>
            </a:xfrm>
            <a:custGeom>
              <a:avLst/>
              <a:gdLst/>
              <a:ahLst/>
              <a:cxnLst/>
              <a:rect l="0" t="0" r="0" b="0"/>
              <a:pathLst>
                <a:path w="88391" h="88392">
                  <a:moveTo>
                    <a:pt x="0" y="88392"/>
                  </a:moveTo>
                  <a:lnTo>
                    <a:pt x="88391" y="88392"/>
                  </a:lnTo>
                  <a:lnTo>
                    <a:pt x="88391" y="0"/>
                  </a:lnTo>
                  <a:lnTo>
                    <a:pt x="0" y="0"/>
                  </a:lnTo>
                  <a:lnTo>
                    <a:pt x="0" y="88392"/>
                  </a:lnTo>
                  <a:close/>
                </a:path>
              </a:pathLst>
            </a:custGeom>
            <a:solidFill>
              <a:srgbClr val="585858"/>
            </a:solidFill>
            <a:ln w="9525">
              <a:noFill/>
            </a:ln>
          </p:spPr>
          <p:txBody>
            <a:bodyPr/>
            <a:lstStyle/>
            <a:p>
              <a:endParaRPr lang="zh-CN" altLang="en-US">
                <a:solidFill>
                  <a:schemeClr val="dk1"/>
                </a:solidFill>
              </a:endParaRPr>
            </a:p>
          </p:txBody>
        </p:sp>
        <p:sp>
          <p:nvSpPr>
            <p:cNvPr id="49162" name="object 10"/>
            <p:cNvSpPr/>
            <p:nvPr>
              <p:custDataLst>
                <p:tags r:id="rId9"/>
              </p:custDataLst>
            </p:nvPr>
          </p:nvSpPr>
          <p:spPr>
            <a:xfrm>
              <a:off x="3944111" y="1763267"/>
              <a:ext cx="88391" cy="149351"/>
            </a:xfrm>
            <a:custGeom>
              <a:avLst/>
              <a:gdLst/>
              <a:ahLst/>
              <a:cxnLst/>
              <a:rect l="0" t="0" r="0" b="0"/>
              <a:pathLst>
                <a:path w="88391" h="149351">
                  <a:moveTo>
                    <a:pt x="0" y="149351"/>
                  </a:moveTo>
                  <a:lnTo>
                    <a:pt x="88391" y="149351"/>
                  </a:lnTo>
                  <a:lnTo>
                    <a:pt x="88391" y="0"/>
                  </a:lnTo>
                  <a:lnTo>
                    <a:pt x="0" y="0"/>
                  </a:lnTo>
                  <a:lnTo>
                    <a:pt x="0" y="149351"/>
                  </a:lnTo>
                  <a:close/>
                </a:path>
              </a:pathLst>
            </a:custGeom>
            <a:noFill/>
            <a:ln w="1219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49163" name="object 11"/>
            <p:cNvSpPr/>
            <p:nvPr>
              <p:custDataLst>
                <p:tags r:id="rId10"/>
              </p:custDataLst>
            </p:nvPr>
          </p:nvSpPr>
          <p:spPr>
            <a:xfrm>
              <a:off x="3697223" y="1703832"/>
              <a:ext cx="419100" cy="120396"/>
            </a:xfrm>
            <a:custGeom>
              <a:avLst/>
              <a:gdLst/>
              <a:ahLst/>
              <a:cxnLst/>
              <a:rect l="0" t="0" r="0" b="0"/>
              <a:pathLst>
                <a:path w="419100" h="120396">
                  <a:moveTo>
                    <a:pt x="0" y="120396"/>
                  </a:moveTo>
                  <a:lnTo>
                    <a:pt x="419100" y="120396"/>
                  </a:lnTo>
                  <a:lnTo>
                    <a:pt x="419100" y="0"/>
                  </a:lnTo>
                  <a:lnTo>
                    <a:pt x="0" y="0"/>
                  </a:lnTo>
                  <a:lnTo>
                    <a:pt x="0" y="120396"/>
                  </a:lnTo>
                  <a:close/>
                </a:path>
              </a:pathLst>
            </a:custGeom>
            <a:solidFill>
              <a:srgbClr val="585858"/>
            </a:solidFill>
            <a:ln w="9525">
              <a:noFill/>
            </a:ln>
          </p:spPr>
          <p:txBody>
            <a:bodyPr/>
            <a:lstStyle/>
            <a:p>
              <a:endParaRPr lang="zh-CN" altLang="en-US">
                <a:solidFill>
                  <a:schemeClr val="dk1"/>
                </a:solidFill>
              </a:endParaRPr>
            </a:p>
          </p:txBody>
        </p:sp>
        <p:sp>
          <p:nvSpPr>
            <p:cNvPr id="49164" name="object 12"/>
            <p:cNvSpPr/>
            <p:nvPr>
              <p:custDataLst>
                <p:tags r:id="rId11"/>
              </p:custDataLst>
            </p:nvPr>
          </p:nvSpPr>
          <p:spPr>
            <a:xfrm flipH="1">
              <a:off x="3873627" y="1657350"/>
              <a:ext cx="0" cy="88900"/>
            </a:xfrm>
            <a:custGeom>
              <a:avLst/>
              <a:gdLst/>
              <a:ahLst/>
              <a:cxnLst/>
              <a:rect l="0" t="0" r="0" b="0"/>
              <a:pathLst>
                <a:path w="1" h="88900">
                  <a:moveTo>
                    <a:pt x="0" y="0"/>
                  </a:moveTo>
                  <a:lnTo>
                    <a:pt x="0" y="88900"/>
                  </a:lnTo>
                </a:path>
              </a:pathLst>
            </a:custGeom>
            <a:noFill/>
            <a:ln w="30988" cap="flat" cmpd="sng">
              <a:solidFill>
                <a:srgbClr val="585858"/>
              </a:solidFill>
              <a:prstDash val="solid"/>
              <a:miter/>
              <a:headEnd type="none" w="med" len="med"/>
              <a:tailEnd type="none" w="med" len="med"/>
            </a:ln>
          </p:spPr>
          <p:txBody>
            <a:bodyPr/>
            <a:lstStyle/>
            <a:p>
              <a:endParaRPr lang="zh-CN" altLang="en-US">
                <a:solidFill>
                  <a:schemeClr val="dk1"/>
                </a:solidFill>
              </a:endParaRPr>
            </a:p>
          </p:txBody>
        </p:sp>
        <p:sp>
          <p:nvSpPr>
            <p:cNvPr id="49165" name="object 13"/>
            <p:cNvSpPr/>
            <p:nvPr>
              <p:custDataLst>
                <p:tags r:id="rId12"/>
              </p:custDataLst>
            </p:nvPr>
          </p:nvSpPr>
          <p:spPr>
            <a:xfrm>
              <a:off x="3858767" y="1642745"/>
              <a:ext cx="118872" cy="0"/>
            </a:xfrm>
            <a:custGeom>
              <a:avLst/>
              <a:gdLst/>
              <a:ahLst/>
              <a:cxnLst/>
              <a:rect l="0" t="0" r="0" b="0"/>
              <a:pathLst>
                <a:path w="118872" h="1">
                  <a:moveTo>
                    <a:pt x="0" y="0"/>
                  </a:moveTo>
                  <a:lnTo>
                    <a:pt x="118872" y="0"/>
                  </a:lnTo>
                </a:path>
              </a:pathLst>
            </a:custGeom>
            <a:noFill/>
            <a:ln w="30480" cap="flat" cmpd="sng">
              <a:solidFill>
                <a:srgbClr val="585858"/>
              </a:solidFill>
              <a:prstDash val="solid"/>
              <a:miter/>
              <a:headEnd type="none" w="med" len="med"/>
              <a:tailEnd type="none" w="med" len="med"/>
            </a:ln>
          </p:spPr>
          <p:txBody>
            <a:bodyPr/>
            <a:lstStyle/>
            <a:p>
              <a:endParaRPr lang="zh-CN" altLang="en-US">
                <a:solidFill>
                  <a:schemeClr val="dk1"/>
                </a:solidFill>
              </a:endParaRPr>
            </a:p>
          </p:txBody>
        </p:sp>
        <p:sp>
          <p:nvSpPr>
            <p:cNvPr id="49166" name="object 14"/>
            <p:cNvSpPr/>
            <p:nvPr>
              <p:custDataLst>
                <p:tags r:id="rId13"/>
              </p:custDataLst>
            </p:nvPr>
          </p:nvSpPr>
          <p:spPr>
            <a:xfrm flipH="1">
              <a:off x="3962780" y="1656969"/>
              <a:ext cx="0" cy="89534"/>
            </a:xfrm>
            <a:custGeom>
              <a:avLst/>
              <a:gdLst/>
              <a:ahLst/>
              <a:cxnLst/>
              <a:rect l="0" t="0" r="0" b="0"/>
              <a:pathLst>
                <a:path w="1" h="89534">
                  <a:moveTo>
                    <a:pt x="0" y="0"/>
                  </a:moveTo>
                  <a:lnTo>
                    <a:pt x="0" y="89534"/>
                  </a:lnTo>
                </a:path>
              </a:pathLst>
            </a:custGeom>
            <a:noFill/>
            <a:ln w="30987" cap="flat" cmpd="sng">
              <a:solidFill>
                <a:srgbClr val="585858"/>
              </a:solidFill>
              <a:prstDash val="solid"/>
              <a:miter/>
              <a:headEnd type="none" w="med" len="med"/>
              <a:tailEnd type="none" w="med" len="med"/>
            </a:ln>
          </p:spPr>
          <p:txBody>
            <a:bodyPr/>
            <a:lstStyle/>
            <a:p>
              <a:endParaRPr lang="zh-CN" altLang="en-US">
                <a:solidFill>
                  <a:schemeClr val="dk1"/>
                </a:solidFill>
              </a:endParaRPr>
            </a:p>
          </p:txBody>
        </p:sp>
        <p:sp>
          <p:nvSpPr>
            <p:cNvPr id="49167" name="object 15"/>
            <p:cNvSpPr txBox="1"/>
            <p:nvPr/>
          </p:nvSpPr>
          <p:spPr>
            <a:xfrm>
              <a:off x="3211829" y="2462276"/>
              <a:ext cx="1444625" cy="341001"/>
            </a:xfrm>
            <a:prstGeom prst="rect">
              <a:avLst/>
            </a:prstGeom>
            <a:noFill/>
            <a:ln w="9525">
              <a:noFill/>
            </a:ln>
          </p:spPr>
          <p:txBody>
            <a:bodyPr wrap="square" lIns="0" tIns="0" rIns="0" bIns="0" anchor="t" anchorCtr="0">
              <a:spAutoFit/>
            </a:bodyPr>
            <a:lstStyle/>
            <a:p>
              <a:pPr marL="12700"/>
              <a:r>
                <a:rPr lang="zh-CN" altLang="en-US" sz="1600" b="1">
                  <a:solidFill>
                    <a:srgbClr val="4471C4"/>
                  </a:solidFill>
                  <a:latin typeface="微软雅黑" panose="020B0503020204020204" charset="-122"/>
                  <a:ea typeface="微软雅黑" panose="020B0503020204020204" charset="-122"/>
                </a:rPr>
                <a:t>重点行业及领域</a:t>
              </a:r>
              <a:endParaRPr lang="zh-CN" altLang="en-US" sz="1600" b="1">
                <a:solidFill>
                  <a:srgbClr val="4471C4"/>
                </a:solidFill>
                <a:latin typeface="微软雅黑" panose="020B0503020204020204" charset="-122"/>
                <a:ea typeface="微软雅黑" panose="020B0503020204020204" charset="-122"/>
              </a:endParaRPr>
            </a:p>
          </p:txBody>
        </p:sp>
        <p:sp>
          <p:nvSpPr>
            <p:cNvPr id="49168" name="object 16"/>
            <p:cNvSpPr/>
            <p:nvPr>
              <p:custDataLst>
                <p:tags r:id="rId14"/>
              </p:custDataLst>
            </p:nvPr>
          </p:nvSpPr>
          <p:spPr>
            <a:xfrm>
              <a:off x="4725923" y="1781555"/>
              <a:ext cx="900049" cy="173736"/>
            </a:xfrm>
            <a:custGeom>
              <a:avLst/>
              <a:gdLst/>
              <a:ahLst/>
              <a:cxnLst/>
              <a:rect l="0" t="0" r="0" b="0"/>
              <a:pathLst>
                <a:path w="900049" h="173736">
                  <a:moveTo>
                    <a:pt x="726313" y="0"/>
                  </a:moveTo>
                  <a:lnTo>
                    <a:pt x="726313" y="173736"/>
                  </a:lnTo>
                  <a:lnTo>
                    <a:pt x="842137" y="115824"/>
                  </a:lnTo>
                  <a:lnTo>
                    <a:pt x="755268" y="115824"/>
                  </a:lnTo>
                  <a:lnTo>
                    <a:pt x="755268" y="57912"/>
                  </a:lnTo>
                  <a:lnTo>
                    <a:pt x="842136" y="57912"/>
                  </a:lnTo>
                  <a:lnTo>
                    <a:pt x="726313" y="0"/>
                  </a:lnTo>
                  <a:close/>
                </a:path>
                <a:path w="900049" h="173736">
                  <a:moveTo>
                    <a:pt x="726313" y="57912"/>
                  </a:moveTo>
                  <a:lnTo>
                    <a:pt x="0" y="57912"/>
                  </a:lnTo>
                  <a:lnTo>
                    <a:pt x="0" y="115824"/>
                  </a:lnTo>
                  <a:lnTo>
                    <a:pt x="726313" y="115824"/>
                  </a:lnTo>
                  <a:lnTo>
                    <a:pt x="726313" y="57912"/>
                  </a:lnTo>
                  <a:close/>
                </a:path>
                <a:path w="900049" h="173736">
                  <a:moveTo>
                    <a:pt x="842136" y="57912"/>
                  </a:moveTo>
                  <a:lnTo>
                    <a:pt x="755268" y="57912"/>
                  </a:lnTo>
                  <a:lnTo>
                    <a:pt x="755268" y="115824"/>
                  </a:lnTo>
                  <a:lnTo>
                    <a:pt x="842137" y="115824"/>
                  </a:lnTo>
                  <a:lnTo>
                    <a:pt x="900049" y="86868"/>
                  </a:lnTo>
                  <a:lnTo>
                    <a:pt x="842136" y="57912"/>
                  </a:lnTo>
                  <a:close/>
                </a:path>
              </a:pathLst>
            </a:custGeom>
            <a:solidFill>
              <a:srgbClr val="DC3B00"/>
            </a:solidFill>
            <a:ln w="9525">
              <a:noFill/>
            </a:ln>
          </p:spPr>
          <p:txBody>
            <a:bodyPr/>
            <a:lstStyle/>
            <a:p>
              <a:endParaRPr lang="zh-CN" altLang="en-US">
                <a:solidFill>
                  <a:schemeClr val="dk1"/>
                </a:solidFill>
              </a:endParaRPr>
            </a:p>
          </p:txBody>
        </p:sp>
        <p:sp>
          <p:nvSpPr>
            <p:cNvPr id="49169" name="object 17"/>
            <p:cNvSpPr txBox="1"/>
            <p:nvPr/>
          </p:nvSpPr>
          <p:spPr>
            <a:xfrm>
              <a:off x="4894326" y="1441958"/>
              <a:ext cx="483234" cy="384177"/>
            </a:xfrm>
            <a:prstGeom prst="rect">
              <a:avLst/>
            </a:prstGeom>
            <a:noFill/>
            <a:ln w="9525">
              <a:noFill/>
            </a:ln>
          </p:spPr>
          <p:txBody>
            <a:bodyPr lIns="0" tIns="0" rIns="0" bIns="0" anchor="t" anchorCtr="0">
              <a:spAutoFit/>
            </a:bodyPr>
            <a:lstStyle/>
            <a:p>
              <a:pPr marL="12700"/>
              <a:r>
                <a:rPr lang="zh-CN" altLang="en-US" sz="1800" b="1">
                  <a:solidFill>
                    <a:srgbClr val="DC3B00"/>
                  </a:solidFill>
                  <a:latin typeface="微软雅黑" panose="020B0503020204020204" charset="-122"/>
                  <a:ea typeface="微软雅黑" panose="020B0503020204020204" charset="-122"/>
                </a:rPr>
                <a:t>建立</a:t>
              </a:r>
              <a:endParaRPr lang="zh-CN" altLang="en-US" sz="1800" b="1">
                <a:solidFill>
                  <a:srgbClr val="DC3B00"/>
                </a:solidFill>
                <a:latin typeface="微软雅黑" panose="020B0503020204020204" charset="-122"/>
                <a:ea typeface="微软雅黑" panose="020B0503020204020204" charset="-122"/>
              </a:endParaRPr>
            </a:p>
          </p:txBody>
        </p:sp>
        <p:sp>
          <p:nvSpPr>
            <p:cNvPr id="49170" name="object 18"/>
            <p:cNvSpPr/>
            <p:nvPr>
              <p:custDataLst>
                <p:tags r:id="rId15"/>
              </p:custDataLst>
            </p:nvPr>
          </p:nvSpPr>
          <p:spPr>
            <a:xfrm>
              <a:off x="5818632" y="1030224"/>
              <a:ext cx="1367027" cy="647700"/>
            </a:xfrm>
            <a:custGeom>
              <a:avLst/>
              <a:gdLst/>
              <a:ahLst/>
              <a:cxnLst/>
              <a:rect l="0" t="0" r="0" b="0"/>
              <a:pathLst>
                <a:path w="1367027" h="647700">
                  <a:moveTo>
                    <a:pt x="683513" y="0"/>
                  </a:moveTo>
                  <a:lnTo>
                    <a:pt x="0" y="553338"/>
                  </a:lnTo>
                  <a:lnTo>
                    <a:pt x="0" y="647700"/>
                  </a:lnTo>
                  <a:lnTo>
                    <a:pt x="683513" y="94361"/>
                  </a:lnTo>
                  <a:lnTo>
                    <a:pt x="800073" y="94361"/>
                  </a:lnTo>
                  <a:lnTo>
                    <a:pt x="683513" y="0"/>
                  </a:lnTo>
                  <a:close/>
                </a:path>
                <a:path w="1367027" h="647700">
                  <a:moveTo>
                    <a:pt x="800073" y="94361"/>
                  </a:moveTo>
                  <a:lnTo>
                    <a:pt x="683513" y="94361"/>
                  </a:lnTo>
                  <a:lnTo>
                    <a:pt x="1367027" y="647700"/>
                  </a:lnTo>
                  <a:lnTo>
                    <a:pt x="1367027" y="553338"/>
                  </a:lnTo>
                  <a:lnTo>
                    <a:pt x="800073" y="94361"/>
                  </a:lnTo>
                  <a:close/>
                </a:path>
              </a:pathLst>
            </a:custGeom>
            <a:solidFill>
              <a:srgbClr val="C00000"/>
            </a:solidFill>
            <a:ln w="9525">
              <a:noFill/>
            </a:ln>
          </p:spPr>
          <p:txBody>
            <a:bodyPr/>
            <a:lstStyle/>
            <a:p>
              <a:endParaRPr lang="zh-CN" altLang="en-US">
                <a:solidFill>
                  <a:schemeClr val="dk1"/>
                </a:solidFill>
              </a:endParaRPr>
            </a:p>
          </p:txBody>
        </p:sp>
        <p:sp>
          <p:nvSpPr>
            <p:cNvPr id="49171" name="object 19"/>
            <p:cNvSpPr/>
            <p:nvPr>
              <p:custDataLst>
                <p:tags r:id="rId16"/>
              </p:custDataLst>
            </p:nvPr>
          </p:nvSpPr>
          <p:spPr>
            <a:xfrm>
              <a:off x="5963411" y="2175510"/>
              <a:ext cx="1077467" cy="78740"/>
            </a:xfrm>
            <a:custGeom>
              <a:avLst/>
              <a:gdLst/>
              <a:ahLst/>
              <a:cxnLst/>
              <a:rect l="0" t="0" r="0" b="0"/>
              <a:pathLst>
                <a:path w="1077467" h="78740">
                  <a:moveTo>
                    <a:pt x="0" y="78740"/>
                  </a:moveTo>
                  <a:lnTo>
                    <a:pt x="1077467" y="78740"/>
                  </a:lnTo>
                  <a:lnTo>
                    <a:pt x="1077467" y="0"/>
                  </a:lnTo>
                  <a:lnTo>
                    <a:pt x="0" y="0"/>
                  </a:lnTo>
                  <a:lnTo>
                    <a:pt x="0" y="78740"/>
                  </a:lnTo>
                  <a:close/>
                </a:path>
              </a:pathLst>
            </a:custGeom>
            <a:solidFill>
              <a:srgbClr val="C00000"/>
            </a:solidFill>
            <a:ln w="9525">
              <a:noFill/>
            </a:ln>
          </p:spPr>
          <p:txBody>
            <a:bodyPr/>
            <a:lstStyle/>
            <a:p>
              <a:endParaRPr lang="zh-CN" altLang="en-US">
                <a:solidFill>
                  <a:schemeClr val="dk1"/>
                </a:solidFill>
              </a:endParaRPr>
            </a:p>
          </p:txBody>
        </p:sp>
        <p:sp>
          <p:nvSpPr>
            <p:cNvPr id="49172" name="object 20"/>
            <p:cNvSpPr/>
            <p:nvPr>
              <p:custDataLst>
                <p:tags r:id="rId17"/>
              </p:custDataLst>
            </p:nvPr>
          </p:nvSpPr>
          <p:spPr>
            <a:xfrm>
              <a:off x="5963411" y="1677670"/>
              <a:ext cx="71882" cy="497839"/>
            </a:xfrm>
            <a:custGeom>
              <a:avLst/>
              <a:gdLst/>
              <a:ahLst/>
              <a:cxnLst/>
              <a:rect l="0" t="0" r="0" b="0"/>
              <a:pathLst>
                <a:path w="71882" h="497839">
                  <a:moveTo>
                    <a:pt x="0" y="497839"/>
                  </a:moveTo>
                  <a:lnTo>
                    <a:pt x="71882" y="497839"/>
                  </a:lnTo>
                  <a:lnTo>
                    <a:pt x="71882" y="0"/>
                  </a:lnTo>
                  <a:lnTo>
                    <a:pt x="0" y="0"/>
                  </a:lnTo>
                  <a:lnTo>
                    <a:pt x="0" y="497839"/>
                  </a:lnTo>
                  <a:close/>
                </a:path>
              </a:pathLst>
            </a:custGeom>
            <a:solidFill>
              <a:srgbClr val="C00000"/>
            </a:solidFill>
            <a:ln w="9525">
              <a:noFill/>
            </a:ln>
          </p:spPr>
          <p:txBody>
            <a:bodyPr/>
            <a:lstStyle/>
            <a:p>
              <a:endParaRPr lang="zh-CN" altLang="en-US">
                <a:solidFill>
                  <a:schemeClr val="dk1"/>
                </a:solidFill>
              </a:endParaRPr>
            </a:p>
          </p:txBody>
        </p:sp>
        <p:sp>
          <p:nvSpPr>
            <p:cNvPr id="49173" name="object 21"/>
            <p:cNvSpPr/>
            <p:nvPr>
              <p:custDataLst>
                <p:tags r:id="rId18"/>
              </p:custDataLst>
            </p:nvPr>
          </p:nvSpPr>
          <p:spPr>
            <a:xfrm>
              <a:off x="6968997" y="1677923"/>
              <a:ext cx="71881" cy="497077"/>
            </a:xfrm>
            <a:custGeom>
              <a:avLst/>
              <a:gdLst/>
              <a:ahLst/>
              <a:cxnLst/>
              <a:rect l="0" t="0" r="0" b="0"/>
              <a:pathLst>
                <a:path w="71881" h="497076">
                  <a:moveTo>
                    <a:pt x="71881" y="0"/>
                  </a:moveTo>
                  <a:lnTo>
                    <a:pt x="0" y="0"/>
                  </a:lnTo>
                  <a:lnTo>
                    <a:pt x="0" y="497077"/>
                  </a:lnTo>
                  <a:lnTo>
                    <a:pt x="71881" y="497077"/>
                  </a:lnTo>
                  <a:lnTo>
                    <a:pt x="71881" y="0"/>
                  </a:lnTo>
                  <a:close/>
                </a:path>
              </a:pathLst>
            </a:custGeom>
            <a:solidFill>
              <a:srgbClr val="C00000"/>
            </a:solidFill>
            <a:ln w="9525">
              <a:noFill/>
            </a:ln>
          </p:spPr>
          <p:txBody>
            <a:bodyPr/>
            <a:lstStyle/>
            <a:p>
              <a:endParaRPr lang="zh-CN" altLang="en-US">
                <a:solidFill>
                  <a:schemeClr val="dk1"/>
                </a:solidFill>
              </a:endParaRPr>
            </a:p>
          </p:txBody>
        </p:sp>
        <p:sp>
          <p:nvSpPr>
            <p:cNvPr id="49174" name="object 22"/>
            <p:cNvSpPr/>
            <p:nvPr>
              <p:custDataLst>
                <p:tags r:id="rId19"/>
              </p:custDataLst>
            </p:nvPr>
          </p:nvSpPr>
          <p:spPr>
            <a:xfrm>
              <a:off x="6393941" y="1888998"/>
              <a:ext cx="214884" cy="107441"/>
            </a:xfrm>
            <a:custGeom>
              <a:avLst/>
              <a:gdLst/>
              <a:ahLst/>
              <a:cxnLst/>
              <a:rect l="0" t="0" r="0" b="0"/>
              <a:pathLst>
                <a:path w="214884" h="107441">
                  <a:moveTo>
                    <a:pt x="214884" y="0"/>
                  </a:moveTo>
                  <a:lnTo>
                    <a:pt x="0" y="0"/>
                  </a:lnTo>
                  <a:lnTo>
                    <a:pt x="0" y="107441"/>
                  </a:lnTo>
                  <a:lnTo>
                    <a:pt x="214884" y="107441"/>
                  </a:lnTo>
                  <a:lnTo>
                    <a:pt x="214884" y="0"/>
                  </a:lnTo>
                  <a:close/>
                </a:path>
              </a:pathLst>
            </a:custGeom>
            <a:solidFill>
              <a:srgbClr val="FF0000"/>
            </a:solidFill>
            <a:ln w="9525">
              <a:noFill/>
            </a:ln>
          </p:spPr>
          <p:txBody>
            <a:bodyPr/>
            <a:lstStyle/>
            <a:p>
              <a:endParaRPr lang="zh-CN" altLang="en-US">
                <a:solidFill>
                  <a:schemeClr val="dk1"/>
                </a:solidFill>
              </a:endParaRPr>
            </a:p>
          </p:txBody>
        </p:sp>
        <p:sp>
          <p:nvSpPr>
            <p:cNvPr id="49175" name="object 23"/>
            <p:cNvSpPr/>
            <p:nvPr>
              <p:custDataLst>
                <p:tags r:id="rId20"/>
              </p:custDataLst>
            </p:nvPr>
          </p:nvSpPr>
          <p:spPr>
            <a:xfrm>
              <a:off x="6286500" y="1672589"/>
              <a:ext cx="429768" cy="216408"/>
            </a:xfrm>
            <a:custGeom>
              <a:avLst/>
              <a:gdLst/>
              <a:ahLst/>
              <a:cxnLst/>
              <a:rect l="0" t="0" r="0" b="0"/>
              <a:pathLst>
                <a:path w="429768" h="216408">
                  <a:moveTo>
                    <a:pt x="429768" y="0"/>
                  </a:moveTo>
                  <a:lnTo>
                    <a:pt x="0" y="0"/>
                  </a:lnTo>
                  <a:lnTo>
                    <a:pt x="0" y="216408"/>
                  </a:lnTo>
                  <a:lnTo>
                    <a:pt x="429768" y="216408"/>
                  </a:lnTo>
                  <a:lnTo>
                    <a:pt x="429768" y="0"/>
                  </a:lnTo>
                  <a:close/>
                </a:path>
              </a:pathLst>
            </a:custGeom>
            <a:solidFill>
              <a:srgbClr val="FF0000"/>
            </a:solidFill>
            <a:ln w="9525">
              <a:noFill/>
            </a:ln>
          </p:spPr>
          <p:txBody>
            <a:bodyPr/>
            <a:lstStyle/>
            <a:p>
              <a:endParaRPr lang="zh-CN" altLang="en-US">
                <a:solidFill>
                  <a:schemeClr val="dk1"/>
                </a:solidFill>
              </a:endParaRPr>
            </a:p>
          </p:txBody>
        </p:sp>
        <p:sp>
          <p:nvSpPr>
            <p:cNvPr id="49176" name="object 24"/>
            <p:cNvSpPr/>
            <p:nvPr>
              <p:custDataLst>
                <p:tags r:id="rId21"/>
              </p:custDataLst>
            </p:nvPr>
          </p:nvSpPr>
          <p:spPr>
            <a:xfrm>
              <a:off x="6393941" y="1565147"/>
              <a:ext cx="214884" cy="107441"/>
            </a:xfrm>
            <a:custGeom>
              <a:avLst/>
              <a:gdLst/>
              <a:ahLst/>
              <a:cxnLst/>
              <a:rect l="0" t="0" r="0" b="0"/>
              <a:pathLst>
                <a:path w="214884" h="107441">
                  <a:moveTo>
                    <a:pt x="214884" y="0"/>
                  </a:moveTo>
                  <a:lnTo>
                    <a:pt x="0" y="0"/>
                  </a:lnTo>
                  <a:lnTo>
                    <a:pt x="0" y="107441"/>
                  </a:lnTo>
                  <a:lnTo>
                    <a:pt x="214884" y="107441"/>
                  </a:lnTo>
                  <a:lnTo>
                    <a:pt x="214884" y="0"/>
                  </a:lnTo>
                  <a:close/>
                </a:path>
              </a:pathLst>
            </a:custGeom>
            <a:solidFill>
              <a:srgbClr val="FF0000"/>
            </a:solidFill>
            <a:ln w="9525">
              <a:noFill/>
            </a:ln>
          </p:spPr>
          <p:txBody>
            <a:bodyPr/>
            <a:lstStyle/>
            <a:p>
              <a:endParaRPr lang="zh-CN" altLang="en-US">
                <a:solidFill>
                  <a:schemeClr val="dk1"/>
                </a:solidFill>
              </a:endParaRPr>
            </a:p>
          </p:txBody>
        </p:sp>
        <p:sp>
          <p:nvSpPr>
            <p:cNvPr id="49177" name="object 25"/>
            <p:cNvSpPr txBox="1"/>
            <p:nvPr/>
          </p:nvSpPr>
          <p:spPr>
            <a:xfrm>
              <a:off x="5873877" y="2455926"/>
              <a:ext cx="1243965" cy="341001"/>
            </a:xfrm>
            <a:prstGeom prst="rect">
              <a:avLst/>
            </a:prstGeom>
            <a:noFill/>
            <a:ln w="9525">
              <a:noFill/>
            </a:ln>
          </p:spPr>
          <p:txBody>
            <a:bodyPr wrap="square" lIns="0" tIns="0" rIns="0" bIns="0" anchor="t" anchorCtr="0">
              <a:spAutoFit/>
            </a:bodyPr>
            <a:lstStyle/>
            <a:p>
              <a:pPr marL="12700"/>
              <a:r>
                <a:rPr lang="zh-CN" altLang="en-US" sz="1600" b="1">
                  <a:solidFill>
                    <a:srgbClr val="007133"/>
                  </a:solidFill>
                  <a:latin typeface="微软雅黑" panose="020B0503020204020204" charset="-122"/>
                  <a:ea typeface="微软雅黑" panose="020B0503020204020204" charset="-122"/>
                </a:rPr>
                <a:t>应急救援基地</a:t>
              </a:r>
              <a:endParaRPr lang="zh-CN" altLang="en-US" sz="1600" b="1">
                <a:solidFill>
                  <a:srgbClr val="007133"/>
                </a:solidFill>
                <a:latin typeface="微软雅黑" panose="020B0503020204020204" charset="-122"/>
                <a:ea typeface="微软雅黑" panose="020B0503020204020204" charset="-122"/>
              </a:endParaRPr>
            </a:p>
          </p:txBody>
        </p:sp>
        <p:sp>
          <p:nvSpPr>
            <p:cNvPr id="49178" name="object 26"/>
            <p:cNvSpPr txBox="1"/>
            <p:nvPr/>
          </p:nvSpPr>
          <p:spPr>
            <a:xfrm>
              <a:off x="7885556" y="2452878"/>
              <a:ext cx="1243965" cy="341001"/>
            </a:xfrm>
            <a:prstGeom prst="rect">
              <a:avLst/>
            </a:prstGeom>
            <a:noFill/>
            <a:ln w="9525">
              <a:noFill/>
            </a:ln>
          </p:spPr>
          <p:txBody>
            <a:bodyPr wrap="square" lIns="0" tIns="0" rIns="0" bIns="0" anchor="t" anchorCtr="0">
              <a:spAutoFit/>
            </a:bodyPr>
            <a:lstStyle/>
            <a:p>
              <a:pPr marL="12700"/>
              <a:r>
                <a:rPr lang="zh-CN" altLang="en-US" sz="1600" b="1">
                  <a:solidFill>
                    <a:srgbClr val="007133"/>
                  </a:solidFill>
                  <a:latin typeface="微软雅黑" panose="020B0503020204020204" charset="-122"/>
                  <a:ea typeface="微软雅黑" panose="020B0503020204020204" charset="-122"/>
                </a:rPr>
                <a:t>应急救援队伍</a:t>
              </a:r>
              <a:endParaRPr lang="zh-CN" altLang="en-US" sz="1600" b="1">
                <a:solidFill>
                  <a:srgbClr val="007133"/>
                </a:solidFill>
                <a:latin typeface="微软雅黑" panose="020B0503020204020204" charset="-122"/>
                <a:ea typeface="微软雅黑" panose="020B0503020204020204" charset="-122"/>
              </a:endParaRPr>
            </a:p>
          </p:txBody>
        </p:sp>
        <p:sp>
          <p:nvSpPr>
            <p:cNvPr id="49179" name="object 27"/>
            <p:cNvSpPr/>
            <p:nvPr>
              <p:custDataLst>
                <p:tags r:id="rId22"/>
              </p:custDataLst>
            </p:nvPr>
          </p:nvSpPr>
          <p:spPr>
            <a:xfrm>
              <a:off x="3249167" y="2971800"/>
              <a:ext cx="1368552" cy="647700"/>
            </a:xfrm>
            <a:custGeom>
              <a:avLst/>
              <a:gdLst/>
              <a:ahLst/>
              <a:cxnLst/>
              <a:rect l="0" t="0" r="0" b="0"/>
              <a:pathLst>
                <a:path w="1368552" h="647700">
                  <a:moveTo>
                    <a:pt x="684276" y="0"/>
                  </a:moveTo>
                  <a:lnTo>
                    <a:pt x="0" y="553338"/>
                  </a:lnTo>
                  <a:lnTo>
                    <a:pt x="0" y="647700"/>
                  </a:lnTo>
                  <a:lnTo>
                    <a:pt x="684276" y="94361"/>
                  </a:lnTo>
                  <a:lnTo>
                    <a:pt x="800965" y="94361"/>
                  </a:lnTo>
                  <a:lnTo>
                    <a:pt x="684276" y="0"/>
                  </a:lnTo>
                  <a:close/>
                </a:path>
                <a:path w="1368552" h="647700">
                  <a:moveTo>
                    <a:pt x="800965" y="94361"/>
                  </a:moveTo>
                  <a:lnTo>
                    <a:pt x="684276" y="94361"/>
                  </a:lnTo>
                  <a:lnTo>
                    <a:pt x="1368552" y="647700"/>
                  </a:lnTo>
                  <a:lnTo>
                    <a:pt x="1368552" y="553338"/>
                  </a:lnTo>
                  <a:lnTo>
                    <a:pt x="800965" y="94361"/>
                  </a:lnTo>
                  <a:close/>
                </a:path>
              </a:pathLst>
            </a:custGeom>
            <a:solidFill>
              <a:srgbClr val="585858"/>
            </a:solidFill>
            <a:ln w="9525">
              <a:noFill/>
            </a:ln>
          </p:spPr>
          <p:txBody>
            <a:bodyPr/>
            <a:lstStyle/>
            <a:p>
              <a:endParaRPr lang="zh-CN" altLang="en-US">
                <a:solidFill>
                  <a:schemeClr val="dk1"/>
                </a:solidFill>
              </a:endParaRPr>
            </a:p>
          </p:txBody>
        </p:sp>
        <p:sp>
          <p:nvSpPr>
            <p:cNvPr id="49180" name="object 28"/>
            <p:cNvSpPr/>
            <p:nvPr>
              <p:custDataLst>
                <p:tags r:id="rId23"/>
              </p:custDataLst>
            </p:nvPr>
          </p:nvSpPr>
          <p:spPr>
            <a:xfrm>
              <a:off x="3393947" y="4116070"/>
              <a:ext cx="1078991" cy="80009"/>
            </a:xfrm>
            <a:custGeom>
              <a:avLst/>
              <a:gdLst/>
              <a:ahLst/>
              <a:cxnLst/>
              <a:rect l="0" t="0" r="0" b="0"/>
              <a:pathLst>
                <a:path w="1078991" h="80009">
                  <a:moveTo>
                    <a:pt x="0" y="80009"/>
                  </a:moveTo>
                  <a:lnTo>
                    <a:pt x="1078991" y="80009"/>
                  </a:lnTo>
                  <a:lnTo>
                    <a:pt x="1078991" y="0"/>
                  </a:lnTo>
                  <a:lnTo>
                    <a:pt x="0" y="0"/>
                  </a:lnTo>
                  <a:lnTo>
                    <a:pt x="0" y="80009"/>
                  </a:lnTo>
                  <a:close/>
                </a:path>
              </a:pathLst>
            </a:custGeom>
            <a:solidFill>
              <a:srgbClr val="585858"/>
            </a:solidFill>
            <a:ln w="9525">
              <a:noFill/>
            </a:ln>
          </p:spPr>
          <p:txBody>
            <a:bodyPr/>
            <a:lstStyle/>
            <a:p>
              <a:endParaRPr lang="zh-CN" altLang="en-US">
                <a:solidFill>
                  <a:schemeClr val="dk1"/>
                </a:solidFill>
              </a:endParaRPr>
            </a:p>
          </p:txBody>
        </p:sp>
        <p:sp>
          <p:nvSpPr>
            <p:cNvPr id="49181" name="object 29"/>
            <p:cNvSpPr/>
            <p:nvPr>
              <p:custDataLst>
                <p:tags r:id="rId24"/>
              </p:custDataLst>
            </p:nvPr>
          </p:nvSpPr>
          <p:spPr>
            <a:xfrm>
              <a:off x="3393947" y="3619500"/>
              <a:ext cx="71881" cy="496569"/>
            </a:xfrm>
            <a:custGeom>
              <a:avLst/>
              <a:gdLst/>
              <a:ahLst/>
              <a:cxnLst/>
              <a:rect l="0" t="0" r="0" b="0"/>
              <a:pathLst>
                <a:path w="71881" h="496570">
                  <a:moveTo>
                    <a:pt x="0" y="496569"/>
                  </a:moveTo>
                  <a:lnTo>
                    <a:pt x="71881" y="496569"/>
                  </a:lnTo>
                  <a:lnTo>
                    <a:pt x="71881" y="0"/>
                  </a:lnTo>
                  <a:lnTo>
                    <a:pt x="0" y="0"/>
                  </a:lnTo>
                  <a:lnTo>
                    <a:pt x="0" y="496569"/>
                  </a:lnTo>
                  <a:close/>
                </a:path>
              </a:pathLst>
            </a:custGeom>
            <a:solidFill>
              <a:srgbClr val="585858"/>
            </a:solidFill>
            <a:ln w="9525">
              <a:noFill/>
            </a:ln>
          </p:spPr>
          <p:txBody>
            <a:bodyPr/>
            <a:lstStyle/>
            <a:p>
              <a:endParaRPr lang="zh-CN" altLang="en-US">
                <a:solidFill>
                  <a:schemeClr val="dk1"/>
                </a:solidFill>
              </a:endParaRPr>
            </a:p>
          </p:txBody>
        </p:sp>
        <p:sp>
          <p:nvSpPr>
            <p:cNvPr id="49182" name="object 30"/>
            <p:cNvSpPr/>
            <p:nvPr>
              <p:custDataLst>
                <p:tags r:id="rId25"/>
              </p:custDataLst>
            </p:nvPr>
          </p:nvSpPr>
          <p:spPr>
            <a:xfrm>
              <a:off x="4401058" y="3619500"/>
              <a:ext cx="71881" cy="497077"/>
            </a:xfrm>
            <a:custGeom>
              <a:avLst/>
              <a:gdLst/>
              <a:ahLst/>
              <a:cxnLst/>
              <a:rect l="0" t="0" r="0" b="0"/>
              <a:pathLst>
                <a:path w="71881" h="497076">
                  <a:moveTo>
                    <a:pt x="71881" y="0"/>
                  </a:moveTo>
                  <a:lnTo>
                    <a:pt x="0" y="0"/>
                  </a:lnTo>
                  <a:lnTo>
                    <a:pt x="0" y="497077"/>
                  </a:lnTo>
                  <a:lnTo>
                    <a:pt x="71881" y="497077"/>
                  </a:lnTo>
                  <a:lnTo>
                    <a:pt x="71881" y="0"/>
                  </a:lnTo>
                  <a:close/>
                </a:path>
              </a:pathLst>
            </a:custGeom>
            <a:solidFill>
              <a:srgbClr val="585858"/>
            </a:solidFill>
            <a:ln w="9525">
              <a:noFill/>
            </a:ln>
          </p:spPr>
          <p:txBody>
            <a:bodyPr/>
            <a:lstStyle/>
            <a:p>
              <a:endParaRPr lang="zh-CN" altLang="en-US">
                <a:solidFill>
                  <a:schemeClr val="dk1"/>
                </a:solidFill>
              </a:endParaRPr>
            </a:p>
          </p:txBody>
        </p:sp>
        <p:sp>
          <p:nvSpPr>
            <p:cNvPr id="49183" name="object 31"/>
            <p:cNvSpPr/>
            <p:nvPr>
              <p:custDataLst>
                <p:tags r:id="rId26"/>
              </p:custDataLst>
            </p:nvPr>
          </p:nvSpPr>
          <p:spPr>
            <a:xfrm>
              <a:off x="3617976" y="3451859"/>
              <a:ext cx="702563" cy="533400"/>
            </a:xfrm>
            <a:prstGeom prst="rect">
              <a:avLst/>
            </a:prstGeom>
            <a:blipFill rotWithShape="1">
              <a:blip r:embed="rId27"/>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49184" name="object 32"/>
            <p:cNvSpPr txBox="1"/>
            <p:nvPr/>
          </p:nvSpPr>
          <p:spPr>
            <a:xfrm>
              <a:off x="3340353" y="4397755"/>
              <a:ext cx="1242060" cy="341001"/>
            </a:xfrm>
            <a:prstGeom prst="rect">
              <a:avLst/>
            </a:prstGeom>
            <a:noFill/>
            <a:ln w="9525">
              <a:noFill/>
            </a:ln>
          </p:spPr>
          <p:txBody>
            <a:bodyPr wrap="square" lIns="0" tIns="0" rIns="0" bIns="0" anchor="t" anchorCtr="0">
              <a:spAutoFit/>
            </a:bodyPr>
            <a:lstStyle/>
            <a:p>
              <a:pPr marL="12700"/>
              <a:r>
                <a:rPr lang="zh-CN" altLang="en-US" sz="1600" b="1">
                  <a:solidFill>
                    <a:srgbClr val="4471C4"/>
                  </a:solidFill>
                  <a:latin typeface="微软雅黑" panose="020B0503020204020204" charset="-122"/>
                  <a:ea typeface="微软雅黑" panose="020B0503020204020204" charset="-122"/>
                </a:rPr>
                <a:t>生产经营单位</a:t>
              </a:r>
              <a:endParaRPr lang="zh-CN" altLang="en-US" sz="1600" b="1">
                <a:solidFill>
                  <a:srgbClr val="4471C4"/>
                </a:solidFill>
                <a:latin typeface="微软雅黑" panose="020B0503020204020204" charset="-122"/>
                <a:ea typeface="微软雅黑" panose="020B0503020204020204" charset="-122"/>
              </a:endParaRPr>
            </a:p>
          </p:txBody>
        </p:sp>
        <p:sp>
          <p:nvSpPr>
            <p:cNvPr id="49185" name="object 33"/>
            <p:cNvSpPr txBox="1"/>
            <p:nvPr/>
          </p:nvSpPr>
          <p:spPr>
            <a:xfrm>
              <a:off x="3289553" y="6273190"/>
              <a:ext cx="1242060" cy="341001"/>
            </a:xfrm>
            <a:prstGeom prst="rect">
              <a:avLst/>
            </a:prstGeom>
            <a:noFill/>
            <a:ln w="9525">
              <a:noFill/>
            </a:ln>
          </p:spPr>
          <p:txBody>
            <a:bodyPr wrap="square" lIns="0" tIns="0" rIns="0" bIns="0" anchor="t" anchorCtr="0">
              <a:spAutoFit/>
            </a:bodyPr>
            <a:lstStyle/>
            <a:p>
              <a:pPr marL="12700"/>
              <a:r>
                <a:rPr lang="zh-CN" altLang="en-US" sz="1600" b="1">
                  <a:solidFill>
                    <a:srgbClr val="4471C4"/>
                  </a:solidFill>
                  <a:latin typeface="微软雅黑" panose="020B0503020204020204" charset="-122"/>
                  <a:ea typeface="微软雅黑" panose="020B0503020204020204" charset="-122"/>
                </a:rPr>
                <a:t>其他社会力量</a:t>
              </a:r>
              <a:endParaRPr lang="zh-CN" altLang="en-US" sz="1600" b="1">
                <a:solidFill>
                  <a:srgbClr val="4471C4"/>
                </a:solidFill>
                <a:latin typeface="微软雅黑" panose="020B0503020204020204" charset="-122"/>
                <a:ea typeface="微软雅黑" panose="020B0503020204020204" charset="-122"/>
              </a:endParaRPr>
            </a:p>
          </p:txBody>
        </p:sp>
        <p:sp>
          <p:nvSpPr>
            <p:cNvPr id="49186" name="object 34"/>
            <p:cNvSpPr/>
            <p:nvPr>
              <p:custDataLst>
                <p:tags r:id="rId28"/>
              </p:custDataLst>
            </p:nvPr>
          </p:nvSpPr>
          <p:spPr>
            <a:xfrm>
              <a:off x="3249167" y="4914900"/>
              <a:ext cx="1368552" cy="647700"/>
            </a:xfrm>
            <a:custGeom>
              <a:avLst/>
              <a:gdLst/>
              <a:ahLst/>
              <a:cxnLst/>
              <a:rect l="0" t="0" r="0" b="0"/>
              <a:pathLst>
                <a:path w="1368552" h="647700">
                  <a:moveTo>
                    <a:pt x="684276" y="0"/>
                  </a:moveTo>
                  <a:lnTo>
                    <a:pt x="0" y="553338"/>
                  </a:lnTo>
                  <a:lnTo>
                    <a:pt x="0" y="647700"/>
                  </a:lnTo>
                  <a:lnTo>
                    <a:pt x="684276" y="94361"/>
                  </a:lnTo>
                  <a:lnTo>
                    <a:pt x="800965" y="94361"/>
                  </a:lnTo>
                  <a:lnTo>
                    <a:pt x="684276" y="0"/>
                  </a:lnTo>
                  <a:close/>
                </a:path>
                <a:path w="1368552" h="647700">
                  <a:moveTo>
                    <a:pt x="800965" y="94361"/>
                  </a:moveTo>
                  <a:lnTo>
                    <a:pt x="684276" y="94361"/>
                  </a:lnTo>
                  <a:lnTo>
                    <a:pt x="1368552" y="647700"/>
                  </a:lnTo>
                  <a:lnTo>
                    <a:pt x="1368552" y="553338"/>
                  </a:lnTo>
                  <a:lnTo>
                    <a:pt x="800965" y="94361"/>
                  </a:lnTo>
                  <a:close/>
                </a:path>
              </a:pathLst>
            </a:custGeom>
            <a:solidFill>
              <a:srgbClr val="585858"/>
            </a:solidFill>
            <a:ln w="9525">
              <a:noFill/>
            </a:ln>
          </p:spPr>
          <p:txBody>
            <a:bodyPr/>
            <a:lstStyle/>
            <a:p>
              <a:endParaRPr lang="zh-CN" altLang="en-US">
                <a:solidFill>
                  <a:schemeClr val="dk1"/>
                </a:solidFill>
              </a:endParaRPr>
            </a:p>
          </p:txBody>
        </p:sp>
        <p:sp>
          <p:nvSpPr>
            <p:cNvPr id="49187" name="object 35"/>
            <p:cNvSpPr/>
            <p:nvPr>
              <p:custDataLst>
                <p:tags r:id="rId29"/>
              </p:custDataLst>
            </p:nvPr>
          </p:nvSpPr>
          <p:spPr>
            <a:xfrm>
              <a:off x="3393947" y="6059170"/>
              <a:ext cx="1078991" cy="80010"/>
            </a:xfrm>
            <a:custGeom>
              <a:avLst/>
              <a:gdLst/>
              <a:ahLst/>
              <a:cxnLst/>
              <a:rect l="0" t="0" r="0" b="0"/>
              <a:pathLst>
                <a:path w="1078991" h="80010">
                  <a:moveTo>
                    <a:pt x="0" y="80009"/>
                  </a:moveTo>
                  <a:lnTo>
                    <a:pt x="1078991" y="80009"/>
                  </a:lnTo>
                  <a:lnTo>
                    <a:pt x="1078991" y="0"/>
                  </a:lnTo>
                  <a:lnTo>
                    <a:pt x="0" y="0"/>
                  </a:lnTo>
                  <a:lnTo>
                    <a:pt x="0" y="80009"/>
                  </a:lnTo>
                  <a:close/>
                </a:path>
              </a:pathLst>
            </a:custGeom>
            <a:solidFill>
              <a:srgbClr val="585858"/>
            </a:solidFill>
            <a:ln w="9525">
              <a:noFill/>
            </a:ln>
          </p:spPr>
          <p:txBody>
            <a:bodyPr/>
            <a:lstStyle/>
            <a:p>
              <a:endParaRPr lang="zh-CN" altLang="en-US">
                <a:solidFill>
                  <a:schemeClr val="dk1"/>
                </a:solidFill>
              </a:endParaRPr>
            </a:p>
          </p:txBody>
        </p:sp>
        <p:sp>
          <p:nvSpPr>
            <p:cNvPr id="49188" name="object 36"/>
            <p:cNvSpPr/>
            <p:nvPr>
              <p:custDataLst>
                <p:tags r:id="rId30"/>
              </p:custDataLst>
            </p:nvPr>
          </p:nvSpPr>
          <p:spPr>
            <a:xfrm>
              <a:off x="3393947" y="5562600"/>
              <a:ext cx="71881" cy="496569"/>
            </a:xfrm>
            <a:custGeom>
              <a:avLst/>
              <a:gdLst/>
              <a:ahLst/>
              <a:cxnLst/>
              <a:rect l="0" t="0" r="0" b="0"/>
              <a:pathLst>
                <a:path w="71881" h="496570">
                  <a:moveTo>
                    <a:pt x="0" y="496569"/>
                  </a:moveTo>
                  <a:lnTo>
                    <a:pt x="71881" y="496569"/>
                  </a:lnTo>
                  <a:lnTo>
                    <a:pt x="71881" y="0"/>
                  </a:lnTo>
                  <a:lnTo>
                    <a:pt x="0" y="0"/>
                  </a:lnTo>
                  <a:lnTo>
                    <a:pt x="0" y="496569"/>
                  </a:lnTo>
                  <a:close/>
                </a:path>
              </a:pathLst>
            </a:custGeom>
            <a:solidFill>
              <a:srgbClr val="585858"/>
            </a:solidFill>
            <a:ln w="9525">
              <a:noFill/>
            </a:ln>
          </p:spPr>
          <p:txBody>
            <a:bodyPr/>
            <a:lstStyle/>
            <a:p>
              <a:endParaRPr lang="zh-CN" altLang="en-US">
                <a:solidFill>
                  <a:schemeClr val="dk1"/>
                </a:solidFill>
              </a:endParaRPr>
            </a:p>
          </p:txBody>
        </p:sp>
        <p:sp>
          <p:nvSpPr>
            <p:cNvPr id="49189" name="object 37"/>
            <p:cNvSpPr/>
            <p:nvPr>
              <p:custDataLst>
                <p:tags r:id="rId31"/>
              </p:custDataLst>
            </p:nvPr>
          </p:nvSpPr>
          <p:spPr>
            <a:xfrm>
              <a:off x="4401058" y="5562600"/>
              <a:ext cx="71881" cy="497103"/>
            </a:xfrm>
            <a:custGeom>
              <a:avLst/>
              <a:gdLst/>
              <a:ahLst/>
              <a:cxnLst/>
              <a:rect l="0" t="0" r="0" b="0"/>
              <a:pathLst>
                <a:path w="71881" h="497103">
                  <a:moveTo>
                    <a:pt x="71881" y="0"/>
                  </a:moveTo>
                  <a:lnTo>
                    <a:pt x="0" y="0"/>
                  </a:lnTo>
                  <a:lnTo>
                    <a:pt x="0" y="497103"/>
                  </a:lnTo>
                  <a:lnTo>
                    <a:pt x="71881" y="497103"/>
                  </a:lnTo>
                  <a:lnTo>
                    <a:pt x="71881" y="0"/>
                  </a:lnTo>
                  <a:close/>
                </a:path>
              </a:pathLst>
            </a:custGeom>
            <a:solidFill>
              <a:srgbClr val="585858"/>
            </a:solidFill>
            <a:ln w="9525">
              <a:noFill/>
            </a:ln>
          </p:spPr>
          <p:txBody>
            <a:bodyPr/>
            <a:lstStyle/>
            <a:p>
              <a:endParaRPr lang="zh-CN" altLang="en-US">
                <a:solidFill>
                  <a:schemeClr val="dk1"/>
                </a:solidFill>
              </a:endParaRPr>
            </a:p>
          </p:txBody>
        </p:sp>
        <p:sp>
          <p:nvSpPr>
            <p:cNvPr id="49190" name="object 38"/>
            <p:cNvSpPr/>
            <p:nvPr>
              <p:custDataLst>
                <p:tags r:id="rId32"/>
              </p:custDataLst>
            </p:nvPr>
          </p:nvSpPr>
          <p:spPr>
            <a:xfrm>
              <a:off x="3649979" y="5457444"/>
              <a:ext cx="568451" cy="406908"/>
            </a:xfrm>
            <a:custGeom>
              <a:avLst/>
              <a:gdLst/>
              <a:ahLst/>
              <a:cxnLst/>
              <a:rect l="0" t="0" r="0" b="0"/>
              <a:pathLst>
                <a:path w="568451" h="406908">
                  <a:moveTo>
                    <a:pt x="0" y="406907"/>
                  </a:moveTo>
                  <a:lnTo>
                    <a:pt x="568451" y="406907"/>
                  </a:lnTo>
                  <a:lnTo>
                    <a:pt x="568451" y="0"/>
                  </a:lnTo>
                  <a:lnTo>
                    <a:pt x="0" y="0"/>
                  </a:lnTo>
                  <a:lnTo>
                    <a:pt x="0" y="406907"/>
                  </a:lnTo>
                  <a:close/>
                </a:path>
              </a:pathLst>
            </a:custGeom>
            <a:solidFill>
              <a:srgbClr val="585858"/>
            </a:solidFill>
            <a:ln w="9525">
              <a:noFill/>
            </a:ln>
          </p:spPr>
          <p:txBody>
            <a:bodyPr/>
            <a:lstStyle/>
            <a:p>
              <a:endParaRPr lang="zh-CN" altLang="en-US">
                <a:solidFill>
                  <a:schemeClr val="dk1"/>
                </a:solidFill>
              </a:endParaRPr>
            </a:p>
          </p:txBody>
        </p:sp>
        <p:sp>
          <p:nvSpPr>
            <p:cNvPr id="49191" name="object 39"/>
            <p:cNvSpPr/>
            <p:nvPr>
              <p:custDataLst>
                <p:tags r:id="rId33"/>
              </p:custDataLst>
            </p:nvPr>
          </p:nvSpPr>
          <p:spPr>
            <a:xfrm>
              <a:off x="3724667" y="5533645"/>
              <a:ext cx="108188" cy="108195"/>
            </a:xfrm>
            <a:custGeom>
              <a:avLst/>
              <a:gdLst/>
              <a:ahLst/>
              <a:cxnLst/>
              <a:rect l="0" t="0" r="0" b="0"/>
              <a:pathLst>
                <a:path w="108185" h="108195">
                  <a:moveTo>
                    <a:pt x="53726" y="0"/>
                  </a:moveTo>
                  <a:lnTo>
                    <a:pt x="15728" y="15977"/>
                  </a:lnTo>
                  <a:lnTo>
                    <a:pt x="77" y="53435"/>
                  </a:lnTo>
                  <a:lnTo>
                    <a:pt x="0" y="55219"/>
                  </a:lnTo>
                  <a:lnTo>
                    <a:pt x="2172" y="69340"/>
                  </a:lnTo>
                  <a:lnTo>
                    <a:pt x="27376" y="100989"/>
                  </a:lnTo>
                  <a:lnTo>
                    <a:pt x="55003" y="108195"/>
                  </a:lnTo>
                  <a:lnTo>
                    <a:pt x="69160" y="106069"/>
                  </a:lnTo>
                  <a:lnTo>
                    <a:pt x="100940" y="80962"/>
                  </a:lnTo>
                  <a:lnTo>
                    <a:pt x="108188" y="53435"/>
                  </a:lnTo>
                  <a:lnTo>
                    <a:pt x="106112" y="39220"/>
                  </a:lnTo>
                  <a:lnTo>
                    <a:pt x="81093" y="7288"/>
                  </a:lnTo>
                  <a:lnTo>
                    <a:pt x="53726" y="0"/>
                  </a:lnTo>
                  <a:close/>
                </a:path>
              </a:pathLst>
            </a:custGeom>
            <a:solidFill>
              <a:srgbClr val="FFFFFF"/>
            </a:solidFill>
            <a:ln w="9525">
              <a:noFill/>
            </a:ln>
          </p:spPr>
          <p:txBody>
            <a:bodyPr/>
            <a:lstStyle/>
            <a:p>
              <a:endParaRPr lang="zh-CN" altLang="en-US">
                <a:solidFill>
                  <a:schemeClr val="dk1"/>
                </a:solidFill>
              </a:endParaRPr>
            </a:p>
          </p:txBody>
        </p:sp>
        <p:sp>
          <p:nvSpPr>
            <p:cNvPr id="49192" name="object 40"/>
            <p:cNvSpPr/>
            <p:nvPr>
              <p:custDataLst>
                <p:tags r:id="rId34"/>
              </p:custDataLst>
            </p:nvPr>
          </p:nvSpPr>
          <p:spPr>
            <a:xfrm>
              <a:off x="3671315" y="5745479"/>
              <a:ext cx="211836" cy="0"/>
            </a:xfrm>
            <a:custGeom>
              <a:avLst/>
              <a:gdLst/>
              <a:ahLst/>
              <a:cxnLst/>
              <a:rect l="0" t="0" r="0" b="0"/>
              <a:pathLst>
                <a:path w="211836" h="1">
                  <a:moveTo>
                    <a:pt x="0" y="0"/>
                  </a:moveTo>
                  <a:lnTo>
                    <a:pt x="211836" y="0"/>
                  </a:lnTo>
                </a:path>
              </a:pathLst>
            </a:custGeom>
            <a:noFill/>
            <a:ln w="56133"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49193" name="object 41"/>
            <p:cNvSpPr/>
            <p:nvPr>
              <p:custDataLst>
                <p:tags r:id="rId35"/>
              </p:custDataLst>
            </p:nvPr>
          </p:nvSpPr>
          <p:spPr>
            <a:xfrm>
              <a:off x="3671315" y="5666232"/>
              <a:ext cx="211836" cy="51815"/>
            </a:xfrm>
            <a:custGeom>
              <a:avLst/>
              <a:gdLst/>
              <a:ahLst/>
              <a:cxnLst/>
              <a:rect l="0" t="0" r="0" b="0"/>
              <a:pathLst>
                <a:path w="211836" h="51815">
                  <a:moveTo>
                    <a:pt x="173355" y="0"/>
                  </a:moveTo>
                  <a:lnTo>
                    <a:pt x="32131" y="0"/>
                  </a:lnTo>
                  <a:lnTo>
                    <a:pt x="0" y="51816"/>
                  </a:lnTo>
                  <a:lnTo>
                    <a:pt x="211836" y="51816"/>
                  </a:lnTo>
                  <a:lnTo>
                    <a:pt x="173355" y="0"/>
                  </a:lnTo>
                  <a:close/>
                </a:path>
              </a:pathLst>
            </a:custGeom>
            <a:solidFill>
              <a:srgbClr val="FFFFFF"/>
            </a:solidFill>
            <a:ln w="9525">
              <a:noFill/>
            </a:ln>
          </p:spPr>
          <p:txBody>
            <a:bodyPr/>
            <a:lstStyle/>
            <a:p>
              <a:endParaRPr lang="zh-CN" altLang="en-US">
                <a:solidFill>
                  <a:schemeClr val="dk1"/>
                </a:solidFill>
              </a:endParaRPr>
            </a:p>
          </p:txBody>
        </p:sp>
        <p:sp>
          <p:nvSpPr>
            <p:cNvPr id="49194" name="object 42"/>
            <p:cNvSpPr/>
            <p:nvPr>
              <p:custDataLst>
                <p:tags r:id="rId36"/>
              </p:custDataLst>
            </p:nvPr>
          </p:nvSpPr>
          <p:spPr>
            <a:xfrm>
              <a:off x="3939540" y="5542788"/>
              <a:ext cx="211836" cy="0"/>
            </a:xfrm>
            <a:custGeom>
              <a:avLst/>
              <a:gdLst/>
              <a:ahLst/>
              <a:cxnLst/>
              <a:rect l="0" t="0" r="0" b="0"/>
              <a:pathLst>
                <a:path w="211836" h="1">
                  <a:moveTo>
                    <a:pt x="0" y="0"/>
                  </a:moveTo>
                  <a:lnTo>
                    <a:pt x="211836" y="0"/>
                  </a:lnTo>
                </a:path>
              </a:pathLst>
            </a:custGeom>
            <a:noFill/>
            <a:ln w="19557"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49195" name="object 43"/>
            <p:cNvSpPr/>
            <p:nvPr>
              <p:custDataLst>
                <p:tags r:id="rId37"/>
              </p:custDataLst>
            </p:nvPr>
          </p:nvSpPr>
          <p:spPr>
            <a:xfrm>
              <a:off x="3939540" y="5593079"/>
              <a:ext cx="211836" cy="0"/>
            </a:xfrm>
            <a:custGeom>
              <a:avLst/>
              <a:gdLst/>
              <a:ahLst/>
              <a:cxnLst/>
              <a:rect l="0" t="0" r="0" b="0"/>
              <a:pathLst>
                <a:path w="211836" h="1">
                  <a:moveTo>
                    <a:pt x="0" y="0"/>
                  </a:moveTo>
                  <a:lnTo>
                    <a:pt x="211836" y="0"/>
                  </a:lnTo>
                </a:path>
              </a:pathLst>
            </a:custGeom>
            <a:noFill/>
            <a:ln w="19557"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49196" name="object 44"/>
            <p:cNvSpPr/>
            <p:nvPr>
              <p:custDataLst>
                <p:tags r:id="rId38"/>
              </p:custDataLst>
            </p:nvPr>
          </p:nvSpPr>
          <p:spPr>
            <a:xfrm>
              <a:off x="3939540" y="5641847"/>
              <a:ext cx="211836" cy="0"/>
            </a:xfrm>
            <a:custGeom>
              <a:avLst/>
              <a:gdLst/>
              <a:ahLst/>
              <a:cxnLst/>
              <a:rect l="0" t="0" r="0" b="0"/>
              <a:pathLst>
                <a:path w="211836" h="1">
                  <a:moveTo>
                    <a:pt x="0" y="0"/>
                  </a:moveTo>
                  <a:lnTo>
                    <a:pt x="211836" y="0"/>
                  </a:lnTo>
                </a:path>
              </a:pathLst>
            </a:custGeom>
            <a:noFill/>
            <a:ln w="19557"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49197" name="object 45"/>
            <p:cNvSpPr/>
            <p:nvPr>
              <p:custDataLst>
                <p:tags r:id="rId39"/>
              </p:custDataLst>
            </p:nvPr>
          </p:nvSpPr>
          <p:spPr>
            <a:xfrm>
              <a:off x="3945635" y="5679947"/>
              <a:ext cx="211836" cy="92963"/>
            </a:xfrm>
            <a:custGeom>
              <a:avLst/>
              <a:gdLst/>
              <a:ahLst/>
              <a:cxnLst/>
              <a:rect l="0" t="0" r="0" b="0"/>
              <a:pathLst>
                <a:path w="211836" h="92963">
                  <a:moveTo>
                    <a:pt x="0" y="92963"/>
                  </a:moveTo>
                  <a:lnTo>
                    <a:pt x="211836" y="92963"/>
                  </a:lnTo>
                  <a:lnTo>
                    <a:pt x="211836" y="0"/>
                  </a:lnTo>
                  <a:lnTo>
                    <a:pt x="0" y="0"/>
                  </a:lnTo>
                  <a:lnTo>
                    <a:pt x="0" y="92963"/>
                  </a:lnTo>
                  <a:close/>
                </a:path>
              </a:pathLst>
            </a:custGeom>
            <a:solidFill>
              <a:srgbClr val="BEBEBE"/>
            </a:solidFill>
            <a:ln w="9525">
              <a:noFill/>
            </a:ln>
          </p:spPr>
          <p:txBody>
            <a:bodyPr/>
            <a:lstStyle/>
            <a:p>
              <a:endParaRPr lang="zh-CN" altLang="en-US">
                <a:solidFill>
                  <a:schemeClr val="dk1"/>
                </a:solidFill>
              </a:endParaRPr>
            </a:p>
          </p:txBody>
        </p:sp>
        <p:sp>
          <p:nvSpPr>
            <p:cNvPr id="49198" name="object 46"/>
            <p:cNvSpPr/>
            <p:nvPr>
              <p:custDataLst>
                <p:tags r:id="rId40"/>
              </p:custDataLst>
            </p:nvPr>
          </p:nvSpPr>
          <p:spPr>
            <a:xfrm>
              <a:off x="5177622" y="3848371"/>
              <a:ext cx="428487" cy="1897108"/>
            </a:xfrm>
            <a:custGeom>
              <a:avLst/>
              <a:gdLst/>
              <a:ahLst/>
              <a:cxnLst/>
              <a:rect l="0" t="0" r="0" b="0"/>
              <a:pathLst>
                <a:path w="411480" h="2159508">
                  <a:moveTo>
                    <a:pt x="59944" y="0"/>
                  </a:moveTo>
                  <a:lnTo>
                    <a:pt x="0" y="0"/>
                  </a:lnTo>
                  <a:lnTo>
                    <a:pt x="351536" y="1079754"/>
                  </a:lnTo>
                  <a:lnTo>
                    <a:pt x="0" y="2159508"/>
                  </a:lnTo>
                  <a:lnTo>
                    <a:pt x="59944" y="2159508"/>
                  </a:lnTo>
                  <a:lnTo>
                    <a:pt x="411480" y="1079754"/>
                  </a:lnTo>
                  <a:lnTo>
                    <a:pt x="59944" y="0"/>
                  </a:lnTo>
                  <a:close/>
                </a:path>
              </a:pathLst>
            </a:custGeom>
            <a:solidFill>
              <a:srgbClr val="DC3B00"/>
            </a:solidFill>
            <a:ln w="9525">
              <a:noFill/>
            </a:ln>
          </p:spPr>
          <p:txBody>
            <a:bodyPr/>
            <a:lstStyle/>
            <a:p>
              <a:endParaRPr lang="zh-CN" altLang="en-US">
                <a:solidFill>
                  <a:schemeClr val="dk1"/>
                </a:solidFill>
              </a:endParaRPr>
            </a:p>
          </p:txBody>
        </p:sp>
        <p:sp>
          <p:nvSpPr>
            <p:cNvPr id="49199" name="object 47"/>
            <p:cNvSpPr txBox="1"/>
            <p:nvPr/>
          </p:nvSpPr>
          <p:spPr>
            <a:xfrm>
              <a:off x="4921377" y="4144391"/>
              <a:ext cx="254635" cy="1536707"/>
            </a:xfrm>
            <a:prstGeom prst="rect">
              <a:avLst/>
            </a:prstGeom>
            <a:noFill/>
            <a:ln w="9525">
              <a:noFill/>
            </a:ln>
          </p:spPr>
          <p:txBody>
            <a:bodyPr lIns="0" tIns="0" rIns="0" bIns="0" anchor="t" anchorCtr="0">
              <a:spAutoFit/>
            </a:bodyPr>
            <a:lstStyle/>
            <a:p>
              <a:pPr marL="12700" algn="just"/>
              <a:r>
                <a:rPr lang="zh-CN" altLang="en-US" sz="1800" b="1">
                  <a:solidFill>
                    <a:srgbClr val="DC3B00"/>
                  </a:solidFill>
                  <a:latin typeface="微软雅黑" panose="020B0503020204020204" charset="-122"/>
                  <a:ea typeface="微软雅黑" panose="020B0503020204020204" charset="-122"/>
                </a:rPr>
                <a:t>鼓 励 建 立</a:t>
              </a:r>
              <a:endParaRPr lang="zh-CN" altLang="en-US" sz="1800" b="1">
                <a:solidFill>
                  <a:srgbClr val="DC3B00"/>
                </a:solidFill>
                <a:latin typeface="微软雅黑" panose="020B0503020204020204" charset="-122"/>
                <a:ea typeface="微软雅黑" panose="020B0503020204020204" charset="-122"/>
              </a:endParaRPr>
            </a:p>
          </p:txBody>
        </p:sp>
        <p:sp>
          <p:nvSpPr>
            <p:cNvPr id="49200" name="object 48"/>
            <p:cNvSpPr/>
            <p:nvPr>
              <p:custDataLst>
                <p:tags r:id="rId41"/>
              </p:custDataLst>
            </p:nvPr>
          </p:nvSpPr>
          <p:spPr>
            <a:xfrm>
              <a:off x="7717535" y="1161288"/>
              <a:ext cx="1591055" cy="1092707"/>
            </a:xfrm>
            <a:custGeom>
              <a:avLst/>
              <a:gdLst/>
              <a:ahLst/>
              <a:cxnLst/>
              <a:rect l="0" t="0" r="0" b="0"/>
              <a:pathLst>
                <a:path w="1591055" h="1092707">
                  <a:moveTo>
                    <a:pt x="795527" y="0"/>
                  </a:moveTo>
                  <a:lnTo>
                    <a:pt x="755493" y="5995"/>
                  </a:lnTo>
                  <a:lnTo>
                    <a:pt x="718914" y="22971"/>
                  </a:lnTo>
                  <a:lnTo>
                    <a:pt x="688089" y="49825"/>
                  </a:lnTo>
                  <a:lnTo>
                    <a:pt x="665594" y="85767"/>
                  </a:lnTo>
                  <a:lnTo>
                    <a:pt x="654295" y="129796"/>
                  </a:lnTo>
                  <a:lnTo>
                    <a:pt x="653499" y="146106"/>
                  </a:lnTo>
                  <a:lnTo>
                    <a:pt x="654788" y="159114"/>
                  </a:lnTo>
                  <a:lnTo>
                    <a:pt x="667230" y="196964"/>
                  </a:lnTo>
                  <a:lnTo>
                    <a:pt x="690727" y="230989"/>
                  </a:lnTo>
                  <a:lnTo>
                    <a:pt x="722950" y="258538"/>
                  </a:lnTo>
                  <a:lnTo>
                    <a:pt x="761572" y="276956"/>
                  </a:lnTo>
                  <a:lnTo>
                    <a:pt x="804267" y="283592"/>
                  </a:lnTo>
                  <a:lnTo>
                    <a:pt x="819005" y="281975"/>
                  </a:lnTo>
                  <a:lnTo>
                    <a:pt x="858993" y="268849"/>
                  </a:lnTo>
                  <a:lnTo>
                    <a:pt x="891838" y="244919"/>
                  </a:lnTo>
                  <a:lnTo>
                    <a:pt x="916509" y="212254"/>
                  </a:lnTo>
                  <a:lnTo>
                    <a:pt x="931973" y="172923"/>
                  </a:lnTo>
                  <a:lnTo>
                    <a:pt x="937195" y="128993"/>
                  </a:lnTo>
                  <a:lnTo>
                    <a:pt x="935444" y="113778"/>
                  </a:lnTo>
                  <a:lnTo>
                    <a:pt x="922635" y="72841"/>
                  </a:lnTo>
                  <a:lnTo>
                    <a:pt x="899428" y="39916"/>
                  </a:lnTo>
                  <a:lnTo>
                    <a:pt x="866951" y="16121"/>
                  </a:lnTo>
                  <a:lnTo>
                    <a:pt x="826449" y="2667"/>
                  </a:lnTo>
                  <a:lnTo>
                    <a:pt x="795527" y="0"/>
                  </a:lnTo>
                  <a:close/>
                </a:path>
                <a:path w="1591055" h="1092707">
                  <a:moveTo>
                    <a:pt x="184645" y="525017"/>
                  </a:moveTo>
                  <a:lnTo>
                    <a:pt x="56768" y="525017"/>
                  </a:lnTo>
                  <a:lnTo>
                    <a:pt x="56856" y="936624"/>
                  </a:lnTo>
                  <a:lnTo>
                    <a:pt x="127888" y="936610"/>
                  </a:lnTo>
                  <a:lnTo>
                    <a:pt x="127888" y="737870"/>
                  </a:lnTo>
                  <a:lnTo>
                    <a:pt x="213105" y="737870"/>
                  </a:lnTo>
                  <a:lnTo>
                    <a:pt x="213105" y="695325"/>
                  </a:lnTo>
                  <a:lnTo>
                    <a:pt x="184657" y="695292"/>
                  </a:lnTo>
                  <a:lnTo>
                    <a:pt x="184645" y="525017"/>
                  </a:lnTo>
                  <a:close/>
                </a:path>
                <a:path w="1591055" h="1092707">
                  <a:moveTo>
                    <a:pt x="213105" y="737870"/>
                  </a:moveTo>
                  <a:lnTo>
                    <a:pt x="127888" y="737870"/>
                  </a:lnTo>
                  <a:lnTo>
                    <a:pt x="142113" y="737884"/>
                  </a:lnTo>
                  <a:lnTo>
                    <a:pt x="142196" y="936624"/>
                  </a:lnTo>
                  <a:lnTo>
                    <a:pt x="213105" y="936589"/>
                  </a:lnTo>
                  <a:lnTo>
                    <a:pt x="213105" y="737870"/>
                  </a:lnTo>
                  <a:close/>
                </a:path>
                <a:path w="1591055" h="1092707">
                  <a:moveTo>
                    <a:pt x="184637" y="411480"/>
                  </a:moveTo>
                  <a:lnTo>
                    <a:pt x="50486" y="411697"/>
                  </a:lnTo>
                  <a:lnTo>
                    <a:pt x="11115" y="430900"/>
                  </a:lnTo>
                  <a:lnTo>
                    <a:pt x="0" y="468257"/>
                  </a:lnTo>
                  <a:lnTo>
                    <a:pt x="65" y="652779"/>
                  </a:lnTo>
                  <a:lnTo>
                    <a:pt x="56768" y="652779"/>
                  </a:lnTo>
                  <a:lnTo>
                    <a:pt x="56768" y="525017"/>
                  </a:lnTo>
                  <a:lnTo>
                    <a:pt x="184645" y="525017"/>
                  </a:lnTo>
                  <a:lnTo>
                    <a:pt x="184637" y="411480"/>
                  </a:lnTo>
                  <a:close/>
                </a:path>
                <a:path w="1591055" h="1092707">
                  <a:moveTo>
                    <a:pt x="142112" y="212851"/>
                  </a:moveTo>
                  <a:lnTo>
                    <a:pt x="93686" y="224843"/>
                  </a:lnTo>
                  <a:lnTo>
                    <a:pt x="64061" y="251016"/>
                  </a:lnTo>
                  <a:lnTo>
                    <a:pt x="46700" y="289871"/>
                  </a:lnTo>
                  <a:lnTo>
                    <a:pt x="43401" y="321879"/>
                  </a:lnTo>
                  <a:lnTo>
                    <a:pt x="46197" y="333513"/>
                  </a:lnTo>
                  <a:lnTo>
                    <a:pt x="76485" y="374260"/>
                  </a:lnTo>
                  <a:lnTo>
                    <a:pt x="116597" y="393069"/>
                  </a:lnTo>
                  <a:lnTo>
                    <a:pt x="150194" y="396971"/>
                  </a:lnTo>
                  <a:lnTo>
                    <a:pt x="163054" y="394346"/>
                  </a:lnTo>
                  <a:lnTo>
                    <a:pt x="206543" y="368663"/>
                  </a:lnTo>
                  <a:lnTo>
                    <a:pt x="220947" y="344767"/>
                  </a:lnTo>
                  <a:lnTo>
                    <a:pt x="225426" y="333357"/>
                  </a:lnTo>
                  <a:lnTo>
                    <a:pt x="227048" y="320992"/>
                  </a:lnTo>
                  <a:lnTo>
                    <a:pt x="227219" y="307176"/>
                  </a:lnTo>
                  <a:lnTo>
                    <a:pt x="225365" y="291351"/>
                  </a:lnTo>
                  <a:lnTo>
                    <a:pt x="208112" y="250536"/>
                  </a:lnTo>
                  <a:lnTo>
                    <a:pt x="178249" y="222971"/>
                  </a:lnTo>
                  <a:lnTo>
                    <a:pt x="154464" y="214028"/>
                  </a:lnTo>
                  <a:lnTo>
                    <a:pt x="142112" y="212851"/>
                  </a:lnTo>
                  <a:close/>
                </a:path>
                <a:path w="1591055" h="1092707">
                  <a:moveTo>
                    <a:pt x="1520017" y="737870"/>
                  </a:moveTo>
                  <a:lnTo>
                    <a:pt x="1448942" y="737870"/>
                  </a:lnTo>
                  <a:lnTo>
                    <a:pt x="1448942" y="936610"/>
                  </a:lnTo>
                  <a:lnTo>
                    <a:pt x="1519975" y="936624"/>
                  </a:lnTo>
                  <a:lnTo>
                    <a:pt x="1520017" y="737870"/>
                  </a:lnTo>
                  <a:close/>
                </a:path>
                <a:path w="1591055" h="1092707">
                  <a:moveTo>
                    <a:pt x="1392176" y="411480"/>
                  </a:moveTo>
                  <a:lnTo>
                    <a:pt x="1392173" y="695292"/>
                  </a:lnTo>
                  <a:lnTo>
                    <a:pt x="1363725" y="695325"/>
                  </a:lnTo>
                  <a:lnTo>
                    <a:pt x="1363725" y="936589"/>
                  </a:lnTo>
                  <a:lnTo>
                    <a:pt x="1434758" y="936624"/>
                  </a:lnTo>
                  <a:lnTo>
                    <a:pt x="1434845" y="737884"/>
                  </a:lnTo>
                  <a:lnTo>
                    <a:pt x="1520017" y="737870"/>
                  </a:lnTo>
                  <a:lnTo>
                    <a:pt x="1520062" y="525017"/>
                  </a:lnTo>
                  <a:lnTo>
                    <a:pt x="1591030" y="525017"/>
                  </a:lnTo>
                  <a:lnTo>
                    <a:pt x="1591055" y="468257"/>
                  </a:lnTo>
                  <a:lnTo>
                    <a:pt x="1566908" y="425638"/>
                  </a:lnTo>
                  <a:lnTo>
                    <a:pt x="1522857" y="411521"/>
                  </a:lnTo>
                  <a:lnTo>
                    <a:pt x="1392176" y="411480"/>
                  </a:lnTo>
                  <a:close/>
                </a:path>
                <a:path w="1591055" h="1092707">
                  <a:moveTo>
                    <a:pt x="1591030" y="525017"/>
                  </a:moveTo>
                  <a:lnTo>
                    <a:pt x="1520062" y="525017"/>
                  </a:lnTo>
                  <a:lnTo>
                    <a:pt x="1520062" y="652779"/>
                  </a:lnTo>
                  <a:lnTo>
                    <a:pt x="1590972" y="652779"/>
                  </a:lnTo>
                  <a:lnTo>
                    <a:pt x="1591030" y="525017"/>
                  </a:lnTo>
                  <a:close/>
                </a:path>
                <a:path w="1591055" h="1092707">
                  <a:moveTo>
                    <a:pt x="1434845" y="212851"/>
                  </a:moveTo>
                  <a:lnTo>
                    <a:pt x="1387674" y="230407"/>
                  </a:lnTo>
                  <a:lnTo>
                    <a:pt x="1361287" y="262818"/>
                  </a:lnTo>
                  <a:lnTo>
                    <a:pt x="1349617" y="307073"/>
                  </a:lnTo>
                  <a:lnTo>
                    <a:pt x="1349784" y="320924"/>
                  </a:lnTo>
                  <a:lnTo>
                    <a:pt x="1351394" y="333297"/>
                  </a:lnTo>
                  <a:lnTo>
                    <a:pt x="1355846" y="344699"/>
                  </a:lnTo>
                  <a:lnTo>
                    <a:pt x="1366658" y="363357"/>
                  </a:lnTo>
                  <a:lnTo>
                    <a:pt x="1376013" y="368656"/>
                  </a:lnTo>
                  <a:lnTo>
                    <a:pt x="1386611" y="376962"/>
                  </a:lnTo>
                  <a:lnTo>
                    <a:pt x="1398822" y="384595"/>
                  </a:lnTo>
                  <a:lnTo>
                    <a:pt x="1411485" y="390943"/>
                  </a:lnTo>
                  <a:lnTo>
                    <a:pt x="1423439" y="395397"/>
                  </a:lnTo>
                  <a:lnTo>
                    <a:pt x="1433523" y="397344"/>
                  </a:lnTo>
                  <a:lnTo>
                    <a:pt x="1449839" y="396210"/>
                  </a:lnTo>
                  <a:lnTo>
                    <a:pt x="1492191" y="380886"/>
                  </a:lnTo>
                  <a:lnTo>
                    <a:pt x="1521590" y="352441"/>
                  </a:lnTo>
                  <a:lnTo>
                    <a:pt x="1534105" y="317004"/>
                  </a:lnTo>
                  <a:lnTo>
                    <a:pt x="1533174" y="301178"/>
                  </a:lnTo>
                  <a:lnTo>
                    <a:pt x="1519584" y="259993"/>
                  </a:lnTo>
                  <a:lnTo>
                    <a:pt x="1492276" y="230271"/>
                  </a:lnTo>
                  <a:lnTo>
                    <a:pt x="1454437" y="214614"/>
                  </a:lnTo>
                  <a:lnTo>
                    <a:pt x="1440035" y="212971"/>
                  </a:lnTo>
                  <a:lnTo>
                    <a:pt x="1434845" y="212851"/>
                  </a:lnTo>
                  <a:close/>
                </a:path>
                <a:path w="1591055" h="1092707">
                  <a:moveTo>
                    <a:pt x="1235920" y="766318"/>
                  </a:moveTo>
                  <a:lnTo>
                    <a:pt x="1164812" y="766318"/>
                  </a:lnTo>
                  <a:lnTo>
                    <a:pt x="1164843" y="1021683"/>
                  </a:lnTo>
                  <a:lnTo>
                    <a:pt x="1235876" y="1021714"/>
                  </a:lnTo>
                  <a:lnTo>
                    <a:pt x="1235920" y="766318"/>
                  </a:lnTo>
                  <a:close/>
                </a:path>
                <a:path w="1591055" h="1092707">
                  <a:moveTo>
                    <a:pt x="1093963" y="368935"/>
                  </a:moveTo>
                  <a:lnTo>
                    <a:pt x="1093850" y="723732"/>
                  </a:lnTo>
                  <a:lnTo>
                    <a:pt x="1065402" y="723773"/>
                  </a:lnTo>
                  <a:lnTo>
                    <a:pt x="1065402" y="1021677"/>
                  </a:lnTo>
                  <a:lnTo>
                    <a:pt x="1136435" y="1021714"/>
                  </a:lnTo>
                  <a:lnTo>
                    <a:pt x="1136522" y="766349"/>
                  </a:lnTo>
                  <a:lnTo>
                    <a:pt x="1235920" y="766318"/>
                  </a:lnTo>
                  <a:lnTo>
                    <a:pt x="1235963" y="510923"/>
                  </a:lnTo>
                  <a:lnTo>
                    <a:pt x="1335372" y="510921"/>
                  </a:lnTo>
                  <a:lnTo>
                    <a:pt x="1335404" y="439955"/>
                  </a:lnTo>
                  <a:lnTo>
                    <a:pt x="1322054" y="401697"/>
                  </a:lnTo>
                  <a:lnTo>
                    <a:pt x="1288901" y="376890"/>
                  </a:lnTo>
                  <a:lnTo>
                    <a:pt x="1260906" y="369541"/>
                  </a:lnTo>
                  <a:lnTo>
                    <a:pt x="1093963" y="368935"/>
                  </a:lnTo>
                  <a:close/>
                </a:path>
                <a:path w="1591055" h="1092707">
                  <a:moveTo>
                    <a:pt x="1335372" y="510921"/>
                  </a:moveTo>
                  <a:lnTo>
                    <a:pt x="1250060" y="510921"/>
                  </a:lnTo>
                  <a:lnTo>
                    <a:pt x="1250060" y="667001"/>
                  </a:lnTo>
                  <a:lnTo>
                    <a:pt x="1335300" y="667003"/>
                  </a:lnTo>
                  <a:lnTo>
                    <a:pt x="1335372" y="510921"/>
                  </a:lnTo>
                  <a:close/>
                </a:path>
                <a:path w="1591055" h="1092707">
                  <a:moveTo>
                    <a:pt x="909192" y="454151"/>
                  </a:moveTo>
                  <a:lnTo>
                    <a:pt x="667638" y="454151"/>
                  </a:lnTo>
                  <a:lnTo>
                    <a:pt x="681862" y="454172"/>
                  </a:lnTo>
                  <a:lnTo>
                    <a:pt x="681981" y="1092707"/>
                  </a:lnTo>
                  <a:lnTo>
                    <a:pt x="781304" y="1092668"/>
                  </a:lnTo>
                  <a:lnTo>
                    <a:pt x="781338" y="780542"/>
                  </a:lnTo>
                  <a:lnTo>
                    <a:pt x="909192" y="780542"/>
                  </a:lnTo>
                  <a:lnTo>
                    <a:pt x="909192" y="454151"/>
                  </a:lnTo>
                  <a:close/>
                </a:path>
                <a:path w="1591055" h="1092707">
                  <a:moveTo>
                    <a:pt x="909192" y="780542"/>
                  </a:moveTo>
                  <a:lnTo>
                    <a:pt x="781338" y="780542"/>
                  </a:lnTo>
                  <a:lnTo>
                    <a:pt x="809752" y="780581"/>
                  </a:lnTo>
                  <a:lnTo>
                    <a:pt x="809870" y="1092707"/>
                  </a:lnTo>
                  <a:lnTo>
                    <a:pt x="909192" y="1092660"/>
                  </a:lnTo>
                  <a:lnTo>
                    <a:pt x="909192" y="780542"/>
                  </a:lnTo>
                  <a:close/>
                </a:path>
                <a:path w="1591055" h="1092707">
                  <a:moveTo>
                    <a:pt x="1008472" y="454151"/>
                  </a:moveTo>
                  <a:lnTo>
                    <a:pt x="909192" y="454151"/>
                  </a:lnTo>
                  <a:lnTo>
                    <a:pt x="923416" y="454171"/>
                  </a:lnTo>
                  <a:lnTo>
                    <a:pt x="923416" y="667003"/>
                  </a:lnTo>
                  <a:lnTo>
                    <a:pt x="1008633" y="666967"/>
                  </a:lnTo>
                  <a:lnTo>
                    <a:pt x="1008472" y="454151"/>
                  </a:lnTo>
                  <a:close/>
                </a:path>
                <a:path w="1591055" h="1092707">
                  <a:moveTo>
                    <a:pt x="923416" y="298069"/>
                  </a:moveTo>
                  <a:lnTo>
                    <a:pt x="794006" y="298098"/>
                  </a:lnTo>
                  <a:lnTo>
                    <a:pt x="795372" y="298123"/>
                  </a:lnTo>
                  <a:lnTo>
                    <a:pt x="661126" y="298396"/>
                  </a:lnTo>
                  <a:lnTo>
                    <a:pt x="622819" y="313187"/>
                  </a:lnTo>
                  <a:lnTo>
                    <a:pt x="593875" y="344144"/>
                  </a:lnTo>
                  <a:lnTo>
                    <a:pt x="582422" y="383194"/>
                  </a:lnTo>
                  <a:lnTo>
                    <a:pt x="582522" y="667003"/>
                  </a:lnTo>
                  <a:lnTo>
                    <a:pt x="667638" y="666984"/>
                  </a:lnTo>
                  <a:lnTo>
                    <a:pt x="667638" y="454151"/>
                  </a:lnTo>
                  <a:lnTo>
                    <a:pt x="1008472" y="454151"/>
                  </a:lnTo>
                  <a:lnTo>
                    <a:pt x="1008413" y="376672"/>
                  </a:lnTo>
                  <a:lnTo>
                    <a:pt x="997130" y="338393"/>
                  </a:lnTo>
                  <a:lnTo>
                    <a:pt x="968790" y="309497"/>
                  </a:lnTo>
                  <a:lnTo>
                    <a:pt x="940432" y="299438"/>
                  </a:lnTo>
                  <a:lnTo>
                    <a:pt x="923416" y="298069"/>
                  </a:lnTo>
                  <a:close/>
                </a:path>
                <a:path w="1591055" h="1092707">
                  <a:moveTo>
                    <a:pt x="497199" y="510921"/>
                  </a:moveTo>
                  <a:lnTo>
                    <a:pt x="326770" y="510921"/>
                  </a:lnTo>
                  <a:lnTo>
                    <a:pt x="340994" y="510923"/>
                  </a:lnTo>
                  <a:lnTo>
                    <a:pt x="341095" y="1021714"/>
                  </a:lnTo>
                  <a:lnTo>
                    <a:pt x="426211" y="1021683"/>
                  </a:lnTo>
                  <a:lnTo>
                    <a:pt x="426211" y="766317"/>
                  </a:lnTo>
                  <a:lnTo>
                    <a:pt x="525652" y="766317"/>
                  </a:lnTo>
                  <a:lnTo>
                    <a:pt x="525652" y="723773"/>
                  </a:lnTo>
                  <a:lnTo>
                    <a:pt x="497204" y="723732"/>
                  </a:lnTo>
                  <a:lnTo>
                    <a:pt x="497199" y="510921"/>
                  </a:lnTo>
                  <a:close/>
                </a:path>
                <a:path w="1591055" h="1092707">
                  <a:moveTo>
                    <a:pt x="525652" y="766317"/>
                  </a:moveTo>
                  <a:lnTo>
                    <a:pt x="426211" y="766317"/>
                  </a:lnTo>
                  <a:lnTo>
                    <a:pt x="440436" y="766349"/>
                  </a:lnTo>
                  <a:lnTo>
                    <a:pt x="440536" y="1021714"/>
                  </a:lnTo>
                  <a:lnTo>
                    <a:pt x="525652" y="1021677"/>
                  </a:lnTo>
                  <a:lnTo>
                    <a:pt x="525652" y="766317"/>
                  </a:lnTo>
                  <a:close/>
                </a:path>
                <a:path w="1591055" h="1092707">
                  <a:moveTo>
                    <a:pt x="497195" y="368935"/>
                  </a:moveTo>
                  <a:lnTo>
                    <a:pt x="312576" y="370051"/>
                  </a:lnTo>
                  <a:lnTo>
                    <a:pt x="275616" y="388077"/>
                  </a:lnTo>
                  <a:lnTo>
                    <a:pt x="256984" y="424522"/>
                  </a:lnTo>
                  <a:lnTo>
                    <a:pt x="255651" y="439955"/>
                  </a:lnTo>
                  <a:lnTo>
                    <a:pt x="255738" y="667003"/>
                  </a:lnTo>
                  <a:lnTo>
                    <a:pt x="326770" y="667001"/>
                  </a:lnTo>
                  <a:lnTo>
                    <a:pt x="326770" y="510921"/>
                  </a:lnTo>
                  <a:lnTo>
                    <a:pt x="497199" y="510921"/>
                  </a:lnTo>
                  <a:lnTo>
                    <a:pt x="497195" y="368935"/>
                  </a:lnTo>
                  <a:close/>
                </a:path>
                <a:path w="1591055" h="1092707">
                  <a:moveTo>
                    <a:pt x="440435" y="127762"/>
                  </a:moveTo>
                  <a:lnTo>
                    <a:pt x="398980" y="133031"/>
                  </a:lnTo>
                  <a:lnTo>
                    <a:pt x="361362" y="149861"/>
                  </a:lnTo>
                  <a:lnTo>
                    <a:pt x="332876" y="177808"/>
                  </a:lnTo>
                  <a:lnTo>
                    <a:pt x="316137" y="216407"/>
                  </a:lnTo>
                  <a:lnTo>
                    <a:pt x="312795" y="247828"/>
                  </a:lnTo>
                  <a:lnTo>
                    <a:pt x="314636" y="260349"/>
                  </a:lnTo>
                  <a:lnTo>
                    <a:pt x="330022" y="296104"/>
                  </a:lnTo>
                  <a:lnTo>
                    <a:pt x="358081" y="326251"/>
                  </a:lnTo>
                  <a:lnTo>
                    <a:pt x="396090" y="347069"/>
                  </a:lnTo>
                  <a:lnTo>
                    <a:pt x="441325" y="354833"/>
                  </a:lnTo>
                  <a:lnTo>
                    <a:pt x="453343" y="353904"/>
                  </a:lnTo>
                  <a:lnTo>
                    <a:pt x="501526" y="338132"/>
                  </a:lnTo>
                  <a:lnTo>
                    <a:pt x="525652" y="326389"/>
                  </a:lnTo>
                  <a:lnTo>
                    <a:pt x="525652" y="312165"/>
                  </a:lnTo>
                  <a:lnTo>
                    <a:pt x="530662" y="302660"/>
                  </a:lnTo>
                  <a:lnTo>
                    <a:pt x="550521" y="259604"/>
                  </a:lnTo>
                  <a:lnTo>
                    <a:pt x="553540" y="230689"/>
                  </a:lnTo>
                  <a:lnTo>
                    <a:pt x="551222" y="215093"/>
                  </a:lnTo>
                  <a:lnTo>
                    <a:pt x="533816" y="175293"/>
                  </a:lnTo>
                  <a:lnTo>
                    <a:pt x="504276" y="146852"/>
                  </a:lnTo>
                  <a:lnTo>
                    <a:pt x="467152" y="130900"/>
                  </a:lnTo>
                  <a:lnTo>
                    <a:pt x="453878" y="128553"/>
                  </a:lnTo>
                  <a:lnTo>
                    <a:pt x="440435" y="127762"/>
                  </a:lnTo>
                  <a:close/>
                </a:path>
                <a:path w="1591055" h="1092707">
                  <a:moveTo>
                    <a:pt x="1150619" y="127762"/>
                  </a:moveTo>
                  <a:lnTo>
                    <a:pt x="1105076" y="134759"/>
                  </a:lnTo>
                  <a:lnTo>
                    <a:pt x="1070274" y="155000"/>
                  </a:lnTo>
                  <a:lnTo>
                    <a:pt x="1047342" y="187353"/>
                  </a:lnTo>
                  <a:lnTo>
                    <a:pt x="1037410" y="230689"/>
                  </a:lnTo>
                  <a:lnTo>
                    <a:pt x="1037413" y="251194"/>
                  </a:lnTo>
                  <a:lnTo>
                    <a:pt x="1043457" y="294205"/>
                  </a:lnTo>
                  <a:lnTo>
                    <a:pt x="1062835" y="312689"/>
                  </a:lnTo>
                  <a:lnTo>
                    <a:pt x="1065399" y="324030"/>
                  </a:lnTo>
                  <a:lnTo>
                    <a:pt x="1101275" y="342814"/>
                  </a:lnTo>
                  <a:lnTo>
                    <a:pt x="1149008" y="354822"/>
                  </a:lnTo>
                  <a:lnTo>
                    <a:pt x="1162726" y="353804"/>
                  </a:lnTo>
                  <a:lnTo>
                    <a:pt x="1201896" y="339803"/>
                  </a:lnTo>
                  <a:lnTo>
                    <a:pt x="1234741" y="312844"/>
                  </a:lnTo>
                  <a:lnTo>
                    <a:pt x="1256950" y="277373"/>
                  </a:lnTo>
                  <a:lnTo>
                    <a:pt x="1263719" y="251194"/>
                  </a:lnTo>
                  <a:lnTo>
                    <a:pt x="1262891" y="233527"/>
                  </a:lnTo>
                  <a:lnTo>
                    <a:pt x="1250115" y="188506"/>
                  </a:lnTo>
                  <a:lnTo>
                    <a:pt x="1225004" y="155684"/>
                  </a:lnTo>
                  <a:lnTo>
                    <a:pt x="1191550" y="135352"/>
                  </a:lnTo>
                  <a:lnTo>
                    <a:pt x="1153744" y="127804"/>
                  </a:lnTo>
                  <a:lnTo>
                    <a:pt x="1150619" y="127762"/>
                  </a:lnTo>
                  <a:close/>
                </a:path>
              </a:pathLst>
            </a:custGeom>
            <a:solidFill>
              <a:srgbClr val="585858"/>
            </a:solidFill>
            <a:ln w="9525">
              <a:noFill/>
            </a:ln>
          </p:spPr>
          <p:txBody>
            <a:bodyPr/>
            <a:lstStyle/>
            <a:p>
              <a:endParaRPr lang="zh-CN" altLang="en-US">
                <a:solidFill>
                  <a:schemeClr val="dk1"/>
                </a:solidFill>
              </a:endParaRPr>
            </a:p>
          </p:txBody>
        </p:sp>
        <p:sp>
          <p:nvSpPr>
            <p:cNvPr id="49201" name="object 49"/>
            <p:cNvSpPr/>
            <p:nvPr>
              <p:custDataLst>
                <p:tags r:id="rId42"/>
              </p:custDataLst>
            </p:nvPr>
          </p:nvSpPr>
          <p:spPr>
            <a:xfrm>
              <a:off x="8467725" y="1698307"/>
              <a:ext cx="95250" cy="0"/>
            </a:xfrm>
            <a:custGeom>
              <a:avLst/>
              <a:gdLst/>
              <a:ahLst/>
              <a:cxnLst/>
              <a:rect l="0" t="0" r="0" b="0"/>
              <a:pathLst>
                <a:path w="95250" h="1">
                  <a:moveTo>
                    <a:pt x="0" y="0"/>
                  </a:moveTo>
                  <a:lnTo>
                    <a:pt x="95250" y="0"/>
                  </a:lnTo>
                </a:path>
              </a:pathLst>
            </a:custGeom>
            <a:noFill/>
            <a:ln w="48895"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49202" name="object 50"/>
            <p:cNvSpPr/>
            <p:nvPr>
              <p:custDataLst>
                <p:tags r:id="rId43"/>
              </p:custDataLst>
            </p:nvPr>
          </p:nvSpPr>
          <p:spPr>
            <a:xfrm>
              <a:off x="8420100" y="1579244"/>
              <a:ext cx="190500" cy="95250"/>
            </a:xfrm>
            <a:custGeom>
              <a:avLst/>
              <a:gdLst/>
              <a:ahLst/>
              <a:cxnLst/>
              <a:rect l="0" t="0" r="0" b="0"/>
              <a:pathLst>
                <a:path w="190500" h="95250">
                  <a:moveTo>
                    <a:pt x="190500" y="0"/>
                  </a:moveTo>
                  <a:lnTo>
                    <a:pt x="0" y="0"/>
                  </a:lnTo>
                  <a:lnTo>
                    <a:pt x="0" y="95250"/>
                  </a:lnTo>
                  <a:lnTo>
                    <a:pt x="190500" y="95250"/>
                  </a:lnTo>
                  <a:lnTo>
                    <a:pt x="190500" y="0"/>
                  </a:lnTo>
                  <a:close/>
                </a:path>
              </a:pathLst>
            </a:custGeom>
            <a:solidFill>
              <a:srgbClr val="FFFFFF"/>
            </a:solidFill>
            <a:ln w="9525">
              <a:noFill/>
            </a:ln>
          </p:spPr>
          <p:txBody>
            <a:bodyPr/>
            <a:lstStyle/>
            <a:p>
              <a:endParaRPr lang="zh-CN" altLang="en-US">
                <a:solidFill>
                  <a:schemeClr val="dk1"/>
                </a:solidFill>
              </a:endParaRPr>
            </a:p>
          </p:txBody>
        </p:sp>
        <p:sp>
          <p:nvSpPr>
            <p:cNvPr id="49203" name="object 51"/>
            <p:cNvSpPr/>
            <p:nvPr>
              <p:custDataLst>
                <p:tags r:id="rId44"/>
              </p:custDataLst>
            </p:nvPr>
          </p:nvSpPr>
          <p:spPr>
            <a:xfrm>
              <a:off x="8467725" y="1555432"/>
              <a:ext cx="95250" cy="0"/>
            </a:xfrm>
            <a:custGeom>
              <a:avLst/>
              <a:gdLst/>
              <a:ahLst/>
              <a:cxnLst/>
              <a:rect l="0" t="0" r="0" b="0"/>
              <a:pathLst>
                <a:path w="95250" h="1">
                  <a:moveTo>
                    <a:pt x="0" y="0"/>
                  </a:moveTo>
                  <a:lnTo>
                    <a:pt x="95250" y="0"/>
                  </a:lnTo>
                </a:path>
              </a:pathLst>
            </a:custGeom>
            <a:noFill/>
            <a:ln w="48895"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49204" name="object 52"/>
            <p:cNvSpPr/>
            <p:nvPr>
              <p:custDataLst>
                <p:tags r:id="rId45"/>
              </p:custDataLst>
            </p:nvPr>
          </p:nvSpPr>
          <p:spPr>
            <a:xfrm>
              <a:off x="8859011" y="1691639"/>
              <a:ext cx="67056" cy="0"/>
            </a:xfrm>
            <a:custGeom>
              <a:avLst/>
              <a:gdLst/>
              <a:ahLst/>
              <a:cxnLst/>
              <a:rect l="0" t="0" r="0" b="0"/>
              <a:pathLst>
                <a:path w="67056" h="1">
                  <a:moveTo>
                    <a:pt x="0" y="0"/>
                  </a:moveTo>
                  <a:lnTo>
                    <a:pt x="67056" y="0"/>
                  </a:lnTo>
                </a:path>
              </a:pathLst>
            </a:custGeom>
            <a:noFill/>
            <a:ln w="34797"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49205" name="object 53"/>
            <p:cNvSpPr/>
            <p:nvPr>
              <p:custDataLst>
                <p:tags r:id="rId46"/>
              </p:custDataLst>
            </p:nvPr>
          </p:nvSpPr>
          <p:spPr>
            <a:xfrm>
              <a:off x="8825483" y="1604772"/>
              <a:ext cx="134112" cy="70103"/>
            </a:xfrm>
            <a:custGeom>
              <a:avLst/>
              <a:gdLst/>
              <a:ahLst/>
              <a:cxnLst/>
              <a:rect l="0" t="0" r="0" b="0"/>
              <a:pathLst>
                <a:path w="134112" h="70103">
                  <a:moveTo>
                    <a:pt x="134112" y="0"/>
                  </a:moveTo>
                  <a:lnTo>
                    <a:pt x="0" y="0"/>
                  </a:lnTo>
                  <a:lnTo>
                    <a:pt x="0" y="70103"/>
                  </a:lnTo>
                  <a:lnTo>
                    <a:pt x="134112" y="70103"/>
                  </a:lnTo>
                  <a:lnTo>
                    <a:pt x="134112" y="0"/>
                  </a:lnTo>
                  <a:close/>
                </a:path>
              </a:pathLst>
            </a:custGeom>
            <a:solidFill>
              <a:srgbClr val="FFFFFF"/>
            </a:solidFill>
            <a:ln w="9525">
              <a:noFill/>
            </a:ln>
          </p:spPr>
          <p:txBody>
            <a:bodyPr/>
            <a:lstStyle/>
            <a:p>
              <a:endParaRPr lang="zh-CN" altLang="en-US">
                <a:solidFill>
                  <a:schemeClr val="dk1"/>
                </a:solidFill>
              </a:endParaRPr>
            </a:p>
          </p:txBody>
        </p:sp>
        <p:sp>
          <p:nvSpPr>
            <p:cNvPr id="49206" name="object 54"/>
            <p:cNvSpPr/>
            <p:nvPr>
              <p:custDataLst>
                <p:tags r:id="rId47"/>
              </p:custDataLst>
            </p:nvPr>
          </p:nvSpPr>
          <p:spPr>
            <a:xfrm>
              <a:off x="8859011" y="1588008"/>
              <a:ext cx="67056" cy="0"/>
            </a:xfrm>
            <a:custGeom>
              <a:avLst/>
              <a:gdLst/>
              <a:ahLst/>
              <a:cxnLst/>
              <a:rect l="0" t="0" r="0" b="0"/>
              <a:pathLst>
                <a:path w="67056" h="1">
                  <a:moveTo>
                    <a:pt x="0" y="0"/>
                  </a:moveTo>
                  <a:lnTo>
                    <a:pt x="67056" y="0"/>
                  </a:lnTo>
                </a:path>
              </a:pathLst>
            </a:custGeom>
            <a:noFill/>
            <a:ln w="34797"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49207" name="object 55"/>
            <p:cNvSpPr/>
            <p:nvPr>
              <p:custDataLst>
                <p:tags r:id="rId48"/>
              </p:custDataLst>
            </p:nvPr>
          </p:nvSpPr>
          <p:spPr>
            <a:xfrm>
              <a:off x="9153143" y="1735835"/>
              <a:ext cx="68579" cy="0"/>
            </a:xfrm>
            <a:custGeom>
              <a:avLst/>
              <a:gdLst/>
              <a:ahLst/>
              <a:cxnLst/>
              <a:rect l="0" t="0" r="0" b="0"/>
              <a:pathLst>
                <a:path w="68579" h="1">
                  <a:moveTo>
                    <a:pt x="0" y="0"/>
                  </a:moveTo>
                  <a:lnTo>
                    <a:pt x="68579" y="0"/>
                  </a:lnTo>
                </a:path>
              </a:pathLst>
            </a:custGeom>
            <a:noFill/>
            <a:ln w="34797"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49208" name="object 56"/>
            <p:cNvSpPr/>
            <p:nvPr>
              <p:custDataLst>
                <p:tags r:id="rId49"/>
              </p:custDataLst>
            </p:nvPr>
          </p:nvSpPr>
          <p:spPr>
            <a:xfrm>
              <a:off x="9119616" y="1652016"/>
              <a:ext cx="135635" cy="67056"/>
            </a:xfrm>
            <a:custGeom>
              <a:avLst/>
              <a:gdLst/>
              <a:ahLst/>
              <a:cxnLst/>
              <a:rect l="0" t="0" r="0" b="0"/>
              <a:pathLst>
                <a:path w="135635" h="67056">
                  <a:moveTo>
                    <a:pt x="135635" y="0"/>
                  </a:moveTo>
                  <a:lnTo>
                    <a:pt x="0" y="0"/>
                  </a:lnTo>
                  <a:lnTo>
                    <a:pt x="0" y="67056"/>
                  </a:lnTo>
                  <a:lnTo>
                    <a:pt x="135635" y="67056"/>
                  </a:lnTo>
                  <a:lnTo>
                    <a:pt x="135635" y="0"/>
                  </a:lnTo>
                  <a:close/>
                </a:path>
              </a:pathLst>
            </a:custGeom>
            <a:solidFill>
              <a:srgbClr val="FFFFFF"/>
            </a:solidFill>
            <a:ln w="9525">
              <a:noFill/>
            </a:ln>
          </p:spPr>
          <p:txBody>
            <a:bodyPr/>
            <a:lstStyle/>
            <a:p>
              <a:endParaRPr lang="zh-CN" altLang="en-US">
                <a:solidFill>
                  <a:schemeClr val="dk1"/>
                </a:solidFill>
              </a:endParaRPr>
            </a:p>
          </p:txBody>
        </p:sp>
        <p:sp>
          <p:nvSpPr>
            <p:cNvPr id="49209" name="object 57"/>
            <p:cNvSpPr/>
            <p:nvPr>
              <p:custDataLst>
                <p:tags r:id="rId50"/>
              </p:custDataLst>
            </p:nvPr>
          </p:nvSpPr>
          <p:spPr>
            <a:xfrm>
              <a:off x="9153143" y="1635251"/>
              <a:ext cx="68579" cy="0"/>
            </a:xfrm>
            <a:custGeom>
              <a:avLst/>
              <a:gdLst/>
              <a:ahLst/>
              <a:cxnLst/>
              <a:rect l="0" t="0" r="0" b="0"/>
              <a:pathLst>
                <a:path w="68579" h="1">
                  <a:moveTo>
                    <a:pt x="0" y="0"/>
                  </a:moveTo>
                  <a:lnTo>
                    <a:pt x="68579" y="0"/>
                  </a:lnTo>
                </a:path>
              </a:pathLst>
            </a:custGeom>
            <a:noFill/>
            <a:ln w="34797"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49210" name="object 58"/>
            <p:cNvSpPr/>
            <p:nvPr>
              <p:custDataLst>
                <p:tags r:id="rId51"/>
              </p:custDataLst>
            </p:nvPr>
          </p:nvSpPr>
          <p:spPr>
            <a:xfrm>
              <a:off x="8088248" y="1679257"/>
              <a:ext cx="67818" cy="0"/>
            </a:xfrm>
            <a:custGeom>
              <a:avLst/>
              <a:gdLst/>
              <a:ahLst/>
              <a:cxnLst/>
              <a:rect l="0" t="0" r="0" b="0"/>
              <a:pathLst>
                <a:path w="67818" h="1">
                  <a:moveTo>
                    <a:pt x="0" y="0"/>
                  </a:moveTo>
                  <a:lnTo>
                    <a:pt x="67818" y="0"/>
                  </a:lnTo>
                </a:path>
              </a:pathLst>
            </a:custGeom>
            <a:noFill/>
            <a:ln w="35179"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49211" name="object 59"/>
            <p:cNvSpPr/>
            <p:nvPr>
              <p:custDataLst>
                <p:tags r:id="rId52"/>
              </p:custDataLst>
            </p:nvPr>
          </p:nvSpPr>
          <p:spPr>
            <a:xfrm>
              <a:off x="8054340" y="1592961"/>
              <a:ext cx="135635" cy="69341"/>
            </a:xfrm>
            <a:custGeom>
              <a:avLst/>
              <a:gdLst/>
              <a:ahLst/>
              <a:cxnLst/>
              <a:rect l="0" t="0" r="0" b="0"/>
              <a:pathLst>
                <a:path w="135635" h="69341">
                  <a:moveTo>
                    <a:pt x="135635" y="0"/>
                  </a:moveTo>
                  <a:lnTo>
                    <a:pt x="0" y="0"/>
                  </a:lnTo>
                  <a:lnTo>
                    <a:pt x="0" y="69341"/>
                  </a:lnTo>
                  <a:lnTo>
                    <a:pt x="135635" y="69341"/>
                  </a:lnTo>
                  <a:lnTo>
                    <a:pt x="135635" y="0"/>
                  </a:lnTo>
                  <a:close/>
                </a:path>
              </a:pathLst>
            </a:custGeom>
            <a:solidFill>
              <a:srgbClr val="FFFFFF"/>
            </a:solidFill>
            <a:ln w="9525">
              <a:noFill/>
            </a:ln>
          </p:spPr>
          <p:txBody>
            <a:bodyPr/>
            <a:lstStyle/>
            <a:p>
              <a:endParaRPr lang="zh-CN" altLang="en-US">
                <a:solidFill>
                  <a:schemeClr val="dk1"/>
                </a:solidFill>
              </a:endParaRPr>
            </a:p>
          </p:txBody>
        </p:sp>
        <p:sp>
          <p:nvSpPr>
            <p:cNvPr id="49212" name="object 60"/>
            <p:cNvSpPr/>
            <p:nvPr>
              <p:custDataLst>
                <p:tags r:id="rId53"/>
              </p:custDataLst>
            </p:nvPr>
          </p:nvSpPr>
          <p:spPr>
            <a:xfrm>
              <a:off x="8088248" y="1576006"/>
              <a:ext cx="67818" cy="0"/>
            </a:xfrm>
            <a:custGeom>
              <a:avLst/>
              <a:gdLst/>
              <a:ahLst/>
              <a:cxnLst/>
              <a:rect l="0" t="0" r="0" b="0"/>
              <a:pathLst>
                <a:path w="67818" h="1">
                  <a:moveTo>
                    <a:pt x="0" y="0"/>
                  </a:moveTo>
                  <a:lnTo>
                    <a:pt x="67818" y="0"/>
                  </a:lnTo>
                </a:path>
              </a:pathLst>
            </a:custGeom>
            <a:noFill/>
            <a:ln w="35179"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49213" name="object 61"/>
            <p:cNvSpPr/>
            <p:nvPr>
              <p:custDataLst>
                <p:tags r:id="rId54"/>
              </p:custDataLst>
            </p:nvPr>
          </p:nvSpPr>
          <p:spPr>
            <a:xfrm>
              <a:off x="7783448" y="1728025"/>
              <a:ext cx="67818" cy="0"/>
            </a:xfrm>
            <a:custGeom>
              <a:avLst/>
              <a:gdLst/>
              <a:ahLst/>
              <a:cxnLst/>
              <a:rect l="0" t="0" r="0" b="0"/>
              <a:pathLst>
                <a:path w="67818" h="1">
                  <a:moveTo>
                    <a:pt x="0" y="0"/>
                  </a:moveTo>
                  <a:lnTo>
                    <a:pt x="67818" y="0"/>
                  </a:lnTo>
                </a:path>
              </a:pathLst>
            </a:custGeom>
            <a:noFill/>
            <a:ln w="35178"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49214" name="object 62"/>
            <p:cNvSpPr/>
            <p:nvPr>
              <p:custDataLst>
                <p:tags r:id="rId55"/>
              </p:custDataLst>
            </p:nvPr>
          </p:nvSpPr>
          <p:spPr>
            <a:xfrm>
              <a:off x="7749540" y="1641729"/>
              <a:ext cx="135635" cy="69342"/>
            </a:xfrm>
            <a:custGeom>
              <a:avLst/>
              <a:gdLst/>
              <a:ahLst/>
              <a:cxnLst/>
              <a:rect l="0" t="0" r="0" b="0"/>
              <a:pathLst>
                <a:path w="135635" h="69342">
                  <a:moveTo>
                    <a:pt x="135635" y="0"/>
                  </a:moveTo>
                  <a:lnTo>
                    <a:pt x="0" y="0"/>
                  </a:lnTo>
                  <a:lnTo>
                    <a:pt x="0" y="69342"/>
                  </a:lnTo>
                  <a:lnTo>
                    <a:pt x="135635" y="69342"/>
                  </a:lnTo>
                  <a:lnTo>
                    <a:pt x="135635" y="0"/>
                  </a:lnTo>
                  <a:close/>
                </a:path>
              </a:pathLst>
            </a:custGeom>
            <a:solidFill>
              <a:srgbClr val="FFFFFF"/>
            </a:solidFill>
            <a:ln w="9525">
              <a:noFill/>
            </a:ln>
          </p:spPr>
          <p:txBody>
            <a:bodyPr/>
            <a:lstStyle/>
            <a:p>
              <a:endParaRPr lang="zh-CN" altLang="en-US">
                <a:solidFill>
                  <a:schemeClr val="dk1"/>
                </a:solidFill>
              </a:endParaRPr>
            </a:p>
          </p:txBody>
        </p:sp>
        <p:sp>
          <p:nvSpPr>
            <p:cNvPr id="49215" name="object 63"/>
            <p:cNvSpPr/>
            <p:nvPr>
              <p:custDataLst>
                <p:tags r:id="rId56"/>
              </p:custDataLst>
            </p:nvPr>
          </p:nvSpPr>
          <p:spPr>
            <a:xfrm>
              <a:off x="7783448" y="1624774"/>
              <a:ext cx="67818" cy="0"/>
            </a:xfrm>
            <a:custGeom>
              <a:avLst/>
              <a:gdLst/>
              <a:ahLst/>
              <a:cxnLst/>
              <a:rect l="0" t="0" r="0" b="0"/>
              <a:pathLst>
                <a:path w="67818" h="1">
                  <a:moveTo>
                    <a:pt x="0" y="0"/>
                  </a:moveTo>
                  <a:lnTo>
                    <a:pt x="67818" y="0"/>
                  </a:lnTo>
                </a:path>
              </a:pathLst>
            </a:custGeom>
            <a:noFill/>
            <a:ln w="35178"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49216" name="object 64"/>
            <p:cNvSpPr txBox="1"/>
            <p:nvPr/>
          </p:nvSpPr>
          <p:spPr>
            <a:xfrm>
              <a:off x="5990082" y="5050282"/>
              <a:ext cx="1242060" cy="341001"/>
            </a:xfrm>
            <a:prstGeom prst="rect">
              <a:avLst/>
            </a:prstGeom>
            <a:noFill/>
            <a:ln w="9525">
              <a:noFill/>
            </a:ln>
          </p:spPr>
          <p:txBody>
            <a:bodyPr wrap="square" lIns="0" tIns="0" rIns="0" bIns="0" anchor="t" anchorCtr="0">
              <a:spAutoFit/>
            </a:bodyPr>
            <a:lstStyle/>
            <a:p>
              <a:pPr marL="12700"/>
              <a:r>
                <a:rPr lang="zh-CN" altLang="en-US" sz="1600" b="1">
                  <a:solidFill>
                    <a:srgbClr val="007133"/>
                  </a:solidFill>
                  <a:latin typeface="微软雅黑" panose="020B0503020204020204" charset="-122"/>
                  <a:ea typeface="微软雅黑" panose="020B0503020204020204" charset="-122"/>
                </a:rPr>
                <a:t>应急救援队伍</a:t>
              </a:r>
              <a:endParaRPr lang="zh-CN" altLang="en-US" sz="1600" b="1">
                <a:solidFill>
                  <a:srgbClr val="007133"/>
                </a:solidFill>
                <a:latin typeface="微软雅黑" panose="020B0503020204020204" charset="-122"/>
                <a:ea typeface="微软雅黑" panose="020B0503020204020204" charset="-122"/>
              </a:endParaRPr>
            </a:p>
          </p:txBody>
        </p:sp>
        <p:sp>
          <p:nvSpPr>
            <p:cNvPr id="49217" name="object 65"/>
            <p:cNvSpPr/>
            <p:nvPr>
              <p:custDataLst>
                <p:tags r:id="rId57"/>
              </p:custDataLst>
            </p:nvPr>
          </p:nvSpPr>
          <p:spPr>
            <a:xfrm>
              <a:off x="8383523" y="3697223"/>
              <a:ext cx="554735" cy="545592"/>
            </a:xfrm>
            <a:custGeom>
              <a:avLst/>
              <a:gdLst/>
              <a:ahLst/>
              <a:cxnLst/>
              <a:rect l="0" t="0" r="0" b="0"/>
              <a:pathLst>
                <a:path w="554735" h="545592">
                  <a:moveTo>
                    <a:pt x="0" y="83184"/>
                  </a:moveTo>
                  <a:lnTo>
                    <a:pt x="10742" y="42240"/>
                  </a:lnTo>
                  <a:lnTo>
                    <a:pt x="39105" y="12609"/>
                  </a:lnTo>
                  <a:lnTo>
                    <a:pt x="79289" y="89"/>
                  </a:lnTo>
                  <a:lnTo>
                    <a:pt x="471550" y="0"/>
                  </a:lnTo>
                  <a:lnTo>
                    <a:pt x="486098" y="1265"/>
                  </a:lnTo>
                  <a:lnTo>
                    <a:pt x="523915" y="18525"/>
                  </a:lnTo>
                  <a:lnTo>
                    <a:pt x="548487" y="51472"/>
                  </a:lnTo>
                  <a:lnTo>
                    <a:pt x="554735" y="462406"/>
                  </a:lnTo>
                  <a:lnTo>
                    <a:pt x="553470" y="476954"/>
                  </a:lnTo>
                  <a:lnTo>
                    <a:pt x="536210" y="514771"/>
                  </a:lnTo>
                  <a:lnTo>
                    <a:pt x="503263" y="539343"/>
                  </a:lnTo>
                  <a:lnTo>
                    <a:pt x="83184" y="545592"/>
                  </a:lnTo>
                  <a:lnTo>
                    <a:pt x="68637" y="544326"/>
                  </a:lnTo>
                  <a:lnTo>
                    <a:pt x="30820" y="527066"/>
                  </a:lnTo>
                  <a:lnTo>
                    <a:pt x="6248" y="494119"/>
                  </a:lnTo>
                  <a:lnTo>
                    <a:pt x="0" y="83184"/>
                  </a:lnTo>
                  <a:close/>
                </a:path>
              </a:pathLst>
            </a:custGeom>
            <a:noFill/>
            <a:ln w="57912" cap="flat" cmpd="sng">
              <a:solidFill>
                <a:srgbClr val="C00000"/>
              </a:solidFill>
              <a:prstDash val="solid"/>
              <a:miter/>
              <a:headEnd type="none" w="med" len="med"/>
              <a:tailEnd type="none" w="med" len="med"/>
            </a:ln>
          </p:spPr>
          <p:txBody>
            <a:bodyPr/>
            <a:lstStyle/>
            <a:p>
              <a:endParaRPr lang="zh-CN" altLang="en-US">
                <a:solidFill>
                  <a:schemeClr val="dk1"/>
                </a:solidFill>
              </a:endParaRPr>
            </a:p>
          </p:txBody>
        </p:sp>
        <p:sp>
          <p:nvSpPr>
            <p:cNvPr id="49218" name="object 66"/>
            <p:cNvSpPr/>
            <p:nvPr>
              <p:custDataLst>
                <p:tags r:id="rId58"/>
              </p:custDataLst>
            </p:nvPr>
          </p:nvSpPr>
          <p:spPr>
            <a:xfrm>
              <a:off x="7921752" y="3895344"/>
              <a:ext cx="1478279" cy="890016"/>
            </a:xfrm>
            <a:custGeom>
              <a:avLst/>
              <a:gdLst/>
              <a:ahLst/>
              <a:cxnLst/>
              <a:rect l="0" t="0" r="0" b="0"/>
              <a:pathLst>
                <a:path w="1478279" h="890016">
                  <a:moveTo>
                    <a:pt x="1254759" y="0"/>
                  </a:moveTo>
                  <a:lnTo>
                    <a:pt x="223520" y="0"/>
                  </a:lnTo>
                  <a:lnTo>
                    <a:pt x="205188" y="740"/>
                  </a:lnTo>
                  <a:lnTo>
                    <a:pt x="152871" y="11395"/>
                  </a:lnTo>
                  <a:lnTo>
                    <a:pt x="105780" y="33489"/>
                  </a:lnTo>
                  <a:lnTo>
                    <a:pt x="65468" y="65468"/>
                  </a:lnTo>
                  <a:lnTo>
                    <a:pt x="33489" y="105780"/>
                  </a:lnTo>
                  <a:lnTo>
                    <a:pt x="11395" y="152871"/>
                  </a:lnTo>
                  <a:lnTo>
                    <a:pt x="740" y="205188"/>
                  </a:lnTo>
                  <a:lnTo>
                    <a:pt x="0" y="223519"/>
                  </a:lnTo>
                  <a:lnTo>
                    <a:pt x="0" y="666495"/>
                  </a:lnTo>
                  <a:lnTo>
                    <a:pt x="6496" y="720209"/>
                  </a:lnTo>
                  <a:lnTo>
                    <a:pt x="24949" y="769215"/>
                  </a:lnTo>
                  <a:lnTo>
                    <a:pt x="53806" y="811959"/>
                  </a:lnTo>
                  <a:lnTo>
                    <a:pt x="91513" y="846888"/>
                  </a:lnTo>
                  <a:lnTo>
                    <a:pt x="136517" y="872450"/>
                  </a:lnTo>
                  <a:lnTo>
                    <a:pt x="187264" y="887090"/>
                  </a:lnTo>
                  <a:lnTo>
                    <a:pt x="223520" y="890015"/>
                  </a:lnTo>
                  <a:lnTo>
                    <a:pt x="1254759" y="890015"/>
                  </a:lnTo>
                  <a:lnTo>
                    <a:pt x="1308473" y="883519"/>
                  </a:lnTo>
                  <a:lnTo>
                    <a:pt x="1357479" y="865066"/>
                  </a:lnTo>
                  <a:lnTo>
                    <a:pt x="1400223" y="836209"/>
                  </a:lnTo>
                  <a:lnTo>
                    <a:pt x="1435152" y="798502"/>
                  </a:lnTo>
                  <a:lnTo>
                    <a:pt x="1460714" y="753498"/>
                  </a:lnTo>
                  <a:lnTo>
                    <a:pt x="1475354" y="702751"/>
                  </a:lnTo>
                  <a:lnTo>
                    <a:pt x="1478279" y="666495"/>
                  </a:lnTo>
                  <a:lnTo>
                    <a:pt x="1478279" y="223519"/>
                  </a:lnTo>
                  <a:lnTo>
                    <a:pt x="1471783" y="169806"/>
                  </a:lnTo>
                  <a:lnTo>
                    <a:pt x="1453330" y="120800"/>
                  </a:lnTo>
                  <a:lnTo>
                    <a:pt x="1424473" y="78056"/>
                  </a:lnTo>
                  <a:lnTo>
                    <a:pt x="1386766" y="43127"/>
                  </a:lnTo>
                  <a:lnTo>
                    <a:pt x="1341762" y="17565"/>
                  </a:lnTo>
                  <a:lnTo>
                    <a:pt x="1291015" y="2925"/>
                  </a:lnTo>
                  <a:lnTo>
                    <a:pt x="1254759" y="0"/>
                  </a:lnTo>
                  <a:close/>
                </a:path>
              </a:pathLst>
            </a:custGeom>
            <a:solidFill>
              <a:srgbClr val="FFFFFF"/>
            </a:solidFill>
            <a:ln w="9525">
              <a:noFill/>
            </a:ln>
          </p:spPr>
          <p:txBody>
            <a:bodyPr/>
            <a:lstStyle/>
            <a:p>
              <a:endParaRPr lang="zh-CN" altLang="en-US">
                <a:solidFill>
                  <a:schemeClr val="dk1"/>
                </a:solidFill>
              </a:endParaRPr>
            </a:p>
          </p:txBody>
        </p:sp>
        <p:sp>
          <p:nvSpPr>
            <p:cNvPr id="49219" name="object 67"/>
            <p:cNvSpPr/>
            <p:nvPr>
              <p:custDataLst>
                <p:tags r:id="rId59"/>
              </p:custDataLst>
            </p:nvPr>
          </p:nvSpPr>
          <p:spPr>
            <a:xfrm>
              <a:off x="7921752" y="3895344"/>
              <a:ext cx="1478279" cy="890016"/>
            </a:xfrm>
            <a:custGeom>
              <a:avLst/>
              <a:gdLst/>
              <a:ahLst/>
              <a:cxnLst/>
              <a:rect l="0" t="0" r="0" b="0"/>
              <a:pathLst>
                <a:path w="1478279" h="890016">
                  <a:moveTo>
                    <a:pt x="0" y="223519"/>
                  </a:moveTo>
                  <a:lnTo>
                    <a:pt x="6496" y="169806"/>
                  </a:lnTo>
                  <a:lnTo>
                    <a:pt x="24949" y="120800"/>
                  </a:lnTo>
                  <a:lnTo>
                    <a:pt x="53806" y="78056"/>
                  </a:lnTo>
                  <a:lnTo>
                    <a:pt x="91513" y="43127"/>
                  </a:lnTo>
                  <a:lnTo>
                    <a:pt x="136517" y="17565"/>
                  </a:lnTo>
                  <a:lnTo>
                    <a:pt x="187264" y="2925"/>
                  </a:lnTo>
                  <a:lnTo>
                    <a:pt x="223520" y="0"/>
                  </a:lnTo>
                  <a:lnTo>
                    <a:pt x="1254759" y="0"/>
                  </a:lnTo>
                  <a:lnTo>
                    <a:pt x="1308473" y="6496"/>
                  </a:lnTo>
                  <a:lnTo>
                    <a:pt x="1357479" y="24949"/>
                  </a:lnTo>
                  <a:lnTo>
                    <a:pt x="1400223" y="53806"/>
                  </a:lnTo>
                  <a:lnTo>
                    <a:pt x="1435152" y="91513"/>
                  </a:lnTo>
                  <a:lnTo>
                    <a:pt x="1460714" y="136517"/>
                  </a:lnTo>
                  <a:lnTo>
                    <a:pt x="1475354" y="187264"/>
                  </a:lnTo>
                  <a:lnTo>
                    <a:pt x="1478279" y="223519"/>
                  </a:lnTo>
                  <a:lnTo>
                    <a:pt x="1478279" y="666495"/>
                  </a:lnTo>
                  <a:lnTo>
                    <a:pt x="1471783" y="720209"/>
                  </a:lnTo>
                  <a:lnTo>
                    <a:pt x="1453330" y="769215"/>
                  </a:lnTo>
                  <a:lnTo>
                    <a:pt x="1424473" y="811959"/>
                  </a:lnTo>
                  <a:lnTo>
                    <a:pt x="1386766" y="846888"/>
                  </a:lnTo>
                  <a:lnTo>
                    <a:pt x="1341762" y="872450"/>
                  </a:lnTo>
                  <a:lnTo>
                    <a:pt x="1291015" y="887090"/>
                  </a:lnTo>
                  <a:lnTo>
                    <a:pt x="1254759" y="890015"/>
                  </a:lnTo>
                  <a:lnTo>
                    <a:pt x="223520" y="890015"/>
                  </a:lnTo>
                  <a:lnTo>
                    <a:pt x="169806" y="883519"/>
                  </a:lnTo>
                  <a:lnTo>
                    <a:pt x="120800" y="865066"/>
                  </a:lnTo>
                  <a:lnTo>
                    <a:pt x="78056" y="836209"/>
                  </a:lnTo>
                  <a:lnTo>
                    <a:pt x="43127" y="798502"/>
                  </a:lnTo>
                  <a:lnTo>
                    <a:pt x="17565" y="753498"/>
                  </a:lnTo>
                  <a:lnTo>
                    <a:pt x="2925" y="702751"/>
                  </a:lnTo>
                  <a:lnTo>
                    <a:pt x="0" y="666495"/>
                  </a:lnTo>
                  <a:lnTo>
                    <a:pt x="0" y="223519"/>
                  </a:lnTo>
                  <a:close/>
                </a:path>
              </a:pathLst>
            </a:custGeom>
            <a:noFill/>
            <a:ln w="57912" cap="flat" cmpd="sng">
              <a:solidFill>
                <a:srgbClr val="C00000"/>
              </a:solidFill>
              <a:prstDash val="solid"/>
              <a:miter/>
              <a:headEnd type="none" w="med" len="med"/>
              <a:tailEnd type="none" w="med" len="med"/>
            </a:ln>
          </p:spPr>
          <p:txBody>
            <a:bodyPr/>
            <a:lstStyle/>
            <a:p>
              <a:endParaRPr lang="zh-CN" altLang="en-US">
                <a:solidFill>
                  <a:schemeClr val="dk1"/>
                </a:solidFill>
              </a:endParaRPr>
            </a:p>
          </p:txBody>
        </p:sp>
        <p:sp>
          <p:nvSpPr>
            <p:cNvPr id="49220" name="object 68"/>
            <p:cNvSpPr/>
            <p:nvPr>
              <p:custDataLst>
                <p:tags r:id="rId60"/>
              </p:custDataLst>
            </p:nvPr>
          </p:nvSpPr>
          <p:spPr>
            <a:xfrm>
              <a:off x="8241792" y="3913632"/>
              <a:ext cx="836676" cy="871727"/>
            </a:xfrm>
            <a:custGeom>
              <a:avLst/>
              <a:gdLst/>
              <a:ahLst/>
              <a:cxnLst/>
              <a:rect l="0" t="0" r="0" b="0"/>
              <a:pathLst>
                <a:path w="836676" h="871727">
                  <a:moveTo>
                    <a:pt x="0" y="871727"/>
                  </a:moveTo>
                  <a:lnTo>
                    <a:pt x="836676" y="871727"/>
                  </a:lnTo>
                  <a:lnTo>
                    <a:pt x="836676" y="0"/>
                  </a:lnTo>
                  <a:lnTo>
                    <a:pt x="0" y="0"/>
                  </a:lnTo>
                  <a:lnTo>
                    <a:pt x="0" y="871727"/>
                  </a:lnTo>
                  <a:close/>
                </a:path>
              </a:pathLst>
            </a:custGeom>
            <a:noFill/>
            <a:ln w="57912" cap="flat" cmpd="sng">
              <a:solidFill>
                <a:srgbClr val="C00000"/>
              </a:solidFill>
              <a:prstDash val="solid"/>
              <a:miter/>
              <a:headEnd type="none" w="med" len="med"/>
              <a:tailEnd type="none" w="med" len="med"/>
            </a:ln>
          </p:spPr>
          <p:txBody>
            <a:bodyPr/>
            <a:lstStyle/>
            <a:p>
              <a:endParaRPr lang="zh-CN" altLang="en-US">
                <a:solidFill>
                  <a:schemeClr val="dk1"/>
                </a:solidFill>
              </a:endParaRPr>
            </a:p>
          </p:txBody>
        </p:sp>
        <p:sp>
          <p:nvSpPr>
            <p:cNvPr id="49221" name="object 69"/>
            <p:cNvSpPr/>
            <p:nvPr>
              <p:custDataLst>
                <p:tags r:id="rId61"/>
              </p:custDataLst>
            </p:nvPr>
          </p:nvSpPr>
          <p:spPr>
            <a:xfrm>
              <a:off x="8570594" y="4435221"/>
              <a:ext cx="185165" cy="92583"/>
            </a:xfrm>
            <a:custGeom>
              <a:avLst/>
              <a:gdLst/>
              <a:ahLst/>
              <a:cxnLst/>
              <a:rect l="0" t="0" r="0" b="0"/>
              <a:pathLst>
                <a:path w="185165" h="92583">
                  <a:moveTo>
                    <a:pt x="185165" y="0"/>
                  </a:moveTo>
                  <a:lnTo>
                    <a:pt x="0" y="0"/>
                  </a:lnTo>
                  <a:lnTo>
                    <a:pt x="0" y="92582"/>
                  </a:lnTo>
                  <a:lnTo>
                    <a:pt x="185165" y="92582"/>
                  </a:lnTo>
                  <a:lnTo>
                    <a:pt x="185165" y="0"/>
                  </a:lnTo>
                  <a:close/>
                </a:path>
              </a:pathLst>
            </a:custGeom>
            <a:solidFill>
              <a:srgbClr val="FF0000"/>
            </a:solidFill>
            <a:ln w="9525">
              <a:noFill/>
            </a:ln>
          </p:spPr>
          <p:txBody>
            <a:bodyPr/>
            <a:lstStyle/>
            <a:p>
              <a:endParaRPr lang="zh-CN" altLang="en-US">
                <a:solidFill>
                  <a:schemeClr val="dk1"/>
                </a:solidFill>
              </a:endParaRPr>
            </a:p>
          </p:txBody>
        </p:sp>
        <p:sp>
          <p:nvSpPr>
            <p:cNvPr id="49222" name="object 70"/>
            <p:cNvSpPr/>
            <p:nvPr>
              <p:custDataLst>
                <p:tags r:id="rId62"/>
              </p:custDataLst>
            </p:nvPr>
          </p:nvSpPr>
          <p:spPr>
            <a:xfrm>
              <a:off x="8478011" y="4247007"/>
              <a:ext cx="370332" cy="188213"/>
            </a:xfrm>
            <a:custGeom>
              <a:avLst/>
              <a:gdLst/>
              <a:ahLst/>
              <a:cxnLst/>
              <a:rect l="0" t="0" r="0" b="0"/>
              <a:pathLst>
                <a:path w="370332" h="188213">
                  <a:moveTo>
                    <a:pt x="370332" y="0"/>
                  </a:moveTo>
                  <a:lnTo>
                    <a:pt x="0" y="0"/>
                  </a:lnTo>
                  <a:lnTo>
                    <a:pt x="0" y="188214"/>
                  </a:lnTo>
                  <a:lnTo>
                    <a:pt x="370332" y="188214"/>
                  </a:lnTo>
                  <a:lnTo>
                    <a:pt x="370332" y="0"/>
                  </a:lnTo>
                  <a:close/>
                </a:path>
              </a:pathLst>
            </a:custGeom>
            <a:solidFill>
              <a:srgbClr val="FF0000"/>
            </a:solidFill>
            <a:ln w="9525">
              <a:noFill/>
            </a:ln>
          </p:spPr>
          <p:txBody>
            <a:bodyPr/>
            <a:lstStyle/>
            <a:p>
              <a:endParaRPr lang="zh-CN" altLang="en-US">
                <a:solidFill>
                  <a:schemeClr val="dk1"/>
                </a:solidFill>
              </a:endParaRPr>
            </a:p>
          </p:txBody>
        </p:sp>
        <p:sp>
          <p:nvSpPr>
            <p:cNvPr id="49223" name="object 71"/>
            <p:cNvSpPr/>
            <p:nvPr>
              <p:custDataLst>
                <p:tags r:id="rId63"/>
              </p:custDataLst>
            </p:nvPr>
          </p:nvSpPr>
          <p:spPr>
            <a:xfrm>
              <a:off x="8570594" y="4154423"/>
              <a:ext cx="185165" cy="92582"/>
            </a:xfrm>
            <a:custGeom>
              <a:avLst/>
              <a:gdLst/>
              <a:ahLst/>
              <a:cxnLst/>
              <a:rect l="0" t="0" r="0" b="0"/>
              <a:pathLst>
                <a:path w="185165" h="92582">
                  <a:moveTo>
                    <a:pt x="185165" y="0"/>
                  </a:moveTo>
                  <a:lnTo>
                    <a:pt x="0" y="0"/>
                  </a:lnTo>
                  <a:lnTo>
                    <a:pt x="0" y="92582"/>
                  </a:lnTo>
                  <a:lnTo>
                    <a:pt x="185165" y="92582"/>
                  </a:lnTo>
                  <a:lnTo>
                    <a:pt x="185165" y="0"/>
                  </a:lnTo>
                  <a:close/>
                </a:path>
              </a:pathLst>
            </a:custGeom>
            <a:solidFill>
              <a:srgbClr val="FF0000"/>
            </a:solidFill>
            <a:ln w="9525">
              <a:noFill/>
            </a:ln>
          </p:spPr>
          <p:txBody>
            <a:bodyPr/>
            <a:lstStyle/>
            <a:p>
              <a:endParaRPr lang="zh-CN" altLang="en-US">
                <a:solidFill>
                  <a:schemeClr val="dk1"/>
                </a:solidFill>
              </a:endParaRPr>
            </a:p>
          </p:txBody>
        </p:sp>
        <p:sp>
          <p:nvSpPr>
            <p:cNvPr id="49224" name="object 72"/>
            <p:cNvSpPr txBox="1"/>
            <p:nvPr/>
          </p:nvSpPr>
          <p:spPr>
            <a:xfrm>
              <a:off x="7758810" y="5023484"/>
              <a:ext cx="1849755" cy="341001"/>
            </a:xfrm>
            <a:prstGeom prst="rect">
              <a:avLst/>
            </a:prstGeom>
            <a:noFill/>
            <a:ln w="9525">
              <a:noFill/>
            </a:ln>
          </p:spPr>
          <p:txBody>
            <a:bodyPr wrap="square" lIns="0" tIns="0" rIns="0" bIns="0" anchor="t" anchorCtr="0">
              <a:spAutoFit/>
            </a:bodyPr>
            <a:lstStyle/>
            <a:p>
              <a:pPr marL="12700"/>
              <a:r>
                <a:rPr lang="zh-CN" altLang="en-US" sz="1600" b="1">
                  <a:solidFill>
                    <a:srgbClr val="007133"/>
                  </a:solidFill>
                  <a:latin typeface="微软雅黑" panose="020B0503020204020204" charset="-122"/>
                  <a:ea typeface="微软雅黑" panose="020B0503020204020204" charset="-122"/>
                </a:rPr>
                <a:t>应急救援装备和物资</a:t>
              </a:r>
              <a:endParaRPr lang="zh-CN" altLang="en-US" sz="1600" b="1">
                <a:solidFill>
                  <a:srgbClr val="007133"/>
                </a:solidFill>
                <a:latin typeface="微软雅黑" panose="020B0503020204020204" charset="-122"/>
                <a:ea typeface="微软雅黑" panose="020B0503020204020204" charset="-122"/>
              </a:endParaRPr>
            </a:p>
          </p:txBody>
        </p:sp>
        <p:sp>
          <p:nvSpPr>
            <p:cNvPr id="49225" name="object 73"/>
            <p:cNvSpPr/>
            <p:nvPr>
              <p:custDataLst>
                <p:tags r:id="rId64"/>
              </p:custDataLst>
            </p:nvPr>
          </p:nvSpPr>
          <p:spPr>
            <a:xfrm>
              <a:off x="5792723" y="3800855"/>
              <a:ext cx="1592579" cy="1094231"/>
            </a:xfrm>
            <a:custGeom>
              <a:avLst/>
              <a:gdLst/>
              <a:ahLst/>
              <a:cxnLst/>
              <a:rect l="0" t="0" r="0" b="0"/>
              <a:pathLst>
                <a:path w="1592579" h="1094231">
                  <a:moveTo>
                    <a:pt x="796289" y="0"/>
                  </a:moveTo>
                  <a:lnTo>
                    <a:pt x="755625" y="6186"/>
                  </a:lnTo>
                  <a:lnTo>
                    <a:pt x="719263" y="23251"/>
                  </a:lnTo>
                  <a:lnTo>
                    <a:pt x="688522" y="50282"/>
                  </a:lnTo>
                  <a:lnTo>
                    <a:pt x="666162" y="86358"/>
                  </a:lnTo>
                  <a:lnTo>
                    <a:pt x="654944" y="130558"/>
                  </a:lnTo>
                  <a:lnTo>
                    <a:pt x="654158" y="146938"/>
                  </a:lnTo>
                  <a:lnTo>
                    <a:pt x="655509" y="159909"/>
                  </a:lnTo>
                  <a:lnTo>
                    <a:pt x="668082" y="197643"/>
                  </a:lnTo>
                  <a:lnTo>
                    <a:pt x="691656" y="231554"/>
                  </a:lnTo>
                  <a:lnTo>
                    <a:pt x="723947" y="259002"/>
                  </a:lnTo>
                  <a:lnTo>
                    <a:pt x="762671" y="277345"/>
                  </a:lnTo>
                  <a:lnTo>
                    <a:pt x="805544" y="283943"/>
                  </a:lnTo>
                  <a:lnTo>
                    <a:pt x="820250" y="282279"/>
                  </a:lnTo>
                  <a:lnTo>
                    <a:pt x="860138" y="269041"/>
                  </a:lnTo>
                  <a:lnTo>
                    <a:pt x="892886" y="245033"/>
                  </a:lnTo>
                  <a:lnTo>
                    <a:pt x="917471" y="212308"/>
                  </a:lnTo>
                  <a:lnTo>
                    <a:pt x="932871" y="172917"/>
                  </a:lnTo>
                  <a:lnTo>
                    <a:pt x="938062" y="128915"/>
                  </a:lnTo>
                  <a:lnTo>
                    <a:pt x="936288" y="113710"/>
                  </a:lnTo>
                  <a:lnTo>
                    <a:pt x="923438" y="72812"/>
                  </a:lnTo>
                  <a:lnTo>
                    <a:pt x="900202" y="39895"/>
                  </a:lnTo>
                  <a:lnTo>
                    <a:pt x="867740" y="16124"/>
                  </a:lnTo>
                  <a:lnTo>
                    <a:pt x="827214" y="2666"/>
                  </a:lnTo>
                  <a:lnTo>
                    <a:pt x="796289" y="0"/>
                  </a:lnTo>
                  <a:close/>
                </a:path>
                <a:path w="1592579" h="1094231">
                  <a:moveTo>
                    <a:pt x="184897" y="525780"/>
                  </a:moveTo>
                  <a:lnTo>
                    <a:pt x="56895" y="525780"/>
                  </a:lnTo>
                  <a:lnTo>
                    <a:pt x="56983" y="937894"/>
                  </a:lnTo>
                  <a:lnTo>
                    <a:pt x="128015" y="937880"/>
                  </a:lnTo>
                  <a:lnTo>
                    <a:pt x="128015" y="739013"/>
                  </a:lnTo>
                  <a:lnTo>
                    <a:pt x="213232" y="739013"/>
                  </a:lnTo>
                  <a:lnTo>
                    <a:pt x="213232" y="696341"/>
                  </a:lnTo>
                  <a:lnTo>
                    <a:pt x="184911" y="696308"/>
                  </a:lnTo>
                  <a:lnTo>
                    <a:pt x="184897" y="525780"/>
                  </a:lnTo>
                  <a:close/>
                </a:path>
                <a:path w="1592579" h="1094231">
                  <a:moveTo>
                    <a:pt x="213232" y="739013"/>
                  </a:moveTo>
                  <a:lnTo>
                    <a:pt x="128015" y="739013"/>
                  </a:lnTo>
                  <a:lnTo>
                    <a:pt x="142240" y="739027"/>
                  </a:lnTo>
                  <a:lnTo>
                    <a:pt x="142323" y="937894"/>
                  </a:lnTo>
                  <a:lnTo>
                    <a:pt x="213232" y="937857"/>
                  </a:lnTo>
                  <a:lnTo>
                    <a:pt x="213232" y="739013"/>
                  </a:lnTo>
                  <a:close/>
                </a:path>
                <a:path w="1592579" h="1094231">
                  <a:moveTo>
                    <a:pt x="184888" y="412115"/>
                  </a:moveTo>
                  <a:lnTo>
                    <a:pt x="50341" y="412351"/>
                  </a:lnTo>
                  <a:lnTo>
                    <a:pt x="11075" y="431624"/>
                  </a:lnTo>
                  <a:lnTo>
                    <a:pt x="0" y="469020"/>
                  </a:lnTo>
                  <a:lnTo>
                    <a:pt x="69" y="653668"/>
                  </a:lnTo>
                  <a:lnTo>
                    <a:pt x="56895" y="653668"/>
                  </a:lnTo>
                  <a:lnTo>
                    <a:pt x="56895" y="525780"/>
                  </a:lnTo>
                  <a:lnTo>
                    <a:pt x="184897" y="525780"/>
                  </a:lnTo>
                  <a:lnTo>
                    <a:pt x="184888" y="412115"/>
                  </a:lnTo>
                  <a:close/>
                </a:path>
                <a:path w="1592579" h="1094231">
                  <a:moveTo>
                    <a:pt x="142239" y="213106"/>
                  </a:moveTo>
                  <a:lnTo>
                    <a:pt x="93536" y="225273"/>
                  </a:lnTo>
                  <a:lnTo>
                    <a:pt x="64009" y="251544"/>
                  </a:lnTo>
                  <a:lnTo>
                    <a:pt x="46708" y="290475"/>
                  </a:lnTo>
                  <a:lnTo>
                    <a:pt x="43428" y="322530"/>
                  </a:lnTo>
                  <a:lnTo>
                    <a:pt x="46256" y="334124"/>
                  </a:lnTo>
                  <a:lnTo>
                    <a:pt x="76654" y="374783"/>
                  </a:lnTo>
                  <a:lnTo>
                    <a:pt x="116821" y="393573"/>
                  </a:lnTo>
                  <a:lnTo>
                    <a:pt x="150438" y="397470"/>
                  </a:lnTo>
                  <a:lnTo>
                    <a:pt x="163317" y="394836"/>
                  </a:lnTo>
                  <a:lnTo>
                    <a:pt x="206756" y="369158"/>
                  </a:lnTo>
                  <a:lnTo>
                    <a:pt x="221121" y="345134"/>
                  </a:lnTo>
                  <a:lnTo>
                    <a:pt x="225565" y="333761"/>
                  </a:lnTo>
                  <a:lnTo>
                    <a:pt x="227172" y="321362"/>
                  </a:lnTo>
                  <a:lnTo>
                    <a:pt x="227335" y="307432"/>
                  </a:lnTo>
                  <a:lnTo>
                    <a:pt x="225459" y="291607"/>
                  </a:lnTo>
                  <a:lnTo>
                    <a:pt x="208205" y="250791"/>
                  </a:lnTo>
                  <a:lnTo>
                    <a:pt x="178381" y="223226"/>
                  </a:lnTo>
                  <a:lnTo>
                    <a:pt x="154603" y="214282"/>
                  </a:lnTo>
                  <a:lnTo>
                    <a:pt x="142239" y="213106"/>
                  </a:lnTo>
                  <a:close/>
                </a:path>
                <a:path w="1592579" h="1094231">
                  <a:moveTo>
                    <a:pt x="1521414" y="739013"/>
                  </a:moveTo>
                  <a:lnTo>
                    <a:pt x="1450339" y="739013"/>
                  </a:lnTo>
                  <a:lnTo>
                    <a:pt x="1450339" y="937880"/>
                  </a:lnTo>
                  <a:lnTo>
                    <a:pt x="1521372" y="937894"/>
                  </a:lnTo>
                  <a:lnTo>
                    <a:pt x="1521414" y="739013"/>
                  </a:lnTo>
                  <a:close/>
                </a:path>
                <a:path w="1592579" h="1094231">
                  <a:moveTo>
                    <a:pt x="1393447" y="412115"/>
                  </a:moveTo>
                  <a:lnTo>
                    <a:pt x="1393443" y="696308"/>
                  </a:lnTo>
                  <a:lnTo>
                    <a:pt x="1365122" y="696341"/>
                  </a:lnTo>
                  <a:lnTo>
                    <a:pt x="1365122" y="937857"/>
                  </a:lnTo>
                  <a:lnTo>
                    <a:pt x="1436032" y="937894"/>
                  </a:lnTo>
                  <a:lnTo>
                    <a:pt x="1436115" y="739027"/>
                  </a:lnTo>
                  <a:lnTo>
                    <a:pt x="1521414" y="739013"/>
                  </a:lnTo>
                  <a:lnTo>
                    <a:pt x="1521459" y="525780"/>
                  </a:lnTo>
                  <a:lnTo>
                    <a:pt x="1592553" y="525780"/>
                  </a:lnTo>
                  <a:lnTo>
                    <a:pt x="1592579" y="469020"/>
                  </a:lnTo>
                  <a:lnTo>
                    <a:pt x="1568500" y="426348"/>
                  </a:lnTo>
                  <a:lnTo>
                    <a:pt x="1524504" y="412163"/>
                  </a:lnTo>
                  <a:lnTo>
                    <a:pt x="1393447" y="412115"/>
                  </a:lnTo>
                  <a:close/>
                </a:path>
                <a:path w="1592579" h="1094231">
                  <a:moveTo>
                    <a:pt x="1592553" y="525780"/>
                  </a:moveTo>
                  <a:lnTo>
                    <a:pt x="1521459" y="525780"/>
                  </a:lnTo>
                  <a:lnTo>
                    <a:pt x="1521459" y="653668"/>
                  </a:lnTo>
                  <a:lnTo>
                    <a:pt x="1592492" y="653668"/>
                  </a:lnTo>
                  <a:lnTo>
                    <a:pt x="1592553" y="525780"/>
                  </a:lnTo>
                  <a:close/>
                </a:path>
                <a:path w="1592579" h="1094231">
                  <a:moveTo>
                    <a:pt x="1436115" y="213106"/>
                  </a:moveTo>
                  <a:lnTo>
                    <a:pt x="1389018" y="230686"/>
                  </a:lnTo>
                  <a:lnTo>
                    <a:pt x="1362693" y="263131"/>
                  </a:lnTo>
                  <a:lnTo>
                    <a:pt x="1351020" y="307432"/>
                  </a:lnTo>
                  <a:lnTo>
                    <a:pt x="1351183" y="321362"/>
                  </a:lnTo>
                  <a:lnTo>
                    <a:pt x="1352790" y="333761"/>
                  </a:lnTo>
                  <a:lnTo>
                    <a:pt x="1357234" y="345134"/>
                  </a:lnTo>
                  <a:lnTo>
                    <a:pt x="1368032" y="363829"/>
                  </a:lnTo>
                  <a:lnTo>
                    <a:pt x="1377387" y="369158"/>
                  </a:lnTo>
                  <a:lnTo>
                    <a:pt x="1387952" y="377478"/>
                  </a:lnTo>
                  <a:lnTo>
                    <a:pt x="1400151" y="385121"/>
                  </a:lnTo>
                  <a:lnTo>
                    <a:pt x="1412815" y="391474"/>
                  </a:lnTo>
                  <a:lnTo>
                    <a:pt x="1424772" y="395923"/>
                  </a:lnTo>
                  <a:lnTo>
                    <a:pt x="1434854" y="397856"/>
                  </a:lnTo>
                  <a:lnTo>
                    <a:pt x="1451181" y="396718"/>
                  </a:lnTo>
                  <a:lnTo>
                    <a:pt x="1493554" y="381371"/>
                  </a:lnTo>
                  <a:lnTo>
                    <a:pt x="1522967" y="352921"/>
                  </a:lnTo>
                  <a:lnTo>
                    <a:pt x="1535498" y="317543"/>
                  </a:lnTo>
                  <a:lnTo>
                    <a:pt x="1534573" y="301708"/>
                  </a:lnTo>
                  <a:lnTo>
                    <a:pt x="1521032" y="260479"/>
                  </a:lnTo>
                  <a:lnTo>
                    <a:pt x="1493796" y="230683"/>
                  </a:lnTo>
                  <a:lnTo>
                    <a:pt x="1456036" y="214927"/>
                  </a:lnTo>
                  <a:lnTo>
                    <a:pt x="1441651" y="213242"/>
                  </a:lnTo>
                  <a:lnTo>
                    <a:pt x="1436115" y="213106"/>
                  </a:lnTo>
                  <a:close/>
                </a:path>
                <a:path w="1592579" h="1094231">
                  <a:moveTo>
                    <a:pt x="1237063" y="767334"/>
                  </a:moveTo>
                  <a:lnTo>
                    <a:pt x="1165952" y="767334"/>
                  </a:lnTo>
                  <a:lnTo>
                    <a:pt x="1165986" y="1023207"/>
                  </a:lnTo>
                  <a:lnTo>
                    <a:pt x="1237019" y="1023238"/>
                  </a:lnTo>
                  <a:lnTo>
                    <a:pt x="1237063" y="767334"/>
                  </a:lnTo>
                  <a:close/>
                </a:path>
                <a:path w="1592579" h="1094231">
                  <a:moveTo>
                    <a:pt x="1094987" y="369443"/>
                  </a:moveTo>
                  <a:lnTo>
                    <a:pt x="1094866" y="724748"/>
                  </a:lnTo>
                  <a:lnTo>
                    <a:pt x="1066418" y="724789"/>
                  </a:lnTo>
                  <a:lnTo>
                    <a:pt x="1066418" y="1023201"/>
                  </a:lnTo>
                  <a:lnTo>
                    <a:pt x="1137451" y="1023238"/>
                  </a:lnTo>
                  <a:lnTo>
                    <a:pt x="1137538" y="767365"/>
                  </a:lnTo>
                  <a:lnTo>
                    <a:pt x="1237063" y="767334"/>
                  </a:lnTo>
                  <a:lnTo>
                    <a:pt x="1237106" y="511558"/>
                  </a:lnTo>
                  <a:lnTo>
                    <a:pt x="1336642" y="511556"/>
                  </a:lnTo>
                  <a:lnTo>
                    <a:pt x="1336674" y="440591"/>
                  </a:lnTo>
                  <a:lnTo>
                    <a:pt x="1323343" y="402265"/>
                  </a:lnTo>
                  <a:lnTo>
                    <a:pt x="1290230" y="377428"/>
                  </a:lnTo>
                  <a:lnTo>
                    <a:pt x="1262262" y="370059"/>
                  </a:lnTo>
                  <a:lnTo>
                    <a:pt x="1094987" y="369443"/>
                  </a:lnTo>
                  <a:close/>
                </a:path>
                <a:path w="1592579" h="1094231">
                  <a:moveTo>
                    <a:pt x="1336642" y="511556"/>
                  </a:moveTo>
                  <a:lnTo>
                    <a:pt x="1251330" y="511556"/>
                  </a:lnTo>
                  <a:lnTo>
                    <a:pt x="1251330" y="667890"/>
                  </a:lnTo>
                  <a:lnTo>
                    <a:pt x="1336570" y="667892"/>
                  </a:lnTo>
                  <a:lnTo>
                    <a:pt x="1336642" y="511556"/>
                  </a:lnTo>
                  <a:close/>
                </a:path>
                <a:path w="1592579" h="1094231">
                  <a:moveTo>
                    <a:pt x="910081" y="454787"/>
                  </a:moveTo>
                  <a:lnTo>
                    <a:pt x="668273" y="454787"/>
                  </a:lnTo>
                  <a:lnTo>
                    <a:pt x="682497" y="454808"/>
                  </a:lnTo>
                  <a:lnTo>
                    <a:pt x="682620" y="1094231"/>
                  </a:lnTo>
                  <a:lnTo>
                    <a:pt x="782066" y="1094192"/>
                  </a:lnTo>
                  <a:lnTo>
                    <a:pt x="782100" y="781558"/>
                  </a:lnTo>
                  <a:lnTo>
                    <a:pt x="910081" y="781558"/>
                  </a:lnTo>
                  <a:lnTo>
                    <a:pt x="910081" y="454787"/>
                  </a:lnTo>
                  <a:close/>
                </a:path>
                <a:path w="1592579" h="1094231">
                  <a:moveTo>
                    <a:pt x="910081" y="781558"/>
                  </a:moveTo>
                  <a:lnTo>
                    <a:pt x="782100" y="781558"/>
                  </a:lnTo>
                  <a:lnTo>
                    <a:pt x="810514" y="781597"/>
                  </a:lnTo>
                  <a:lnTo>
                    <a:pt x="810636" y="1094231"/>
                  </a:lnTo>
                  <a:lnTo>
                    <a:pt x="910081" y="1094184"/>
                  </a:lnTo>
                  <a:lnTo>
                    <a:pt x="910081" y="781558"/>
                  </a:lnTo>
                  <a:close/>
                </a:path>
                <a:path w="1592579" h="1094231">
                  <a:moveTo>
                    <a:pt x="1009357" y="454787"/>
                  </a:moveTo>
                  <a:lnTo>
                    <a:pt x="910081" y="454787"/>
                  </a:lnTo>
                  <a:lnTo>
                    <a:pt x="924305" y="454808"/>
                  </a:lnTo>
                  <a:lnTo>
                    <a:pt x="924305" y="667893"/>
                  </a:lnTo>
                  <a:lnTo>
                    <a:pt x="1009522" y="667856"/>
                  </a:lnTo>
                  <a:lnTo>
                    <a:pt x="1009357" y="454787"/>
                  </a:lnTo>
                  <a:close/>
                </a:path>
                <a:path w="1592579" h="1094231">
                  <a:moveTo>
                    <a:pt x="924305" y="298450"/>
                  </a:moveTo>
                  <a:lnTo>
                    <a:pt x="794758" y="298480"/>
                  </a:lnTo>
                  <a:lnTo>
                    <a:pt x="796116" y="298506"/>
                  </a:lnTo>
                  <a:lnTo>
                    <a:pt x="795884" y="298522"/>
                  </a:lnTo>
                  <a:lnTo>
                    <a:pt x="661653" y="298787"/>
                  </a:lnTo>
                  <a:lnTo>
                    <a:pt x="623346" y="313643"/>
                  </a:lnTo>
                  <a:lnTo>
                    <a:pt x="594468" y="344649"/>
                  </a:lnTo>
                  <a:lnTo>
                    <a:pt x="583057" y="383702"/>
                  </a:lnTo>
                  <a:lnTo>
                    <a:pt x="583157" y="667892"/>
                  </a:lnTo>
                  <a:lnTo>
                    <a:pt x="668273" y="667871"/>
                  </a:lnTo>
                  <a:lnTo>
                    <a:pt x="668273" y="454787"/>
                  </a:lnTo>
                  <a:lnTo>
                    <a:pt x="1009357" y="454787"/>
                  </a:lnTo>
                  <a:lnTo>
                    <a:pt x="1009296" y="377089"/>
                  </a:lnTo>
                  <a:lnTo>
                    <a:pt x="998022" y="338810"/>
                  </a:lnTo>
                  <a:lnTo>
                    <a:pt x="969707" y="309892"/>
                  </a:lnTo>
                  <a:lnTo>
                    <a:pt x="941341" y="299821"/>
                  </a:lnTo>
                  <a:lnTo>
                    <a:pt x="924305" y="298450"/>
                  </a:lnTo>
                  <a:close/>
                </a:path>
                <a:path w="1592579" h="1094231">
                  <a:moveTo>
                    <a:pt x="497706" y="511556"/>
                  </a:moveTo>
                  <a:lnTo>
                    <a:pt x="327024" y="511556"/>
                  </a:lnTo>
                  <a:lnTo>
                    <a:pt x="341248" y="511558"/>
                  </a:lnTo>
                  <a:lnTo>
                    <a:pt x="341353" y="1023238"/>
                  </a:lnTo>
                  <a:lnTo>
                    <a:pt x="426592" y="1023207"/>
                  </a:lnTo>
                  <a:lnTo>
                    <a:pt x="426592" y="767334"/>
                  </a:lnTo>
                  <a:lnTo>
                    <a:pt x="526160" y="767334"/>
                  </a:lnTo>
                  <a:lnTo>
                    <a:pt x="526160" y="724789"/>
                  </a:lnTo>
                  <a:lnTo>
                    <a:pt x="497712" y="724748"/>
                  </a:lnTo>
                  <a:lnTo>
                    <a:pt x="497706" y="511556"/>
                  </a:lnTo>
                  <a:close/>
                </a:path>
                <a:path w="1592579" h="1094231">
                  <a:moveTo>
                    <a:pt x="526160" y="767334"/>
                  </a:moveTo>
                  <a:lnTo>
                    <a:pt x="426592" y="767334"/>
                  </a:lnTo>
                  <a:lnTo>
                    <a:pt x="440817" y="767365"/>
                  </a:lnTo>
                  <a:lnTo>
                    <a:pt x="440921" y="1023238"/>
                  </a:lnTo>
                  <a:lnTo>
                    <a:pt x="526160" y="1023201"/>
                  </a:lnTo>
                  <a:lnTo>
                    <a:pt x="526160" y="767334"/>
                  </a:lnTo>
                  <a:close/>
                </a:path>
                <a:path w="1592579" h="1094231">
                  <a:moveTo>
                    <a:pt x="497702" y="369443"/>
                  </a:moveTo>
                  <a:lnTo>
                    <a:pt x="312736" y="370574"/>
                  </a:lnTo>
                  <a:lnTo>
                    <a:pt x="275835" y="388634"/>
                  </a:lnTo>
                  <a:lnTo>
                    <a:pt x="257236" y="425129"/>
                  </a:lnTo>
                  <a:lnTo>
                    <a:pt x="255905" y="440591"/>
                  </a:lnTo>
                  <a:lnTo>
                    <a:pt x="255992" y="667892"/>
                  </a:lnTo>
                  <a:lnTo>
                    <a:pt x="327024" y="667890"/>
                  </a:lnTo>
                  <a:lnTo>
                    <a:pt x="327024" y="511556"/>
                  </a:lnTo>
                  <a:lnTo>
                    <a:pt x="497706" y="511556"/>
                  </a:lnTo>
                  <a:lnTo>
                    <a:pt x="497702" y="369443"/>
                  </a:lnTo>
                  <a:close/>
                </a:path>
                <a:path w="1592579" h="1094231">
                  <a:moveTo>
                    <a:pt x="440816" y="127889"/>
                  </a:moveTo>
                  <a:lnTo>
                    <a:pt x="399039" y="133258"/>
                  </a:lnTo>
                  <a:lnTo>
                    <a:pt x="361514" y="150178"/>
                  </a:lnTo>
                  <a:lnTo>
                    <a:pt x="333094" y="178201"/>
                  </a:lnTo>
                  <a:lnTo>
                    <a:pt x="316396" y="216865"/>
                  </a:lnTo>
                  <a:lnTo>
                    <a:pt x="313067" y="248325"/>
                  </a:lnTo>
                  <a:lnTo>
                    <a:pt x="314941" y="260850"/>
                  </a:lnTo>
                  <a:lnTo>
                    <a:pt x="330405" y="296588"/>
                  </a:lnTo>
                  <a:lnTo>
                    <a:pt x="358517" y="326694"/>
                  </a:lnTo>
                  <a:lnTo>
                    <a:pt x="396551" y="347469"/>
                  </a:lnTo>
                  <a:lnTo>
                    <a:pt x="441785" y="355213"/>
                  </a:lnTo>
                  <a:lnTo>
                    <a:pt x="453839" y="354284"/>
                  </a:lnTo>
                  <a:lnTo>
                    <a:pt x="502053" y="338606"/>
                  </a:lnTo>
                  <a:lnTo>
                    <a:pt x="526160" y="326898"/>
                  </a:lnTo>
                  <a:lnTo>
                    <a:pt x="526160" y="312674"/>
                  </a:lnTo>
                  <a:lnTo>
                    <a:pt x="531429" y="302662"/>
                  </a:lnTo>
                  <a:lnTo>
                    <a:pt x="551161" y="259659"/>
                  </a:lnTo>
                  <a:lnTo>
                    <a:pt x="554147" y="230618"/>
                  </a:lnTo>
                  <a:lnTo>
                    <a:pt x="551790" y="215065"/>
                  </a:lnTo>
                  <a:lnTo>
                    <a:pt x="534298" y="175355"/>
                  </a:lnTo>
                  <a:lnTo>
                    <a:pt x="504705" y="146960"/>
                  </a:lnTo>
                  <a:lnTo>
                    <a:pt x="467548" y="131025"/>
                  </a:lnTo>
                  <a:lnTo>
                    <a:pt x="454266" y="128680"/>
                  </a:lnTo>
                  <a:lnTo>
                    <a:pt x="440816" y="127889"/>
                  </a:lnTo>
                  <a:close/>
                </a:path>
                <a:path w="1592579" h="1094231">
                  <a:moveTo>
                    <a:pt x="1151762" y="127889"/>
                  </a:moveTo>
                  <a:lnTo>
                    <a:pt x="1106199" y="134881"/>
                  </a:lnTo>
                  <a:lnTo>
                    <a:pt x="1071347" y="155097"/>
                  </a:lnTo>
                  <a:lnTo>
                    <a:pt x="1048343" y="187391"/>
                  </a:lnTo>
                  <a:lnTo>
                    <a:pt x="1038321" y="230618"/>
                  </a:lnTo>
                  <a:lnTo>
                    <a:pt x="1038325" y="251874"/>
                  </a:lnTo>
                  <a:lnTo>
                    <a:pt x="1044267" y="294244"/>
                  </a:lnTo>
                  <a:lnTo>
                    <a:pt x="1063660" y="312961"/>
                  </a:lnTo>
                  <a:lnTo>
                    <a:pt x="1066410" y="323788"/>
                  </a:lnTo>
                  <a:lnTo>
                    <a:pt x="1102166" y="343068"/>
                  </a:lnTo>
                  <a:lnTo>
                    <a:pt x="1149834" y="355197"/>
                  </a:lnTo>
                  <a:lnTo>
                    <a:pt x="1163588" y="354185"/>
                  </a:lnTo>
                  <a:lnTo>
                    <a:pt x="1202841" y="340250"/>
                  </a:lnTo>
                  <a:lnTo>
                    <a:pt x="1235760" y="313392"/>
                  </a:lnTo>
                  <a:lnTo>
                    <a:pt x="1258071" y="278016"/>
                  </a:lnTo>
                  <a:lnTo>
                    <a:pt x="1264941" y="251874"/>
                  </a:lnTo>
                  <a:lnTo>
                    <a:pt x="1264126" y="234169"/>
                  </a:lnTo>
                  <a:lnTo>
                    <a:pt x="1251422" y="189040"/>
                  </a:lnTo>
                  <a:lnTo>
                    <a:pt x="1226418" y="156108"/>
                  </a:lnTo>
                  <a:lnTo>
                    <a:pt x="1193088" y="135651"/>
                  </a:lnTo>
                  <a:lnTo>
                    <a:pt x="1155408" y="127947"/>
                  </a:lnTo>
                  <a:lnTo>
                    <a:pt x="1151762" y="127889"/>
                  </a:lnTo>
                  <a:close/>
                </a:path>
              </a:pathLst>
            </a:custGeom>
            <a:solidFill>
              <a:srgbClr val="585858"/>
            </a:solidFill>
            <a:ln w="9525">
              <a:noFill/>
            </a:ln>
          </p:spPr>
          <p:txBody>
            <a:bodyPr/>
            <a:lstStyle/>
            <a:p>
              <a:endParaRPr lang="zh-CN" altLang="en-US">
                <a:solidFill>
                  <a:schemeClr val="dk1"/>
                </a:solidFill>
              </a:endParaRPr>
            </a:p>
          </p:txBody>
        </p:sp>
        <p:sp>
          <p:nvSpPr>
            <p:cNvPr id="49226" name="object 74"/>
            <p:cNvSpPr/>
            <p:nvPr>
              <p:custDataLst>
                <p:tags r:id="rId65"/>
              </p:custDataLst>
            </p:nvPr>
          </p:nvSpPr>
          <p:spPr>
            <a:xfrm>
              <a:off x="6544436" y="4339399"/>
              <a:ext cx="95250" cy="0"/>
            </a:xfrm>
            <a:custGeom>
              <a:avLst/>
              <a:gdLst/>
              <a:ahLst/>
              <a:cxnLst/>
              <a:rect l="0" t="0" r="0" b="0"/>
              <a:pathLst>
                <a:path w="95250" h="1">
                  <a:moveTo>
                    <a:pt x="0" y="0"/>
                  </a:moveTo>
                  <a:lnTo>
                    <a:pt x="95250" y="0"/>
                  </a:lnTo>
                </a:path>
              </a:pathLst>
            </a:custGeom>
            <a:noFill/>
            <a:ln w="48895"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49227" name="object 75"/>
            <p:cNvSpPr/>
            <p:nvPr>
              <p:custDataLst>
                <p:tags r:id="rId66"/>
              </p:custDataLst>
            </p:nvPr>
          </p:nvSpPr>
          <p:spPr>
            <a:xfrm>
              <a:off x="6496811" y="4220336"/>
              <a:ext cx="190499" cy="95250"/>
            </a:xfrm>
            <a:custGeom>
              <a:avLst/>
              <a:gdLst/>
              <a:ahLst/>
              <a:cxnLst/>
              <a:rect l="0" t="0" r="0" b="0"/>
              <a:pathLst>
                <a:path w="190500" h="95250">
                  <a:moveTo>
                    <a:pt x="190499" y="0"/>
                  </a:moveTo>
                  <a:lnTo>
                    <a:pt x="0" y="0"/>
                  </a:lnTo>
                  <a:lnTo>
                    <a:pt x="0" y="95250"/>
                  </a:lnTo>
                  <a:lnTo>
                    <a:pt x="190499" y="95250"/>
                  </a:lnTo>
                  <a:lnTo>
                    <a:pt x="190499" y="0"/>
                  </a:lnTo>
                  <a:close/>
                </a:path>
              </a:pathLst>
            </a:custGeom>
            <a:solidFill>
              <a:srgbClr val="FFFFFF"/>
            </a:solidFill>
            <a:ln w="9525">
              <a:noFill/>
            </a:ln>
          </p:spPr>
          <p:txBody>
            <a:bodyPr/>
            <a:lstStyle/>
            <a:p>
              <a:endParaRPr lang="zh-CN" altLang="en-US">
                <a:solidFill>
                  <a:schemeClr val="dk1"/>
                </a:solidFill>
              </a:endParaRPr>
            </a:p>
          </p:txBody>
        </p:sp>
        <p:sp>
          <p:nvSpPr>
            <p:cNvPr id="49228" name="object 76"/>
            <p:cNvSpPr/>
            <p:nvPr>
              <p:custDataLst>
                <p:tags r:id="rId67"/>
              </p:custDataLst>
            </p:nvPr>
          </p:nvSpPr>
          <p:spPr>
            <a:xfrm>
              <a:off x="6544436" y="4196524"/>
              <a:ext cx="95250" cy="0"/>
            </a:xfrm>
            <a:custGeom>
              <a:avLst/>
              <a:gdLst/>
              <a:ahLst/>
              <a:cxnLst/>
              <a:rect l="0" t="0" r="0" b="0"/>
              <a:pathLst>
                <a:path w="95250" h="1">
                  <a:moveTo>
                    <a:pt x="0" y="0"/>
                  </a:moveTo>
                  <a:lnTo>
                    <a:pt x="95250" y="0"/>
                  </a:lnTo>
                </a:path>
              </a:pathLst>
            </a:custGeom>
            <a:noFill/>
            <a:ln w="48895"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49229" name="object 77"/>
            <p:cNvSpPr/>
            <p:nvPr>
              <p:custDataLst>
                <p:tags r:id="rId68"/>
              </p:custDataLst>
            </p:nvPr>
          </p:nvSpPr>
          <p:spPr>
            <a:xfrm>
              <a:off x="6934581" y="4331017"/>
              <a:ext cx="67818" cy="0"/>
            </a:xfrm>
            <a:custGeom>
              <a:avLst/>
              <a:gdLst/>
              <a:ahLst/>
              <a:cxnLst/>
              <a:rect l="0" t="0" r="0" b="0"/>
              <a:pathLst>
                <a:path w="67818" h="1">
                  <a:moveTo>
                    <a:pt x="0" y="0"/>
                  </a:moveTo>
                  <a:lnTo>
                    <a:pt x="67818" y="0"/>
                  </a:lnTo>
                </a:path>
              </a:pathLst>
            </a:custGeom>
            <a:noFill/>
            <a:ln w="35179"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49230" name="object 78"/>
            <p:cNvSpPr/>
            <p:nvPr>
              <p:custDataLst>
                <p:tags r:id="rId69"/>
              </p:custDataLst>
            </p:nvPr>
          </p:nvSpPr>
          <p:spPr>
            <a:xfrm>
              <a:off x="6900671" y="4246245"/>
              <a:ext cx="135635" cy="67818"/>
            </a:xfrm>
            <a:custGeom>
              <a:avLst/>
              <a:gdLst/>
              <a:ahLst/>
              <a:cxnLst/>
              <a:rect l="0" t="0" r="0" b="0"/>
              <a:pathLst>
                <a:path w="135635" h="67818">
                  <a:moveTo>
                    <a:pt x="135635" y="0"/>
                  </a:moveTo>
                  <a:lnTo>
                    <a:pt x="0" y="0"/>
                  </a:lnTo>
                  <a:lnTo>
                    <a:pt x="0" y="67817"/>
                  </a:lnTo>
                  <a:lnTo>
                    <a:pt x="135635" y="67817"/>
                  </a:lnTo>
                  <a:lnTo>
                    <a:pt x="135635" y="0"/>
                  </a:lnTo>
                  <a:close/>
                </a:path>
              </a:pathLst>
            </a:custGeom>
            <a:solidFill>
              <a:srgbClr val="FFFFFF"/>
            </a:solidFill>
            <a:ln w="9525">
              <a:noFill/>
            </a:ln>
          </p:spPr>
          <p:txBody>
            <a:bodyPr/>
            <a:lstStyle/>
            <a:p>
              <a:endParaRPr lang="zh-CN" altLang="en-US">
                <a:solidFill>
                  <a:schemeClr val="dk1"/>
                </a:solidFill>
              </a:endParaRPr>
            </a:p>
          </p:txBody>
        </p:sp>
        <p:sp>
          <p:nvSpPr>
            <p:cNvPr id="49231" name="object 79"/>
            <p:cNvSpPr/>
            <p:nvPr>
              <p:custDataLst>
                <p:tags r:id="rId70"/>
              </p:custDataLst>
            </p:nvPr>
          </p:nvSpPr>
          <p:spPr>
            <a:xfrm>
              <a:off x="6934581" y="4229290"/>
              <a:ext cx="67818" cy="0"/>
            </a:xfrm>
            <a:custGeom>
              <a:avLst/>
              <a:gdLst/>
              <a:ahLst/>
              <a:cxnLst/>
              <a:rect l="0" t="0" r="0" b="0"/>
              <a:pathLst>
                <a:path w="67818" h="1">
                  <a:moveTo>
                    <a:pt x="0" y="0"/>
                  </a:moveTo>
                  <a:lnTo>
                    <a:pt x="67818" y="0"/>
                  </a:lnTo>
                </a:path>
              </a:pathLst>
            </a:custGeom>
            <a:noFill/>
            <a:ln w="35178"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49232" name="object 80"/>
            <p:cNvSpPr/>
            <p:nvPr>
              <p:custDataLst>
                <p:tags r:id="rId71"/>
              </p:custDataLst>
            </p:nvPr>
          </p:nvSpPr>
          <p:spPr>
            <a:xfrm>
              <a:off x="7229856" y="4375403"/>
              <a:ext cx="67055" cy="0"/>
            </a:xfrm>
            <a:custGeom>
              <a:avLst/>
              <a:gdLst/>
              <a:ahLst/>
              <a:cxnLst/>
              <a:rect l="0" t="0" r="0" b="0"/>
              <a:pathLst>
                <a:path w="67055" h="1">
                  <a:moveTo>
                    <a:pt x="0" y="0"/>
                  </a:moveTo>
                  <a:lnTo>
                    <a:pt x="67055" y="0"/>
                  </a:lnTo>
                </a:path>
              </a:pathLst>
            </a:custGeom>
            <a:noFill/>
            <a:ln w="34798"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49233" name="object 81"/>
            <p:cNvSpPr/>
            <p:nvPr>
              <p:custDataLst>
                <p:tags r:id="rId72"/>
              </p:custDataLst>
            </p:nvPr>
          </p:nvSpPr>
          <p:spPr>
            <a:xfrm>
              <a:off x="7196328" y="4291584"/>
              <a:ext cx="134112" cy="67056"/>
            </a:xfrm>
            <a:custGeom>
              <a:avLst/>
              <a:gdLst/>
              <a:ahLst/>
              <a:cxnLst/>
              <a:rect l="0" t="0" r="0" b="0"/>
              <a:pathLst>
                <a:path w="134112" h="67055">
                  <a:moveTo>
                    <a:pt x="134112" y="0"/>
                  </a:moveTo>
                  <a:lnTo>
                    <a:pt x="0" y="0"/>
                  </a:lnTo>
                  <a:lnTo>
                    <a:pt x="0" y="67056"/>
                  </a:lnTo>
                  <a:lnTo>
                    <a:pt x="134112" y="67056"/>
                  </a:lnTo>
                  <a:lnTo>
                    <a:pt x="134112" y="0"/>
                  </a:lnTo>
                  <a:close/>
                </a:path>
              </a:pathLst>
            </a:custGeom>
            <a:solidFill>
              <a:srgbClr val="FFFFFF"/>
            </a:solidFill>
            <a:ln w="9525">
              <a:noFill/>
            </a:ln>
          </p:spPr>
          <p:txBody>
            <a:bodyPr/>
            <a:lstStyle/>
            <a:p>
              <a:endParaRPr lang="zh-CN" altLang="en-US">
                <a:solidFill>
                  <a:schemeClr val="dk1"/>
                </a:solidFill>
              </a:endParaRPr>
            </a:p>
          </p:txBody>
        </p:sp>
        <p:sp>
          <p:nvSpPr>
            <p:cNvPr id="49234" name="object 82"/>
            <p:cNvSpPr/>
            <p:nvPr>
              <p:custDataLst>
                <p:tags r:id="rId73"/>
              </p:custDataLst>
            </p:nvPr>
          </p:nvSpPr>
          <p:spPr>
            <a:xfrm>
              <a:off x="7229856" y="4274820"/>
              <a:ext cx="67055" cy="0"/>
            </a:xfrm>
            <a:custGeom>
              <a:avLst/>
              <a:gdLst/>
              <a:ahLst/>
              <a:cxnLst/>
              <a:rect l="0" t="0" r="0" b="0"/>
              <a:pathLst>
                <a:path w="67055" h="1">
                  <a:moveTo>
                    <a:pt x="0" y="0"/>
                  </a:moveTo>
                  <a:lnTo>
                    <a:pt x="67055" y="0"/>
                  </a:lnTo>
                </a:path>
              </a:pathLst>
            </a:custGeom>
            <a:noFill/>
            <a:ln w="34797"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49235" name="object 83"/>
            <p:cNvSpPr/>
            <p:nvPr>
              <p:custDataLst>
                <p:tags r:id="rId74"/>
              </p:custDataLst>
            </p:nvPr>
          </p:nvSpPr>
          <p:spPr>
            <a:xfrm>
              <a:off x="6164579" y="4319015"/>
              <a:ext cx="67056" cy="0"/>
            </a:xfrm>
            <a:custGeom>
              <a:avLst/>
              <a:gdLst/>
              <a:ahLst/>
              <a:cxnLst/>
              <a:rect l="0" t="0" r="0" b="0"/>
              <a:pathLst>
                <a:path w="67056" h="1">
                  <a:moveTo>
                    <a:pt x="0" y="0"/>
                  </a:moveTo>
                  <a:lnTo>
                    <a:pt x="67056" y="0"/>
                  </a:lnTo>
                </a:path>
              </a:pathLst>
            </a:custGeom>
            <a:noFill/>
            <a:ln w="34798"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49236" name="object 84"/>
            <p:cNvSpPr/>
            <p:nvPr>
              <p:custDataLst>
                <p:tags r:id="rId75"/>
              </p:custDataLst>
            </p:nvPr>
          </p:nvSpPr>
          <p:spPr>
            <a:xfrm>
              <a:off x="6131052" y="4232147"/>
              <a:ext cx="134112" cy="70103"/>
            </a:xfrm>
            <a:custGeom>
              <a:avLst/>
              <a:gdLst/>
              <a:ahLst/>
              <a:cxnLst/>
              <a:rect l="0" t="0" r="0" b="0"/>
              <a:pathLst>
                <a:path w="134112" h="70103">
                  <a:moveTo>
                    <a:pt x="134112" y="0"/>
                  </a:moveTo>
                  <a:lnTo>
                    <a:pt x="0" y="0"/>
                  </a:lnTo>
                  <a:lnTo>
                    <a:pt x="0" y="70103"/>
                  </a:lnTo>
                  <a:lnTo>
                    <a:pt x="134112" y="70103"/>
                  </a:lnTo>
                  <a:lnTo>
                    <a:pt x="134112" y="0"/>
                  </a:lnTo>
                  <a:close/>
                </a:path>
              </a:pathLst>
            </a:custGeom>
            <a:solidFill>
              <a:srgbClr val="FFFFFF"/>
            </a:solidFill>
            <a:ln w="9525">
              <a:noFill/>
            </a:ln>
          </p:spPr>
          <p:txBody>
            <a:bodyPr/>
            <a:lstStyle/>
            <a:p>
              <a:endParaRPr lang="zh-CN" altLang="en-US">
                <a:solidFill>
                  <a:schemeClr val="dk1"/>
                </a:solidFill>
              </a:endParaRPr>
            </a:p>
          </p:txBody>
        </p:sp>
        <p:sp>
          <p:nvSpPr>
            <p:cNvPr id="49237" name="object 85"/>
            <p:cNvSpPr/>
            <p:nvPr>
              <p:custDataLst>
                <p:tags r:id="rId76"/>
              </p:custDataLst>
            </p:nvPr>
          </p:nvSpPr>
          <p:spPr>
            <a:xfrm>
              <a:off x="6164579" y="4215384"/>
              <a:ext cx="67056" cy="0"/>
            </a:xfrm>
            <a:custGeom>
              <a:avLst/>
              <a:gdLst/>
              <a:ahLst/>
              <a:cxnLst/>
              <a:rect l="0" t="0" r="0" b="0"/>
              <a:pathLst>
                <a:path w="67056" h="1">
                  <a:moveTo>
                    <a:pt x="0" y="0"/>
                  </a:moveTo>
                  <a:lnTo>
                    <a:pt x="67056" y="0"/>
                  </a:lnTo>
                </a:path>
              </a:pathLst>
            </a:custGeom>
            <a:noFill/>
            <a:ln w="34798"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49238" name="object 86"/>
            <p:cNvSpPr/>
            <p:nvPr>
              <p:custDataLst>
                <p:tags r:id="rId77"/>
              </p:custDataLst>
            </p:nvPr>
          </p:nvSpPr>
          <p:spPr>
            <a:xfrm>
              <a:off x="5859779" y="4367784"/>
              <a:ext cx="67056" cy="0"/>
            </a:xfrm>
            <a:custGeom>
              <a:avLst/>
              <a:gdLst/>
              <a:ahLst/>
              <a:cxnLst/>
              <a:rect l="0" t="0" r="0" b="0"/>
              <a:pathLst>
                <a:path w="67056" h="1">
                  <a:moveTo>
                    <a:pt x="0" y="0"/>
                  </a:moveTo>
                  <a:lnTo>
                    <a:pt x="67056" y="0"/>
                  </a:lnTo>
                </a:path>
              </a:pathLst>
            </a:custGeom>
            <a:noFill/>
            <a:ln w="34798"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49239" name="object 87"/>
            <p:cNvSpPr/>
            <p:nvPr>
              <p:custDataLst>
                <p:tags r:id="rId78"/>
              </p:custDataLst>
            </p:nvPr>
          </p:nvSpPr>
          <p:spPr>
            <a:xfrm>
              <a:off x="5826252" y="4282440"/>
              <a:ext cx="134112" cy="68580"/>
            </a:xfrm>
            <a:custGeom>
              <a:avLst/>
              <a:gdLst/>
              <a:ahLst/>
              <a:cxnLst/>
              <a:rect l="0" t="0" r="0" b="0"/>
              <a:pathLst>
                <a:path w="134112" h="68579">
                  <a:moveTo>
                    <a:pt x="134112" y="0"/>
                  </a:moveTo>
                  <a:lnTo>
                    <a:pt x="0" y="0"/>
                  </a:lnTo>
                  <a:lnTo>
                    <a:pt x="0" y="68580"/>
                  </a:lnTo>
                  <a:lnTo>
                    <a:pt x="134112" y="68580"/>
                  </a:lnTo>
                  <a:lnTo>
                    <a:pt x="134112" y="0"/>
                  </a:lnTo>
                  <a:close/>
                </a:path>
              </a:pathLst>
            </a:custGeom>
            <a:solidFill>
              <a:srgbClr val="FFFFFF"/>
            </a:solidFill>
            <a:ln w="9525">
              <a:noFill/>
            </a:ln>
          </p:spPr>
          <p:txBody>
            <a:bodyPr/>
            <a:lstStyle/>
            <a:p>
              <a:endParaRPr lang="zh-CN" altLang="en-US">
                <a:solidFill>
                  <a:schemeClr val="dk1"/>
                </a:solidFill>
              </a:endParaRPr>
            </a:p>
          </p:txBody>
        </p:sp>
        <p:sp>
          <p:nvSpPr>
            <p:cNvPr id="49240" name="object 88"/>
            <p:cNvSpPr/>
            <p:nvPr>
              <p:custDataLst>
                <p:tags r:id="rId79"/>
              </p:custDataLst>
            </p:nvPr>
          </p:nvSpPr>
          <p:spPr>
            <a:xfrm>
              <a:off x="5859779" y="4265676"/>
              <a:ext cx="67056" cy="0"/>
            </a:xfrm>
            <a:custGeom>
              <a:avLst/>
              <a:gdLst/>
              <a:ahLst/>
              <a:cxnLst/>
              <a:rect l="0" t="0" r="0" b="0"/>
              <a:pathLst>
                <a:path w="67056" h="1">
                  <a:moveTo>
                    <a:pt x="0" y="0"/>
                  </a:moveTo>
                  <a:lnTo>
                    <a:pt x="67056" y="0"/>
                  </a:lnTo>
                </a:path>
              </a:pathLst>
            </a:custGeom>
            <a:noFill/>
            <a:ln w="34797"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49241" name="object 89"/>
            <p:cNvSpPr/>
            <p:nvPr>
              <p:custDataLst>
                <p:tags r:id="rId80"/>
              </p:custDataLst>
            </p:nvPr>
          </p:nvSpPr>
          <p:spPr>
            <a:xfrm>
              <a:off x="3115817" y="837438"/>
              <a:ext cx="6614159" cy="5736336"/>
            </a:xfrm>
            <a:custGeom>
              <a:avLst/>
              <a:gdLst/>
              <a:ahLst/>
              <a:cxnLst/>
              <a:rect l="0" t="0" r="0" b="0"/>
              <a:pathLst>
                <a:path w="6614159" h="5736336">
                  <a:moveTo>
                    <a:pt x="0" y="5736336"/>
                  </a:moveTo>
                  <a:lnTo>
                    <a:pt x="6614159" y="5736336"/>
                  </a:lnTo>
                  <a:lnTo>
                    <a:pt x="6614159" y="0"/>
                  </a:lnTo>
                  <a:lnTo>
                    <a:pt x="0" y="0"/>
                  </a:lnTo>
                  <a:lnTo>
                    <a:pt x="0" y="5736336"/>
                  </a:lnTo>
                  <a:close/>
                </a:path>
              </a:pathLst>
            </a:custGeom>
            <a:noFill/>
            <a:ln w="28956" cap="flat" cmpd="sng">
              <a:solidFill>
                <a:srgbClr val="7E7E7E"/>
              </a:solidFill>
              <a:prstDash val="solid"/>
              <a:miter/>
              <a:headEnd type="none" w="med" len="med"/>
              <a:tailEnd type="none" w="med" len="med"/>
            </a:ln>
          </p:spPr>
          <p:txBody>
            <a:bodyPr/>
            <a:lstStyle/>
            <a:p>
              <a:endParaRPr lang="zh-CN" altLang="en-US">
                <a:solidFill>
                  <a:schemeClr val="dk1"/>
                </a:solidFill>
              </a:endParaRPr>
            </a:p>
          </p:txBody>
        </p:sp>
        <p:sp>
          <p:nvSpPr>
            <p:cNvPr id="49242" name="object 90"/>
            <p:cNvSpPr txBox="1"/>
            <p:nvPr/>
          </p:nvSpPr>
          <p:spPr>
            <a:xfrm>
              <a:off x="5665978" y="5824728"/>
              <a:ext cx="3683000" cy="384177"/>
            </a:xfrm>
            <a:prstGeom prst="rect">
              <a:avLst/>
            </a:prstGeom>
            <a:noFill/>
            <a:ln w="9525">
              <a:noFill/>
            </a:ln>
          </p:spPr>
          <p:txBody>
            <a:bodyPr lIns="0" tIns="0" rIns="0" bIns="0" anchor="t" anchorCtr="0">
              <a:spAutoFit/>
            </a:bodyPr>
            <a:lstStyle/>
            <a:p>
              <a:pPr marL="12700"/>
              <a:r>
                <a:rPr lang="zh-CN" altLang="en-US" b="1">
                  <a:solidFill>
                    <a:srgbClr val="007133"/>
                  </a:solidFill>
                  <a:latin typeface="微软雅黑" panose="020B0503020204020204" charset="-122"/>
                  <a:ea typeface="微软雅黑" panose="020B0503020204020204" charset="-122"/>
                </a:rPr>
                <a:t>提高应急救援的专业化水平</a:t>
              </a:r>
              <a:endParaRPr lang="zh-CN" altLang="en-US" b="1">
                <a:solidFill>
                  <a:srgbClr val="007133"/>
                </a:solidFill>
                <a:latin typeface="微软雅黑" panose="020B0503020204020204" charset="-122"/>
                <a:ea typeface="微软雅黑" panose="020B0503020204020204" charset="-122"/>
              </a:endParaRPr>
            </a:p>
          </p:txBody>
        </p:sp>
        <p:sp>
          <p:nvSpPr>
            <p:cNvPr id="49243" name="object 91"/>
            <p:cNvSpPr/>
            <p:nvPr>
              <p:custDataLst>
                <p:tags r:id="rId81"/>
              </p:custDataLst>
            </p:nvPr>
          </p:nvSpPr>
          <p:spPr>
            <a:xfrm>
              <a:off x="342235" y="967292"/>
              <a:ext cx="876807" cy="1245108"/>
            </a:xfrm>
            <a:prstGeom prst="rect">
              <a:avLst/>
            </a:prstGeom>
            <a:blipFill rotWithShape="1">
              <a:blip r:embed="rId82"/>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49244" name="object 92"/>
            <p:cNvSpPr txBox="1"/>
            <p:nvPr/>
          </p:nvSpPr>
          <p:spPr>
            <a:xfrm>
              <a:off x="514299" y="2374138"/>
              <a:ext cx="551180" cy="384177"/>
            </a:xfrm>
            <a:prstGeom prst="rect">
              <a:avLst/>
            </a:prstGeom>
            <a:noFill/>
            <a:ln w="9525">
              <a:noFill/>
            </a:ln>
          </p:spPr>
          <p:txBody>
            <a:bodyPr lIns="0" tIns="0" rIns="0" bIns="0" anchor="t" anchorCtr="0">
              <a:spAutoFit/>
            </a:bodyPr>
            <a:lstStyle/>
            <a:p>
              <a:pPr marL="12700"/>
              <a:r>
                <a:rPr lang="zh-CN" altLang="en-US" sz="1800" b="1">
                  <a:solidFill>
                    <a:srgbClr val="CC6600"/>
                  </a:solidFill>
                  <a:latin typeface="微软雅黑" panose="020B0503020204020204" charset="-122"/>
                  <a:ea typeface="微软雅黑" panose="020B0503020204020204" charset="-122"/>
                </a:rPr>
                <a:t>国 家</a:t>
              </a:r>
              <a:endParaRPr lang="zh-CN" altLang="en-US" sz="1800" b="1">
                <a:solidFill>
                  <a:srgbClr val="CC6600"/>
                </a:solidFill>
                <a:latin typeface="微软雅黑" panose="020B0503020204020204" charset="-122"/>
                <a:ea typeface="微软雅黑" panose="020B0503020204020204" charset="-122"/>
              </a:endParaRPr>
            </a:p>
          </p:txBody>
        </p:sp>
        <p:sp>
          <p:nvSpPr>
            <p:cNvPr id="49245" name="object 93"/>
            <p:cNvSpPr/>
            <p:nvPr>
              <p:custDataLst>
                <p:tags r:id="rId83"/>
              </p:custDataLst>
            </p:nvPr>
          </p:nvSpPr>
          <p:spPr>
            <a:xfrm>
              <a:off x="1482852" y="836674"/>
              <a:ext cx="1438492" cy="1764752"/>
            </a:xfrm>
            <a:custGeom>
              <a:avLst/>
              <a:gdLst/>
              <a:ahLst/>
              <a:cxnLst/>
              <a:rect l="0" t="0" r="0" b="0"/>
              <a:pathLst>
                <a:path w="1292352" h="1577339">
                  <a:moveTo>
                    <a:pt x="646175" y="0"/>
                  </a:moveTo>
                  <a:lnTo>
                    <a:pt x="646175" y="305181"/>
                  </a:lnTo>
                  <a:lnTo>
                    <a:pt x="0" y="305181"/>
                  </a:lnTo>
                  <a:lnTo>
                    <a:pt x="0" y="1272159"/>
                  </a:lnTo>
                  <a:lnTo>
                    <a:pt x="646175" y="1272159"/>
                  </a:lnTo>
                  <a:lnTo>
                    <a:pt x="646175" y="1577339"/>
                  </a:lnTo>
                  <a:lnTo>
                    <a:pt x="1292352" y="788670"/>
                  </a:lnTo>
                  <a:lnTo>
                    <a:pt x="646175" y="0"/>
                  </a:lnTo>
                  <a:close/>
                </a:path>
              </a:pathLst>
            </a:custGeom>
            <a:solidFill>
              <a:srgbClr val="7E7E7E"/>
            </a:solidFill>
            <a:ln w="9525">
              <a:noFill/>
            </a:ln>
          </p:spPr>
          <p:txBody>
            <a:bodyPr/>
            <a:lstStyle/>
            <a:p>
              <a:endParaRPr lang="zh-CN" altLang="en-US">
                <a:solidFill>
                  <a:schemeClr val="dk1"/>
                </a:solidFill>
              </a:endParaRPr>
            </a:p>
          </p:txBody>
        </p:sp>
        <p:sp>
          <p:nvSpPr>
            <p:cNvPr id="49246" name="object 94"/>
            <p:cNvSpPr txBox="1"/>
            <p:nvPr/>
          </p:nvSpPr>
          <p:spPr>
            <a:xfrm>
              <a:off x="1509522" y="1153412"/>
              <a:ext cx="994030" cy="1152531"/>
            </a:xfrm>
            <a:prstGeom prst="rect">
              <a:avLst/>
            </a:prstGeom>
            <a:noFill/>
            <a:ln w="9525">
              <a:noFill/>
            </a:ln>
          </p:spPr>
          <p:txBody>
            <a:bodyPr lIns="0" tIns="0" rIns="0" bIns="0" anchor="t" anchorCtr="0">
              <a:spAutoFit/>
            </a:bodyPr>
            <a:lstStyle/>
            <a:p>
              <a:pPr marL="12700">
                <a:lnSpc>
                  <a:spcPct val="150000"/>
                </a:lnSpc>
              </a:pPr>
              <a:r>
                <a:rPr lang="zh-CN" altLang="en-US" sz="1800" b="1">
                  <a:solidFill>
                    <a:srgbClr val="FFFFFF"/>
                  </a:solidFill>
                  <a:latin typeface="微软雅黑" panose="020B0503020204020204" charset="-122"/>
                  <a:ea typeface="微软雅黑" panose="020B0503020204020204" charset="-122"/>
                </a:rPr>
                <a:t>加强应急 能力建设</a:t>
              </a:r>
              <a:endParaRPr lang="zh-CN" altLang="en-US" sz="1800" b="1">
                <a:solidFill>
                  <a:srgbClr val="FFFFFF"/>
                </a:solidFill>
                <a:latin typeface="微软雅黑" panose="020B0503020204020204" charset="-122"/>
                <a:ea typeface="微软雅黑" panose="020B0503020204020204" charset="-122"/>
              </a:endParaRPr>
            </a:p>
          </p:txBody>
        </p:sp>
        <p:sp>
          <p:nvSpPr>
            <p:cNvPr id="49247" name="object 95"/>
            <p:cNvSpPr txBox="1"/>
            <p:nvPr/>
          </p:nvSpPr>
          <p:spPr>
            <a:xfrm>
              <a:off x="97942" y="3117850"/>
              <a:ext cx="2660650" cy="341001"/>
            </a:xfrm>
            <a:prstGeom prst="rect">
              <a:avLst/>
            </a:prstGeom>
            <a:noFill/>
            <a:ln w="9525">
              <a:noFill/>
            </a:ln>
          </p:spPr>
          <p:txBody>
            <a:bodyPr wrap="square" lIns="0" tIns="0" rIns="0" bIns="0" anchor="t" anchorCtr="0">
              <a:spAutoFit/>
            </a:bodyPr>
            <a:lstStyle/>
            <a:p>
              <a:pPr marL="12700"/>
              <a:r>
                <a:rPr lang="zh-CN" altLang="en-US" sz="1600" b="1" err="1">
                  <a:solidFill>
                    <a:srgbClr val="4471C4"/>
                  </a:solidFill>
                  <a:latin typeface="微软雅黑" panose="020B0503020204020204" charset="-122"/>
                  <a:ea typeface="微软雅黑" panose="020B0503020204020204" charset="-122"/>
                </a:rPr>
                <a:t>国务院应急管理部门</a:t>
              </a:r>
              <a:endParaRPr lang="zh-CN" altLang="en-US" sz="1600" b="1" err="1">
                <a:solidFill>
                  <a:srgbClr val="4471C4"/>
                </a:solidFill>
                <a:latin typeface="微软雅黑" panose="020B0503020204020204" charset="-122"/>
                <a:ea typeface="微软雅黑" panose="020B0503020204020204" charset="-122"/>
              </a:endParaRPr>
            </a:p>
          </p:txBody>
        </p:sp>
        <p:sp>
          <p:nvSpPr>
            <p:cNvPr id="49248" name="object 96"/>
            <p:cNvSpPr txBox="1"/>
            <p:nvPr/>
          </p:nvSpPr>
          <p:spPr>
            <a:xfrm>
              <a:off x="100076" y="3831335"/>
              <a:ext cx="132715" cy="255530"/>
            </a:xfrm>
            <a:prstGeom prst="rect">
              <a:avLst/>
            </a:prstGeom>
            <a:noFill/>
            <a:ln w="9525">
              <a:noFill/>
            </a:ln>
          </p:spPr>
          <p:txBody>
            <a:bodyPr lIns="0" tIns="0" rIns="0" bIns="0" anchor="t" anchorCtr="0">
              <a:spAutoFit/>
            </a:bodyPr>
            <a:lstStyle/>
            <a:p>
              <a:pPr marL="12700"/>
              <a:r>
                <a:rPr lang="en-US" altLang="zh-CN" sz="1200">
                  <a:solidFill>
                    <a:srgbClr val="585858"/>
                  </a:solidFill>
                  <a:latin typeface="微软雅黑" panose="020B0503020204020204" charset="-122"/>
                  <a:ea typeface="微软雅黑" panose="020B0503020204020204" charset="-122"/>
                </a:rPr>
                <a:t>√</a:t>
              </a:r>
              <a:endParaRPr lang="en-US" altLang="zh-CN" sz="1200">
                <a:solidFill>
                  <a:srgbClr val="585858"/>
                </a:solidFill>
                <a:latin typeface="微软雅黑" panose="020B0503020204020204" charset="-122"/>
                <a:ea typeface="微软雅黑" panose="020B0503020204020204" charset="-122"/>
              </a:endParaRPr>
            </a:p>
          </p:txBody>
        </p:sp>
        <p:sp>
          <p:nvSpPr>
            <p:cNvPr id="49249" name="object 97"/>
            <p:cNvSpPr txBox="1"/>
            <p:nvPr/>
          </p:nvSpPr>
          <p:spPr>
            <a:xfrm>
              <a:off x="391464" y="3551427"/>
              <a:ext cx="2341880" cy="896119"/>
            </a:xfrm>
            <a:prstGeom prst="rect">
              <a:avLst/>
            </a:prstGeom>
            <a:noFill/>
            <a:ln w="9525">
              <a:noFill/>
            </a:ln>
          </p:spPr>
          <p:txBody>
            <a:bodyPr wrap="square" lIns="0" tIns="0" rIns="0" bIns="0" anchor="t" anchorCtr="0">
              <a:spAutoFit/>
            </a:bodyPr>
            <a:lstStyle/>
            <a:p>
              <a:pPr marL="12700">
                <a:lnSpc>
                  <a:spcPct val="150000"/>
                </a:lnSpc>
              </a:pPr>
              <a:r>
                <a:rPr lang="zh-CN" altLang="en-US" sz="1400" b="1">
                  <a:solidFill>
                    <a:srgbClr val="585858"/>
                  </a:solidFill>
                  <a:latin typeface="微软雅黑" panose="020B0503020204020204" charset="-122"/>
                  <a:ea typeface="微软雅黑" panose="020B0503020204020204" charset="-122"/>
                </a:rPr>
                <a:t>建立全国统一的生产安全事故 应急救援信息系统</a:t>
              </a:r>
              <a:endParaRPr lang="zh-CN" altLang="en-US" sz="1400" b="1">
                <a:solidFill>
                  <a:srgbClr val="585858"/>
                </a:solidFill>
                <a:latin typeface="微软雅黑" panose="020B0503020204020204" charset="-122"/>
                <a:ea typeface="微软雅黑" panose="020B0503020204020204" charset="-122"/>
              </a:endParaRPr>
            </a:p>
          </p:txBody>
        </p:sp>
        <p:sp>
          <p:nvSpPr>
            <p:cNvPr id="49250" name="object 98"/>
            <p:cNvSpPr txBox="1"/>
            <p:nvPr/>
          </p:nvSpPr>
          <p:spPr>
            <a:xfrm>
              <a:off x="96113" y="4608957"/>
              <a:ext cx="1444625" cy="341001"/>
            </a:xfrm>
            <a:prstGeom prst="rect">
              <a:avLst/>
            </a:prstGeom>
            <a:noFill/>
            <a:ln w="9525">
              <a:noFill/>
            </a:ln>
          </p:spPr>
          <p:txBody>
            <a:bodyPr wrap="square" lIns="0" tIns="0" rIns="0" bIns="0" anchor="t" anchorCtr="0">
              <a:spAutoFit/>
            </a:bodyPr>
            <a:lstStyle/>
            <a:p>
              <a:pPr marL="12700"/>
              <a:r>
                <a:rPr lang="zh-CN" altLang="en-US" sz="1600" b="1">
                  <a:solidFill>
                    <a:srgbClr val="4471C4"/>
                  </a:solidFill>
                  <a:latin typeface="微软雅黑" panose="020B0503020204020204" charset="-122"/>
                  <a:ea typeface="微软雅黑" panose="020B0503020204020204" charset="-122"/>
                </a:rPr>
                <a:t>国务院有关部门</a:t>
              </a:r>
              <a:endParaRPr lang="zh-CN" altLang="en-US" sz="1600" b="1">
                <a:solidFill>
                  <a:srgbClr val="4471C4"/>
                </a:solidFill>
                <a:latin typeface="微软雅黑" panose="020B0503020204020204" charset="-122"/>
                <a:ea typeface="微软雅黑" panose="020B0503020204020204" charset="-122"/>
              </a:endParaRPr>
            </a:p>
          </p:txBody>
        </p:sp>
        <p:sp>
          <p:nvSpPr>
            <p:cNvPr id="49251" name="object 99"/>
            <p:cNvSpPr txBox="1"/>
            <p:nvPr/>
          </p:nvSpPr>
          <p:spPr>
            <a:xfrm>
              <a:off x="96113" y="5293614"/>
              <a:ext cx="151130" cy="298706"/>
            </a:xfrm>
            <a:prstGeom prst="rect">
              <a:avLst/>
            </a:prstGeom>
            <a:noFill/>
            <a:ln w="9525">
              <a:noFill/>
            </a:ln>
          </p:spPr>
          <p:txBody>
            <a:bodyPr lIns="0" tIns="0" rIns="0" bIns="0" anchor="t" anchorCtr="0">
              <a:spAutoFit/>
            </a:bodyPr>
            <a:lstStyle/>
            <a:p>
              <a:pPr marL="12700"/>
              <a:r>
                <a:rPr lang="en-US" altLang="zh-CN" sz="1400">
                  <a:solidFill>
                    <a:srgbClr val="585858"/>
                  </a:solidFill>
                  <a:latin typeface="微软雅黑" panose="020B0503020204020204" charset="-122"/>
                  <a:ea typeface="微软雅黑" panose="020B0503020204020204" charset="-122"/>
                </a:rPr>
                <a:t>√</a:t>
              </a:r>
              <a:endParaRPr lang="en-US" altLang="zh-CN" sz="1400">
                <a:solidFill>
                  <a:srgbClr val="585858"/>
                </a:solidFill>
                <a:latin typeface="微软雅黑" panose="020B0503020204020204" charset="-122"/>
                <a:ea typeface="微软雅黑" panose="020B0503020204020204" charset="-122"/>
              </a:endParaRPr>
            </a:p>
          </p:txBody>
        </p:sp>
        <p:sp>
          <p:nvSpPr>
            <p:cNvPr id="49252" name="object 100"/>
            <p:cNvSpPr txBox="1"/>
            <p:nvPr/>
          </p:nvSpPr>
          <p:spPr>
            <a:xfrm>
              <a:off x="391464" y="5043423"/>
              <a:ext cx="2341880" cy="896119"/>
            </a:xfrm>
            <a:prstGeom prst="rect">
              <a:avLst/>
            </a:prstGeom>
            <a:noFill/>
            <a:ln w="9525">
              <a:noFill/>
            </a:ln>
          </p:spPr>
          <p:txBody>
            <a:bodyPr wrap="square" lIns="0" tIns="0" rIns="0" bIns="0" anchor="t" anchorCtr="0">
              <a:spAutoFit/>
            </a:bodyPr>
            <a:lstStyle/>
            <a:p>
              <a:pPr marL="12700">
                <a:lnSpc>
                  <a:spcPct val="150000"/>
                </a:lnSpc>
              </a:pPr>
              <a:r>
                <a:rPr lang="zh-CN" altLang="en-US" sz="1400" b="1">
                  <a:solidFill>
                    <a:srgbClr val="585858"/>
                  </a:solidFill>
                  <a:latin typeface="微软雅黑" panose="020B0503020204020204" charset="-122"/>
                  <a:ea typeface="微软雅黑" panose="020B0503020204020204" charset="-122"/>
                </a:rPr>
                <a:t>建立健全相关行业、领域的生 产安全事故应急救援信息系统</a:t>
              </a:r>
              <a:endParaRPr lang="zh-CN" altLang="en-US" sz="1400" b="1">
                <a:solidFill>
                  <a:srgbClr val="585858"/>
                </a:solidFill>
                <a:latin typeface="微软雅黑" panose="020B0503020204020204" charset="-122"/>
                <a:ea typeface="微软雅黑" panose="020B0503020204020204" charset="-122"/>
              </a:endParaRPr>
            </a:p>
          </p:txBody>
        </p:sp>
        <p:sp>
          <p:nvSpPr>
            <p:cNvPr id="49253" name="object 101"/>
            <p:cNvSpPr/>
            <p:nvPr>
              <p:custDataLst>
                <p:tags r:id="rId84"/>
              </p:custDataLst>
            </p:nvPr>
          </p:nvSpPr>
          <p:spPr>
            <a:xfrm>
              <a:off x="166115" y="4381500"/>
              <a:ext cx="2371725" cy="0"/>
            </a:xfrm>
            <a:custGeom>
              <a:avLst/>
              <a:gdLst/>
              <a:ahLst/>
              <a:cxnLst/>
              <a:rect l="0" t="0" r="0" b="0"/>
              <a:pathLst>
                <a:path w="2371725" h="1">
                  <a:moveTo>
                    <a:pt x="0" y="0"/>
                  </a:moveTo>
                  <a:lnTo>
                    <a:pt x="2371725" y="0"/>
                  </a:lnTo>
                </a:path>
              </a:pathLst>
            </a:custGeom>
            <a:noFill/>
            <a:ln w="6096" cap="flat" cmpd="sng">
              <a:solidFill>
                <a:srgbClr val="7E7E7E"/>
              </a:solidFill>
              <a:prstDash val="dash"/>
              <a:miter/>
              <a:headEnd type="none" w="med" len="med"/>
              <a:tailEnd type="none" w="med" len="med"/>
            </a:ln>
          </p:spPr>
          <p:txBody>
            <a:bodyPr/>
            <a:lstStyle/>
            <a:p>
              <a:endParaRPr lang="zh-CN" altLang="en-US">
                <a:solidFill>
                  <a:schemeClr val="dk1"/>
                </a:solidFill>
              </a:endParaRPr>
            </a:p>
          </p:txBody>
        </p:sp>
      </p:gr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第一节  安全生产法解读</a:t>
            </a:r>
            <a:endParaRPr lang="zh-CN" altLang="en-US" sz="4000" b="1">
              <a:solidFill>
                <a:schemeClr val="lt1"/>
              </a:solidFill>
            </a:endParaRPr>
          </a:p>
        </p:txBody>
      </p:sp>
      <p:sp>
        <p:nvSpPr>
          <p:cNvPr id="2" name="矩形 1"/>
          <p:cNvSpPr/>
          <p:nvPr/>
        </p:nvSpPr>
        <p:spPr>
          <a:xfrm>
            <a:off x="581660" y="163131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安全生产法：第八十一条</a:t>
            </a:r>
            <a:endParaRPr lang="zh-CN" altLang="en-US" sz="2400" b="1">
              <a:solidFill>
                <a:srgbClr val="FFFFFF"/>
              </a:solidFill>
              <a:latin typeface="微软雅黑" panose="020B0503020204020204" charset="-122"/>
              <a:ea typeface="微软雅黑" panose="020B0503020204020204" charset="-122"/>
            </a:endParaRPr>
          </a:p>
        </p:txBody>
      </p:sp>
      <p:sp>
        <p:nvSpPr>
          <p:cNvPr id="25631" name="文本框 57"/>
          <p:cNvSpPr txBox="1"/>
          <p:nvPr>
            <p:custDataLst>
              <p:tags r:id="rId1"/>
            </p:custDataLst>
          </p:nvPr>
        </p:nvSpPr>
        <p:spPr>
          <a:xfrm>
            <a:off x="2397760" y="5307330"/>
            <a:ext cx="2561590" cy="368300"/>
          </a:xfrm>
          <a:prstGeom prst="rect">
            <a:avLst/>
          </a:prstGeom>
          <a:noFill/>
          <a:ln w="9525">
            <a:noFill/>
          </a:ln>
        </p:spPr>
        <p:txBody>
          <a:bodyPr wrap="square" anchor="t" anchorCtr="0">
            <a:spAutoFit/>
          </a:bodyPr>
          <a:lstStyle/>
          <a:p>
            <a:pPr algn="ctr"/>
            <a:r>
              <a:rPr lang="zh-CN" altLang="en-US" sz="1800" b="1">
                <a:solidFill>
                  <a:schemeClr val="dk1">
                    <a:lumMod val="65000"/>
                    <a:lumOff val="35000"/>
                  </a:schemeClr>
                </a:solidFill>
                <a:latin typeface="微软雅黑" panose="020B0503020204020204" charset="-122"/>
                <a:ea typeface="微软雅黑" panose="020B0503020204020204" charset="-122"/>
              </a:rPr>
              <a:t>生产经营单位</a:t>
            </a:r>
            <a:endParaRPr lang="zh-CN" altLang="en-US" sz="1800" b="1">
              <a:solidFill>
                <a:schemeClr val="dk1">
                  <a:lumMod val="65000"/>
                  <a:lumOff val="35000"/>
                </a:schemeClr>
              </a:solidFill>
              <a:latin typeface="微软雅黑" panose="020B0503020204020204" charset="-122"/>
              <a:ea typeface="微软雅黑" panose="020B0503020204020204" charset="-122"/>
            </a:endParaRPr>
          </a:p>
        </p:txBody>
      </p:sp>
      <p:grpSp>
        <p:nvGrpSpPr>
          <p:cNvPr id="48132" name="组合 20"/>
          <p:cNvGrpSpPr/>
          <p:nvPr/>
        </p:nvGrpSpPr>
        <p:grpSpPr>
          <a:xfrm>
            <a:off x="2397760" y="2169160"/>
            <a:ext cx="7566660" cy="4337685"/>
            <a:chOff x="397118" y="1393343"/>
            <a:chExt cx="7977377" cy="5056631"/>
          </a:xfrm>
        </p:grpSpPr>
        <p:sp>
          <p:nvSpPr>
            <p:cNvPr id="48133" name="object 2"/>
            <p:cNvSpPr/>
            <p:nvPr>
              <p:custDataLst>
                <p:tags r:id="rId2"/>
              </p:custDataLst>
            </p:nvPr>
          </p:nvSpPr>
          <p:spPr>
            <a:xfrm>
              <a:off x="2670163" y="4112159"/>
              <a:ext cx="2160524" cy="1079499"/>
            </a:xfrm>
            <a:custGeom>
              <a:avLst/>
              <a:gdLst/>
              <a:ahLst/>
              <a:cxnLst/>
              <a:rect l="0" t="0" r="0" b="0"/>
              <a:pathLst>
                <a:path w="2160524" h="1079500">
                  <a:moveTo>
                    <a:pt x="0" y="0"/>
                  </a:moveTo>
                  <a:lnTo>
                    <a:pt x="1080262" y="0"/>
                  </a:lnTo>
                  <a:lnTo>
                    <a:pt x="1080262" y="1079499"/>
                  </a:lnTo>
                  <a:lnTo>
                    <a:pt x="2160524" y="1079499"/>
                  </a:lnTo>
                </a:path>
              </a:pathLst>
            </a:custGeom>
            <a:noFill/>
            <a:ln w="28956" cap="flat" cmpd="sng">
              <a:solidFill>
                <a:srgbClr val="006FC0"/>
              </a:solidFill>
              <a:prstDash val="solid"/>
              <a:miter/>
              <a:headEnd type="none" w="med" len="med"/>
              <a:tailEnd type="none" w="med" len="med"/>
            </a:ln>
          </p:spPr>
          <p:txBody>
            <a:bodyPr/>
            <a:lstStyle/>
            <a:p>
              <a:endParaRPr lang="zh-CN" altLang="en-US">
                <a:solidFill>
                  <a:schemeClr val="dk1"/>
                </a:solidFill>
              </a:endParaRPr>
            </a:p>
          </p:txBody>
        </p:sp>
        <p:sp>
          <p:nvSpPr>
            <p:cNvPr id="48134" name="object 3"/>
            <p:cNvSpPr/>
            <p:nvPr>
              <p:custDataLst>
                <p:tags r:id="rId3"/>
              </p:custDataLst>
            </p:nvPr>
          </p:nvSpPr>
          <p:spPr>
            <a:xfrm>
              <a:off x="2670163" y="3033166"/>
              <a:ext cx="2160524" cy="1079500"/>
            </a:xfrm>
            <a:custGeom>
              <a:avLst/>
              <a:gdLst/>
              <a:ahLst/>
              <a:cxnLst/>
              <a:rect l="0" t="0" r="0" b="0"/>
              <a:pathLst>
                <a:path w="2160524" h="1079500">
                  <a:moveTo>
                    <a:pt x="0" y="1079500"/>
                  </a:moveTo>
                  <a:lnTo>
                    <a:pt x="1080262" y="1079500"/>
                  </a:lnTo>
                  <a:lnTo>
                    <a:pt x="1080262" y="0"/>
                  </a:lnTo>
                  <a:lnTo>
                    <a:pt x="2160524" y="0"/>
                  </a:lnTo>
                </a:path>
              </a:pathLst>
            </a:custGeom>
            <a:noFill/>
            <a:ln w="28956" cap="flat" cmpd="sng">
              <a:solidFill>
                <a:srgbClr val="006FC0"/>
              </a:solidFill>
              <a:prstDash val="solid"/>
              <a:miter/>
              <a:headEnd type="none" w="med" len="med"/>
              <a:tailEnd type="none" w="med" len="med"/>
            </a:ln>
          </p:spPr>
          <p:txBody>
            <a:bodyPr/>
            <a:lstStyle/>
            <a:p>
              <a:endParaRPr lang="zh-CN" altLang="en-US">
                <a:solidFill>
                  <a:schemeClr val="dk1"/>
                </a:solidFill>
              </a:endParaRPr>
            </a:p>
          </p:txBody>
        </p:sp>
        <p:sp>
          <p:nvSpPr>
            <p:cNvPr id="48135" name="object 4"/>
            <p:cNvSpPr/>
            <p:nvPr>
              <p:custDataLst>
                <p:tags r:id="rId4"/>
              </p:custDataLst>
            </p:nvPr>
          </p:nvSpPr>
          <p:spPr>
            <a:xfrm>
              <a:off x="5027791" y="3933850"/>
              <a:ext cx="3346704" cy="2516124"/>
            </a:xfrm>
            <a:custGeom>
              <a:avLst/>
              <a:gdLst/>
              <a:ahLst/>
              <a:cxnLst/>
              <a:rect l="0" t="0" r="0" b="0"/>
              <a:pathLst>
                <a:path w="3346704" h="2516124">
                  <a:moveTo>
                    <a:pt x="0" y="24002"/>
                  </a:moveTo>
                  <a:lnTo>
                    <a:pt x="4094" y="10630"/>
                  </a:lnTo>
                  <a:lnTo>
                    <a:pt x="14620" y="1918"/>
                  </a:lnTo>
                  <a:lnTo>
                    <a:pt x="3322701" y="0"/>
                  </a:lnTo>
                  <a:lnTo>
                    <a:pt x="3336073" y="4094"/>
                  </a:lnTo>
                  <a:lnTo>
                    <a:pt x="3344785" y="14620"/>
                  </a:lnTo>
                  <a:lnTo>
                    <a:pt x="3346704" y="2492121"/>
                  </a:lnTo>
                  <a:lnTo>
                    <a:pt x="3342609" y="2505515"/>
                  </a:lnTo>
                  <a:lnTo>
                    <a:pt x="3332083" y="2514212"/>
                  </a:lnTo>
                  <a:lnTo>
                    <a:pt x="24002" y="2516124"/>
                  </a:lnTo>
                  <a:lnTo>
                    <a:pt x="10630" y="2512043"/>
                  </a:lnTo>
                  <a:lnTo>
                    <a:pt x="1918" y="2501524"/>
                  </a:lnTo>
                  <a:lnTo>
                    <a:pt x="0" y="24002"/>
                  </a:lnTo>
                  <a:close/>
                </a:path>
              </a:pathLst>
            </a:custGeom>
            <a:noFill/>
            <a:ln w="28956" cap="flat" cmpd="sng">
              <a:solidFill>
                <a:srgbClr val="007133"/>
              </a:solidFill>
              <a:prstDash val="solid"/>
              <a:miter/>
              <a:headEnd type="none" w="med" len="med"/>
              <a:tailEnd type="none" w="med" len="med"/>
            </a:ln>
          </p:spPr>
          <p:txBody>
            <a:bodyPr/>
            <a:lstStyle/>
            <a:p>
              <a:endParaRPr lang="zh-CN" altLang="en-US">
                <a:solidFill>
                  <a:schemeClr val="dk1"/>
                </a:solidFill>
              </a:endParaRPr>
            </a:p>
          </p:txBody>
        </p:sp>
        <p:sp>
          <p:nvSpPr>
            <p:cNvPr id="48136" name="object 5"/>
            <p:cNvSpPr/>
            <p:nvPr>
              <p:custDataLst>
                <p:tags r:id="rId5"/>
              </p:custDataLst>
            </p:nvPr>
          </p:nvSpPr>
          <p:spPr>
            <a:xfrm>
              <a:off x="4862438" y="2383181"/>
              <a:ext cx="1296924" cy="1296924"/>
            </a:xfrm>
            <a:custGeom>
              <a:avLst/>
              <a:gdLst/>
              <a:ahLst/>
              <a:cxnLst/>
              <a:rect l="0" t="0" r="0" b="0"/>
              <a:pathLst>
                <a:path w="1296924" h="1296924">
                  <a:moveTo>
                    <a:pt x="648462" y="0"/>
                  </a:moveTo>
                  <a:lnTo>
                    <a:pt x="595277" y="2149"/>
                  </a:lnTo>
                  <a:lnTo>
                    <a:pt x="543277" y="8487"/>
                  </a:lnTo>
                  <a:lnTo>
                    <a:pt x="492627" y="18845"/>
                  </a:lnTo>
                  <a:lnTo>
                    <a:pt x="443496" y="33058"/>
                  </a:lnTo>
                  <a:lnTo>
                    <a:pt x="396049" y="50958"/>
                  </a:lnTo>
                  <a:lnTo>
                    <a:pt x="350454" y="72379"/>
                  </a:lnTo>
                  <a:lnTo>
                    <a:pt x="306877" y="97153"/>
                  </a:lnTo>
                  <a:lnTo>
                    <a:pt x="265486" y="125114"/>
                  </a:lnTo>
                  <a:lnTo>
                    <a:pt x="226448" y="156094"/>
                  </a:lnTo>
                  <a:lnTo>
                    <a:pt x="189928" y="189928"/>
                  </a:lnTo>
                  <a:lnTo>
                    <a:pt x="156094" y="226448"/>
                  </a:lnTo>
                  <a:lnTo>
                    <a:pt x="125114" y="265486"/>
                  </a:lnTo>
                  <a:lnTo>
                    <a:pt x="97153" y="306877"/>
                  </a:lnTo>
                  <a:lnTo>
                    <a:pt x="72379" y="350454"/>
                  </a:lnTo>
                  <a:lnTo>
                    <a:pt x="50958" y="396049"/>
                  </a:lnTo>
                  <a:lnTo>
                    <a:pt x="33058" y="443496"/>
                  </a:lnTo>
                  <a:lnTo>
                    <a:pt x="18845" y="492627"/>
                  </a:lnTo>
                  <a:lnTo>
                    <a:pt x="8487" y="543277"/>
                  </a:lnTo>
                  <a:lnTo>
                    <a:pt x="2149" y="595277"/>
                  </a:lnTo>
                  <a:lnTo>
                    <a:pt x="0" y="648462"/>
                  </a:lnTo>
                  <a:lnTo>
                    <a:pt x="2149" y="701646"/>
                  </a:lnTo>
                  <a:lnTo>
                    <a:pt x="8487" y="753646"/>
                  </a:lnTo>
                  <a:lnTo>
                    <a:pt x="18845" y="804296"/>
                  </a:lnTo>
                  <a:lnTo>
                    <a:pt x="33058" y="853427"/>
                  </a:lnTo>
                  <a:lnTo>
                    <a:pt x="50958" y="900874"/>
                  </a:lnTo>
                  <a:lnTo>
                    <a:pt x="72379" y="946469"/>
                  </a:lnTo>
                  <a:lnTo>
                    <a:pt x="97153" y="990046"/>
                  </a:lnTo>
                  <a:lnTo>
                    <a:pt x="125114" y="1031437"/>
                  </a:lnTo>
                  <a:lnTo>
                    <a:pt x="156094" y="1070475"/>
                  </a:lnTo>
                  <a:lnTo>
                    <a:pt x="189928" y="1106995"/>
                  </a:lnTo>
                  <a:lnTo>
                    <a:pt x="226448" y="1140829"/>
                  </a:lnTo>
                  <a:lnTo>
                    <a:pt x="265486" y="1171809"/>
                  </a:lnTo>
                  <a:lnTo>
                    <a:pt x="306877" y="1199770"/>
                  </a:lnTo>
                  <a:lnTo>
                    <a:pt x="350454" y="1224544"/>
                  </a:lnTo>
                  <a:lnTo>
                    <a:pt x="396049" y="1245965"/>
                  </a:lnTo>
                  <a:lnTo>
                    <a:pt x="443496" y="1263865"/>
                  </a:lnTo>
                  <a:lnTo>
                    <a:pt x="492627" y="1278078"/>
                  </a:lnTo>
                  <a:lnTo>
                    <a:pt x="543277" y="1288436"/>
                  </a:lnTo>
                  <a:lnTo>
                    <a:pt x="595277" y="1294774"/>
                  </a:lnTo>
                  <a:lnTo>
                    <a:pt x="648462" y="1296924"/>
                  </a:lnTo>
                  <a:lnTo>
                    <a:pt x="701646" y="1294774"/>
                  </a:lnTo>
                  <a:lnTo>
                    <a:pt x="753646" y="1288436"/>
                  </a:lnTo>
                  <a:lnTo>
                    <a:pt x="804296" y="1278078"/>
                  </a:lnTo>
                  <a:lnTo>
                    <a:pt x="853427" y="1263865"/>
                  </a:lnTo>
                  <a:lnTo>
                    <a:pt x="900874" y="1245965"/>
                  </a:lnTo>
                  <a:lnTo>
                    <a:pt x="946469" y="1224544"/>
                  </a:lnTo>
                  <a:lnTo>
                    <a:pt x="990046" y="1199770"/>
                  </a:lnTo>
                  <a:lnTo>
                    <a:pt x="1031437" y="1171809"/>
                  </a:lnTo>
                  <a:lnTo>
                    <a:pt x="1070475" y="1140829"/>
                  </a:lnTo>
                  <a:lnTo>
                    <a:pt x="1106995" y="1106995"/>
                  </a:lnTo>
                  <a:lnTo>
                    <a:pt x="1140829" y="1070475"/>
                  </a:lnTo>
                  <a:lnTo>
                    <a:pt x="1171809" y="1031437"/>
                  </a:lnTo>
                  <a:lnTo>
                    <a:pt x="1199770" y="990046"/>
                  </a:lnTo>
                  <a:lnTo>
                    <a:pt x="1224544" y="946469"/>
                  </a:lnTo>
                  <a:lnTo>
                    <a:pt x="1245965" y="900874"/>
                  </a:lnTo>
                  <a:lnTo>
                    <a:pt x="1263865" y="853427"/>
                  </a:lnTo>
                  <a:lnTo>
                    <a:pt x="1278078" y="804296"/>
                  </a:lnTo>
                  <a:lnTo>
                    <a:pt x="1288436" y="753646"/>
                  </a:lnTo>
                  <a:lnTo>
                    <a:pt x="1294774" y="701646"/>
                  </a:lnTo>
                  <a:lnTo>
                    <a:pt x="1296924" y="648462"/>
                  </a:lnTo>
                  <a:lnTo>
                    <a:pt x="1294774" y="595277"/>
                  </a:lnTo>
                  <a:lnTo>
                    <a:pt x="1288436" y="543277"/>
                  </a:lnTo>
                  <a:lnTo>
                    <a:pt x="1278078" y="492627"/>
                  </a:lnTo>
                  <a:lnTo>
                    <a:pt x="1263865" y="443496"/>
                  </a:lnTo>
                  <a:lnTo>
                    <a:pt x="1245965" y="396049"/>
                  </a:lnTo>
                  <a:lnTo>
                    <a:pt x="1224544" y="350454"/>
                  </a:lnTo>
                  <a:lnTo>
                    <a:pt x="1199770" y="306877"/>
                  </a:lnTo>
                  <a:lnTo>
                    <a:pt x="1171809" y="265486"/>
                  </a:lnTo>
                  <a:lnTo>
                    <a:pt x="1140829" y="226448"/>
                  </a:lnTo>
                  <a:lnTo>
                    <a:pt x="1106995" y="189928"/>
                  </a:lnTo>
                  <a:lnTo>
                    <a:pt x="1070475" y="156094"/>
                  </a:lnTo>
                  <a:lnTo>
                    <a:pt x="1031437" y="125114"/>
                  </a:lnTo>
                  <a:lnTo>
                    <a:pt x="990046" y="97153"/>
                  </a:lnTo>
                  <a:lnTo>
                    <a:pt x="946469" y="72379"/>
                  </a:lnTo>
                  <a:lnTo>
                    <a:pt x="900874" y="50958"/>
                  </a:lnTo>
                  <a:lnTo>
                    <a:pt x="853427" y="33058"/>
                  </a:lnTo>
                  <a:lnTo>
                    <a:pt x="804296" y="18845"/>
                  </a:lnTo>
                  <a:lnTo>
                    <a:pt x="753646" y="8487"/>
                  </a:lnTo>
                  <a:lnTo>
                    <a:pt x="701646" y="2149"/>
                  </a:lnTo>
                  <a:lnTo>
                    <a:pt x="648462" y="0"/>
                  </a:lnTo>
                  <a:close/>
                </a:path>
              </a:pathLst>
            </a:custGeom>
            <a:solidFill>
              <a:srgbClr val="00AF50"/>
            </a:solidFill>
            <a:ln w="9525">
              <a:noFill/>
            </a:ln>
          </p:spPr>
          <p:txBody>
            <a:bodyPr/>
            <a:lstStyle/>
            <a:p>
              <a:endParaRPr lang="zh-CN" altLang="en-US">
                <a:solidFill>
                  <a:schemeClr val="dk1"/>
                </a:solidFill>
              </a:endParaRPr>
            </a:p>
          </p:txBody>
        </p:sp>
        <p:sp>
          <p:nvSpPr>
            <p:cNvPr id="48137" name="object 6"/>
            <p:cNvSpPr/>
            <p:nvPr>
              <p:custDataLst>
                <p:tags r:id="rId6"/>
              </p:custDataLst>
            </p:nvPr>
          </p:nvSpPr>
          <p:spPr>
            <a:xfrm>
              <a:off x="5776076" y="1393343"/>
              <a:ext cx="1850136" cy="1848612"/>
            </a:xfrm>
            <a:custGeom>
              <a:avLst/>
              <a:gdLst/>
              <a:ahLst/>
              <a:cxnLst/>
              <a:rect l="0" t="0" r="0" b="0"/>
              <a:pathLst>
                <a:path w="1850136" h="1848612">
                  <a:moveTo>
                    <a:pt x="925067" y="0"/>
                  </a:moveTo>
                  <a:lnTo>
                    <a:pt x="849195" y="3063"/>
                  </a:lnTo>
                  <a:lnTo>
                    <a:pt x="775012" y="12095"/>
                  </a:lnTo>
                  <a:lnTo>
                    <a:pt x="702756" y="26859"/>
                  </a:lnTo>
                  <a:lnTo>
                    <a:pt x="632667" y="47115"/>
                  </a:lnTo>
                  <a:lnTo>
                    <a:pt x="564981" y="72628"/>
                  </a:lnTo>
                  <a:lnTo>
                    <a:pt x="499937" y="103158"/>
                  </a:lnTo>
                  <a:lnTo>
                    <a:pt x="437772" y="138467"/>
                  </a:lnTo>
                  <a:lnTo>
                    <a:pt x="378726" y="178320"/>
                  </a:lnTo>
                  <a:lnTo>
                    <a:pt x="323035" y="222476"/>
                  </a:lnTo>
                  <a:lnTo>
                    <a:pt x="270938" y="270700"/>
                  </a:lnTo>
                  <a:lnTo>
                    <a:pt x="222673" y="322753"/>
                  </a:lnTo>
                  <a:lnTo>
                    <a:pt x="178478" y="378397"/>
                  </a:lnTo>
                  <a:lnTo>
                    <a:pt x="138591" y="437394"/>
                  </a:lnTo>
                  <a:lnTo>
                    <a:pt x="103250" y="499507"/>
                  </a:lnTo>
                  <a:lnTo>
                    <a:pt x="72693" y="564499"/>
                  </a:lnTo>
                  <a:lnTo>
                    <a:pt x="47158" y="632130"/>
                  </a:lnTo>
                  <a:lnTo>
                    <a:pt x="26883" y="702165"/>
                  </a:lnTo>
                  <a:lnTo>
                    <a:pt x="12107" y="774364"/>
                  </a:lnTo>
                  <a:lnTo>
                    <a:pt x="3066" y="848490"/>
                  </a:lnTo>
                  <a:lnTo>
                    <a:pt x="0" y="924306"/>
                  </a:lnTo>
                  <a:lnTo>
                    <a:pt x="3066" y="1000121"/>
                  </a:lnTo>
                  <a:lnTo>
                    <a:pt x="12107" y="1074247"/>
                  </a:lnTo>
                  <a:lnTo>
                    <a:pt x="26883" y="1146446"/>
                  </a:lnTo>
                  <a:lnTo>
                    <a:pt x="47158" y="1216481"/>
                  </a:lnTo>
                  <a:lnTo>
                    <a:pt x="72693" y="1284112"/>
                  </a:lnTo>
                  <a:lnTo>
                    <a:pt x="103250" y="1349104"/>
                  </a:lnTo>
                  <a:lnTo>
                    <a:pt x="138591" y="1411217"/>
                  </a:lnTo>
                  <a:lnTo>
                    <a:pt x="178478" y="1470214"/>
                  </a:lnTo>
                  <a:lnTo>
                    <a:pt x="222673" y="1525858"/>
                  </a:lnTo>
                  <a:lnTo>
                    <a:pt x="270938" y="1577911"/>
                  </a:lnTo>
                  <a:lnTo>
                    <a:pt x="323035" y="1626135"/>
                  </a:lnTo>
                  <a:lnTo>
                    <a:pt x="378726" y="1670291"/>
                  </a:lnTo>
                  <a:lnTo>
                    <a:pt x="437772" y="1710144"/>
                  </a:lnTo>
                  <a:lnTo>
                    <a:pt x="499937" y="1745453"/>
                  </a:lnTo>
                  <a:lnTo>
                    <a:pt x="564981" y="1775983"/>
                  </a:lnTo>
                  <a:lnTo>
                    <a:pt x="632667" y="1801496"/>
                  </a:lnTo>
                  <a:lnTo>
                    <a:pt x="702756" y="1821752"/>
                  </a:lnTo>
                  <a:lnTo>
                    <a:pt x="775012" y="1836516"/>
                  </a:lnTo>
                  <a:lnTo>
                    <a:pt x="849195" y="1845548"/>
                  </a:lnTo>
                  <a:lnTo>
                    <a:pt x="925067" y="1848612"/>
                  </a:lnTo>
                  <a:lnTo>
                    <a:pt x="1000940" y="1845548"/>
                  </a:lnTo>
                  <a:lnTo>
                    <a:pt x="1075123" y="1836516"/>
                  </a:lnTo>
                  <a:lnTo>
                    <a:pt x="1147379" y="1821752"/>
                  </a:lnTo>
                  <a:lnTo>
                    <a:pt x="1217468" y="1801496"/>
                  </a:lnTo>
                  <a:lnTo>
                    <a:pt x="1285154" y="1775983"/>
                  </a:lnTo>
                  <a:lnTo>
                    <a:pt x="1350198" y="1745453"/>
                  </a:lnTo>
                  <a:lnTo>
                    <a:pt x="1412363" y="1710144"/>
                  </a:lnTo>
                  <a:lnTo>
                    <a:pt x="1471409" y="1670291"/>
                  </a:lnTo>
                  <a:lnTo>
                    <a:pt x="1527100" y="1626135"/>
                  </a:lnTo>
                  <a:lnTo>
                    <a:pt x="1579197" y="1577911"/>
                  </a:lnTo>
                  <a:lnTo>
                    <a:pt x="1627462" y="1525858"/>
                  </a:lnTo>
                  <a:lnTo>
                    <a:pt x="1671657" y="1470214"/>
                  </a:lnTo>
                  <a:lnTo>
                    <a:pt x="1711544" y="1411217"/>
                  </a:lnTo>
                  <a:lnTo>
                    <a:pt x="1746885" y="1349104"/>
                  </a:lnTo>
                  <a:lnTo>
                    <a:pt x="1777442" y="1284112"/>
                  </a:lnTo>
                  <a:lnTo>
                    <a:pt x="1802977" y="1216481"/>
                  </a:lnTo>
                  <a:lnTo>
                    <a:pt x="1823252" y="1146446"/>
                  </a:lnTo>
                  <a:lnTo>
                    <a:pt x="1838028" y="1074247"/>
                  </a:lnTo>
                  <a:lnTo>
                    <a:pt x="1847069" y="1000121"/>
                  </a:lnTo>
                  <a:lnTo>
                    <a:pt x="1850136" y="924306"/>
                  </a:lnTo>
                  <a:lnTo>
                    <a:pt x="1847069" y="848490"/>
                  </a:lnTo>
                  <a:lnTo>
                    <a:pt x="1838028" y="774364"/>
                  </a:lnTo>
                  <a:lnTo>
                    <a:pt x="1823252" y="702165"/>
                  </a:lnTo>
                  <a:lnTo>
                    <a:pt x="1802977" y="632130"/>
                  </a:lnTo>
                  <a:lnTo>
                    <a:pt x="1777442" y="564499"/>
                  </a:lnTo>
                  <a:lnTo>
                    <a:pt x="1746885" y="499507"/>
                  </a:lnTo>
                  <a:lnTo>
                    <a:pt x="1711544" y="437394"/>
                  </a:lnTo>
                  <a:lnTo>
                    <a:pt x="1671657" y="378397"/>
                  </a:lnTo>
                  <a:lnTo>
                    <a:pt x="1627462" y="322753"/>
                  </a:lnTo>
                  <a:lnTo>
                    <a:pt x="1579197" y="270700"/>
                  </a:lnTo>
                  <a:lnTo>
                    <a:pt x="1527100" y="222476"/>
                  </a:lnTo>
                  <a:lnTo>
                    <a:pt x="1471409" y="178320"/>
                  </a:lnTo>
                  <a:lnTo>
                    <a:pt x="1412363" y="138467"/>
                  </a:lnTo>
                  <a:lnTo>
                    <a:pt x="1350198" y="103158"/>
                  </a:lnTo>
                  <a:lnTo>
                    <a:pt x="1285154" y="72628"/>
                  </a:lnTo>
                  <a:lnTo>
                    <a:pt x="1217468" y="47115"/>
                  </a:lnTo>
                  <a:lnTo>
                    <a:pt x="1147379" y="26859"/>
                  </a:lnTo>
                  <a:lnTo>
                    <a:pt x="1075123" y="12095"/>
                  </a:lnTo>
                  <a:lnTo>
                    <a:pt x="1000940" y="3063"/>
                  </a:lnTo>
                  <a:lnTo>
                    <a:pt x="925067" y="0"/>
                  </a:lnTo>
                  <a:close/>
                </a:path>
              </a:pathLst>
            </a:custGeom>
            <a:solidFill>
              <a:srgbClr val="CC6600"/>
            </a:solidFill>
            <a:ln w="9525">
              <a:noFill/>
            </a:ln>
          </p:spPr>
          <p:txBody>
            <a:bodyPr/>
            <a:lstStyle/>
            <a:p>
              <a:endParaRPr lang="zh-CN" altLang="en-US">
                <a:solidFill>
                  <a:schemeClr val="dk1"/>
                </a:solidFill>
              </a:endParaRPr>
            </a:p>
          </p:txBody>
        </p:sp>
        <p:sp>
          <p:nvSpPr>
            <p:cNvPr id="48138" name="object 7"/>
            <p:cNvSpPr/>
            <p:nvPr>
              <p:custDataLst>
                <p:tags r:id="rId7"/>
              </p:custDataLst>
            </p:nvPr>
          </p:nvSpPr>
          <p:spPr>
            <a:xfrm>
              <a:off x="5776076" y="1393343"/>
              <a:ext cx="1850136" cy="1848612"/>
            </a:xfrm>
            <a:custGeom>
              <a:avLst/>
              <a:gdLst/>
              <a:ahLst/>
              <a:cxnLst/>
              <a:rect l="0" t="0" r="0" b="0"/>
              <a:pathLst>
                <a:path w="1850136" h="1848612">
                  <a:moveTo>
                    <a:pt x="0" y="924306"/>
                  </a:moveTo>
                  <a:lnTo>
                    <a:pt x="3066" y="848490"/>
                  </a:lnTo>
                  <a:lnTo>
                    <a:pt x="12107" y="774364"/>
                  </a:lnTo>
                  <a:lnTo>
                    <a:pt x="26883" y="702165"/>
                  </a:lnTo>
                  <a:lnTo>
                    <a:pt x="47158" y="632130"/>
                  </a:lnTo>
                  <a:lnTo>
                    <a:pt x="72693" y="564499"/>
                  </a:lnTo>
                  <a:lnTo>
                    <a:pt x="103250" y="499507"/>
                  </a:lnTo>
                  <a:lnTo>
                    <a:pt x="138591" y="437394"/>
                  </a:lnTo>
                  <a:lnTo>
                    <a:pt x="178478" y="378397"/>
                  </a:lnTo>
                  <a:lnTo>
                    <a:pt x="222673" y="322753"/>
                  </a:lnTo>
                  <a:lnTo>
                    <a:pt x="270938" y="270700"/>
                  </a:lnTo>
                  <a:lnTo>
                    <a:pt x="323035" y="222476"/>
                  </a:lnTo>
                  <a:lnTo>
                    <a:pt x="378726" y="178320"/>
                  </a:lnTo>
                  <a:lnTo>
                    <a:pt x="437772" y="138467"/>
                  </a:lnTo>
                  <a:lnTo>
                    <a:pt x="499937" y="103158"/>
                  </a:lnTo>
                  <a:lnTo>
                    <a:pt x="564981" y="72628"/>
                  </a:lnTo>
                  <a:lnTo>
                    <a:pt x="632667" y="47115"/>
                  </a:lnTo>
                  <a:lnTo>
                    <a:pt x="702756" y="26859"/>
                  </a:lnTo>
                  <a:lnTo>
                    <a:pt x="775012" y="12095"/>
                  </a:lnTo>
                  <a:lnTo>
                    <a:pt x="849195" y="3063"/>
                  </a:lnTo>
                  <a:lnTo>
                    <a:pt x="925067" y="0"/>
                  </a:lnTo>
                  <a:lnTo>
                    <a:pt x="1000940" y="3063"/>
                  </a:lnTo>
                  <a:lnTo>
                    <a:pt x="1075123" y="12095"/>
                  </a:lnTo>
                  <a:lnTo>
                    <a:pt x="1147379" y="26859"/>
                  </a:lnTo>
                  <a:lnTo>
                    <a:pt x="1217468" y="47115"/>
                  </a:lnTo>
                  <a:lnTo>
                    <a:pt x="1285154" y="72628"/>
                  </a:lnTo>
                  <a:lnTo>
                    <a:pt x="1350198" y="103158"/>
                  </a:lnTo>
                  <a:lnTo>
                    <a:pt x="1412363" y="138467"/>
                  </a:lnTo>
                  <a:lnTo>
                    <a:pt x="1471409" y="178320"/>
                  </a:lnTo>
                  <a:lnTo>
                    <a:pt x="1527100" y="222476"/>
                  </a:lnTo>
                  <a:lnTo>
                    <a:pt x="1579197" y="270700"/>
                  </a:lnTo>
                  <a:lnTo>
                    <a:pt x="1627462" y="322753"/>
                  </a:lnTo>
                  <a:lnTo>
                    <a:pt x="1671657" y="378397"/>
                  </a:lnTo>
                  <a:lnTo>
                    <a:pt x="1711544" y="437394"/>
                  </a:lnTo>
                  <a:lnTo>
                    <a:pt x="1746885" y="499507"/>
                  </a:lnTo>
                  <a:lnTo>
                    <a:pt x="1777442" y="564499"/>
                  </a:lnTo>
                  <a:lnTo>
                    <a:pt x="1802977" y="632130"/>
                  </a:lnTo>
                  <a:lnTo>
                    <a:pt x="1823252" y="702165"/>
                  </a:lnTo>
                  <a:lnTo>
                    <a:pt x="1838028" y="774364"/>
                  </a:lnTo>
                  <a:lnTo>
                    <a:pt x="1847069" y="848490"/>
                  </a:lnTo>
                  <a:lnTo>
                    <a:pt x="1850136" y="924306"/>
                  </a:lnTo>
                  <a:lnTo>
                    <a:pt x="1847069" y="1000121"/>
                  </a:lnTo>
                  <a:lnTo>
                    <a:pt x="1838028" y="1074247"/>
                  </a:lnTo>
                  <a:lnTo>
                    <a:pt x="1823252" y="1146446"/>
                  </a:lnTo>
                  <a:lnTo>
                    <a:pt x="1802977" y="1216481"/>
                  </a:lnTo>
                  <a:lnTo>
                    <a:pt x="1777442" y="1284112"/>
                  </a:lnTo>
                  <a:lnTo>
                    <a:pt x="1746885" y="1349104"/>
                  </a:lnTo>
                  <a:lnTo>
                    <a:pt x="1711544" y="1411217"/>
                  </a:lnTo>
                  <a:lnTo>
                    <a:pt x="1671657" y="1470214"/>
                  </a:lnTo>
                  <a:lnTo>
                    <a:pt x="1627462" y="1525858"/>
                  </a:lnTo>
                  <a:lnTo>
                    <a:pt x="1579197" y="1577911"/>
                  </a:lnTo>
                  <a:lnTo>
                    <a:pt x="1527100" y="1626135"/>
                  </a:lnTo>
                  <a:lnTo>
                    <a:pt x="1471409" y="1670291"/>
                  </a:lnTo>
                  <a:lnTo>
                    <a:pt x="1412363" y="1710144"/>
                  </a:lnTo>
                  <a:lnTo>
                    <a:pt x="1350198" y="1745453"/>
                  </a:lnTo>
                  <a:lnTo>
                    <a:pt x="1285154" y="1775983"/>
                  </a:lnTo>
                  <a:lnTo>
                    <a:pt x="1217468" y="1801496"/>
                  </a:lnTo>
                  <a:lnTo>
                    <a:pt x="1147379" y="1821752"/>
                  </a:lnTo>
                  <a:lnTo>
                    <a:pt x="1075123" y="1836516"/>
                  </a:lnTo>
                  <a:lnTo>
                    <a:pt x="1000940" y="1845548"/>
                  </a:lnTo>
                  <a:lnTo>
                    <a:pt x="925067" y="1848612"/>
                  </a:lnTo>
                  <a:lnTo>
                    <a:pt x="849195" y="1845548"/>
                  </a:lnTo>
                  <a:lnTo>
                    <a:pt x="775012" y="1836516"/>
                  </a:lnTo>
                  <a:lnTo>
                    <a:pt x="702756" y="1821752"/>
                  </a:lnTo>
                  <a:lnTo>
                    <a:pt x="632667" y="1801496"/>
                  </a:lnTo>
                  <a:lnTo>
                    <a:pt x="564981" y="1775983"/>
                  </a:lnTo>
                  <a:lnTo>
                    <a:pt x="499937" y="1745453"/>
                  </a:lnTo>
                  <a:lnTo>
                    <a:pt x="437772" y="1710144"/>
                  </a:lnTo>
                  <a:lnTo>
                    <a:pt x="378726" y="1670291"/>
                  </a:lnTo>
                  <a:lnTo>
                    <a:pt x="323035" y="1626135"/>
                  </a:lnTo>
                  <a:lnTo>
                    <a:pt x="270938" y="1577911"/>
                  </a:lnTo>
                  <a:lnTo>
                    <a:pt x="222673" y="1525858"/>
                  </a:lnTo>
                  <a:lnTo>
                    <a:pt x="178478" y="1470214"/>
                  </a:lnTo>
                  <a:lnTo>
                    <a:pt x="138591" y="1411217"/>
                  </a:lnTo>
                  <a:lnTo>
                    <a:pt x="103250" y="1349104"/>
                  </a:lnTo>
                  <a:lnTo>
                    <a:pt x="72693" y="1284112"/>
                  </a:lnTo>
                  <a:lnTo>
                    <a:pt x="47158" y="1216481"/>
                  </a:lnTo>
                  <a:lnTo>
                    <a:pt x="26883" y="1146446"/>
                  </a:lnTo>
                  <a:lnTo>
                    <a:pt x="12107" y="1074247"/>
                  </a:lnTo>
                  <a:lnTo>
                    <a:pt x="3066" y="1000121"/>
                  </a:lnTo>
                  <a:lnTo>
                    <a:pt x="0" y="924306"/>
                  </a:lnTo>
                  <a:close/>
                </a:path>
              </a:pathLst>
            </a:custGeom>
            <a:noFill/>
            <a:ln w="38100"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48139" name="object 8"/>
            <p:cNvSpPr/>
            <p:nvPr>
              <p:custDataLst>
                <p:tags r:id="rId8"/>
              </p:custDataLst>
            </p:nvPr>
          </p:nvSpPr>
          <p:spPr>
            <a:xfrm>
              <a:off x="5158094" y="4068724"/>
              <a:ext cx="3084576" cy="2189988"/>
            </a:xfrm>
            <a:prstGeom prst="rect">
              <a:avLst/>
            </a:prstGeom>
            <a:blipFill rotWithShape="1">
              <a:blip r:embed="rId9"/>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48140" name="object 9"/>
            <p:cNvSpPr txBox="1"/>
            <p:nvPr/>
          </p:nvSpPr>
          <p:spPr>
            <a:xfrm>
              <a:off x="1048577" y="4585996"/>
              <a:ext cx="3790950" cy="579614"/>
            </a:xfrm>
            <a:prstGeom prst="rect">
              <a:avLst/>
            </a:prstGeom>
            <a:noFill/>
            <a:ln w="9525">
              <a:noFill/>
            </a:ln>
          </p:spPr>
          <p:txBody>
            <a:bodyPr wrap="square" lIns="0" tIns="0" rIns="0" bIns="0" anchor="t" anchorCtr="0">
              <a:spAutoFit/>
            </a:bodyPr>
            <a:lstStyle/>
            <a:p>
              <a:pPr marL="12700">
                <a:lnSpc>
                  <a:spcPts val="1940"/>
                </a:lnSpc>
              </a:pPr>
              <a:r>
                <a:rPr lang="zh-CN" altLang="en-US" sz="1800" b="1">
                  <a:solidFill>
                    <a:schemeClr val="dk1"/>
                  </a:solidFill>
                  <a:latin typeface="微软雅黑" panose="020B0503020204020204" charset="-122"/>
                  <a:ea typeface="微软雅黑" panose="020B0503020204020204" charset="-122"/>
                </a:rPr>
                <a:t>生产经营单位</a:t>
              </a:r>
              <a:endParaRPr lang="zh-CN" altLang="en-US" sz="1800">
                <a:solidFill>
                  <a:schemeClr val="dk1"/>
                </a:solidFill>
                <a:latin typeface="微软雅黑" panose="020B0503020204020204" charset="-122"/>
                <a:ea typeface="微软雅黑" panose="020B0503020204020204" charset="-122"/>
              </a:endParaRPr>
            </a:p>
            <a:p>
              <a:pPr marL="12700" algn="r">
                <a:lnSpc>
                  <a:spcPts val="1940"/>
                </a:lnSpc>
              </a:pPr>
              <a:r>
                <a:rPr lang="zh-CN" altLang="en-US" sz="1800" b="1">
                  <a:solidFill>
                    <a:schemeClr val="dk1"/>
                  </a:solidFill>
                  <a:latin typeface="微软雅黑" panose="020B0503020204020204" charset="-122"/>
                  <a:ea typeface="微软雅黑" panose="020B0503020204020204" charset="-122"/>
                </a:rPr>
                <a:t>定期演练</a:t>
              </a:r>
              <a:endParaRPr lang="zh-CN" altLang="en-US" sz="1800" b="1">
                <a:solidFill>
                  <a:schemeClr val="dk1"/>
                </a:solidFill>
                <a:latin typeface="微软雅黑" panose="020B0503020204020204" charset="-122"/>
                <a:ea typeface="微软雅黑" panose="020B0503020204020204" charset="-122"/>
              </a:endParaRPr>
            </a:p>
          </p:txBody>
        </p:sp>
        <p:sp>
          <p:nvSpPr>
            <p:cNvPr id="48141" name="object 10"/>
            <p:cNvSpPr txBox="1"/>
            <p:nvPr/>
          </p:nvSpPr>
          <p:spPr>
            <a:xfrm>
              <a:off x="4049064" y="2639180"/>
              <a:ext cx="585115" cy="322748"/>
            </a:xfrm>
            <a:prstGeom prst="rect">
              <a:avLst/>
            </a:prstGeom>
            <a:noFill/>
            <a:ln w="9525">
              <a:noFill/>
            </a:ln>
          </p:spPr>
          <p:txBody>
            <a:bodyPr wrap="square" lIns="0" tIns="0" rIns="0" bIns="0" anchor="t" anchorCtr="0">
              <a:spAutoFit/>
            </a:bodyPr>
            <a:lstStyle/>
            <a:p>
              <a:pPr marL="12700"/>
              <a:r>
                <a:rPr lang="zh-CN" altLang="en-US" sz="1800" b="1">
                  <a:solidFill>
                    <a:srgbClr val="585858"/>
                  </a:solidFill>
                  <a:latin typeface="微软雅黑" panose="020B0503020204020204" charset="-122"/>
                  <a:ea typeface="微软雅黑" panose="020B0503020204020204" charset="-122"/>
                </a:rPr>
                <a:t>制定</a:t>
              </a:r>
              <a:endParaRPr lang="zh-CN" altLang="en-US" sz="1800" b="1">
                <a:solidFill>
                  <a:srgbClr val="585858"/>
                </a:solidFill>
                <a:latin typeface="微软雅黑" panose="020B0503020204020204" charset="-122"/>
                <a:ea typeface="微软雅黑" panose="020B0503020204020204" charset="-122"/>
              </a:endParaRPr>
            </a:p>
          </p:txBody>
        </p:sp>
        <p:sp>
          <p:nvSpPr>
            <p:cNvPr id="48142" name="object 11"/>
            <p:cNvSpPr txBox="1"/>
            <p:nvPr/>
          </p:nvSpPr>
          <p:spPr>
            <a:xfrm>
              <a:off x="5158372" y="2639180"/>
              <a:ext cx="856249" cy="806130"/>
            </a:xfrm>
            <a:prstGeom prst="rect">
              <a:avLst/>
            </a:prstGeom>
            <a:noFill/>
            <a:ln w="9525">
              <a:noFill/>
            </a:ln>
          </p:spPr>
          <p:txBody>
            <a:bodyPr wrap="square" lIns="0" tIns="0" rIns="0" bIns="0" anchor="t" anchorCtr="0">
              <a:spAutoFit/>
            </a:bodyPr>
            <a:lstStyle/>
            <a:p>
              <a:pPr marL="12700"/>
              <a:r>
                <a:rPr lang="zh-CN" altLang="en-US" sz="1800" b="1">
                  <a:solidFill>
                    <a:srgbClr val="FFFFFF"/>
                  </a:solidFill>
                  <a:latin typeface="微软雅黑" panose="020B0503020204020204" charset="-122"/>
                  <a:ea typeface="微软雅黑" panose="020B0503020204020204" charset="-122"/>
                </a:rPr>
                <a:t>应急</a:t>
              </a:r>
              <a:endParaRPr lang="zh-CN" altLang="en-US" sz="1800">
                <a:solidFill>
                  <a:schemeClr val="tx1"/>
                </a:solidFill>
                <a:latin typeface="微软雅黑" panose="020B0503020204020204" charset="-122"/>
                <a:ea typeface="微软雅黑" panose="020B0503020204020204" charset="-122"/>
              </a:endParaRPr>
            </a:p>
            <a:p>
              <a:pPr marL="12700">
                <a:spcBef>
                  <a:spcPts val="1075"/>
                </a:spcBef>
              </a:pPr>
              <a:r>
                <a:rPr lang="zh-CN" altLang="en-US" sz="1800" b="1">
                  <a:solidFill>
                    <a:srgbClr val="FFFFFF"/>
                  </a:solidFill>
                  <a:latin typeface="微软雅黑" panose="020B0503020204020204" charset="-122"/>
                  <a:ea typeface="微软雅黑" panose="020B0503020204020204" charset="-122"/>
                </a:rPr>
                <a:t>预案</a:t>
              </a:r>
              <a:endParaRPr lang="zh-CN" altLang="en-US" sz="1800" b="1">
                <a:solidFill>
                  <a:srgbClr val="FFFFFF"/>
                </a:solidFill>
                <a:latin typeface="微软雅黑" panose="020B0503020204020204" charset="-122"/>
                <a:ea typeface="微软雅黑" panose="020B0503020204020204" charset="-122"/>
              </a:endParaRPr>
            </a:p>
          </p:txBody>
        </p:sp>
        <p:sp>
          <p:nvSpPr>
            <p:cNvPr id="48143" name="object 12"/>
            <p:cNvSpPr txBox="1"/>
            <p:nvPr/>
          </p:nvSpPr>
          <p:spPr>
            <a:xfrm>
              <a:off x="4368400" y="1713870"/>
              <a:ext cx="3557551" cy="581094"/>
            </a:xfrm>
            <a:prstGeom prst="rect">
              <a:avLst/>
            </a:prstGeom>
            <a:noFill/>
            <a:ln w="9525">
              <a:noFill/>
            </a:ln>
          </p:spPr>
          <p:txBody>
            <a:bodyPr wrap="square" lIns="0" tIns="0" rIns="0" bIns="0" anchor="t" anchorCtr="0">
              <a:spAutoFit/>
            </a:bodyPr>
            <a:lstStyle/>
            <a:p>
              <a:pPr marL="12700">
                <a:lnSpc>
                  <a:spcPts val="1825"/>
                </a:lnSpc>
              </a:pPr>
              <a:r>
                <a:rPr lang="zh-CN" altLang="en-US" sz="1600" b="1">
                  <a:solidFill>
                    <a:srgbClr val="585858"/>
                  </a:solidFill>
                  <a:latin typeface="微软雅黑" panose="020B0503020204020204" charset="-122"/>
                  <a:ea typeface="微软雅黑" panose="020B0503020204020204" charset="-122"/>
                </a:rPr>
                <a:t>相衔接</a:t>
              </a:r>
              <a:endParaRPr lang="zh-CN" altLang="en-US" sz="1600">
                <a:solidFill>
                  <a:schemeClr val="tx1"/>
                </a:solidFill>
                <a:latin typeface="微软雅黑" panose="020B0503020204020204" charset="-122"/>
                <a:ea typeface="微软雅黑" panose="020B0503020204020204" charset="-122"/>
              </a:endParaRPr>
            </a:p>
            <a:p>
              <a:pPr marL="12700">
                <a:lnSpc>
                  <a:spcPts val="2065"/>
                </a:lnSpc>
              </a:pPr>
              <a:r>
                <a:rPr lang="en-US" altLang="zh-CN" sz="1800" b="1">
                  <a:solidFill>
                    <a:srgbClr val="FFFFFF"/>
                  </a:solidFill>
                  <a:latin typeface="微软雅黑" panose="020B0503020204020204" charset="-122"/>
                  <a:ea typeface="微软雅黑" panose="020B0503020204020204" charset="-122"/>
                </a:rPr>
                <a:t>                     </a:t>
              </a:r>
              <a:r>
                <a:rPr lang="zh-CN" altLang="en-US" sz="1800" b="1">
                  <a:solidFill>
                    <a:srgbClr val="FFFFFF"/>
                  </a:solidFill>
                  <a:latin typeface="微软雅黑" panose="020B0503020204020204" charset="-122"/>
                  <a:ea typeface="微软雅黑" panose="020B0503020204020204" charset="-122"/>
                </a:rPr>
                <a:t>所在地县级以上</a:t>
              </a:r>
              <a:endParaRPr lang="zh-CN" altLang="en-US" sz="1800" b="1">
                <a:solidFill>
                  <a:srgbClr val="FFFFFF"/>
                </a:solidFill>
                <a:latin typeface="微软雅黑" panose="020B0503020204020204" charset="-122"/>
                <a:ea typeface="微软雅黑" panose="020B0503020204020204" charset="-122"/>
              </a:endParaRPr>
            </a:p>
          </p:txBody>
        </p:sp>
        <p:sp>
          <p:nvSpPr>
            <p:cNvPr id="48144" name="object 13"/>
            <p:cNvSpPr txBox="1"/>
            <p:nvPr/>
          </p:nvSpPr>
          <p:spPr>
            <a:xfrm>
              <a:off x="6003240" y="2452637"/>
              <a:ext cx="1517683" cy="322748"/>
            </a:xfrm>
            <a:prstGeom prst="rect">
              <a:avLst/>
            </a:prstGeom>
            <a:noFill/>
            <a:ln w="9525">
              <a:noFill/>
            </a:ln>
          </p:spPr>
          <p:txBody>
            <a:bodyPr wrap="square" lIns="0" tIns="0" rIns="0" bIns="0" anchor="t" anchorCtr="0">
              <a:spAutoFit/>
            </a:bodyPr>
            <a:lstStyle/>
            <a:p>
              <a:pPr marL="12700"/>
              <a:r>
                <a:rPr lang="zh-CN" altLang="en-US" sz="1800" b="1">
                  <a:solidFill>
                    <a:srgbClr val="FFFFFF"/>
                  </a:solidFill>
                  <a:latin typeface="微软雅黑" panose="020B0503020204020204" charset="-122"/>
                  <a:ea typeface="微软雅黑" panose="020B0503020204020204" charset="-122"/>
                </a:rPr>
                <a:t>政府应急预案</a:t>
              </a:r>
              <a:endParaRPr lang="zh-CN" altLang="en-US" sz="1800" b="1">
                <a:solidFill>
                  <a:srgbClr val="FFFFFF"/>
                </a:solidFill>
                <a:latin typeface="微软雅黑" panose="020B0503020204020204" charset="-122"/>
                <a:ea typeface="微软雅黑" panose="020B0503020204020204" charset="-122"/>
              </a:endParaRPr>
            </a:p>
          </p:txBody>
        </p:sp>
        <p:sp>
          <p:nvSpPr>
            <p:cNvPr id="48145" name="object 16"/>
            <p:cNvSpPr/>
            <p:nvPr>
              <p:custDataLst>
                <p:tags r:id="rId10"/>
              </p:custDataLst>
            </p:nvPr>
          </p:nvSpPr>
          <p:spPr>
            <a:xfrm>
              <a:off x="397118" y="3108604"/>
              <a:ext cx="2700528" cy="1943100"/>
            </a:xfrm>
            <a:custGeom>
              <a:avLst/>
              <a:gdLst/>
              <a:ahLst/>
              <a:cxnLst/>
              <a:rect l="0" t="0" r="0" b="0"/>
              <a:pathLst>
                <a:path w="2700528" h="1943100">
                  <a:moveTo>
                    <a:pt x="0" y="1943100"/>
                  </a:moveTo>
                  <a:lnTo>
                    <a:pt x="2700528" y="1943100"/>
                  </a:lnTo>
                  <a:lnTo>
                    <a:pt x="2700528" y="0"/>
                  </a:lnTo>
                  <a:lnTo>
                    <a:pt x="0" y="0"/>
                  </a:lnTo>
                  <a:lnTo>
                    <a:pt x="0" y="1943100"/>
                  </a:lnTo>
                  <a:close/>
                </a:path>
              </a:pathLst>
            </a:custGeom>
            <a:solidFill>
              <a:srgbClr val="006FC0"/>
            </a:solidFill>
            <a:ln w="9525">
              <a:noFill/>
            </a:ln>
          </p:spPr>
          <p:txBody>
            <a:bodyPr/>
            <a:lstStyle/>
            <a:p>
              <a:endParaRPr lang="zh-CN" altLang="en-US">
                <a:solidFill>
                  <a:schemeClr val="dk1"/>
                </a:solidFill>
              </a:endParaRPr>
            </a:p>
          </p:txBody>
        </p:sp>
        <p:sp>
          <p:nvSpPr>
            <p:cNvPr id="48146" name="object 17"/>
            <p:cNvSpPr/>
            <p:nvPr>
              <p:custDataLst>
                <p:tags r:id="rId11"/>
              </p:custDataLst>
            </p:nvPr>
          </p:nvSpPr>
          <p:spPr>
            <a:xfrm>
              <a:off x="397118" y="3108604"/>
              <a:ext cx="2700528" cy="1943100"/>
            </a:xfrm>
            <a:custGeom>
              <a:avLst/>
              <a:gdLst/>
              <a:ahLst/>
              <a:cxnLst/>
              <a:rect l="0" t="0" r="0" b="0"/>
              <a:pathLst>
                <a:path w="2700528" h="1943100">
                  <a:moveTo>
                    <a:pt x="0" y="1943100"/>
                  </a:moveTo>
                  <a:lnTo>
                    <a:pt x="2700528" y="1943100"/>
                  </a:lnTo>
                  <a:lnTo>
                    <a:pt x="2700528" y="0"/>
                  </a:lnTo>
                  <a:lnTo>
                    <a:pt x="0" y="0"/>
                  </a:lnTo>
                  <a:lnTo>
                    <a:pt x="0" y="1943100"/>
                  </a:lnTo>
                  <a:close/>
                </a:path>
              </a:pathLst>
            </a:custGeom>
            <a:noFill/>
            <a:ln w="1219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48147" name="object 18"/>
            <p:cNvSpPr/>
            <p:nvPr>
              <p:custDataLst>
                <p:tags r:id="rId12"/>
              </p:custDataLst>
            </p:nvPr>
          </p:nvSpPr>
          <p:spPr>
            <a:xfrm>
              <a:off x="814693" y="2934869"/>
              <a:ext cx="1865376" cy="1865375"/>
            </a:xfrm>
            <a:prstGeom prst="rect">
              <a:avLst/>
            </a:prstGeom>
            <a:blipFill rotWithShape="1">
              <a:blip r:embed="rId13"/>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第一节  安全生产法解读</a:t>
            </a:r>
            <a:endParaRPr lang="zh-CN" altLang="en-US" sz="4000" b="1">
              <a:solidFill>
                <a:schemeClr val="lt1"/>
              </a:solidFill>
            </a:endParaRPr>
          </a:p>
        </p:txBody>
      </p:sp>
      <p:sp>
        <p:nvSpPr>
          <p:cNvPr id="2" name="矩形 1"/>
          <p:cNvSpPr/>
          <p:nvPr/>
        </p:nvSpPr>
        <p:spPr>
          <a:xfrm>
            <a:off x="581660" y="163131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安全生产法：第八十八条</a:t>
            </a:r>
            <a:endParaRPr lang="zh-CN" altLang="en-US" sz="2400" b="1">
              <a:solidFill>
                <a:srgbClr val="FFFFFF"/>
              </a:solidFill>
              <a:latin typeface="微软雅黑" panose="020B0503020204020204" charset="-122"/>
              <a:ea typeface="微软雅黑" panose="020B0503020204020204" charset="-122"/>
            </a:endParaRPr>
          </a:p>
        </p:txBody>
      </p:sp>
      <p:sp>
        <p:nvSpPr>
          <p:cNvPr id="50178" name="object 2"/>
          <p:cNvSpPr/>
          <p:nvPr>
            <p:custDataLst>
              <p:tags r:id="rId1"/>
            </p:custDataLst>
          </p:nvPr>
        </p:nvSpPr>
        <p:spPr>
          <a:xfrm>
            <a:off x="2209800" y="2185035"/>
            <a:ext cx="8066405" cy="3980815"/>
          </a:xfrm>
          <a:prstGeom prst="rect">
            <a:avLst/>
          </a:prstGeom>
          <a:blipFill rotWithShape="1">
            <a:blip r:embed="rId2"/>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50179" name="object 3"/>
          <p:cNvSpPr txBox="1"/>
          <p:nvPr/>
        </p:nvSpPr>
        <p:spPr>
          <a:xfrm>
            <a:off x="4046024" y="3490220"/>
            <a:ext cx="4393956" cy="1292225"/>
          </a:xfrm>
          <a:prstGeom prst="rect">
            <a:avLst/>
          </a:prstGeom>
          <a:noFill/>
          <a:ln w="9525">
            <a:noFill/>
          </a:ln>
        </p:spPr>
        <p:txBody>
          <a:bodyPr wrap="square" lIns="0" tIns="0" rIns="0" bIns="0" anchor="t" anchorCtr="0">
            <a:spAutoFit/>
          </a:bodyPr>
          <a:lstStyle/>
          <a:p>
            <a:pPr marL="12700">
              <a:lnSpc>
                <a:spcPct val="150000"/>
              </a:lnSpc>
            </a:pPr>
            <a:r>
              <a:rPr lang="zh-CN" altLang="en-US" sz="2800" b="1" err="1">
                <a:solidFill>
                  <a:schemeClr val="dk1"/>
                </a:solidFill>
                <a:latin typeface="微软雅黑" panose="020B0503020204020204" charset="-122"/>
                <a:ea typeface="微软雅黑" panose="020B0503020204020204" charset="-122"/>
              </a:rPr>
              <a:t>任何单位和个人 不得阻挠和干涉</a:t>
            </a:r>
            <a:r>
              <a:rPr lang="en-US" altLang="zh-CN" sz="2800" b="1">
                <a:solidFill>
                  <a:schemeClr val="dk1"/>
                </a:solidFill>
                <a:latin typeface="微软雅黑" panose="020B0503020204020204" charset="-122"/>
                <a:ea typeface="微软雅黑" panose="020B0503020204020204" charset="-122"/>
              </a:rPr>
              <a:t> </a:t>
            </a:r>
            <a:r>
              <a:rPr lang="zh-CN" altLang="en-US" sz="2800" b="1" err="1">
                <a:solidFill>
                  <a:schemeClr val="dk1"/>
                </a:solidFill>
                <a:latin typeface="微软雅黑" panose="020B0503020204020204" charset="-122"/>
                <a:ea typeface="微软雅黑" panose="020B0503020204020204" charset="-122"/>
              </a:rPr>
              <a:t>对事故的依法调查处理</a:t>
            </a:r>
            <a:endParaRPr lang="zh-CN" altLang="en-US" sz="2800" b="1" err="1">
              <a:solidFill>
                <a:schemeClr val="dk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第一节  安全生产法解读</a:t>
            </a:r>
            <a:endParaRPr lang="zh-CN" altLang="en-US" sz="4000" b="1">
              <a:solidFill>
                <a:schemeClr val="lt1"/>
              </a:solidFill>
            </a:endParaRPr>
          </a:p>
        </p:txBody>
      </p:sp>
      <p:sp>
        <p:nvSpPr>
          <p:cNvPr id="2" name="矩形 1"/>
          <p:cNvSpPr/>
          <p:nvPr/>
        </p:nvSpPr>
        <p:spPr>
          <a:xfrm>
            <a:off x="581660" y="163131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安全生产法：第九十三条</a:t>
            </a:r>
            <a:endParaRPr lang="zh-CN" altLang="en-US" sz="2400" b="1">
              <a:solidFill>
                <a:srgbClr val="FFFFFF"/>
              </a:solidFill>
              <a:latin typeface="微软雅黑" panose="020B0503020204020204" charset="-122"/>
              <a:ea typeface="微软雅黑" panose="020B0503020204020204" charset="-122"/>
            </a:endParaRPr>
          </a:p>
        </p:txBody>
      </p:sp>
      <p:grpSp>
        <p:nvGrpSpPr>
          <p:cNvPr id="52225" name="组合 53"/>
          <p:cNvGrpSpPr/>
          <p:nvPr/>
        </p:nvGrpSpPr>
        <p:grpSpPr>
          <a:xfrm>
            <a:off x="708660" y="2478405"/>
            <a:ext cx="10158095" cy="4153535"/>
            <a:chOff x="300240" y="375920"/>
            <a:chExt cx="9273985" cy="6253213"/>
          </a:xfrm>
        </p:grpSpPr>
        <p:sp>
          <p:nvSpPr>
            <p:cNvPr id="52226" name="object 2"/>
            <p:cNvSpPr/>
            <p:nvPr>
              <p:custDataLst>
                <p:tags r:id="rId1"/>
              </p:custDataLst>
            </p:nvPr>
          </p:nvSpPr>
          <p:spPr>
            <a:xfrm>
              <a:off x="306590" y="382193"/>
              <a:ext cx="735647" cy="1224229"/>
            </a:xfrm>
            <a:custGeom>
              <a:avLst/>
              <a:gdLst/>
              <a:ahLst/>
              <a:cxnLst/>
              <a:rect l="0" t="0" r="0" b="0"/>
              <a:pathLst>
                <a:path w="735647" h="1224229">
                  <a:moveTo>
                    <a:pt x="0" y="1224229"/>
                  </a:moveTo>
                  <a:lnTo>
                    <a:pt x="735647" y="1224229"/>
                  </a:lnTo>
                  <a:lnTo>
                    <a:pt x="735647" y="0"/>
                  </a:lnTo>
                  <a:lnTo>
                    <a:pt x="0" y="0"/>
                  </a:lnTo>
                  <a:lnTo>
                    <a:pt x="0" y="1224229"/>
                  </a:lnTo>
                  <a:close/>
                </a:path>
              </a:pathLst>
            </a:custGeom>
            <a:solidFill>
              <a:srgbClr val="28B5A4"/>
            </a:solidFill>
            <a:ln w="9525">
              <a:noFill/>
            </a:ln>
          </p:spPr>
          <p:txBody>
            <a:bodyPr/>
            <a:lstStyle/>
            <a:p>
              <a:endParaRPr lang="zh-CN" altLang="en-US">
                <a:solidFill>
                  <a:schemeClr val="dk1"/>
                </a:solidFill>
              </a:endParaRPr>
            </a:p>
          </p:txBody>
        </p:sp>
        <p:sp>
          <p:nvSpPr>
            <p:cNvPr id="52227" name="object 3"/>
            <p:cNvSpPr/>
            <p:nvPr>
              <p:custDataLst>
                <p:tags r:id="rId2"/>
              </p:custDataLst>
            </p:nvPr>
          </p:nvSpPr>
          <p:spPr>
            <a:xfrm>
              <a:off x="1042238" y="382193"/>
              <a:ext cx="8531987" cy="1224229"/>
            </a:xfrm>
            <a:custGeom>
              <a:avLst/>
              <a:gdLst/>
              <a:ahLst/>
              <a:cxnLst/>
              <a:rect l="0" t="0" r="0" b="0"/>
              <a:pathLst>
                <a:path w="8531987" h="1224229">
                  <a:moveTo>
                    <a:pt x="0" y="1224229"/>
                  </a:moveTo>
                  <a:lnTo>
                    <a:pt x="8531987" y="1224229"/>
                  </a:lnTo>
                  <a:lnTo>
                    <a:pt x="8531987" y="0"/>
                  </a:lnTo>
                  <a:lnTo>
                    <a:pt x="0" y="0"/>
                  </a:lnTo>
                  <a:lnTo>
                    <a:pt x="0" y="1224229"/>
                  </a:lnTo>
                  <a:close/>
                </a:path>
              </a:pathLst>
            </a:custGeom>
            <a:solidFill>
              <a:srgbClr val="28B5A4"/>
            </a:solidFill>
            <a:ln w="9525">
              <a:noFill/>
            </a:ln>
          </p:spPr>
          <p:txBody>
            <a:bodyPr/>
            <a:lstStyle/>
            <a:p>
              <a:endParaRPr lang="zh-CN" altLang="en-US">
                <a:solidFill>
                  <a:schemeClr val="dk1"/>
                </a:solidFill>
              </a:endParaRPr>
            </a:p>
          </p:txBody>
        </p:sp>
        <p:sp>
          <p:nvSpPr>
            <p:cNvPr id="52228" name="object 4"/>
            <p:cNvSpPr/>
            <p:nvPr>
              <p:custDataLst>
                <p:tags r:id="rId3"/>
              </p:custDataLst>
            </p:nvPr>
          </p:nvSpPr>
          <p:spPr>
            <a:xfrm>
              <a:off x="306590" y="1606422"/>
              <a:ext cx="735647" cy="1297177"/>
            </a:xfrm>
            <a:custGeom>
              <a:avLst/>
              <a:gdLst/>
              <a:ahLst/>
              <a:cxnLst/>
              <a:rect l="0" t="0" r="0" b="0"/>
              <a:pathLst>
                <a:path w="735647" h="1297177">
                  <a:moveTo>
                    <a:pt x="0" y="1297177"/>
                  </a:moveTo>
                  <a:lnTo>
                    <a:pt x="735647" y="1297177"/>
                  </a:lnTo>
                  <a:lnTo>
                    <a:pt x="735647" y="0"/>
                  </a:lnTo>
                  <a:lnTo>
                    <a:pt x="0" y="0"/>
                  </a:lnTo>
                  <a:lnTo>
                    <a:pt x="0" y="1297177"/>
                  </a:lnTo>
                  <a:close/>
                </a:path>
              </a:pathLst>
            </a:custGeom>
            <a:solidFill>
              <a:srgbClr val="EE5200"/>
            </a:solidFill>
            <a:ln w="9525">
              <a:noFill/>
            </a:ln>
          </p:spPr>
          <p:txBody>
            <a:bodyPr/>
            <a:lstStyle/>
            <a:p>
              <a:endParaRPr lang="zh-CN" altLang="en-US">
                <a:solidFill>
                  <a:schemeClr val="dk1"/>
                </a:solidFill>
              </a:endParaRPr>
            </a:p>
          </p:txBody>
        </p:sp>
        <p:sp>
          <p:nvSpPr>
            <p:cNvPr id="52229" name="object 5"/>
            <p:cNvSpPr/>
            <p:nvPr>
              <p:custDataLst>
                <p:tags r:id="rId4"/>
              </p:custDataLst>
            </p:nvPr>
          </p:nvSpPr>
          <p:spPr>
            <a:xfrm>
              <a:off x="1042238" y="1606422"/>
              <a:ext cx="8531987" cy="1297177"/>
            </a:xfrm>
            <a:custGeom>
              <a:avLst/>
              <a:gdLst/>
              <a:ahLst/>
              <a:cxnLst/>
              <a:rect l="0" t="0" r="0" b="0"/>
              <a:pathLst>
                <a:path w="8531987" h="1297177">
                  <a:moveTo>
                    <a:pt x="0" y="1297177"/>
                  </a:moveTo>
                  <a:lnTo>
                    <a:pt x="8531987" y="1297177"/>
                  </a:lnTo>
                  <a:lnTo>
                    <a:pt x="8531987" y="0"/>
                  </a:lnTo>
                  <a:lnTo>
                    <a:pt x="0" y="0"/>
                  </a:lnTo>
                  <a:lnTo>
                    <a:pt x="0" y="1297177"/>
                  </a:lnTo>
                  <a:close/>
                </a:path>
              </a:pathLst>
            </a:custGeom>
            <a:solidFill>
              <a:srgbClr val="EE5200"/>
            </a:solidFill>
            <a:ln w="9525">
              <a:noFill/>
            </a:ln>
          </p:spPr>
          <p:txBody>
            <a:bodyPr/>
            <a:lstStyle/>
            <a:p>
              <a:endParaRPr lang="zh-CN" altLang="en-US">
                <a:solidFill>
                  <a:schemeClr val="dk1"/>
                </a:solidFill>
              </a:endParaRPr>
            </a:p>
          </p:txBody>
        </p:sp>
        <p:sp>
          <p:nvSpPr>
            <p:cNvPr id="52230" name="object 6"/>
            <p:cNvSpPr/>
            <p:nvPr>
              <p:custDataLst>
                <p:tags r:id="rId5"/>
              </p:custDataLst>
            </p:nvPr>
          </p:nvSpPr>
          <p:spPr>
            <a:xfrm>
              <a:off x="306590" y="2903639"/>
              <a:ext cx="735647" cy="3708019"/>
            </a:xfrm>
            <a:custGeom>
              <a:avLst/>
              <a:gdLst/>
              <a:ahLst/>
              <a:cxnLst/>
              <a:rect l="0" t="0" r="0" b="0"/>
              <a:pathLst>
                <a:path w="735647" h="3708019">
                  <a:moveTo>
                    <a:pt x="0" y="3708019"/>
                  </a:moveTo>
                  <a:lnTo>
                    <a:pt x="735647" y="3708019"/>
                  </a:lnTo>
                  <a:lnTo>
                    <a:pt x="735647" y="0"/>
                  </a:lnTo>
                  <a:lnTo>
                    <a:pt x="0" y="0"/>
                  </a:lnTo>
                  <a:lnTo>
                    <a:pt x="0" y="3708019"/>
                  </a:lnTo>
                  <a:close/>
                </a:path>
              </a:pathLst>
            </a:custGeom>
            <a:solidFill>
              <a:srgbClr val="205A6B"/>
            </a:solidFill>
            <a:ln w="9525">
              <a:noFill/>
            </a:ln>
          </p:spPr>
          <p:txBody>
            <a:bodyPr/>
            <a:lstStyle/>
            <a:p>
              <a:endParaRPr lang="zh-CN" altLang="en-US">
                <a:solidFill>
                  <a:schemeClr val="dk1"/>
                </a:solidFill>
              </a:endParaRPr>
            </a:p>
          </p:txBody>
        </p:sp>
        <p:sp>
          <p:nvSpPr>
            <p:cNvPr id="52231" name="object 7"/>
            <p:cNvSpPr/>
            <p:nvPr>
              <p:custDataLst>
                <p:tags r:id="rId6"/>
              </p:custDataLst>
            </p:nvPr>
          </p:nvSpPr>
          <p:spPr>
            <a:xfrm>
              <a:off x="1041868" y="2921114"/>
              <a:ext cx="8531987" cy="3708019"/>
            </a:xfrm>
            <a:custGeom>
              <a:avLst/>
              <a:gdLst/>
              <a:ahLst/>
              <a:cxnLst/>
              <a:rect l="0" t="0" r="0" b="0"/>
              <a:pathLst>
                <a:path w="8531987" h="3708019">
                  <a:moveTo>
                    <a:pt x="0" y="3708019"/>
                  </a:moveTo>
                  <a:lnTo>
                    <a:pt x="8531987" y="3708019"/>
                  </a:lnTo>
                  <a:lnTo>
                    <a:pt x="8531987" y="0"/>
                  </a:lnTo>
                  <a:lnTo>
                    <a:pt x="0" y="0"/>
                  </a:lnTo>
                  <a:lnTo>
                    <a:pt x="0" y="3708019"/>
                  </a:lnTo>
                  <a:close/>
                </a:path>
              </a:pathLst>
            </a:custGeom>
            <a:solidFill>
              <a:srgbClr val="205A6B"/>
            </a:solidFill>
            <a:ln w="9525">
              <a:noFill/>
            </a:ln>
          </p:spPr>
          <p:txBody>
            <a:bodyPr/>
            <a:lstStyle/>
            <a:p>
              <a:endParaRPr lang="zh-CN" altLang="en-US">
                <a:solidFill>
                  <a:schemeClr val="dk1"/>
                </a:solidFill>
              </a:endParaRPr>
            </a:p>
          </p:txBody>
        </p:sp>
        <p:sp>
          <p:nvSpPr>
            <p:cNvPr id="52232" name="object 8"/>
            <p:cNvSpPr/>
            <p:nvPr>
              <p:custDataLst>
                <p:tags r:id="rId7"/>
              </p:custDataLst>
            </p:nvPr>
          </p:nvSpPr>
          <p:spPr>
            <a:xfrm flipH="1">
              <a:off x="1042238" y="375920"/>
              <a:ext cx="0" cy="6242088"/>
            </a:xfrm>
            <a:custGeom>
              <a:avLst/>
              <a:gdLst/>
              <a:ahLst/>
              <a:cxnLst/>
              <a:rect l="0" t="0" r="0" b="0"/>
              <a:pathLst>
                <a:path w="1" h="6242088">
                  <a:moveTo>
                    <a:pt x="0" y="0"/>
                  </a:moveTo>
                  <a:lnTo>
                    <a:pt x="0" y="6242088"/>
                  </a:lnTo>
                </a:path>
              </a:pathLst>
            </a:custGeom>
            <a:noFill/>
            <a:ln w="12700"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2233" name="object 9"/>
            <p:cNvSpPr/>
            <p:nvPr>
              <p:custDataLst>
                <p:tags r:id="rId8"/>
              </p:custDataLst>
            </p:nvPr>
          </p:nvSpPr>
          <p:spPr>
            <a:xfrm>
              <a:off x="300240" y="1606422"/>
              <a:ext cx="748347" cy="0"/>
            </a:xfrm>
            <a:custGeom>
              <a:avLst/>
              <a:gdLst/>
              <a:ahLst/>
              <a:cxnLst/>
              <a:rect l="0" t="0" r="0" b="0"/>
              <a:pathLst>
                <a:path w="748347" h="1">
                  <a:moveTo>
                    <a:pt x="0" y="0"/>
                  </a:moveTo>
                  <a:lnTo>
                    <a:pt x="748347" y="0"/>
                  </a:lnTo>
                </a:path>
              </a:pathLst>
            </a:custGeom>
            <a:noFill/>
            <a:ln w="12700"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2234" name="object 10"/>
            <p:cNvSpPr/>
            <p:nvPr>
              <p:custDataLst>
                <p:tags r:id="rId9"/>
              </p:custDataLst>
            </p:nvPr>
          </p:nvSpPr>
          <p:spPr>
            <a:xfrm>
              <a:off x="300240" y="2903601"/>
              <a:ext cx="748347" cy="0"/>
            </a:xfrm>
            <a:custGeom>
              <a:avLst/>
              <a:gdLst/>
              <a:ahLst/>
              <a:cxnLst/>
              <a:rect l="0" t="0" r="0" b="0"/>
              <a:pathLst>
                <a:path w="748347" h="1">
                  <a:moveTo>
                    <a:pt x="0" y="0"/>
                  </a:moveTo>
                  <a:lnTo>
                    <a:pt x="748347" y="0"/>
                  </a:lnTo>
                </a:path>
              </a:pathLst>
            </a:custGeom>
            <a:noFill/>
            <a:ln w="12700"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2235" name="object 11"/>
            <p:cNvSpPr/>
            <p:nvPr>
              <p:custDataLst>
                <p:tags r:id="rId10"/>
              </p:custDataLst>
            </p:nvPr>
          </p:nvSpPr>
          <p:spPr>
            <a:xfrm flipH="1">
              <a:off x="306590" y="375920"/>
              <a:ext cx="0" cy="6242088"/>
            </a:xfrm>
            <a:custGeom>
              <a:avLst/>
              <a:gdLst/>
              <a:ahLst/>
              <a:cxnLst/>
              <a:rect l="0" t="0" r="0" b="0"/>
              <a:pathLst>
                <a:path w="1" h="6242088">
                  <a:moveTo>
                    <a:pt x="0" y="0"/>
                  </a:moveTo>
                  <a:lnTo>
                    <a:pt x="0" y="6242088"/>
                  </a:lnTo>
                </a:path>
              </a:pathLst>
            </a:custGeom>
            <a:noFill/>
            <a:ln w="12700"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2236" name="object 12"/>
            <p:cNvSpPr/>
            <p:nvPr>
              <p:custDataLst>
                <p:tags r:id="rId11"/>
              </p:custDataLst>
            </p:nvPr>
          </p:nvSpPr>
          <p:spPr>
            <a:xfrm>
              <a:off x="300240" y="382270"/>
              <a:ext cx="748347" cy="0"/>
            </a:xfrm>
            <a:custGeom>
              <a:avLst/>
              <a:gdLst/>
              <a:ahLst/>
              <a:cxnLst/>
              <a:rect l="0" t="0" r="0" b="0"/>
              <a:pathLst>
                <a:path w="748347" h="1">
                  <a:moveTo>
                    <a:pt x="0" y="0"/>
                  </a:moveTo>
                  <a:lnTo>
                    <a:pt x="748347" y="0"/>
                  </a:lnTo>
                </a:path>
              </a:pathLst>
            </a:custGeom>
            <a:noFill/>
            <a:ln w="12700"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2237" name="object 13"/>
            <p:cNvSpPr/>
            <p:nvPr>
              <p:custDataLst>
                <p:tags r:id="rId12"/>
              </p:custDataLst>
            </p:nvPr>
          </p:nvSpPr>
          <p:spPr>
            <a:xfrm>
              <a:off x="300240" y="6611658"/>
              <a:ext cx="748347" cy="0"/>
            </a:xfrm>
            <a:custGeom>
              <a:avLst/>
              <a:gdLst/>
              <a:ahLst/>
              <a:cxnLst/>
              <a:rect l="0" t="0" r="0" b="0"/>
              <a:pathLst>
                <a:path w="748347" h="1">
                  <a:moveTo>
                    <a:pt x="0" y="0"/>
                  </a:moveTo>
                  <a:lnTo>
                    <a:pt x="748347" y="0"/>
                  </a:lnTo>
                </a:path>
              </a:pathLst>
            </a:custGeom>
            <a:noFill/>
            <a:ln w="12700"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2238" name="object 14"/>
            <p:cNvSpPr txBox="1"/>
            <p:nvPr/>
          </p:nvSpPr>
          <p:spPr>
            <a:xfrm>
              <a:off x="429892" y="657541"/>
              <a:ext cx="488673" cy="833634"/>
            </a:xfrm>
            <a:prstGeom prst="rect">
              <a:avLst/>
            </a:prstGeom>
            <a:noFill/>
            <a:ln w="9525">
              <a:noFill/>
            </a:ln>
          </p:spPr>
          <p:txBody>
            <a:bodyPr lIns="0" tIns="0" rIns="0" bIns="0" anchor="t" anchorCtr="0">
              <a:spAutoFit/>
            </a:bodyPr>
            <a:lstStyle/>
            <a:p>
              <a:pPr marL="12700" algn="just"/>
              <a:r>
                <a:rPr lang="zh-CN" altLang="en-US" sz="1800" b="1" err="1">
                  <a:solidFill>
                    <a:srgbClr val="FFFFFF"/>
                  </a:solidFill>
                  <a:latin typeface="微软雅黑" panose="020B0503020204020204" charset="-122"/>
                  <a:ea typeface="微软雅黑" panose="020B0503020204020204" charset="-122"/>
                </a:rPr>
                <a:t>责任 主体</a:t>
              </a:r>
              <a:endParaRPr lang="zh-CN" altLang="en-US" sz="1800" b="1" err="1">
                <a:solidFill>
                  <a:srgbClr val="FFFFFF"/>
                </a:solidFill>
                <a:latin typeface="微软雅黑" panose="020B0503020204020204" charset="-122"/>
                <a:ea typeface="微软雅黑" panose="020B0503020204020204" charset="-122"/>
              </a:endParaRPr>
            </a:p>
          </p:txBody>
        </p:sp>
        <p:sp>
          <p:nvSpPr>
            <p:cNvPr id="52239" name="object 15"/>
            <p:cNvSpPr txBox="1"/>
            <p:nvPr/>
          </p:nvSpPr>
          <p:spPr>
            <a:xfrm>
              <a:off x="459087" y="1992520"/>
              <a:ext cx="459728" cy="833634"/>
            </a:xfrm>
            <a:prstGeom prst="rect">
              <a:avLst/>
            </a:prstGeom>
            <a:noFill/>
            <a:ln w="9525">
              <a:noFill/>
            </a:ln>
          </p:spPr>
          <p:txBody>
            <a:bodyPr wrap="square" lIns="0" tIns="0" rIns="0" bIns="0" anchor="t" anchorCtr="0">
              <a:spAutoFit/>
            </a:bodyPr>
            <a:lstStyle/>
            <a:p>
              <a:pPr marL="12700" algn="just"/>
              <a:r>
                <a:rPr lang="zh-CN" altLang="en-US" sz="1800" b="1" err="1">
                  <a:solidFill>
                    <a:srgbClr val="FFFFFF"/>
                  </a:solidFill>
                  <a:latin typeface="微软雅黑" panose="020B0503020204020204" charset="-122"/>
                  <a:ea typeface="微软雅黑" panose="020B0503020204020204" charset="-122"/>
                </a:rPr>
                <a:t>违法 行为</a:t>
              </a:r>
              <a:endParaRPr lang="zh-CN" altLang="en-US" sz="1800" b="1" err="1">
                <a:solidFill>
                  <a:srgbClr val="FFFFFF"/>
                </a:solidFill>
                <a:latin typeface="微软雅黑" panose="020B0503020204020204" charset="-122"/>
                <a:ea typeface="微软雅黑" panose="020B0503020204020204" charset="-122"/>
              </a:endParaRPr>
            </a:p>
          </p:txBody>
        </p:sp>
        <p:sp>
          <p:nvSpPr>
            <p:cNvPr id="52240" name="object 16"/>
            <p:cNvSpPr txBox="1"/>
            <p:nvPr/>
          </p:nvSpPr>
          <p:spPr>
            <a:xfrm>
              <a:off x="546912" y="4063619"/>
              <a:ext cx="254635" cy="1667269"/>
            </a:xfrm>
            <a:prstGeom prst="rect">
              <a:avLst/>
            </a:prstGeom>
            <a:noFill/>
            <a:ln w="9525">
              <a:noFill/>
            </a:ln>
          </p:spPr>
          <p:txBody>
            <a:bodyPr lIns="0" tIns="0" rIns="0" bIns="0" anchor="t" anchorCtr="0">
              <a:spAutoFit/>
            </a:bodyPr>
            <a:lstStyle/>
            <a:p>
              <a:pPr marL="12700" algn="just"/>
              <a:r>
                <a:rPr lang="zh-CN" altLang="en-US" sz="1800" b="1">
                  <a:solidFill>
                    <a:srgbClr val="FFFFFF"/>
                  </a:solidFill>
                  <a:latin typeface="微软雅黑" panose="020B0503020204020204" charset="-122"/>
                  <a:ea typeface="微软雅黑" panose="020B0503020204020204" charset="-122"/>
                </a:rPr>
                <a:t>违 法 后 果</a:t>
              </a:r>
              <a:endParaRPr lang="zh-CN" altLang="en-US" sz="1800" b="1">
                <a:solidFill>
                  <a:srgbClr val="FFFFFF"/>
                </a:solidFill>
                <a:latin typeface="微软雅黑" panose="020B0503020204020204" charset="-122"/>
                <a:ea typeface="微软雅黑" panose="020B0503020204020204" charset="-122"/>
              </a:endParaRPr>
            </a:p>
          </p:txBody>
        </p:sp>
        <p:sp>
          <p:nvSpPr>
            <p:cNvPr id="52241" name="object 20"/>
            <p:cNvSpPr txBox="1"/>
            <p:nvPr/>
          </p:nvSpPr>
          <p:spPr>
            <a:xfrm>
              <a:off x="2323828" y="442136"/>
              <a:ext cx="6508399" cy="1206475"/>
            </a:xfrm>
            <a:prstGeom prst="rect">
              <a:avLst/>
            </a:prstGeom>
            <a:noFill/>
            <a:ln w="9525">
              <a:noFill/>
            </a:ln>
          </p:spPr>
          <p:txBody>
            <a:bodyPr wrap="square" lIns="0" tIns="0" rIns="0" bIns="0" anchor="t" anchorCtr="0">
              <a:spAutoFit/>
            </a:bodyPr>
            <a:lstStyle/>
            <a:p>
              <a:pPr marL="28575" defTabSz="1219200">
                <a:tabLst>
                  <a:tab pos="2703830" algn="l"/>
                </a:tabLst>
              </a:pPr>
              <a:r>
                <a:rPr lang="zh-CN" altLang="en-US" sz="2400" b="1" baseline="2000">
                  <a:solidFill>
                    <a:srgbClr val="FFFFFF"/>
                  </a:solidFill>
                  <a:latin typeface="微软雅黑" panose="020B0503020204020204" charset="-122"/>
                  <a:ea typeface="微软雅黑" panose="020B0503020204020204" charset="-122"/>
                </a:rPr>
                <a:t>生产经营单位	</a:t>
              </a:r>
              <a:r>
                <a:rPr lang="en-US" altLang="zh-CN" sz="2400" b="1" baseline="2000">
                  <a:solidFill>
                    <a:srgbClr val="FFFFFF"/>
                  </a:solidFill>
                  <a:latin typeface="微软雅黑" panose="020B0503020204020204" charset="-122"/>
                  <a:ea typeface="微软雅黑" panose="020B0503020204020204" charset="-122"/>
                </a:rPr>
                <a:t>         </a:t>
              </a:r>
              <a:r>
                <a:rPr lang="zh-CN" altLang="en-US" sz="2400" b="1" err="1">
                  <a:solidFill>
                    <a:srgbClr val="FFFFFF"/>
                  </a:solidFill>
                  <a:latin typeface="微软雅黑" panose="020B0503020204020204" charset="-122"/>
                  <a:ea typeface="微软雅黑" panose="020B0503020204020204" charset="-122"/>
                </a:rPr>
                <a:t>个人经营</a:t>
              </a:r>
              <a:endParaRPr lang="zh-CN" altLang="en-US" sz="2400">
                <a:solidFill>
                  <a:schemeClr val="tx1"/>
                </a:solidFill>
                <a:latin typeface="微软雅黑" panose="020B0503020204020204" charset="-122"/>
                <a:ea typeface="微软雅黑" panose="020B0503020204020204" charset="-122"/>
              </a:endParaRPr>
            </a:p>
            <a:p>
              <a:pPr marL="28575" defTabSz="1219200">
                <a:spcBef>
                  <a:spcPts val="1450"/>
                </a:spcBef>
                <a:tabLst>
                  <a:tab pos="2703830" algn="l"/>
                </a:tabLst>
              </a:pPr>
              <a:r>
                <a:rPr lang="zh-CN" altLang="en-US" b="1" baseline="3000">
                  <a:solidFill>
                    <a:srgbClr val="FFFFFF"/>
                  </a:solidFill>
                  <a:latin typeface="微软雅黑" panose="020B0503020204020204" charset="-122"/>
                  <a:ea typeface="微软雅黑" panose="020B0503020204020204" charset="-122"/>
                </a:rPr>
                <a:t>决策机构	</a:t>
              </a:r>
              <a:r>
                <a:rPr lang="en-US" altLang="zh-CN" b="1" baseline="3000">
                  <a:solidFill>
                    <a:srgbClr val="FFFFFF"/>
                  </a:solidFill>
                  <a:latin typeface="微软雅黑" panose="020B0503020204020204" charset="-122"/>
                  <a:ea typeface="微软雅黑" panose="020B0503020204020204" charset="-122"/>
                </a:rPr>
                <a:t>        </a:t>
              </a:r>
              <a:r>
                <a:rPr lang="zh-CN" altLang="en-US" b="1" baseline="3000">
                  <a:solidFill>
                    <a:srgbClr val="FFFFFF"/>
                  </a:solidFill>
                  <a:latin typeface="微软雅黑" panose="020B0503020204020204" charset="-122"/>
                  <a:ea typeface="微软雅黑" panose="020B0503020204020204" charset="-122"/>
                </a:rPr>
                <a:t>主要负责人	</a:t>
              </a:r>
              <a:r>
                <a:rPr lang="zh-CN" altLang="en-US" sz="1600" b="1">
                  <a:solidFill>
                    <a:srgbClr val="FFFFFF"/>
                  </a:solidFill>
                  <a:latin typeface="微软雅黑" panose="020B0503020204020204" charset="-122"/>
                  <a:ea typeface="微软雅黑" panose="020B0503020204020204" charset="-122"/>
                </a:rPr>
                <a:t>投资人</a:t>
              </a:r>
              <a:endParaRPr lang="zh-CN" altLang="en-US" sz="1600" b="1">
                <a:solidFill>
                  <a:srgbClr val="FFFFFF"/>
                </a:solidFill>
                <a:latin typeface="微软雅黑" panose="020B0503020204020204" charset="-122"/>
                <a:ea typeface="微软雅黑" panose="020B0503020204020204" charset="-122"/>
              </a:endParaRPr>
            </a:p>
          </p:txBody>
        </p:sp>
        <p:sp>
          <p:nvSpPr>
            <p:cNvPr id="52242" name="object 21"/>
            <p:cNvSpPr/>
            <p:nvPr>
              <p:custDataLst>
                <p:tags r:id="rId13"/>
              </p:custDataLst>
            </p:nvPr>
          </p:nvSpPr>
          <p:spPr>
            <a:xfrm flipH="1">
              <a:off x="4818072" y="569088"/>
              <a:ext cx="0" cy="934465"/>
            </a:xfrm>
            <a:custGeom>
              <a:avLst/>
              <a:gdLst/>
              <a:ahLst/>
              <a:cxnLst/>
              <a:rect l="0" t="0" r="0" b="0"/>
              <a:pathLst>
                <a:path w="1" h="934465">
                  <a:moveTo>
                    <a:pt x="0" y="0"/>
                  </a:moveTo>
                  <a:lnTo>
                    <a:pt x="0" y="934465"/>
                  </a:lnTo>
                </a:path>
              </a:pathLst>
            </a:custGeom>
            <a:noFill/>
            <a:ln w="6096"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2243" name="object 22"/>
            <p:cNvSpPr/>
            <p:nvPr>
              <p:custDataLst>
                <p:tags r:id="rId14"/>
              </p:custDataLst>
            </p:nvPr>
          </p:nvSpPr>
          <p:spPr>
            <a:xfrm>
              <a:off x="2918586" y="1727949"/>
              <a:ext cx="478955" cy="548525"/>
            </a:xfrm>
            <a:custGeom>
              <a:avLst/>
              <a:gdLst/>
              <a:ahLst/>
              <a:cxnLst/>
              <a:rect l="0" t="0" r="0" b="0"/>
              <a:pathLst>
                <a:path w="478955" h="548525">
                  <a:moveTo>
                    <a:pt x="0" y="548525"/>
                  </a:moveTo>
                  <a:lnTo>
                    <a:pt x="478955" y="548525"/>
                  </a:lnTo>
                  <a:lnTo>
                    <a:pt x="478955" y="0"/>
                  </a:lnTo>
                  <a:lnTo>
                    <a:pt x="0" y="0"/>
                  </a:lnTo>
                  <a:lnTo>
                    <a:pt x="0" y="548525"/>
                  </a:lnTo>
                  <a:close/>
                </a:path>
              </a:pathLst>
            </a:custGeom>
            <a:solidFill>
              <a:srgbClr val="EE5200"/>
            </a:solidFill>
            <a:ln w="9525">
              <a:noFill/>
            </a:ln>
          </p:spPr>
          <p:txBody>
            <a:bodyPr/>
            <a:lstStyle/>
            <a:p>
              <a:endParaRPr lang="zh-CN" altLang="en-US">
                <a:solidFill>
                  <a:schemeClr val="dk1"/>
                </a:solidFill>
              </a:endParaRPr>
            </a:p>
          </p:txBody>
        </p:sp>
        <p:sp>
          <p:nvSpPr>
            <p:cNvPr id="52244" name="object 23"/>
            <p:cNvSpPr/>
            <p:nvPr>
              <p:custDataLst>
                <p:tags r:id="rId15"/>
              </p:custDataLst>
            </p:nvPr>
          </p:nvSpPr>
          <p:spPr>
            <a:xfrm>
              <a:off x="3397503" y="1727949"/>
              <a:ext cx="4310507" cy="548525"/>
            </a:xfrm>
            <a:custGeom>
              <a:avLst/>
              <a:gdLst/>
              <a:ahLst/>
              <a:cxnLst/>
              <a:rect l="0" t="0" r="0" b="0"/>
              <a:pathLst>
                <a:path w="4310507" h="548525">
                  <a:moveTo>
                    <a:pt x="0" y="548525"/>
                  </a:moveTo>
                  <a:lnTo>
                    <a:pt x="4310507" y="548525"/>
                  </a:lnTo>
                  <a:lnTo>
                    <a:pt x="4310507" y="0"/>
                  </a:lnTo>
                  <a:lnTo>
                    <a:pt x="0" y="0"/>
                  </a:lnTo>
                  <a:lnTo>
                    <a:pt x="0" y="548525"/>
                  </a:lnTo>
                  <a:close/>
                </a:path>
              </a:pathLst>
            </a:custGeom>
            <a:solidFill>
              <a:srgbClr val="EE5200"/>
            </a:solidFill>
            <a:ln w="9525">
              <a:noFill/>
            </a:ln>
          </p:spPr>
          <p:txBody>
            <a:bodyPr/>
            <a:lstStyle/>
            <a:p>
              <a:endParaRPr lang="zh-CN" altLang="en-US">
                <a:solidFill>
                  <a:schemeClr val="dk1"/>
                </a:solidFill>
              </a:endParaRPr>
            </a:p>
          </p:txBody>
        </p:sp>
        <p:sp>
          <p:nvSpPr>
            <p:cNvPr id="52245" name="object 24"/>
            <p:cNvSpPr/>
            <p:nvPr>
              <p:custDataLst>
                <p:tags r:id="rId16"/>
              </p:custDataLst>
            </p:nvPr>
          </p:nvSpPr>
          <p:spPr>
            <a:xfrm>
              <a:off x="2918586" y="2276462"/>
              <a:ext cx="478955" cy="548525"/>
            </a:xfrm>
            <a:custGeom>
              <a:avLst/>
              <a:gdLst/>
              <a:ahLst/>
              <a:cxnLst/>
              <a:rect l="0" t="0" r="0" b="0"/>
              <a:pathLst>
                <a:path w="478955" h="548525">
                  <a:moveTo>
                    <a:pt x="0" y="548525"/>
                  </a:moveTo>
                  <a:lnTo>
                    <a:pt x="478955" y="548525"/>
                  </a:lnTo>
                  <a:lnTo>
                    <a:pt x="478955" y="0"/>
                  </a:lnTo>
                  <a:lnTo>
                    <a:pt x="0" y="0"/>
                  </a:lnTo>
                  <a:lnTo>
                    <a:pt x="0" y="548525"/>
                  </a:lnTo>
                  <a:close/>
                </a:path>
              </a:pathLst>
            </a:custGeom>
            <a:solidFill>
              <a:srgbClr val="EE5200"/>
            </a:solidFill>
            <a:ln w="9525">
              <a:noFill/>
            </a:ln>
          </p:spPr>
          <p:txBody>
            <a:bodyPr/>
            <a:lstStyle/>
            <a:p>
              <a:endParaRPr lang="zh-CN" altLang="en-US">
                <a:solidFill>
                  <a:schemeClr val="dk1"/>
                </a:solidFill>
              </a:endParaRPr>
            </a:p>
          </p:txBody>
        </p:sp>
        <p:sp>
          <p:nvSpPr>
            <p:cNvPr id="52246" name="object 25"/>
            <p:cNvSpPr/>
            <p:nvPr>
              <p:custDataLst>
                <p:tags r:id="rId17"/>
              </p:custDataLst>
            </p:nvPr>
          </p:nvSpPr>
          <p:spPr>
            <a:xfrm>
              <a:off x="3397503" y="2276462"/>
              <a:ext cx="4310507" cy="548525"/>
            </a:xfrm>
            <a:custGeom>
              <a:avLst/>
              <a:gdLst/>
              <a:ahLst/>
              <a:cxnLst/>
              <a:rect l="0" t="0" r="0" b="0"/>
              <a:pathLst>
                <a:path w="4310507" h="548525">
                  <a:moveTo>
                    <a:pt x="0" y="548525"/>
                  </a:moveTo>
                  <a:lnTo>
                    <a:pt x="4310507" y="548525"/>
                  </a:lnTo>
                  <a:lnTo>
                    <a:pt x="4310507" y="0"/>
                  </a:lnTo>
                  <a:lnTo>
                    <a:pt x="0" y="0"/>
                  </a:lnTo>
                  <a:lnTo>
                    <a:pt x="0" y="548525"/>
                  </a:lnTo>
                  <a:close/>
                </a:path>
              </a:pathLst>
            </a:custGeom>
            <a:solidFill>
              <a:srgbClr val="EE5200"/>
            </a:solidFill>
            <a:ln w="9525">
              <a:noFill/>
            </a:ln>
          </p:spPr>
          <p:txBody>
            <a:bodyPr/>
            <a:lstStyle/>
            <a:p>
              <a:endParaRPr lang="zh-CN" altLang="en-US">
                <a:solidFill>
                  <a:schemeClr val="dk1"/>
                </a:solidFill>
              </a:endParaRPr>
            </a:p>
          </p:txBody>
        </p:sp>
        <p:sp>
          <p:nvSpPr>
            <p:cNvPr id="52247" name="object 26"/>
            <p:cNvSpPr txBox="1"/>
            <p:nvPr/>
          </p:nvSpPr>
          <p:spPr>
            <a:xfrm>
              <a:off x="3074289" y="1890776"/>
              <a:ext cx="168275" cy="369973"/>
            </a:xfrm>
            <a:prstGeom prst="rect">
              <a:avLst/>
            </a:prstGeom>
            <a:noFill/>
            <a:ln w="9525">
              <a:noFill/>
            </a:ln>
          </p:spPr>
          <p:txBody>
            <a:bodyPr wrap="square" lIns="0" tIns="0" rIns="0" bIns="0" anchor="t" anchorCtr="0">
              <a:spAutoFit/>
            </a:bodyPr>
            <a:lstStyle/>
            <a:p>
              <a:pPr marL="12700"/>
              <a:r>
                <a:rPr lang="en-US" altLang="zh-CN" sz="1600" b="1">
                  <a:solidFill>
                    <a:srgbClr val="FFFFFF"/>
                  </a:solidFill>
                  <a:latin typeface="微软雅黑" panose="020B0503020204020204" charset="-122"/>
                  <a:ea typeface="微软雅黑" panose="020B0503020204020204" charset="-122"/>
                </a:rPr>
                <a:t>√</a:t>
              </a:r>
              <a:endParaRPr lang="en-US" altLang="zh-CN" sz="1600" b="1">
                <a:solidFill>
                  <a:srgbClr val="FFFFFF"/>
                </a:solidFill>
                <a:latin typeface="微软雅黑" panose="020B0503020204020204" charset="-122"/>
                <a:ea typeface="微软雅黑" panose="020B0503020204020204" charset="-122"/>
              </a:endParaRPr>
            </a:p>
          </p:txBody>
        </p:sp>
        <p:sp>
          <p:nvSpPr>
            <p:cNvPr id="52248" name="object 27"/>
            <p:cNvSpPr txBox="1"/>
            <p:nvPr/>
          </p:nvSpPr>
          <p:spPr>
            <a:xfrm>
              <a:off x="3477005" y="1862835"/>
              <a:ext cx="3840479" cy="462705"/>
            </a:xfrm>
            <a:prstGeom prst="rect">
              <a:avLst/>
            </a:prstGeom>
            <a:noFill/>
            <a:ln w="9525">
              <a:noFill/>
            </a:ln>
          </p:spPr>
          <p:txBody>
            <a:bodyPr wrap="square" lIns="0" tIns="0" rIns="0" bIns="0" anchor="t" anchorCtr="0">
              <a:spAutoFit/>
            </a:bodyPr>
            <a:lstStyle/>
            <a:p>
              <a:pPr marL="12700"/>
              <a:r>
                <a:rPr lang="zh-CN" altLang="en-US" sz="2000" b="1">
                  <a:solidFill>
                    <a:srgbClr val="FFFFFF"/>
                  </a:solidFill>
                  <a:latin typeface="微软雅黑" panose="020B0503020204020204" charset="-122"/>
                  <a:ea typeface="微软雅黑" panose="020B0503020204020204" charset="-122"/>
                </a:rPr>
                <a:t>未保证安全生产所必需的资金投入</a:t>
              </a:r>
              <a:endParaRPr lang="zh-CN" altLang="en-US" sz="2000" b="1">
                <a:solidFill>
                  <a:srgbClr val="FFFFFF"/>
                </a:solidFill>
                <a:latin typeface="微软雅黑" panose="020B0503020204020204" charset="-122"/>
                <a:ea typeface="微软雅黑" panose="020B0503020204020204" charset="-122"/>
              </a:endParaRPr>
            </a:p>
          </p:txBody>
        </p:sp>
        <p:sp>
          <p:nvSpPr>
            <p:cNvPr id="52249" name="object 28"/>
            <p:cNvSpPr txBox="1"/>
            <p:nvPr/>
          </p:nvSpPr>
          <p:spPr>
            <a:xfrm>
              <a:off x="3074289" y="2439415"/>
              <a:ext cx="168275" cy="369973"/>
            </a:xfrm>
            <a:prstGeom prst="rect">
              <a:avLst/>
            </a:prstGeom>
            <a:noFill/>
            <a:ln w="9525">
              <a:noFill/>
            </a:ln>
          </p:spPr>
          <p:txBody>
            <a:bodyPr wrap="square" lIns="0" tIns="0" rIns="0" bIns="0" anchor="t" anchorCtr="0">
              <a:spAutoFit/>
            </a:bodyPr>
            <a:lstStyle/>
            <a:p>
              <a:pPr marL="12700"/>
              <a:r>
                <a:rPr lang="en-US" altLang="zh-CN" sz="1600" b="1">
                  <a:solidFill>
                    <a:srgbClr val="FFFFFF"/>
                  </a:solidFill>
                  <a:latin typeface="微软雅黑" panose="020B0503020204020204" charset="-122"/>
                  <a:ea typeface="微软雅黑" panose="020B0503020204020204" charset="-122"/>
                </a:rPr>
                <a:t>√</a:t>
              </a:r>
              <a:endParaRPr lang="en-US" altLang="zh-CN" sz="1600" b="1">
                <a:solidFill>
                  <a:srgbClr val="FFFFFF"/>
                </a:solidFill>
                <a:latin typeface="微软雅黑" panose="020B0503020204020204" charset="-122"/>
                <a:ea typeface="微软雅黑" panose="020B0503020204020204" charset="-122"/>
              </a:endParaRPr>
            </a:p>
          </p:txBody>
        </p:sp>
        <p:sp>
          <p:nvSpPr>
            <p:cNvPr id="52250" name="object 29"/>
            <p:cNvSpPr txBox="1"/>
            <p:nvPr/>
          </p:nvSpPr>
          <p:spPr>
            <a:xfrm>
              <a:off x="3477005" y="2411476"/>
              <a:ext cx="2825115" cy="462705"/>
            </a:xfrm>
            <a:prstGeom prst="rect">
              <a:avLst/>
            </a:prstGeom>
            <a:noFill/>
            <a:ln w="9525">
              <a:noFill/>
            </a:ln>
          </p:spPr>
          <p:txBody>
            <a:bodyPr lIns="0" tIns="0" rIns="0" bIns="0" anchor="t" anchorCtr="0">
              <a:spAutoFit/>
            </a:bodyPr>
            <a:lstStyle/>
            <a:p>
              <a:pPr marL="12700"/>
              <a:r>
                <a:rPr lang="zh-CN" altLang="en-US" sz="2000" b="1">
                  <a:solidFill>
                    <a:srgbClr val="FFFFFF"/>
                  </a:solidFill>
                  <a:latin typeface="微软雅黑" panose="020B0503020204020204" charset="-122"/>
                  <a:ea typeface="微软雅黑" panose="020B0503020204020204" charset="-122"/>
                </a:rPr>
                <a:t>致使不具备安全生产条件</a:t>
              </a:r>
              <a:endParaRPr lang="zh-CN" altLang="en-US" sz="2000" b="1">
                <a:solidFill>
                  <a:srgbClr val="FFFFFF"/>
                </a:solidFill>
                <a:latin typeface="微软雅黑" panose="020B0503020204020204" charset="-122"/>
                <a:ea typeface="微软雅黑" panose="020B0503020204020204" charset="-122"/>
              </a:endParaRPr>
            </a:p>
          </p:txBody>
        </p:sp>
        <p:sp>
          <p:nvSpPr>
            <p:cNvPr id="52251" name="object 30"/>
            <p:cNvSpPr/>
            <p:nvPr>
              <p:custDataLst>
                <p:tags r:id="rId18"/>
              </p:custDataLst>
            </p:nvPr>
          </p:nvSpPr>
          <p:spPr>
            <a:xfrm>
              <a:off x="2803398" y="5353050"/>
              <a:ext cx="1562100" cy="900684"/>
            </a:xfrm>
            <a:custGeom>
              <a:avLst/>
              <a:gdLst/>
              <a:ahLst/>
              <a:cxnLst/>
              <a:rect l="0" t="0" r="0" b="0"/>
              <a:pathLst>
                <a:path w="1562100" h="900684">
                  <a:moveTo>
                    <a:pt x="0" y="900684"/>
                  </a:moveTo>
                  <a:lnTo>
                    <a:pt x="1562100" y="900684"/>
                  </a:lnTo>
                  <a:lnTo>
                    <a:pt x="1562100" y="0"/>
                  </a:lnTo>
                  <a:lnTo>
                    <a:pt x="0" y="0"/>
                  </a:lnTo>
                  <a:lnTo>
                    <a:pt x="0" y="900684"/>
                  </a:lnTo>
                  <a:close/>
                </a:path>
              </a:pathLst>
            </a:custGeom>
            <a:solidFill>
              <a:srgbClr val="205A6B"/>
            </a:solidFill>
            <a:ln w="9525">
              <a:noFill/>
            </a:ln>
          </p:spPr>
          <p:txBody>
            <a:bodyPr/>
            <a:lstStyle/>
            <a:p>
              <a:endParaRPr lang="zh-CN" altLang="en-US">
                <a:solidFill>
                  <a:schemeClr val="dk1"/>
                </a:solidFill>
              </a:endParaRPr>
            </a:p>
          </p:txBody>
        </p:sp>
        <p:sp>
          <p:nvSpPr>
            <p:cNvPr id="52252" name="object 31"/>
            <p:cNvSpPr/>
            <p:nvPr>
              <p:custDataLst>
                <p:tags r:id="rId19"/>
              </p:custDataLst>
            </p:nvPr>
          </p:nvSpPr>
          <p:spPr>
            <a:xfrm>
              <a:off x="2803398" y="5353050"/>
              <a:ext cx="1562100" cy="900684"/>
            </a:xfrm>
            <a:custGeom>
              <a:avLst/>
              <a:gdLst/>
              <a:ahLst/>
              <a:cxnLst/>
              <a:rect l="0" t="0" r="0" b="0"/>
              <a:pathLst>
                <a:path w="1562100" h="900684">
                  <a:moveTo>
                    <a:pt x="0" y="900684"/>
                  </a:moveTo>
                  <a:lnTo>
                    <a:pt x="1562100" y="900684"/>
                  </a:lnTo>
                  <a:lnTo>
                    <a:pt x="1562100" y="0"/>
                  </a:lnTo>
                  <a:lnTo>
                    <a:pt x="0" y="0"/>
                  </a:lnTo>
                  <a:lnTo>
                    <a:pt x="0" y="900684"/>
                  </a:lnTo>
                  <a:close/>
                </a:path>
              </a:pathLst>
            </a:custGeom>
            <a:noFill/>
            <a:ln w="19811"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2253" name="object 32"/>
            <p:cNvSpPr txBox="1"/>
            <p:nvPr/>
          </p:nvSpPr>
          <p:spPr>
            <a:xfrm>
              <a:off x="2963672" y="5353024"/>
              <a:ext cx="1242060" cy="972255"/>
            </a:xfrm>
            <a:prstGeom prst="rect">
              <a:avLst/>
            </a:prstGeom>
            <a:noFill/>
            <a:ln w="9525">
              <a:noFill/>
            </a:ln>
          </p:spPr>
          <p:txBody>
            <a:bodyPr wrap="square" lIns="0" tIns="0" rIns="0" bIns="0" anchor="t" anchorCtr="0">
              <a:spAutoFit/>
            </a:bodyPr>
            <a:lstStyle/>
            <a:p>
              <a:pPr marL="12700" indent="100330">
                <a:lnSpc>
                  <a:spcPct val="150000"/>
                </a:lnSpc>
              </a:pPr>
              <a:r>
                <a:rPr lang="en-US" altLang="zh-CN" sz="1400" b="1">
                  <a:solidFill>
                    <a:srgbClr val="FFFFFF"/>
                  </a:solidFill>
                  <a:latin typeface="微软雅黑" panose="020B0503020204020204" charset="-122"/>
                  <a:ea typeface="微软雅黑" panose="020B0503020204020204" charset="-122"/>
                </a:rPr>
                <a:t>  </a:t>
              </a:r>
              <a:r>
                <a:rPr lang="zh-CN" altLang="en-US" sz="1400" b="1" err="1">
                  <a:solidFill>
                    <a:srgbClr val="FFFFFF"/>
                  </a:solidFill>
                  <a:latin typeface="微软雅黑" panose="020B0503020204020204" charset="-122"/>
                  <a:ea typeface="微软雅黑" panose="020B0503020204020204" charset="-122"/>
                </a:rPr>
                <a:t>主要负责人</a:t>
              </a:r>
              <a:endParaRPr lang="en-US" altLang="zh-CN" sz="1400" b="1">
                <a:solidFill>
                  <a:srgbClr val="FFFFFF"/>
                </a:solidFill>
                <a:latin typeface="微软雅黑" panose="020B0503020204020204" charset="-122"/>
                <a:ea typeface="微软雅黑" panose="020B0503020204020204" charset="-122"/>
              </a:endParaRPr>
            </a:p>
            <a:p>
              <a:pPr marL="12700" indent="100330">
                <a:lnSpc>
                  <a:spcPct val="150000"/>
                </a:lnSpc>
              </a:pPr>
              <a:r>
                <a:rPr lang="zh-CN" altLang="en-US" sz="1400" b="1" err="1">
                  <a:solidFill>
                    <a:srgbClr val="FFFFFF"/>
                  </a:solidFill>
                  <a:latin typeface="微软雅黑" panose="020B0503020204020204" charset="-122"/>
                  <a:ea typeface="微软雅黑" panose="020B0503020204020204" charset="-122"/>
                </a:rPr>
                <a:t>给予撤职处分</a:t>
              </a:r>
              <a:endParaRPr lang="zh-CN" altLang="en-US" sz="1400" b="1" err="1">
                <a:solidFill>
                  <a:srgbClr val="FFFFFF"/>
                </a:solidFill>
                <a:latin typeface="微软雅黑" panose="020B0503020204020204" charset="-122"/>
                <a:ea typeface="微软雅黑" panose="020B0503020204020204" charset="-122"/>
              </a:endParaRPr>
            </a:p>
          </p:txBody>
        </p:sp>
        <p:sp>
          <p:nvSpPr>
            <p:cNvPr id="52254" name="object 33"/>
            <p:cNvSpPr/>
            <p:nvPr>
              <p:custDataLst>
                <p:tags r:id="rId20"/>
              </p:custDataLst>
            </p:nvPr>
          </p:nvSpPr>
          <p:spPr>
            <a:xfrm>
              <a:off x="4813553" y="3350514"/>
              <a:ext cx="3347974" cy="900176"/>
            </a:xfrm>
            <a:custGeom>
              <a:avLst/>
              <a:gdLst/>
              <a:ahLst/>
              <a:cxnLst/>
              <a:rect l="0" t="0" r="0" b="0"/>
              <a:pathLst>
                <a:path w="3347974" h="900176">
                  <a:moveTo>
                    <a:pt x="3347974" y="900176"/>
                  </a:moveTo>
                  <a:lnTo>
                    <a:pt x="3347974" y="450088"/>
                  </a:lnTo>
                  <a:lnTo>
                    <a:pt x="0" y="450088"/>
                  </a:lnTo>
                  <a:lnTo>
                    <a:pt x="0" y="0"/>
                  </a:lnTo>
                </a:path>
              </a:pathLst>
            </a:custGeom>
            <a:noFill/>
            <a:ln w="19811"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2255" name="object 34"/>
            <p:cNvSpPr/>
            <p:nvPr>
              <p:custDataLst>
                <p:tags r:id="rId21"/>
              </p:custDataLst>
            </p:nvPr>
          </p:nvSpPr>
          <p:spPr>
            <a:xfrm>
              <a:off x="2868929" y="3350514"/>
              <a:ext cx="1944623" cy="900176"/>
            </a:xfrm>
            <a:custGeom>
              <a:avLst/>
              <a:gdLst/>
              <a:ahLst/>
              <a:cxnLst/>
              <a:rect l="0" t="0" r="0" b="0"/>
              <a:pathLst>
                <a:path w="1944624" h="900176">
                  <a:moveTo>
                    <a:pt x="1944623" y="0"/>
                  </a:moveTo>
                  <a:lnTo>
                    <a:pt x="1944623" y="450088"/>
                  </a:lnTo>
                  <a:lnTo>
                    <a:pt x="0" y="450088"/>
                  </a:lnTo>
                  <a:lnTo>
                    <a:pt x="0" y="900176"/>
                  </a:lnTo>
                </a:path>
              </a:pathLst>
            </a:custGeom>
            <a:noFill/>
            <a:ln w="1981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2256" name="object 35"/>
            <p:cNvSpPr txBox="1"/>
            <p:nvPr/>
          </p:nvSpPr>
          <p:spPr>
            <a:xfrm>
              <a:off x="2921000" y="3472053"/>
              <a:ext cx="1647189" cy="369973"/>
            </a:xfrm>
            <a:prstGeom prst="rect">
              <a:avLst/>
            </a:prstGeom>
            <a:noFill/>
            <a:ln w="9525">
              <a:noFill/>
            </a:ln>
          </p:spPr>
          <p:txBody>
            <a:bodyPr wrap="square" lIns="0" tIns="0" rIns="0" bIns="0" anchor="t" anchorCtr="0">
              <a:spAutoFit/>
            </a:bodyPr>
            <a:lstStyle/>
            <a:p>
              <a:pPr marL="12700"/>
              <a:r>
                <a:rPr lang="zh-CN" altLang="en-US" sz="1600" b="1">
                  <a:solidFill>
                    <a:srgbClr val="FFFFFF"/>
                  </a:solidFill>
                  <a:latin typeface="微软雅黑" panose="020B0503020204020204" charset="-122"/>
                  <a:ea typeface="微软雅黑" panose="020B0503020204020204" charset="-122"/>
                </a:rPr>
                <a:t>导致发生安全事故</a:t>
              </a:r>
              <a:endParaRPr lang="zh-CN" altLang="en-US" sz="1600" b="1">
                <a:solidFill>
                  <a:srgbClr val="FFFFFF"/>
                </a:solidFill>
                <a:latin typeface="微软雅黑" panose="020B0503020204020204" charset="-122"/>
                <a:ea typeface="微软雅黑" panose="020B0503020204020204" charset="-122"/>
              </a:endParaRPr>
            </a:p>
          </p:txBody>
        </p:sp>
        <p:sp>
          <p:nvSpPr>
            <p:cNvPr id="52257" name="object 36"/>
            <p:cNvSpPr txBox="1"/>
            <p:nvPr/>
          </p:nvSpPr>
          <p:spPr>
            <a:xfrm>
              <a:off x="5187441" y="3472053"/>
              <a:ext cx="1444625" cy="369973"/>
            </a:xfrm>
            <a:prstGeom prst="rect">
              <a:avLst/>
            </a:prstGeom>
            <a:noFill/>
            <a:ln w="9525">
              <a:noFill/>
            </a:ln>
          </p:spPr>
          <p:txBody>
            <a:bodyPr wrap="square" lIns="0" tIns="0" rIns="0" bIns="0" anchor="t" anchorCtr="0">
              <a:spAutoFit/>
            </a:bodyPr>
            <a:lstStyle/>
            <a:p>
              <a:pPr marL="12700"/>
              <a:r>
                <a:rPr lang="zh-CN" altLang="en-US" sz="1600" b="1">
                  <a:solidFill>
                    <a:srgbClr val="FFFFFF"/>
                  </a:solidFill>
                  <a:latin typeface="微软雅黑" panose="020B0503020204020204" charset="-122"/>
                  <a:ea typeface="微软雅黑" panose="020B0503020204020204" charset="-122"/>
                </a:rPr>
                <a:t>未发生安全事故</a:t>
              </a:r>
              <a:endParaRPr lang="zh-CN" altLang="en-US" sz="1600" b="1">
                <a:solidFill>
                  <a:srgbClr val="FFFFFF"/>
                </a:solidFill>
                <a:latin typeface="微软雅黑" panose="020B0503020204020204" charset="-122"/>
                <a:ea typeface="微软雅黑" panose="020B0503020204020204" charset="-122"/>
              </a:endParaRPr>
            </a:p>
          </p:txBody>
        </p:sp>
        <p:sp>
          <p:nvSpPr>
            <p:cNvPr id="52258" name="object 37"/>
            <p:cNvSpPr/>
            <p:nvPr>
              <p:custDataLst>
                <p:tags r:id="rId22"/>
              </p:custDataLst>
            </p:nvPr>
          </p:nvSpPr>
          <p:spPr>
            <a:xfrm>
              <a:off x="1163574" y="5353050"/>
              <a:ext cx="1562100" cy="900684"/>
            </a:xfrm>
            <a:custGeom>
              <a:avLst/>
              <a:gdLst/>
              <a:ahLst/>
              <a:cxnLst/>
              <a:rect l="0" t="0" r="0" b="0"/>
              <a:pathLst>
                <a:path w="1562100" h="900684">
                  <a:moveTo>
                    <a:pt x="0" y="900684"/>
                  </a:moveTo>
                  <a:lnTo>
                    <a:pt x="1562100" y="900684"/>
                  </a:lnTo>
                  <a:lnTo>
                    <a:pt x="1562100" y="0"/>
                  </a:lnTo>
                  <a:lnTo>
                    <a:pt x="0" y="0"/>
                  </a:lnTo>
                  <a:lnTo>
                    <a:pt x="0" y="900684"/>
                  </a:lnTo>
                  <a:close/>
                </a:path>
              </a:pathLst>
            </a:custGeom>
            <a:solidFill>
              <a:srgbClr val="205A6B"/>
            </a:solidFill>
            <a:ln w="9525">
              <a:noFill/>
            </a:ln>
          </p:spPr>
          <p:txBody>
            <a:bodyPr/>
            <a:lstStyle/>
            <a:p>
              <a:endParaRPr lang="zh-CN" altLang="en-US">
                <a:solidFill>
                  <a:schemeClr val="dk1"/>
                </a:solidFill>
              </a:endParaRPr>
            </a:p>
          </p:txBody>
        </p:sp>
        <p:sp>
          <p:nvSpPr>
            <p:cNvPr id="52259" name="object 38"/>
            <p:cNvSpPr/>
            <p:nvPr>
              <p:custDataLst>
                <p:tags r:id="rId23"/>
              </p:custDataLst>
            </p:nvPr>
          </p:nvSpPr>
          <p:spPr>
            <a:xfrm>
              <a:off x="1163574" y="5353050"/>
              <a:ext cx="1562100" cy="900684"/>
            </a:xfrm>
            <a:custGeom>
              <a:avLst/>
              <a:gdLst/>
              <a:ahLst/>
              <a:cxnLst/>
              <a:rect l="0" t="0" r="0" b="0"/>
              <a:pathLst>
                <a:path w="1562100" h="900684">
                  <a:moveTo>
                    <a:pt x="0" y="900684"/>
                  </a:moveTo>
                  <a:lnTo>
                    <a:pt x="1562100" y="900684"/>
                  </a:lnTo>
                  <a:lnTo>
                    <a:pt x="1562100" y="0"/>
                  </a:lnTo>
                  <a:lnTo>
                    <a:pt x="0" y="0"/>
                  </a:lnTo>
                  <a:lnTo>
                    <a:pt x="0" y="900684"/>
                  </a:lnTo>
                  <a:close/>
                </a:path>
              </a:pathLst>
            </a:custGeom>
            <a:noFill/>
            <a:ln w="19811"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2260" name="object 39"/>
            <p:cNvSpPr txBox="1"/>
            <p:nvPr/>
          </p:nvSpPr>
          <p:spPr>
            <a:xfrm>
              <a:off x="1323594" y="5692241"/>
              <a:ext cx="1242060" cy="324085"/>
            </a:xfrm>
            <a:prstGeom prst="rect">
              <a:avLst/>
            </a:prstGeom>
            <a:noFill/>
            <a:ln w="9525">
              <a:noFill/>
            </a:ln>
          </p:spPr>
          <p:txBody>
            <a:bodyPr wrap="square" lIns="0" tIns="0" rIns="0" bIns="0" anchor="t" anchorCtr="0">
              <a:spAutoFit/>
            </a:bodyPr>
            <a:lstStyle/>
            <a:p>
              <a:pPr marL="12700"/>
              <a:r>
                <a:rPr lang="zh-CN" altLang="en-US" sz="1400" b="1">
                  <a:solidFill>
                    <a:srgbClr val="FFFFFF"/>
                  </a:solidFill>
                  <a:latin typeface="微软雅黑" panose="020B0503020204020204" charset="-122"/>
                  <a:ea typeface="微软雅黑" panose="020B0503020204020204" charset="-122"/>
                </a:rPr>
                <a:t>追究刑事责任</a:t>
              </a:r>
              <a:endParaRPr lang="zh-CN" altLang="en-US" sz="1400" b="1">
                <a:solidFill>
                  <a:srgbClr val="FFFFFF"/>
                </a:solidFill>
                <a:latin typeface="微软雅黑" panose="020B0503020204020204" charset="-122"/>
                <a:ea typeface="微软雅黑" panose="020B0503020204020204" charset="-122"/>
              </a:endParaRPr>
            </a:p>
          </p:txBody>
        </p:sp>
        <p:sp>
          <p:nvSpPr>
            <p:cNvPr id="52261" name="object 40"/>
            <p:cNvSpPr/>
            <p:nvPr>
              <p:custDataLst>
                <p:tags r:id="rId24"/>
              </p:custDataLst>
            </p:nvPr>
          </p:nvSpPr>
          <p:spPr>
            <a:xfrm>
              <a:off x="2867405" y="3787902"/>
              <a:ext cx="1800224" cy="1079500"/>
            </a:xfrm>
            <a:custGeom>
              <a:avLst/>
              <a:gdLst/>
              <a:ahLst/>
              <a:cxnLst/>
              <a:rect l="0" t="0" r="0" b="0"/>
              <a:pathLst>
                <a:path w="1800225" h="1079500">
                  <a:moveTo>
                    <a:pt x="1800224" y="1079500"/>
                  </a:moveTo>
                  <a:lnTo>
                    <a:pt x="1800224" y="539750"/>
                  </a:lnTo>
                  <a:lnTo>
                    <a:pt x="0" y="539750"/>
                  </a:lnTo>
                  <a:lnTo>
                    <a:pt x="0" y="0"/>
                  </a:lnTo>
                </a:path>
              </a:pathLst>
            </a:custGeom>
            <a:noFill/>
            <a:ln w="1981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2262" name="object 41"/>
            <p:cNvSpPr/>
            <p:nvPr>
              <p:custDataLst>
                <p:tags r:id="rId25"/>
              </p:custDataLst>
            </p:nvPr>
          </p:nvSpPr>
          <p:spPr>
            <a:xfrm>
              <a:off x="1968245" y="3787902"/>
              <a:ext cx="900049" cy="1079500"/>
            </a:xfrm>
            <a:custGeom>
              <a:avLst/>
              <a:gdLst/>
              <a:ahLst/>
              <a:cxnLst/>
              <a:rect l="0" t="0" r="0" b="0"/>
              <a:pathLst>
                <a:path w="900049" h="1079500">
                  <a:moveTo>
                    <a:pt x="900049" y="0"/>
                  </a:moveTo>
                  <a:lnTo>
                    <a:pt x="900049" y="539750"/>
                  </a:lnTo>
                  <a:lnTo>
                    <a:pt x="0" y="539750"/>
                  </a:lnTo>
                  <a:lnTo>
                    <a:pt x="0" y="1079500"/>
                  </a:lnTo>
                </a:path>
              </a:pathLst>
            </a:custGeom>
            <a:noFill/>
            <a:ln w="1981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2263" name="object 42"/>
            <p:cNvSpPr/>
            <p:nvPr>
              <p:custDataLst>
                <p:tags r:id="rId26"/>
              </p:custDataLst>
            </p:nvPr>
          </p:nvSpPr>
          <p:spPr>
            <a:xfrm>
              <a:off x="4661153" y="4415790"/>
              <a:ext cx="1115949" cy="900049"/>
            </a:xfrm>
            <a:custGeom>
              <a:avLst/>
              <a:gdLst/>
              <a:ahLst/>
              <a:cxnLst/>
              <a:rect l="0" t="0" r="0" b="0"/>
              <a:pathLst>
                <a:path w="1115949" h="900049">
                  <a:moveTo>
                    <a:pt x="1115949" y="900049"/>
                  </a:moveTo>
                  <a:lnTo>
                    <a:pt x="1115949" y="450088"/>
                  </a:lnTo>
                  <a:lnTo>
                    <a:pt x="0" y="450088"/>
                  </a:lnTo>
                  <a:lnTo>
                    <a:pt x="0" y="0"/>
                  </a:lnTo>
                </a:path>
              </a:pathLst>
            </a:custGeom>
            <a:noFill/>
            <a:ln w="1981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2264" name="object 43"/>
            <p:cNvSpPr/>
            <p:nvPr>
              <p:custDataLst>
                <p:tags r:id="rId27"/>
              </p:custDataLst>
            </p:nvPr>
          </p:nvSpPr>
          <p:spPr>
            <a:xfrm>
              <a:off x="3553205" y="4415790"/>
              <a:ext cx="1115949" cy="900049"/>
            </a:xfrm>
            <a:custGeom>
              <a:avLst/>
              <a:gdLst/>
              <a:ahLst/>
              <a:cxnLst/>
              <a:rect l="0" t="0" r="0" b="0"/>
              <a:pathLst>
                <a:path w="1115949" h="900049">
                  <a:moveTo>
                    <a:pt x="1115949" y="0"/>
                  </a:moveTo>
                  <a:lnTo>
                    <a:pt x="1115949" y="450088"/>
                  </a:lnTo>
                  <a:lnTo>
                    <a:pt x="0" y="450088"/>
                  </a:lnTo>
                  <a:lnTo>
                    <a:pt x="0" y="900049"/>
                  </a:lnTo>
                </a:path>
              </a:pathLst>
            </a:custGeom>
            <a:noFill/>
            <a:ln w="1981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2265" name="object 44"/>
            <p:cNvSpPr/>
            <p:nvPr>
              <p:custDataLst>
                <p:tags r:id="rId28"/>
              </p:custDataLst>
            </p:nvPr>
          </p:nvSpPr>
          <p:spPr>
            <a:xfrm>
              <a:off x="4807458" y="5353050"/>
              <a:ext cx="1808988" cy="900684"/>
            </a:xfrm>
            <a:custGeom>
              <a:avLst/>
              <a:gdLst/>
              <a:ahLst/>
              <a:cxnLst/>
              <a:rect l="0" t="0" r="0" b="0"/>
              <a:pathLst>
                <a:path w="1808988" h="900684">
                  <a:moveTo>
                    <a:pt x="0" y="900684"/>
                  </a:moveTo>
                  <a:lnTo>
                    <a:pt x="1808988" y="900684"/>
                  </a:lnTo>
                  <a:lnTo>
                    <a:pt x="1808988" y="0"/>
                  </a:lnTo>
                  <a:lnTo>
                    <a:pt x="0" y="0"/>
                  </a:lnTo>
                  <a:lnTo>
                    <a:pt x="0" y="900684"/>
                  </a:lnTo>
                  <a:close/>
                </a:path>
              </a:pathLst>
            </a:custGeom>
            <a:solidFill>
              <a:srgbClr val="205A6B"/>
            </a:solidFill>
            <a:ln w="9525">
              <a:noFill/>
            </a:ln>
          </p:spPr>
          <p:txBody>
            <a:bodyPr/>
            <a:lstStyle/>
            <a:p>
              <a:endParaRPr lang="zh-CN" altLang="en-US">
                <a:solidFill>
                  <a:schemeClr val="dk1"/>
                </a:solidFill>
              </a:endParaRPr>
            </a:p>
          </p:txBody>
        </p:sp>
        <p:sp>
          <p:nvSpPr>
            <p:cNvPr id="52266" name="object 45"/>
            <p:cNvSpPr/>
            <p:nvPr>
              <p:custDataLst>
                <p:tags r:id="rId29"/>
              </p:custDataLst>
            </p:nvPr>
          </p:nvSpPr>
          <p:spPr>
            <a:xfrm>
              <a:off x="4807458" y="5353050"/>
              <a:ext cx="1808988" cy="900684"/>
            </a:xfrm>
            <a:custGeom>
              <a:avLst/>
              <a:gdLst/>
              <a:ahLst/>
              <a:cxnLst/>
              <a:rect l="0" t="0" r="0" b="0"/>
              <a:pathLst>
                <a:path w="1808988" h="900684">
                  <a:moveTo>
                    <a:pt x="0" y="900684"/>
                  </a:moveTo>
                  <a:lnTo>
                    <a:pt x="1808988" y="900684"/>
                  </a:lnTo>
                  <a:lnTo>
                    <a:pt x="1808988" y="0"/>
                  </a:lnTo>
                  <a:lnTo>
                    <a:pt x="0" y="0"/>
                  </a:lnTo>
                  <a:lnTo>
                    <a:pt x="0" y="900684"/>
                  </a:lnTo>
                  <a:close/>
                </a:path>
              </a:pathLst>
            </a:custGeom>
            <a:noFill/>
            <a:ln w="1981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2267" name="object 46"/>
            <p:cNvSpPr txBox="1"/>
            <p:nvPr/>
          </p:nvSpPr>
          <p:spPr>
            <a:xfrm>
              <a:off x="4888229" y="5430113"/>
              <a:ext cx="1647189" cy="648170"/>
            </a:xfrm>
            <a:prstGeom prst="rect">
              <a:avLst/>
            </a:prstGeom>
            <a:noFill/>
            <a:ln w="9525">
              <a:noFill/>
            </a:ln>
          </p:spPr>
          <p:txBody>
            <a:bodyPr wrap="square" lIns="0" tIns="0" rIns="0" bIns="0" anchor="t" anchorCtr="0">
              <a:spAutoFit/>
            </a:bodyPr>
            <a:lstStyle/>
            <a:p>
              <a:pPr marL="12700" algn="ctr"/>
              <a:r>
                <a:rPr lang="zh-CN" altLang="en-US" sz="1400" b="1">
                  <a:solidFill>
                    <a:srgbClr val="FFFFFF"/>
                  </a:solidFill>
                  <a:latin typeface="微软雅黑" panose="020B0503020204020204" charset="-122"/>
                  <a:ea typeface="微软雅黑" panose="020B0503020204020204" charset="-122"/>
                </a:rPr>
                <a:t>投资人 处</a:t>
              </a:r>
              <a:r>
                <a:rPr lang="en-US" altLang="zh-CN" sz="1400" b="1">
                  <a:solidFill>
                    <a:srgbClr val="FFFFFF"/>
                  </a:solidFill>
                  <a:latin typeface="微软雅黑" panose="020B0503020204020204" charset="-122"/>
                  <a:ea typeface="微软雅黑" panose="020B0503020204020204" charset="-122"/>
                </a:rPr>
                <a:t>2</a:t>
              </a:r>
              <a:r>
                <a:rPr lang="zh-CN" altLang="en-US" sz="1400" b="1">
                  <a:solidFill>
                    <a:srgbClr val="FFFFFF"/>
                  </a:solidFill>
                  <a:latin typeface="微软雅黑" panose="020B0503020204020204" charset="-122"/>
                  <a:ea typeface="微软雅黑" panose="020B0503020204020204" charset="-122"/>
                </a:rPr>
                <a:t>万元以上 二十万元以下罚款</a:t>
              </a:r>
              <a:endParaRPr lang="zh-CN" altLang="en-US" sz="1400" b="1">
                <a:solidFill>
                  <a:srgbClr val="FFFFFF"/>
                </a:solidFill>
                <a:latin typeface="微软雅黑" panose="020B0503020204020204" charset="-122"/>
                <a:ea typeface="微软雅黑" panose="020B0503020204020204" charset="-122"/>
              </a:endParaRPr>
            </a:p>
          </p:txBody>
        </p:sp>
        <p:sp>
          <p:nvSpPr>
            <p:cNvPr id="52268" name="object 47"/>
            <p:cNvSpPr/>
            <p:nvPr>
              <p:custDataLst>
                <p:tags r:id="rId30"/>
              </p:custDataLst>
            </p:nvPr>
          </p:nvSpPr>
          <p:spPr>
            <a:xfrm>
              <a:off x="6770369" y="4812029"/>
              <a:ext cx="2726435" cy="1441704"/>
            </a:xfrm>
            <a:custGeom>
              <a:avLst/>
              <a:gdLst/>
              <a:ahLst/>
              <a:cxnLst/>
              <a:rect l="0" t="0" r="0" b="0"/>
              <a:pathLst>
                <a:path w="2726435" h="1441703">
                  <a:moveTo>
                    <a:pt x="0" y="1441704"/>
                  </a:moveTo>
                  <a:lnTo>
                    <a:pt x="2726435" y="1441704"/>
                  </a:lnTo>
                  <a:lnTo>
                    <a:pt x="2726435" y="0"/>
                  </a:lnTo>
                  <a:lnTo>
                    <a:pt x="0" y="0"/>
                  </a:lnTo>
                  <a:lnTo>
                    <a:pt x="0" y="1441704"/>
                  </a:lnTo>
                  <a:close/>
                </a:path>
              </a:pathLst>
            </a:custGeom>
            <a:solidFill>
              <a:srgbClr val="205A6B"/>
            </a:solidFill>
            <a:ln w="9525">
              <a:noFill/>
            </a:ln>
          </p:spPr>
          <p:txBody>
            <a:bodyPr/>
            <a:lstStyle/>
            <a:p>
              <a:endParaRPr lang="zh-CN" altLang="en-US">
                <a:solidFill>
                  <a:schemeClr val="dk1"/>
                </a:solidFill>
              </a:endParaRPr>
            </a:p>
          </p:txBody>
        </p:sp>
        <p:sp>
          <p:nvSpPr>
            <p:cNvPr id="52269" name="object 48"/>
            <p:cNvSpPr/>
            <p:nvPr>
              <p:custDataLst>
                <p:tags r:id="rId31"/>
              </p:custDataLst>
            </p:nvPr>
          </p:nvSpPr>
          <p:spPr>
            <a:xfrm>
              <a:off x="6770369" y="4812029"/>
              <a:ext cx="2726435" cy="1441704"/>
            </a:xfrm>
            <a:custGeom>
              <a:avLst/>
              <a:gdLst/>
              <a:ahLst/>
              <a:cxnLst/>
              <a:rect l="0" t="0" r="0" b="0"/>
              <a:pathLst>
                <a:path w="2726435" h="1441703">
                  <a:moveTo>
                    <a:pt x="0" y="1441704"/>
                  </a:moveTo>
                  <a:lnTo>
                    <a:pt x="2726435" y="1441704"/>
                  </a:lnTo>
                  <a:lnTo>
                    <a:pt x="2726435" y="0"/>
                  </a:lnTo>
                  <a:lnTo>
                    <a:pt x="0" y="0"/>
                  </a:lnTo>
                  <a:lnTo>
                    <a:pt x="0" y="1441704"/>
                  </a:lnTo>
                  <a:close/>
                </a:path>
              </a:pathLst>
            </a:custGeom>
            <a:noFill/>
            <a:ln w="1981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2270" name="object 49"/>
            <p:cNvSpPr txBox="1"/>
            <p:nvPr/>
          </p:nvSpPr>
          <p:spPr>
            <a:xfrm>
              <a:off x="6849871" y="5055870"/>
              <a:ext cx="2458085" cy="369973"/>
            </a:xfrm>
            <a:prstGeom prst="rect">
              <a:avLst/>
            </a:prstGeom>
            <a:noFill/>
            <a:ln w="9525">
              <a:noFill/>
            </a:ln>
          </p:spPr>
          <p:txBody>
            <a:bodyPr wrap="square" lIns="0" tIns="0" rIns="0" bIns="0" anchor="t" anchorCtr="0">
              <a:spAutoFit/>
            </a:bodyPr>
            <a:lstStyle/>
            <a:p>
              <a:pPr marL="12700"/>
              <a:r>
                <a:rPr lang="zh-CN" altLang="en-US" sz="1600" b="1">
                  <a:solidFill>
                    <a:srgbClr val="FFFFFF"/>
                  </a:solidFill>
                  <a:latin typeface="微软雅黑" panose="020B0503020204020204" charset="-122"/>
                  <a:ea typeface="微软雅黑" panose="020B0503020204020204" charset="-122"/>
                </a:rPr>
                <a:t>责令限期改正提供必需</a:t>
              </a:r>
              <a:r>
                <a:rPr lang="zh-CN" altLang="en-US" sz="1400" b="1">
                  <a:solidFill>
                    <a:srgbClr val="FFFFFF"/>
                  </a:solidFill>
                  <a:latin typeface="微软雅黑" panose="020B0503020204020204" charset="-122"/>
                  <a:ea typeface="微软雅黑" panose="020B0503020204020204" charset="-122"/>
                </a:rPr>
                <a:t>资金</a:t>
              </a:r>
              <a:endParaRPr lang="zh-CN" altLang="en-US" sz="1400" b="1">
                <a:solidFill>
                  <a:srgbClr val="FFFFFF"/>
                </a:solidFill>
                <a:latin typeface="微软雅黑" panose="020B0503020204020204" charset="-122"/>
                <a:ea typeface="微软雅黑" panose="020B0503020204020204" charset="-122"/>
              </a:endParaRPr>
            </a:p>
          </p:txBody>
        </p:sp>
        <p:sp>
          <p:nvSpPr>
            <p:cNvPr id="52271" name="object 50"/>
            <p:cNvSpPr txBox="1"/>
            <p:nvPr/>
          </p:nvSpPr>
          <p:spPr>
            <a:xfrm>
              <a:off x="6849871" y="5299659"/>
              <a:ext cx="2458085" cy="972255"/>
            </a:xfrm>
            <a:prstGeom prst="rect">
              <a:avLst/>
            </a:prstGeom>
            <a:noFill/>
            <a:ln w="9525">
              <a:noFill/>
            </a:ln>
          </p:spPr>
          <p:txBody>
            <a:bodyPr wrap="square" lIns="0" tIns="0" rIns="0" bIns="0" anchor="t" anchorCtr="0">
              <a:spAutoFit/>
            </a:bodyPr>
            <a:lstStyle/>
            <a:p>
              <a:pPr marL="12700">
                <a:lnSpc>
                  <a:spcPct val="150000"/>
                </a:lnSpc>
              </a:pPr>
              <a:r>
                <a:rPr lang="zh-CN" altLang="en-US" sz="1400" b="1">
                  <a:solidFill>
                    <a:srgbClr val="FFFFFF"/>
                  </a:solidFill>
                  <a:latin typeface="微软雅黑" panose="020B0503020204020204" charset="-122"/>
                  <a:ea typeface="微软雅黑" panose="020B0503020204020204" charset="-122"/>
                </a:rPr>
                <a:t>逾期未改正责令生产经营单 位停产停业整顿</a:t>
              </a:r>
              <a:endParaRPr lang="zh-CN" altLang="en-US" sz="1400" b="1">
                <a:solidFill>
                  <a:srgbClr val="FFFFFF"/>
                </a:solidFill>
                <a:latin typeface="微软雅黑" panose="020B0503020204020204" charset="-122"/>
                <a:ea typeface="微软雅黑" panose="020B0503020204020204" charset="-122"/>
              </a:endParaRPr>
            </a:p>
          </p:txBody>
        </p:sp>
        <p:sp>
          <p:nvSpPr>
            <p:cNvPr id="52272" name="object 51"/>
            <p:cNvSpPr/>
            <p:nvPr>
              <p:custDataLst>
                <p:tags r:id="rId32"/>
              </p:custDataLst>
            </p:nvPr>
          </p:nvSpPr>
          <p:spPr>
            <a:xfrm flipH="1">
              <a:off x="8163306" y="4249673"/>
              <a:ext cx="0" cy="396875"/>
            </a:xfrm>
            <a:custGeom>
              <a:avLst/>
              <a:gdLst/>
              <a:ahLst/>
              <a:cxnLst/>
              <a:rect l="0" t="0" r="0" b="0"/>
              <a:pathLst>
                <a:path w="1" h="396875">
                  <a:moveTo>
                    <a:pt x="0" y="0"/>
                  </a:moveTo>
                  <a:lnTo>
                    <a:pt x="0" y="396875"/>
                  </a:lnTo>
                </a:path>
              </a:pathLst>
            </a:custGeom>
            <a:noFill/>
            <a:ln w="1981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2273" name="object 52"/>
            <p:cNvSpPr txBox="1"/>
            <p:nvPr/>
          </p:nvSpPr>
          <p:spPr>
            <a:xfrm>
              <a:off x="3146805" y="4003929"/>
              <a:ext cx="1038860" cy="369973"/>
            </a:xfrm>
            <a:prstGeom prst="rect">
              <a:avLst/>
            </a:prstGeom>
            <a:noFill/>
            <a:ln w="9525">
              <a:noFill/>
            </a:ln>
          </p:spPr>
          <p:txBody>
            <a:bodyPr wrap="square" lIns="0" tIns="0" rIns="0" bIns="0" anchor="t" anchorCtr="0">
              <a:spAutoFit/>
            </a:bodyPr>
            <a:lstStyle/>
            <a:p>
              <a:pPr marL="12700"/>
              <a:r>
                <a:rPr lang="zh-CN" altLang="en-US" sz="1600" b="1">
                  <a:solidFill>
                    <a:srgbClr val="FFFFFF"/>
                  </a:solidFill>
                  <a:latin typeface="微软雅黑" panose="020B0503020204020204" charset="-122"/>
                  <a:ea typeface="微软雅黑" panose="020B0503020204020204" charset="-122"/>
                </a:rPr>
                <a:t>未构成犯罪</a:t>
              </a:r>
              <a:endParaRPr lang="zh-CN" altLang="en-US" sz="1600" b="1">
                <a:solidFill>
                  <a:srgbClr val="FFFFFF"/>
                </a:solidFill>
                <a:latin typeface="微软雅黑" panose="020B0503020204020204" charset="-122"/>
                <a:ea typeface="微软雅黑" panose="020B0503020204020204" charset="-122"/>
              </a:endParaRPr>
            </a:p>
          </p:txBody>
        </p:sp>
        <p:sp>
          <p:nvSpPr>
            <p:cNvPr id="52274" name="object 53"/>
            <p:cNvSpPr txBox="1"/>
            <p:nvPr/>
          </p:nvSpPr>
          <p:spPr>
            <a:xfrm>
              <a:off x="1793239" y="4003929"/>
              <a:ext cx="836294" cy="369973"/>
            </a:xfrm>
            <a:prstGeom prst="rect">
              <a:avLst/>
            </a:prstGeom>
            <a:noFill/>
            <a:ln w="9525">
              <a:noFill/>
            </a:ln>
          </p:spPr>
          <p:txBody>
            <a:bodyPr wrap="square" lIns="0" tIns="0" rIns="0" bIns="0" anchor="t" anchorCtr="0">
              <a:spAutoFit/>
            </a:bodyPr>
            <a:lstStyle/>
            <a:p>
              <a:pPr marL="12700"/>
              <a:r>
                <a:rPr lang="zh-CN" altLang="en-US" sz="1600" b="1">
                  <a:solidFill>
                    <a:srgbClr val="FFFFFF"/>
                  </a:solidFill>
                  <a:latin typeface="微软雅黑" panose="020B0503020204020204" charset="-122"/>
                  <a:ea typeface="微软雅黑" panose="020B0503020204020204" charset="-122"/>
                </a:rPr>
                <a:t>构成犯罪</a:t>
              </a:r>
              <a:endParaRPr lang="zh-CN" altLang="en-US" sz="1600" b="1">
                <a:solidFill>
                  <a:srgbClr val="FFFFFF"/>
                </a:solidFill>
                <a:latin typeface="微软雅黑" panose="020B0503020204020204" charset="-122"/>
                <a:ea typeface="微软雅黑" panose="020B0503020204020204" charset="-122"/>
              </a:endParaRPr>
            </a:p>
          </p:txBody>
        </p:sp>
        <p:sp>
          <p:nvSpPr>
            <p:cNvPr id="52275" name="object 54"/>
            <p:cNvSpPr/>
            <p:nvPr>
              <p:custDataLst>
                <p:tags r:id="rId33"/>
              </p:custDataLst>
            </p:nvPr>
          </p:nvSpPr>
          <p:spPr>
            <a:xfrm flipH="1">
              <a:off x="1966722" y="4866894"/>
              <a:ext cx="0" cy="395224"/>
            </a:xfrm>
            <a:custGeom>
              <a:avLst/>
              <a:gdLst/>
              <a:ahLst/>
              <a:cxnLst/>
              <a:rect l="0" t="0" r="0" b="0"/>
              <a:pathLst>
                <a:path w="1" h="395224">
                  <a:moveTo>
                    <a:pt x="0" y="0"/>
                  </a:moveTo>
                  <a:lnTo>
                    <a:pt x="0" y="395223"/>
                  </a:lnTo>
                </a:path>
              </a:pathLst>
            </a:custGeom>
            <a:noFill/>
            <a:ln w="1981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2276" name="object 55"/>
            <p:cNvSpPr/>
            <p:nvPr>
              <p:custDataLst>
                <p:tags r:id="rId34"/>
              </p:custDataLst>
            </p:nvPr>
          </p:nvSpPr>
          <p:spPr>
            <a:xfrm flipH="1">
              <a:off x="4813553" y="2890266"/>
              <a:ext cx="0" cy="612013"/>
            </a:xfrm>
            <a:custGeom>
              <a:avLst/>
              <a:gdLst/>
              <a:ahLst/>
              <a:cxnLst/>
              <a:rect l="0" t="0" r="0" b="0"/>
              <a:pathLst>
                <a:path w="1" h="612013">
                  <a:moveTo>
                    <a:pt x="0" y="0"/>
                  </a:moveTo>
                  <a:lnTo>
                    <a:pt x="0" y="612013"/>
                  </a:lnTo>
                </a:path>
              </a:pathLst>
            </a:custGeom>
            <a:noFill/>
            <a:ln w="1981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gr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第一节  安全生产法解读</a:t>
            </a:r>
            <a:endParaRPr lang="zh-CN" altLang="en-US" sz="4000" b="1">
              <a:solidFill>
                <a:schemeClr val="lt1"/>
              </a:solidFill>
            </a:endParaRPr>
          </a:p>
        </p:txBody>
      </p:sp>
      <p:sp>
        <p:nvSpPr>
          <p:cNvPr id="2" name="矩形 1"/>
          <p:cNvSpPr/>
          <p:nvPr/>
        </p:nvSpPr>
        <p:spPr>
          <a:xfrm>
            <a:off x="581660" y="163131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安全生产法：第九十四条</a:t>
            </a:r>
            <a:endParaRPr lang="zh-CN" altLang="en-US" sz="2400" b="1">
              <a:solidFill>
                <a:srgbClr val="FFFFFF"/>
              </a:solidFill>
              <a:latin typeface="微软雅黑" panose="020B0503020204020204" charset="-122"/>
              <a:ea typeface="微软雅黑" panose="020B0503020204020204" charset="-122"/>
            </a:endParaRPr>
          </a:p>
        </p:txBody>
      </p:sp>
      <p:grpSp>
        <p:nvGrpSpPr>
          <p:cNvPr id="53249" name="组合 55"/>
          <p:cNvGrpSpPr/>
          <p:nvPr/>
        </p:nvGrpSpPr>
        <p:grpSpPr>
          <a:xfrm>
            <a:off x="868045" y="2165985"/>
            <a:ext cx="10852785" cy="4531995"/>
            <a:chOff x="341185" y="204724"/>
            <a:chExt cx="9273985" cy="6602126"/>
          </a:xfrm>
        </p:grpSpPr>
        <p:sp>
          <p:nvSpPr>
            <p:cNvPr id="53250" name="object 2"/>
            <p:cNvSpPr/>
            <p:nvPr>
              <p:custDataLst>
                <p:tags r:id="rId1"/>
              </p:custDataLst>
            </p:nvPr>
          </p:nvSpPr>
          <p:spPr>
            <a:xfrm>
              <a:off x="347535" y="211124"/>
              <a:ext cx="735647" cy="1224229"/>
            </a:xfrm>
            <a:custGeom>
              <a:avLst/>
              <a:gdLst/>
              <a:ahLst/>
              <a:cxnLst/>
              <a:rect l="0" t="0" r="0" b="0"/>
              <a:pathLst>
                <a:path w="735647" h="1224229">
                  <a:moveTo>
                    <a:pt x="0" y="1224229"/>
                  </a:moveTo>
                  <a:lnTo>
                    <a:pt x="735647" y="1224229"/>
                  </a:lnTo>
                  <a:lnTo>
                    <a:pt x="735647" y="0"/>
                  </a:lnTo>
                  <a:lnTo>
                    <a:pt x="0" y="0"/>
                  </a:lnTo>
                  <a:lnTo>
                    <a:pt x="0" y="1224229"/>
                  </a:lnTo>
                  <a:close/>
                </a:path>
              </a:pathLst>
            </a:custGeom>
            <a:solidFill>
              <a:srgbClr val="28B5A4"/>
            </a:solidFill>
            <a:ln w="9525">
              <a:noFill/>
            </a:ln>
          </p:spPr>
          <p:txBody>
            <a:bodyPr/>
            <a:lstStyle/>
            <a:p>
              <a:endParaRPr lang="zh-CN" altLang="en-US">
                <a:solidFill>
                  <a:schemeClr val="dk1"/>
                </a:solidFill>
              </a:endParaRPr>
            </a:p>
          </p:txBody>
        </p:sp>
        <p:sp>
          <p:nvSpPr>
            <p:cNvPr id="53251" name="object 3"/>
            <p:cNvSpPr/>
            <p:nvPr>
              <p:custDataLst>
                <p:tags r:id="rId2"/>
              </p:custDataLst>
            </p:nvPr>
          </p:nvSpPr>
          <p:spPr>
            <a:xfrm>
              <a:off x="1083183" y="211124"/>
              <a:ext cx="8531987" cy="1224229"/>
            </a:xfrm>
            <a:custGeom>
              <a:avLst/>
              <a:gdLst/>
              <a:ahLst/>
              <a:cxnLst/>
              <a:rect l="0" t="0" r="0" b="0"/>
              <a:pathLst>
                <a:path w="8531987" h="1224229">
                  <a:moveTo>
                    <a:pt x="0" y="1224229"/>
                  </a:moveTo>
                  <a:lnTo>
                    <a:pt x="8531987" y="1224229"/>
                  </a:lnTo>
                  <a:lnTo>
                    <a:pt x="8531987" y="0"/>
                  </a:lnTo>
                  <a:lnTo>
                    <a:pt x="0" y="0"/>
                  </a:lnTo>
                  <a:lnTo>
                    <a:pt x="0" y="1224229"/>
                  </a:lnTo>
                  <a:close/>
                </a:path>
              </a:pathLst>
            </a:custGeom>
            <a:solidFill>
              <a:srgbClr val="28B5A4"/>
            </a:solidFill>
            <a:ln w="9525">
              <a:noFill/>
            </a:ln>
          </p:spPr>
          <p:txBody>
            <a:bodyPr/>
            <a:lstStyle/>
            <a:p>
              <a:endParaRPr lang="zh-CN" altLang="en-US">
                <a:solidFill>
                  <a:schemeClr val="dk1"/>
                </a:solidFill>
              </a:endParaRPr>
            </a:p>
          </p:txBody>
        </p:sp>
        <p:sp>
          <p:nvSpPr>
            <p:cNvPr id="53252" name="object 4"/>
            <p:cNvSpPr/>
            <p:nvPr>
              <p:custDataLst>
                <p:tags r:id="rId3"/>
              </p:custDataLst>
            </p:nvPr>
          </p:nvSpPr>
          <p:spPr>
            <a:xfrm>
              <a:off x="347535" y="1435353"/>
              <a:ext cx="735647" cy="1297177"/>
            </a:xfrm>
            <a:custGeom>
              <a:avLst/>
              <a:gdLst/>
              <a:ahLst/>
              <a:cxnLst/>
              <a:rect l="0" t="0" r="0" b="0"/>
              <a:pathLst>
                <a:path w="735647" h="1297177">
                  <a:moveTo>
                    <a:pt x="0" y="1297177"/>
                  </a:moveTo>
                  <a:lnTo>
                    <a:pt x="735647" y="1297177"/>
                  </a:lnTo>
                  <a:lnTo>
                    <a:pt x="735647" y="0"/>
                  </a:lnTo>
                  <a:lnTo>
                    <a:pt x="0" y="0"/>
                  </a:lnTo>
                  <a:lnTo>
                    <a:pt x="0" y="1297177"/>
                  </a:lnTo>
                  <a:close/>
                </a:path>
              </a:pathLst>
            </a:custGeom>
            <a:solidFill>
              <a:srgbClr val="EE5200"/>
            </a:solidFill>
            <a:ln w="9525">
              <a:noFill/>
            </a:ln>
          </p:spPr>
          <p:txBody>
            <a:bodyPr/>
            <a:lstStyle/>
            <a:p>
              <a:endParaRPr lang="zh-CN" altLang="en-US">
                <a:solidFill>
                  <a:schemeClr val="dk1"/>
                </a:solidFill>
              </a:endParaRPr>
            </a:p>
          </p:txBody>
        </p:sp>
        <p:sp>
          <p:nvSpPr>
            <p:cNvPr id="53253" name="object 5"/>
            <p:cNvSpPr/>
            <p:nvPr>
              <p:custDataLst>
                <p:tags r:id="rId4"/>
              </p:custDataLst>
            </p:nvPr>
          </p:nvSpPr>
          <p:spPr>
            <a:xfrm>
              <a:off x="1083183" y="1435353"/>
              <a:ext cx="8531987" cy="1297177"/>
            </a:xfrm>
            <a:custGeom>
              <a:avLst/>
              <a:gdLst/>
              <a:ahLst/>
              <a:cxnLst/>
              <a:rect l="0" t="0" r="0" b="0"/>
              <a:pathLst>
                <a:path w="8531987" h="1297177">
                  <a:moveTo>
                    <a:pt x="0" y="1297177"/>
                  </a:moveTo>
                  <a:lnTo>
                    <a:pt x="8531987" y="1297177"/>
                  </a:lnTo>
                  <a:lnTo>
                    <a:pt x="8531987" y="0"/>
                  </a:lnTo>
                  <a:lnTo>
                    <a:pt x="0" y="0"/>
                  </a:lnTo>
                  <a:lnTo>
                    <a:pt x="0" y="1297177"/>
                  </a:lnTo>
                  <a:close/>
                </a:path>
              </a:pathLst>
            </a:custGeom>
            <a:solidFill>
              <a:srgbClr val="EE5200"/>
            </a:solidFill>
            <a:ln w="9525">
              <a:noFill/>
            </a:ln>
          </p:spPr>
          <p:txBody>
            <a:bodyPr/>
            <a:lstStyle/>
            <a:p>
              <a:endParaRPr lang="zh-CN" altLang="en-US">
                <a:solidFill>
                  <a:schemeClr val="dk1"/>
                </a:solidFill>
              </a:endParaRPr>
            </a:p>
          </p:txBody>
        </p:sp>
        <p:sp>
          <p:nvSpPr>
            <p:cNvPr id="53254" name="object 6"/>
            <p:cNvSpPr/>
            <p:nvPr>
              <p:custDataLst>
                <p:tags r:id="rId5"/>
              </p:custDataLst>
            </p:nvPr>
          </p:nvSpPr>
          <p:spPr>
            <a:xfrm>
              <a:off x="347535" y="2732563"/>
              <a:ext cx="735647" cy="4067937"/>
            </a:xfrm>
            <a:custGeom>
              <a:avLst/>
              <a:gdLst/>
              <a:ahLst/>
              <a:cxnLst/>
              <a:rect l="0" t="0" r="0" b="0"/>
              <a:pathLst>
                <a:path w="735647" h="4067935">
                  <a:moveTo>
                    <a:pt x="0" y="4067937"/>
                  </a:moveTo>
                  <a:lnTo>
                    <a:pt x="735647" y="4067937"/>
                  </a:lnTo>
                  <a:lnTo>
                    <a:pt x="735647" y="0"/>
                  </a:lnTo>
                  <a:lnTo>
                    <a:pt x="0" y="0"/>
                  </a:lnTo>
                  <a:lnTo>
                    <a:pt x="0" y="4067937"/>
                  </a:lnTo>
                  <a:close/>
                </a:path>
              </a:pathLst>
            </a:custGeom>
            <a:solidFill>
              <a:srgbClr val="205A6B"/>
            </a:solidFill>
            <a:ln w="9525">
              <a:noFill/>
            </a:ln>
          </p:spPr>
          <p:txBody>
            <a:bodyPr/>
            <a:lstStyle/>
            <a:p>
              <a:endParaRPr lang="zh-CN" altLang="en-US">
                <a:solidFill>
                  <a:schemeClr val="dk1"/>
                </a:solidFill>
              </a:endParaRPr>
            </a:p>
          </p:txBody>
        </p:sp>
        <p:sp>
          <p:nvSpPr>
            <p:cNvPr id="53255" name="object 7"/>
            <p:cNvSpPr/>
            <p:nvPr>
              <p:custDataLst>
                <p:tags r:id="rId6"/>
              </p:custDataLst>
            </p:nvPr>
          </p:nvSpPr>
          <p:spPr>
            <a:xfrm>
              <a:off x="1083183" y="2732563"/>
              <a:ext cx="8531987" cy="4067937"/>
            </a:xfrm>
            <a:custGeom>
              <a:avLst/>
              <a:gdLst/>
              <a:ahLst/>
              <a:cxnLst/>
              <a:rect l="0" t="0" r="0" b="0"/>
              <a:pathLst>
                <a:path w="8531987" h="4067935">
                  <a:moveTo>
                    <a:pt x="0" y="4067937"/>
                  </a:moveTo>
                  <a:lnTo>
                    <a:pt x="8531987" y="4067937"/>
                  </a:lnTo>
                  <a:lnTo>
                    <a:pt x="8531987" y="0"/>
                  </a:lnTo>
                  <a:lnTo>
                    <a:pt x="0" y="0"/>
                  </a:lnTo>
                  <a:lnTo>
                    <a:pt x="0" y="4067937"/>
                  </a:lnTo>
                  <a:close/>
                </a:path>
              </a:pathLst>
            </a:custGeom>
            <a:solidFill>
              <a:srgbClr val="205A6B"/>
            </a:solidFill>
            <a:ln w="9525">
              <a:noFill/>
            </a:ln>
          </p:spPr>
          <p:txBody>
            <a:bodyPr/>
            <a:lstStyle/>
            <a:p>
              <a:endParaRPr lang="zh-CN" altLang="en-US">
                <a:solidFill>
                  <a:schemeClr val="dk1"/>
                </a:solidFill>
              </a:endParaRPr>
            </a:p>
          </p:txBody>
        </p:sp>
        <p:sp>
          <p:nvSpPr>
            <p:cNvPr id="53256" name="object 8"/>
            <p:cNvSpPr/>
            <p:nvPr>
              <p:custDataLst>
                <p:tags r:id="rId7"/>
              </p:custDataLst>
            </p:nvPr>
          </p:nvSpPr>
          <p:spPr>
            <a:xfrm flipH="1">
              <a:off x="1083183" y="204724"/>
              <a:ext cx="0" cy="6602126"/>
            </a:xfrm>
            <a:custGeom>
              <a:avLst/>
              <a:gdLst/>
              <a:ahLst/>
              <a:cxnLst/>
              <a:rect l="0" t="0" r="0" b="0"/>
              <a:pathLst>
                <a:path w="1" h="6602126">
                  <a:moveTo>
                    <a:pt x="0" y="0"/>
                  </a:moveTo>
                  <a:lnTo>
                    <a:pt x="0" y="6602126"/>
                  </a:lnTo>
                </a:path>
              </a:pathLst>
            </a:custGeom>
            <a:noFill/>
            <a:ln w="12700"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3257" name="object 9"/>
            <p:cNvSpPr/>
            <p:nvPr>
              <p:custDataLst>
                <p:tags r:id="rId8"/>
              </p:custDataLst>
            </p:nvPr>
          </p:nvSpPr>
          <p:spPr>
            <a:xfrm>
              <a:off x="341185" y="1435353"/>
              <a:ext cx="748347" cy="0"/>
            </a:xfrm>
            <a:custGeom>
              <a:avLst/>
              <a:gdLst/>
              <a:ahLst/>
              <a:cxnLst/>
              <a:rect l="0" t="0" r="0" b="0"/>
              <a:pathLst>
                <a:path w="748347" h="1">
                  <a:moveTo>
                    <a:pt x="0" y="0"/>
                  </a:moveTo>
                  <a:lnTo>
                    <a:pt x="748347" y="0"/>
                  </a:lnTo>
                </a:path>
              </a:pathLst>
            </a:custGeom>
            <a:noFill/>
            <a:ln w="12700"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3258" name="object 10"/>
            <p:cNvSpPr/>
            <p:nvPr>
              <p:custDataLst>
                <p:tags r:id="rId9"/>
              </p:custDataLst>
            </p:nvPr>
          </p:nvSpPr>
          <p:spPr>
            <a:xfrm>
              <a:off x="341185" y="2732532"/>
              <a:ext cx="748347" cy="0"/>
            </a:xfrm>
            <a:custGeom>
              <a:avLst/>
              <a:gdLst/>
              <a:ahLst/>
              <a:cxnLst/>
              <a:rect l="0" t="0" r="0" b="0"/>
              <a:pathLst>
                <a:path w="748347" h="1">
                  <a:moveTo>
                    <a:pt x="0" y="0"/>
                  </a:moveTo>
                  <a:lnTo>
                    <a:pt x="748347" y="0"/>
                  </a:lnTo>
                </a:path>
              </a:pathLst>
            </a:custGeom>
            <a:noFill/>
            <a:ln w="12700"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3259" name="object 11"/>
            <p:cNvSpPr/>
            <p:nvPr>
              <p:custDataLst>
                <p:tags r:id="rId10"/>
              </p:custDataLst>
            </p:nvPr>
          </p:nvSpPr>
          <p:spPr>
            <a:xfrm flipH="1">
              <a:off x="347535" y="204724"/>
              <a:ext cx="0" cy="6602126"/>
            </a:xfrm>
            <a:custGeom>
              <a:avLst/>
              <a:gdLst/>
              <a:ahLst/>
              <a:cxnLst/>
              <a:rect l="0" t="0" r="0" b="0"/>
              <a:pathLst>
                <a:path w="1" h="6602126">
                  <a:moveTo>
                    <a:pt x="0" y="0"/>
                  </a:moveTo>
                  <a:lnTo>
                    <a:pt x="0" y="6602126"/>
                  </a:lnTo>
                </a:path>
              </a:pathLst>
            </a:custGeom>
            <a:noFill/>
            <a:ln w="12700"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3260" name="object 12"/>
            <p:cNvSpPr/>
            <p:nvPr>
              <p:custDataLst>
                <p:tags r:id="rId11"/>
              </p:custDataLst>
            </p:nvPr>
          </p:nvSpPr>
          <p:spPr>
            <a:xfrm>
              <a:off x="341185" y="211074"/>
              <a:ext cx="748347" cy="0"/>
            </a:xfrm>
            <a:custGeom>
              <a:avLst/>
              <a:gdLst/>
              <a:ahLst/>
              <a:cxnLst/>
              <a:rect l="0" t="0" r="0" b="0"/>
              <a:pathLst>
                <a:path w="748347" h="1">
                  <a:moveTo>
                    <a:pt x="0" y="0"/>
                  </a:moveTo>
                  <a:lnTo>
                    <a:pt x="748347" y="0"/>
                  </a:lnTo>
                </a:path>
              </a:pathLst>
            </a:custGeom>
            <a:noFill/>
            <a:ln w="12700"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3261" name="object 13"/>
            <p:cNvSpPr/>
            <p:nvPr>
              <p:custDataLst>
                <p:tags r:id="rId12"/>
              </p:custDataLst>
            </p:nvPr>
          </p:nvSpPr>
          <p:spPr>
            <a:xfrm>
              <a:off x="341185" y="6800500"/>
              <a:ext cx="748347" cy="0"/>
            </a:xfrm>
            <a:custGeom>
              <a:avLst/>
              <a:gdLst/>
              <a:ahLst/>
              <a:cxnLst/>
              <a:rect l="0" t="0" r="0" b="0"/>
              <a:pathLst>
                <a:path w="748347" h="1">
                  <a:moveTo>
                    <a:pt x="0" y="0"/>
                  </a:moveTo>
                  <a:lnTo>
                    <a:pt x="748347" y="0"/>
                  </a:lnTo>
                </a:path>
              </a:pathLst>
            </a:custGeom>
            <a:noFill/>
            <a:ln w="12700"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3262" name="object 14"/>
            <p:cNvSpPr txBox="1"/>
            <p:nvPr/>
          </p:nvSpPr>
          <p:spPr>
            <a:xfrm>
              <a:off x="488519" y="435192"/>
              <a:ext cx="474419" cy="806649"/>
            </a:xfrm>
            <a:prstGeom prst="rect">
              <a:avLst/>
            </a:prstGeom>
            <a:noFill/>
            <a:ln w="9525">
              <a:noFill/>
            </a:ln>
          </p:spPr>
          <p:txBody>
            <a:bodyPr lIns="0" tIns="0" rIns="0" bIns="0" anchor="t" anchorCtr="0">
              <a:spAutoFit/>
            </a:bodyPr>
            <a:lstStyle/>
            <a:p>
              <a:pPr marL="12700" algn="just"/>
              <a:r>
                <a:rPr lang="zh-CN" altLang="en-US" sz="1800" b="1" err="1">
                  <a:solidFill>
                    <a:srgbClr val="FFFFFF"/>
                  </a:solidFill>
                  <a:latin typeface="微软雅黑" panose="020B0503020204020204" charset="-122"/>
                  <a:ea typeface="微软雅黑" panose="020B0503020204020204" charset="-122"/>
                </a:rPr>
                <a:t>责任 主</a:t>
              </a:r>
              <a:r>
                <a:rPr lang="en-US" altLang="zh-CN" sz="1800" b="1" err="1">
                  <a:solidFill>
                    <a:srgbClr val="FFFFFF"/>
                  </a:solidFill>
                  <a:latin typeface="微软雅黑" panose="020B0503020204020204" charset="-122"/>
                  <a:ea typeface="微软雅黑" panose="020B0503020204020204" charset="-122"/>
                </a:rPr>
                <a:t> </a:t>
              </a:r>
              <a:r>
                <a:rPr lang="zh-CN" altLang="en-US" sz="1800" b="1" err="1">
                  <a:solidFill>
                    <a:srgbClr val="FFFFFF"/>
                  </a:solidFill>
                  <a:latin typeface="微软雅黑" panose="020B0503020204020204" charset="-122"/>
                  <a:ea typeface="微软雅黑" panose="020B0503020204020204" charset="-122"/>
                </a:rPr>
                <a:t>体</a:t>
              </a:r>
              <a:endParaRPr lang="zh-CN" altLang="en-US" sz="1800" b="1" err="1">
                <a:solidFill>
                  <a:srgbClr val="FFFFFF"/>
                </a:solidFill>
                <a:latin typeface="微软雅黑" panose="020B0503020204020204" charset="-122"/>
                <a:ea typeface="微软雅黑" panose="020B0503020204020204" charset="-122"/>
              </a:endParaRPr>
            </a:p>
          </p:txBody>
        </p:sp>
        <p:sp>
          <p:nvSpPr>
            <p:cNvPr id="53263" name="object 15"/>
            <p:cNvSpPr txBox="1"/>
            <p:nvPr/>
          </p:nvSpPr>
          <p:spPr>
            <a:xfrm>
              <a:off x="4037899" y="625425"/>
              <a:ext cx="3378200" cy="403324"/>
            </a:xfrm>
            <a:prstGeom prst="rect">
              <a:avLst/>
            </a:prstGeom>
            <a:noFill/>
            <a:ln w="9525">
              <a:noFill/>
            </a:ln>
          </p:spPr>
          <p:txBody>
            <a:bodyPr wrap="square" lIns="0" tIns="0" rIns="0" bIns="0" anchor="t" anchorCtr="0">
              <a:spAutoFit/>
            </a:bodyPr>
            <a:lstStyle/>
            <a:p>
              <a:pPr marL="12700"/>
              <a:r>
                <a:rPr lang="zh-CN" altLang="en-US" b="1">
                  <a:solidFill>
                    <a:srgbClr val="FFFFFF"/>
                  </a:solidFill>
                  <a:latin typeface="微软雅黑" panose="020B0503020204020204" charset="-122"/>
                  <a:ea typeface="微软雅黑" panose="020B0503020204020204" charset="-122"/>
                </a:rPr>
                <a:t>生产经营单位主要负责人</a:t>
              </a:r>
              <a:endParaRPr lang="zh-CN" altLang="en-US" b="1">
                <a:solidFill>
                  <a:srgbClr val="FFFFFF"/>
                </a:solidFill>
                <a:latin typeface="微软雅黑" panose="020B0503020204020204" charset="-122"/>
                <a:ea typeface="微软雅黑" panose="020B0503020204020204" charset="-122"/>
              </a:endParaRPr>
            </a:p>
          </p:txBody>
        </p:sp>
        <p:sp>
          <p:nvSpPr>
            <p:cNvPr id="53264" name="object 16"/>
            <p:cNvSpPr txBox="1"/>
            <p:nvPr/>
          </p:nvSpPr>
          <p:spPr>
            <a:xfrm>
              <a:off x="488519" y="1734297"/>
              <a:ext cx="488770" cy="806649"/>
            </a:xfrm>
            <a:prstGeom prst="rect">
              <a:avLst/>
            </a:prstGeom>
            <a:noFill/>
            <a:ln w="9525">
              <a:noFill/>
            </a:ln>
          </p:spPr>
          <p:txBody>
            <a:bodyPr lIns="0" tIns="0" rIns="0" bIns="0" anchor="t" anchorCtr="0">
              <a:spAutoFit/>
            </a:bodyPr>
            <a:lstStyle/>
            <a:p>
              <a:pPr marL="12700" algn="just"/>
              <a:r>
                <a:rPr lang="zh-CN" altLang="en-US" sz="1800" b="1" err="1">
                  <a:solidFill>
                    <a:srgbClr val="FFFFFF"/>
                  </a:solidFill>
                  <a:latin typeface="微软雅黑" panose="020B0503020204020204" charset="-122"/>
                  <a:ea typeface="微软雅黑" panose="020B0503020204020204" charset="-122"/>
                </a:rPr>
                <a:t>违法 行</a:t>
              </a:r>
              <a:r>
                <a:rPr lang="en-US" altLang="zh-CN" sz="1800" b="1" err="1">
                  <a:solidFill>
                    <a:srgbClr val="FFFFFF"/>
                  </a:solidFill>
                  <a:latin typeface="微软雅黑" panose="020B0503020204020204" charset="-122"/>
                  <a:ea typeface="微软雅黑" panose="020B0503020204020204" charset="-122"/>
                </a:rPr>
                <a:t> </a:t>
              </a:r>
              <a:r>
                <a:rPr lang="zh-CN" altLang="en-US" sz="1800" b="1" err="1">
                  <a:solidFill>
                    <a:srgbClr val="FFFFFF"/>
                  </a:solidFill>
                  <a:latin typeface="微软雅黑" panose="020B0503020204020204" charset="-122"/>
                  <a:ea typeface="微软雅黑" panose="020B0503020204020204" charset="-122"/>
                </a:rPr>
                <a:t>为</a:t>
              </a:r>
              <a:endParaRPr lang="zh-CN" altLang="en-US" sz="1800" b="1" err="1">
                <a:solidFill>
                  <a:srgbClr val="FFFFFF"/>
                </a:solidFill>
                <a:latin typeface="微软雅黑" panose="020B0503020204020204" charset="-122"/>
                <a:ea typeface="微软雅黑" panose="020B0503020204020204" charset="-122"/>
              </a:endParaRPr>
            </a:p>
          </p:txBody>
        </p:sp>
        <p:sp>
          <p:nvSpPr>
            <p:cNvPr id="53265" name="object 17"/>
            <p:cNvSpPr txBox="1"/>
            <p:nvPr/>
          </p:nvSpPr>
          <p:spPr>
            <a:xfrm>
              <a:off x="4079875" y="1959228"/>
              <a:ext cx="2540000" cy="403324"/>
            </a:xfrm>
            <a:prstGeom prst="rect">
              <a:avLst/>
            </a:prstGeom>
            <a:noFill/>
            <a:ln w="9525">
              <a:noFill/>
            </a:ln>
          </p:spPr>
          <p:txBody>
            <a:bodyPr wrap="square" lIns="0" tIns="0" rIns="0" bIns="0" anchor="t" anchorCtr="0">
              <a:spAutoFit/>
            </a:bodyPr>
            <a:lstStyle/>
            <a:p>
              <a:pPr marL="12700"/>
              <a:r>
                <a:rPr lang="zh-CN" altLang="en-US" sz="1800" b="1">
                  <a:solidFill>
                    <a:srgbClr val="FFFFFF"/>
                  </a:solidFill>
                  <a:latin typeface="微软雅黑" panose="020B0503020204020204" charset="-122"/>
                  <a:ea typeface="微软雅黑" panose="020B0503020204020204" charset="-122"/>
                </a:rPr>
                <a:t>未履行安全生产管理职责</a:t>
              </a:r>
              <a:endParaRPr lang="zh-CN" altLang="en-US" sz="1800" b="1">
                <a:solidFill>
                  <a:srgbClr val="FFFFFF"/>
                </a:solidFill>
                <a:latin typeface="微软雅黑" panose="020B0503020204020204" charset="-122"/>
                <a:ea typeface="微软雅黑" panose="020B0503020204020204" charset="-122"/>
              </a:endParaRPr>
            </a:p>
          </p:txBody>
        </p:sp>
        <p:sp>
          <p:nvSpPr>
            <p:cNvPr id="53266" name="object 18"/>
            <p:cNvSpPr txBox="1"/>
            <p:nvPr/>
          </p:nvSpPr>
          <p:spPr>
            <a:xfrm>
              <a:off x="588060" y="4072382"/>
              <a:ext cx="254635" cy="1613298"/>
            </a:xfrm>
            <a:prstGeom prst="rect">
              <a:avLst/>
            </a:prstGeom>
            <a:noFill/>
            <a:ln w="9525">
              <a:noFill/>
            </a:ln>
          </p:spPr>
          <p:txBody>
            <a:bodyPr lIns="0" tIns="0" rIns="0" bIns="0" anchor="t" anchorCtr="0">
              <a:spAutoFit/>
            </a:bodyPr>
            <a:lstStyle/>
            <a:p>
              <a:pPr marL="12700" algn="just"/>
              <a:r>
                <a:rPr lang="zh-CN" altLang="en-US" sz="1800" b="1">
                  <a:solidFill>
                    <a:srgbClr val="FFFFFF"/>
                  </a:solidFill>
                  <a:latin typeface="微软雅黑" panose="020B0503020204020204" charset="-122"/>
                  <a:ea typeface="微软雅黑" panose="020B0503020204020204" charset="-122"/>
                </a:rPr>
                <a:t>违 法 后 果</a:t>
              </a:r>
              <a:endParaRPr lang="zh-CN" altLang="en-US" sz="1800" b="1">
                <a:solidFill>
                  <a:srgbClr val="FFFFFF"/>
                </a:solidFill>
                <a:latin typeface="微软雅黑" panose="020B0503020204020204" charset="-122"/>
                <a:ea typeface="微软雅黑" panose="020B0503020204020204" charset="-122"/>
              </a:endParaRPr>
            </a:p>
          </p:txBody>
        </p:sp>
        <p:sp>
          <p:nvSpPr>
            <p:cNvPr id="53267" name="object 22"/>
            <p:cNvSpPr/>
            <p:nvPr>
              <p:custDataLst>
                <p:tags r:id="rId13"/>
              </p:custDataLst>
            </p:nvPr>
          </p:nvSpPr>
          <p:spPr>
            <a:xfrm flipH="1">
              <a:off x="4927853" y="2846070"/>
              <a:ext cx="0" cy="791971"/>
            </a:xfrm>
            <a:custGeom>
              <a:avLst/>
              <a:gdLst/>
              <a:ahLst/>
              <a:cxnLst/>
              <a:rect l="0" t="0" r="0" b="0"/>
              <a:pathLst>
                <a:path w="1" h="791972">
                  <a:moveTo>
                    <a:pt x="0" y="0"/>
                  </a:moveTo>
                  <a:lnTo>
                    <a:pt x="0" y="791971"/>
                  </a:lnTo>
                </a:path>
              </a:pathLst>
            </a:custGeom>
            <a:noFill/>
            <a:ln w="19812" cap="flat" cmpd="sng">
              <a:solidFill>
                <a:srgbClr val="205A6B"/>
              </a:solidFill>
              <a:prstDash val="solid"/>
              <a:miter/>
              <a:headEnd type="none" w="med" len="med"/>
              <a:tailEnd type="none" w="med" len="med"/>
            </a:ln>
          </p:spPr>
          <p:txBody>
            <a:bodyPr/>
            <a:lstStyle/>
            <a:p>
              <a:endParaRPr lang="zh-CN" altLang="en-US">
                <a:solidFill>
                  <a:schemeClr val="dk1"/>
                </a:solidFill>
              </a:endParaRPr>
            </a:p>
          </p:txBody>
        </p:sp>
        <p:sp>
          <p:nvSpPr>
            <p:cNvPr id="53268" name="object 23"/>
            <p:cNvSpPr/>
            <p:nvPr>
              <p:custDataLst>
                <p:tags r:id="rId14"/>
              </p:custDataLst>
            </p:nvPr>
          </p:nvSpPr>
          <p:spPr>
            <a:xfrm flipH="1">
              <a:off x="4658105" y="4691634"/>
              <a:ext cx="0" cy="162179"/>
            </a:xfrm>
            <a:custGeom>
              <a:avLst/>
              <a:gdLst/>
              <a:ahLst/>
              <a:cxnLst/>
              <a:rect l="0" t="0" r="0" b="0"/>
              <a:pathLst>
                <a:path w="1" h="162178">
                  <a:moveTo>
                    <a:pt x="0" y="0"/>
                  </a:moveTo>
                  <a:lnTo>
                    <a:pt x="0" y="162179"/>
                  </a:lnTo>
                </a:path>
              </a:pathLst>
            </a:custGeom>
            <a:noFill/>
            <a:ln w="1981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3269" name="object 24"/>
            <p:cNvSpPr/>
            <p:nvPr>
              <p:custDataLst>
                <p:tags r:id="rId15"/>
              </p:custDataLst>
            </p:nvPr>
          </p:nvSpPr>
          <p:spPr>
            <a:xfrm>
              <a:off x="1221486" y="4882134"/>
              <a:ext cx="4826508" cy="1533143"/>
            </a:xfrm>
            <a:custGeom>
              <a:avLst/>
              <a:gdLst/>
              <a:ahLst/>
              <a:cxnLst/>
              <a:rect l="0" t="0" r="0" b="0"/>
              <a:pathLst>
                <a:path w="4826508" h="1533143">
                  <a:moveTo>
                    <a:pt x="0" y="1533143"/>
                  </a:moveTo>
                  <a:lnTo>
                    <a:pt x="4826508" y="1533143"/>
                  </a:lnTo>
                  <a:lnTo>
                    <a:pt x="4826508" y="0"/>
                  </a:lnTo>
                  <a:lnTo>
                    <a:pt x="0" y="0"/>
                  </a:lnTo>
                  <a:lnTo>
                    <a:pt x="0" y="1533143"/>
                  </a:lnTo>
                  <a:close/>
                </a:path>
              </a:pathLst>
            </a:custGeom>
            <a:solidFill>
              <a:srgbClr val="205A6B"/>
            </a:solidFill>
            <a:ln w="9525">
              <a:noFill/>
            </a:ln>
          </p:spPr>
          <p:txBody>
            <a:bodyPr/>
            <a:lstStyle/>
            <a:p>
              <a:endParaRPr lang="zh-CN" altLang="en-US">
                <a:solidFill>
                  <a:schemeClr val="dk1"/>
                </a:solidFill>
              </a:endParaRPr>
            </a:p>
          </p:txBody>
        </p:sp>
        <p:sp>
          <p:nvSpPr>
            <p:cNvPr id="53270" name="object 25"/>
            <p:cNvSpPr/>
            <p:nvPr>
              <p:custDataLst>
                <p:tags r:id="rId16"/>
              </p:custDataLst>
            </p:nvPr>
          </p:nvSpPr>
          <p:spPr>
            <a:xfrm>
              <a:off x="1221486" y="4882134"/>
              <a:ext cx="4826508" cy="1533143"/>
            </a:xfrm>
            <a:custGeom>
              <a:avLst/>
              <a:gdLst/>
              <a:ahLst/>
              <a:cxnLst/>
              <a:rect l="0" t="0" r="0" b="0"/>
              <a:pathLst>
                <a:path w="4826508" h="1533143">
                  <a:moveTo>
                    <a:pt x="0" y="1533143"/>
                  </a:moveTo>
                  <a:lnTo>
                    <a:pt x="4826508" y="1533143"/>
                  </a:lnTo>
                  <a:lnTo>
                    <a:pt x="4826508" y="0"/>
                  </a:lnTo>
                  <a:lnTo>
                    <a:pt x="0" y="0"/>
                  </a:lnTo>
                  <a:lnTo>
                    <a:pt x="0" y="1533143"/>
                  </a:lnTo>
                  <a:close/>
                </a:path>
              </a:pathLst>
            </a:custGeom>
            <a:noFill/>
            <a:ln w="1981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3271" name="object 26"/>
            <p:cNvSpPr txBox="1"/>
            <p:nvPr/>
          </p:nvSpPr>
          <p:spPr>
            <a:xfrm>
              <a:off x="1299463" y="4867147"/>
              <a:ext cx="4692015" cy="1613298"/>
            </a:xfrm>
            <a:prstGeom prst="rect">
              <a:avLst/>
            </a:prstGeom>
            <a:noFill/>
            <a:ln w="9525">
              <a:noFill/>
            </a:ln>
          </p:spPr>
          <p:txBody>
            <a:bodyPr wrap="square" lIns="0" tIns="0" rIns="0" bIns="0" anchor="t" anchorCtr="0">
              <a:spAutoFit/>
            </a:bodyPr>
            <a:lstStyle/>
            <a:p>
              <a:pPr marL="12700">
                <a:lnSpc>
                  <a:spcPct val="150000"/>
                </a:lnSpc>
              </a:pPr>
              <a:r>
                <a:rPr lang="zh-CN" altLang="en-US" sz="1600" b="1">
                  <a:solidFill>
                    <a:srgbClr val="FFFFFF"/>
                  </a:solidFill>
                  <a:latin typeface="微软雅黑" panose="020B0503020204020204" charset="-122"/>
                  <a:ea typeface="微软雅黑" panose="020B0503020204020204" charset="-122"/>
                </a:rPr>
                <a:t>自刑罚执行完毕或者受处分之日起，五年内不得担任 任何生产经营单位的主要负责人 对重大、特别重大生产安全事故负有责任的，终身 不得担任本行业生产经营单位的主要负责</a:t>
              </a:r>
              <a:endParaRPr lang="zh-CN" altLang="en-US" sz="1600" b="1">
                <a:solidFill>
                  <a:srgbClr val="FFFFFF"/>
                </a:solidFill>
                <a:latin typeface="微软雅黑" panose="020B0503020204020204" charset="-122"/>
                <a:ea typeface="微软雅黑" panose="020B0503020204020204" charset="-122"/>
              </a:endParaRPr>
            </a:p>
          </p:txBody>
        </p:sp>
        <p:sp>
          <p:nvSpPr>
            <p:cNvPr id="53272" name="object 27"/>
            <p:cNvSpPr/>
            <p:nvPr>
              <p:custDataLst>
                <p:tags r:id="rId17"/>
              </p:custDataLst>
            </p:nvPr>
          </p:nvSpPr>
          <p:spPr>
            <a:xfrm>
              <a:off x="4804409" y="2978657"/>
              <a:ext cx="3347973" cy="900175"/>
            </a:xfrm>
            <a:custGeom>
              <a:avLst/>
              <a:gdLst/>
              <a:ahLst/>
              <a:cxnLst/>
              <a:rect l="0" t="0" r="0" b="0"/>
              <a:pathLst>
                <a:path w="3347972" h="900176">
                  <a:moveTo>
                    <a:pt x="3347973" y="900175"/>
                  </a:moveTo>
                  <a:lnTo>
                    <a:pt x="3347973" y="450088"/>
                  </a:lnTo>
                  <a:lnTo>
                    <a:pt x="0" y="450088"/>
                  </a:lnTo>
                  <a:lnTo>
                    <a:pt x="0" y="0"/>
                  </a:lnTo>
                </a:path>
              </a:pathLst>
            </a:custGeom>
            <a:noFill/>
            <a:ln w="1981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3273" name="object 28"/>
            <p:cNvSpPr/>
            <p:nvPr>
              <p:custDataLst>
                <p:tags r:id="rId18"/>
              </p:custDataLst>
            </p:nvPr>
          </p:nvSpPr>
          <p:spPr>
            <a:xfrm>
              <a:off x="2859785" y="2978657"/>
              <a:ext cx="1944624" cy="900175"/>
            </a:xfrm>
            <a:custGeom>
              <a:avLst/>
              <a:gdLst/>
              <a:ahLst/>
              <a:cxnLst/>
              <a:rect l="0" t="0" r="0" b="0"/>
              <a:pathLst>
                <a:path w="1944624" h="900176">
                  <a:moveTo>
                    <a:pt x="1944624" y="0"/>
                  </a:moveTo>
                  <a:lnTo>
                    <a:pt x="1944624" y="450088"/>
                  </a:lnTo>
                  <a:lnTo>
                    <a:pt x="0" y="450088"/>
                  </a:lnTo>
                  <a:lnTo>
                    <a:pt x="0" y="900175"/>
                  </a:lnTo>
                </a:path>
              </a:pathLst>
            </a:custGeom>
            <a:noFill/>
            <a:ln w="1981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3274" name="object 29"/>
            <p:cNvSpPr txBox="1"/>
            <p:nvPr/>
          </p:nvSpPr>
          <p:spPr>
            <a:xfrm>
              <a:off x="2911855" y="3100832"/>
              <a:ext cx="1647189" cy="357997"/>
            </a:xfrm>
            <a:prstGeom prst="rect">
              <a:avLst/>
            </a:prstGeom>
            <a:noFill/>
            <a:ln w="9525">
              <a:noFill/>
            </a:ln>
          </p:spPr>
          <p:txBody>
            <a:bodyPr wrap="square" lIns="0" tIns="0" rIns="0" bIns="0" anchor="t" anchorCtr="0">
              <a:spAutoFit/>
            </a:bodyPr>
            <a:lstStyle/>
            <a:p>
              <a:pPr marL="12700"/>
              <a:r>
                <a:rPr lang="zh-CN" altLang="en-US" sz="1600" b="1">
                  <a:solidFill>
                    <a:srgbClr val="FFFFFF"/>
                  </a:solidFill>
                  <a:latin typeface="微软雅黑" panose="020B0503020204020204" charset="-122"/>
                  <a:ea typeface="微软雅黑" panose="020B0503020204020204" charset="-122"/>
                </a:rPr>
                <a:t>导致发生安全事故</a:t>
              </a:r>
              <a:endParaRPr lang="zh-CN" altLang="en-US" sz="1600" b="1">
                <a:solidFill>
                  <a:srgbClr val="FFFFFF"/>
                </a:solidFill>
                <a:latin typeface="微软雅黑" panose="020B0503020204020204" charset="-122"/>
                <a:ea typeface="微软雅黑" panose="020B0503020204020204" charset="-122"/>
              </a:endParaRPr>
            </a:p>
          </p:txBody>
        </p:sp>
        <p:sp>
          <p:nvSpPr>
            <p:cNvPr id="53275" name="object 30"/>
            <p:cNvSpPr txBox="1"/>
            <p:nvPr/>
          </p:nvSpPr>
          <p:spPr>
            <a:xfrm>
              <a:off x="5178297" y="3100832"/>
              <a:ext cx="1444625" cy="357997"/>
            </a:xfrm>
            <a:prstGeom prst="rect">
              <a:avLst/>
            </a:prstGeom>
            <a:noFill/>
            <a:ln w="9525">
              <a:noFill/>
            </a:ln>
          </p:spPr>
          <p:txBody>
            <a:bodyPr wrap="square" lIns="0" tIns="0" rIns="0" bIns="0" anchor="t" anchorCtr="0">
              <a:spAutoFit/>
            </a:bodyPr>
            <a:lstStyle/>
            <a:p>
              <a:pPr marL="12700"/>
              <a:r>
                <a:rPr lang="zh-CN" altLang="en-US" sz="1600" b="1">
                  <a:solidFill>
                    <a:srgbClr val="FFFFFF"/>
                  </a:solidFill>
                  <a:latin typeface="微软雅黑" panose="020B0503020204020204" charset="-122"/>
                  <a:ea typeface="微软雅黑" panose="020B0503020204020204" charset="-122"/>
                </a:rPr>
                <a:t>未发生安全事故</a:t>
              </a:r>
              <a:endParaRPr lang="zh-CN" altLang="en-US" sz="1600" b="1">
                <a:solidFill>
                  <a:srgbClr val="FFFFFF"/>
                </a:solidFill>
                <a:latin typeface="微软雅黑" panose="020B0503020204020204" charset="-122"/>
                <a:ea typeface="微软雅黑" panose="020B0503020204020204" charset="-122"/>
              </a:endParaRPr>
            </a:p>
          </p:txBody>
        </p:sp>
        <p:sp>
          <p:nvSpPr>
            <p:cNvPr id="53276" name="object 31"/>
            <p:cNvSpPr/>
            <p:nvPr>
              <p:custDataLst>
                <p:tags r:id="rId19"/>
              </p:custDataLst>
            </p:nvPr>
          </p:nvSpPr>
          <p:spPr>
            <a:xfrm>
              <a:off x="2858261" y="3417570"/>
              <a:ext cx="1800225" cy="1081150"/>
            </a:xfrm>
            <a:custGeom>
              <a:avLst/>
              <a:gdLst/>
              <a:ahLst/>
              <a:cxnLst/>
              <a:rect l="0" t="0" r="0" b="0"/>
              <a:pathLst>
                <a:path w="1800225" h="1081151">
                  <a:moveTo>
                    <a:pt x="1800225" y="1081150"/>
                  </a:moveTo>
                  <a:lnTo>
                    <a:pt x="1800225" y="540511"/>
                  </a:lnTo>
                  <a:lnTo>
                    <a:pt x="0" y="540511"/>
                  </a:lnTo>
                  <a:lnTo>
                    <a:pt x="0" y="0"/>
                  </a:lnTo>
                </a:path>
              </a:pathLst>
            </a:custGeom>
            <a:noFill/>
            <a:ln w="1981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3277" name="object 32"/>
            <p:cNvSpPr/>
            <p:nvPr>
              <p:custDataLst>
                <p:tags r:id="rId20"/>
              </p:custDataLst>
            </p:nvPr>
          </p:nvSpPr>
          <p:spPr>
            <a:xfrm>
              <a:off x="1959101" y="3417570"/>
              <a:ext cx="900176" cy="1081023"/>
            </a:xfrm>
            <a:custGeom>
              <a:avLst/>
              <a:gdLst/>
              <a:ahLst/>
              <a:cxnLst/>
              <a:rect l="0" t="0" r="0" b="0"/>
              <a:pathLst>
                <a:path w="900176" h="1081024">
                  <a:moveTo>
                    <a:pt x="900176" y="0"/>
                  </a:moveTo>
                  <a:lnTo>
                    <a:pt x="900176" y="540511"/>
                  </a:lnTo>
                  <a:lnTo>
                    <a:pt x="0" y="540511"/>
                  </a:lnTo>
                  <a:lnTo>
                    <a:pt x="0" y="1081023"/>
                  </a:lnTo>
                </a:path>
              </a:pathLst>
            </a:custGeom>
            <a:noFill/>
            <a:ln w="1981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3278" name="object 33"/>
            <p:cNvSpPr/>
            <p:nvPr>
              <p:custDataLst>
                <p:tags r:id="rId21"/>
              </p:custDataLst>
            </p:nvPr>
          </p:nvSpPr>
          <p:spPr>
            <a:xfrm flipH="1">
              <a:off x="8154161" y="4176521"/>
              <a:ext cx="0" cy="99694"/>
            </a:xfrm>
            <a:custGeom>
              <a:avLst/>
              <a:gdLst/>
              <a:ahLst/>
              <a:cxnLst/>
              <a:rect l="0" t="0" r="0" b="0"/>
              <a:pathLst>
                <a:path w="1" h="99695">
                  <a:moveTo>
                    <a:pt x="0" y="0"/>
                  </a:moveTo>
                  <a:lnTo>
                    <a:pt x="0" y="99694"/>
                  </a:lnTo>
                </a:path>
              </a:pathLst>
            </a:custGeom>
            <a:noFill/>
            <a:ln w="1981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3279" name="object 34"/>
            <p:cNvSpPr txBox="1"/>
            <p:nvPr/>
          </p:nvSpPr>
          <p:spPr>
            <a:xfrm>
              <a:off x="3137661" y="3632707"/>
              <a:ext cx="1038860" cy="357997"/>
            </a:xfrm>
            <a:prstGeom prst="rect">
              <a:avLst/>
            </a:prstGeom>
            <a:noFill/>
            <a:ln w="9525">
              <a:noFill/>
            </a:ln>
          </p:spPr>
          <p:txBody>
            <a:bodyPr wrap="square" lIns="0" tIns="0" rIns="0" bIns="0" anchor="t" anchorCtr="0">
              <a:spAutoFit/>
            </a:bodyPr>
            <a:lstStyle/>
            <a:p>
              <a:pPr marL="12700"/>
              <a:r>
                <a:rPr lang="zh-CN" altLang="en-US" sz="1600" b="1" err="1">
                  <a:solidFill>
                    <a:srgbClr val="FFFFFF"/>
                  </a:solidFill>
                  <a:latin typeface="微软雅黑" panose="020B0503020204020204" charset="-122"/>
                  <a:ea typeface="微软雅黑" panose="020B0503020204020204" charset="-122"/>
                </a:rPr>
                <a:t>构成犯罪</a:t>
              </a:r>
              <a:endParaRPr lang="zh-CN" altLang="en-US" sz="1600" b="1" err="1">
                <a:solidFill>
                  <a:srgbClr val="FFFFFF"/>
                </a:solidFill>
                <a:latin typeface="微软雅黑" panose="020B0503020204020204" charset="-122"/>
                <a:ea typeface="微软雅黑" panose="020B0503020204020204" charset="-122"/>
              </a:endParaRPr>
            </a:p>
          </p:txBody>
        </p:sp>
        <p:sp>
          <p:nvSpPr>
            <p:cNvPr id="53280" name="object 35"/>
            <p:cNvSpPr txBox="1"/>
            <p:nvPr/>
          </p:nvSpPr>
          <p:spPr>
            <a:xfrm>
              <a:off x="1524000" y="3632707"/>
              <a:ext cx="1096136" cy="357997"/>
            </a:xfrm>
            <a:prstGeom prst="rect">
              <a:avLst/>
            </a:prstGeom>
            <a:noFill/>
            <a:ln w="9525">
              <a:noFill/>
            </a:ln>
          </p:spPr>
          <p:txBody>
            <a:bodyPr wrap="square" lIns="0" tIns="0" rIns="0" bIns="0" anchor="t" anchorCtr="0">
              <a:spAutoFit/>
            </a:bodyPr>
            <a:lstStyle/>
            <a:p>
              <a:pPr marL="12700"/>
              <a:r>
                <a:rPr lang="zh-CN" altLang="en-US" sz="1600" b="1">
                  <a:solidFill>
                    <a:srgbClr val="FFFFFF"/>
                  </a:solidFill>
                  <a:latin typeface="微软雅黑" panose="020B0503020204020204" charset="-122"/>
                  <a:ea typeface="微软雅黑" panose="020B0503020204020204" charset="-122"/>
                </a:rPr>
                <a:t>未构成犯罪</a:t>
              </a:r>
              <a:endParaRPr lang="zh-CN" altLang="en-US" sz="1600" b="1" err="1">
                <a:solidFill>
                  <a:srgbClr val="FFFFFF"/>
                </a:solidFill>
                <a:latin typeface="微软雅黑" panose="020B0503020204020204" charset="-122"/>
                <a:ea typeface="微软雅黑" panose="020B0503020204020204" charset="-122"/>
              </a:endParaRPr>
            </a:p>
          </p:txBody>
        </p:sp>
        <p:sp>
          <p:nvSpPr>
            <p:cNvPr id="53281" name="object 36"/>
            <p:cNvSpPr/>
            <p:nvPr>
              <p:custDataLst>
                <p:tags r:id="rId22"/>
              </p:custDataLst>
            </p:nvPr>
          </p:nvSpPr>
          <p:spPr>
            <a:xfrm flipH="1">
              <a:off x="1957577" y="4676394"/>
              <a:ext cx="0" cy="175768"/>
            </a:xfrm>
            <a:custGeom>
              <a:avLst/>
              <a:gdLst/>
              <a:ahLst/>
              <a:cxnLst/>
              <a:rect l="0" t="0" r="0" b="0"/>
              <a:pathLst>
                <a:path w="1" h="175768">
                  <a:moveTo>
                    <a:pt x="0" y="0"/>
                  </a:moveTo>
                  <a:lnTo>
                    <a:pt x="0" y="175767"/>
                  </a:lnTo>
                </a:path>
              </a:pathLst>
            </a:custGeom>
            <a:noFill/>
            <a:ln w="1981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3282" name="object 37"/>
            <p:cNvSpPr/>
            <p:nvPr>
              <p:custDataLst>
                <p:tags r:id="rId23"/>
              </p:custDataLst>
            </p:nvPr>
          </p:nvSpPr>
          <p:spPr>
            <a:xfrm>
              <a:off x="1221486" y="4207002"/>
              <a:ext cx="1440180" cy="469392"/>
            </a:xfrm>
            <a:custGeom>
              <a:avLst/>
              <a:gdLst/>
              <a:ahLst/>
              <a:cxnLst/>
              <a:rect l="0" t="0" r="0" b="0"/>
              <a:pathLst>
                <a:path w="1440180" h="469392">
                  <a:moveTo>
                    <a:pt x="0" y="469392"/>
                  </a:moveTo>
                  <a:lnTo>
                    <a:pt x="1440180" y="469392"/>
                  </a:lnTo>
                  <a:lnTo>
                    <a:pt x="1440180" y="0"/>
                  </a:lnTo>
                  <a:lnTo>
                    <a:pt x="0" y="0"/>
                  </a:lnTo>
                  <a:lnTo>
                    <a:pt x="0" y="469392"/>
                  </a:lnTo>
                  <a:close/>
                </a:path>
              </a:pathLst>
            </a:custGeom>
            <a:solidFill>
              <a:srgbClr val="205A6B"/>
            </a:solidFill>
            <a:ln w="9525">
              <a:noFill/>
            </a:ln>
          </p:spPr>
          <p:txBody>
            <a:bodyPr/>
            <a:lstStyle/>
            <a:p>
              <a:endParaRPr lang="zh-CN" altLang="en-US">
                <a:solidFill>
                  <a:schemeClr val="dk1"/>
                </a:solidFill>
              </a:endParaRPr>
            </a:p>
          </p:txBody>
        </p:sp>
        <p:sp>
          <p:nvSpPr>
            <p:cNvPr id="53283" name="object 38"/>
            <p:cNvSpPr/>
            <p:nvPr>
              <p:custDataLst>
                <p:tags r:id="rId24"/>
              </p:custDataLst>
            </p:nvPr>
          </p:nvSpPr>
          <p:spPr>
            <a:xfrm>
              <a:off x="1221486" y="4207002"/>
              <a:ext cx="1440180" cy="469392"/>
            </a:xfrm>
            <a:custGeom>
              <a:avLst/>
              <a:gdLst/>
              <a:ahLst/>
              <a:cxnLst/>
              <a:rect l="0" t="0" r="0" b="0"/>
              <a:pathLst>
                <a:path w="1440180" h="469392">
                  <a:moveTo>
                    <a:pt x="0" y="469392"/>
                  </a:moveTo>
                  <a:lnTo>
                    <a:pt x="1440180" y="469392"/>
                  </a:lnTo>
                  <a:lnTo>
                    <a:pt x="1440180" y="0"/>
                  </a:lnTo>
                  <a:lnTo>
                    <a:pt x="0" y="0"/>
                  </a:lnTo>
                  <a:lnTo>
                    <a:pt x="0" y="469392"/>
                  </a:lnTo>
                  <a:close/>
                </a:path>
              </a:pathLst>
            </a:custGeom>
            <a:noFill/>
            <a:ln w="1981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3284" name="object 39"/>
            <p:cNvSpPr txBox="1"/>
            <p:nvPr/>
          </p:nvSpPr>
          <p:spPr>
            <a:xfrm>
              <a:off x="1522602" y="4330065"/>
              <a:ext cx="836294" cy="357997"/>
            </a:xfrm>
            <a:prstGeom prst="rect">
              <a:avLst/>
            </a:prstGeom>
            <a:noFill/>
            <a:ln w="9525">
              <a:noFill/>
            </a:ln>
          </p:spPr>
          <p:txBody>
            <a:bodyPr wrap="square" lIns="0" tIns="0" rIns="0" bIns="0" anchor="t" anchorCtr="0">
              <a:spAutoFit/>
            </a:bodyPr>
            <a:lstStyle/>
            <a:p>
              <a:pPr marL="12700"/>
              <a:r>
                <a:rPr lang="zh-CN" altLang="en-US" sz="1600" b="1">
                  <a:solidFill>
                    <a:srgbClr val="FFFFFF"/>
                  </a:solidFill>
                  <a:latin typeface="微软雅黑" panose="020B0503020204020204" charset="-122"/>
                  <a:ea typeface="微软雅黑" panose="020B0503020204020204" charset="-122"/>
                </a:rPr>
                <a:t>撤职处分</a:t>
              </a:r>
              <a:endParaRPr lang="zh-CN" altLang="en-US" sz="1600" b="1">
                <a:solidFill>
                  <a:srgbClr val="FFFFFF"/>
                </a:solidFill>
                <a:latin typeface="微软雅黑" panose="020B0503020204020204" charset="-122"/>
                <a:ea typeface="微软雅黑" panose="020B0503020204020204" charset="-122"/>
              </a:endParaRPr>
            </a:p>
          </p:txBody>
        </p:sp>
        <p:sp>
          <p:nvSpPr>
            <p:cNvPr id="53285" name="object 40"/>
            <p:cNvSpPr/>
            <p:nvPr>
              <p:custDataLst>
                <p:tags r:id="rId25"/>
              </p:custDataLst>
            </p:nvPr>
          </p:nvSpPr>
          <p:spPr>
            <a:xfrm>
              <a:off x="3938778" y="4223765"/>
              <a:ext cx="1440179" cy="467868"/>
            </a:xfrm>
            <a:custGeom>
              <a:avLst/>
              <a:gdLst/>
              <a:ahLst/>
              <a:cxnLst/>
              <a:rect l="0" t="0" r="0" b="0"/>
              <a:pathLst>
                <a:path w="1440179" h="467868">
                  <a:moveTo>
                    <a:pt x="0" y="467868"/>
                  </a:moveTo>
                  <a:lnTo>
                    <a:pt x="1440179" y="467868"/>
                  </a:lnTo>
                  <a:lnTo>
                    <a:pt x="1440179" y="0"/>
                  </a:lnTo>
                  <a:lnTo>
                    <a:pt x="0" y="0"/>
                  </a:lnTo>
                  <a:lnTo>
                    <a:pt x="0" y="467868"/>
                  </a:lnTo>
                  <a:close/>
                </a:path>
              </a:pathLst>
            </a:custGeom>
            <a:solidFill>
              <a:srgbClr val="205A6B"/>
            </a:solidFill>
            <a:ln w="9525">
              <a:noFill/>
            </a:ln>
          </p:spPr>
          <p:txBody>
            <a:bodyPr/>
            <a:lstStyle/>
            <a:p>
              <a:endParaRPr lang="zh-CN" altLang="en-US">
                <a:solidFill>
                  <a:schemeClr val="dk1"/>
                </a:solidFill>
              </a:endParaRPr>
            </a:p>
          </p:txBody>
        </p:sp>
        <p:sp>
          <p:nvSpPr>
            <p:cNvPr id="53286" name="object 41"/>
            <p:cNvSpPr/>
            <p:nvPr>
              <p:custDataLst>
                <p:tags r:id="rId26"/>
              </p:custDataLst>
            </p:nvPr>
          </p:nvSpPr>
          <p:spPr>
            <a:xfrm>
              <a:off x="3938778" y="4223765"/>
              <a:ext cx="1440179" cy="467868"/>
            </a:xfrm>
            <a:custGeom>
              <a:avLst/>
              <a:gdLst/>
              <a:ahLst/>
              <a:cxnLst/>
              <a:rect l="0" t="0" r="0" b="0"/>
              <a:pathLst>
                <a:path w="1440179" h="467868">
                  <a:moveTo>
                    <a:pt x="0" y="467868"/>
                  </a:moveTo>
                  <a:lnTo>
                    <a:pt x="1440179" y="467868"/>
                  </a:lnTo>
                  <a:lnTo>
                    <a:pt x="1440179" y="0"/>
                  </a:lnTo>
                  <a:lnTo>
                    <a:pt x="0" y="0"/>
                  </a:lnTo>
                  <a:lnTo>
                    <a:pt x="0" y="467868"/>
                  </a:lnTo>
                  <a:close/>
                </a:path>
              </a:pathLst>
            </a:custGeom>
            <a:noFill/>
            <a:ln w="19811"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3287" name="object 42"/>
            <p:cNvSpPr txBox="1"/>
            <p:nvPr/>
          </p:nvSpPr>
          <p:spPr>
            <a:xfrm>
              <a:off x="4038091" y="4345940"/>
              <a:ext cx="1242060" cy="357997"/>
            </a:xfrm>
            <a:prstGeom prst="rect">
              <a:avLst/>
            </a:prstGeom>
            <a:noFill/>
            <a:ln w="9525">
              <a:noFill/>
            </a:ln>
          </p:spPr>
          <p:txBody>
            <a:bodyPr wrap="square" lIns="0" tIns="0" rIns="0" bIns="0" anchor="t" anchorCtr="0">
              <a:spAutoFit/>
            </a:bodyPr>
            <a:lstStyle/>
            <a:p>
              <a:pPr marL="12700"/>
              <a:r>
                <a:rPr lang="zh-CN" altLang="en-US" sz="1600" b="1">
                  <a:solidFill>
                    <a:srgbClr val="FFFFFF"/>
                  </a:solidFill>
                  <a:latin typeface="微软雅黑" panose="020B0503020204020204" charset="-122"/>
                  <a:ea typeface="微软雅黑" panose="020B0503020204020204" charset="-122"/>
                </a:rPr>
                <a:t>追究刑事责任</a:t>
              </a:r>
              <a:endParaRPr lang="zh-CN" altLang="en-US" sz="1600" b="1">
                <a:solidFill>
                  <a:srgbClr val="FFFFFF"/>
                </a:solidFill>
                <a:latin typeface="微软雅黑" panose="020B0503020204020204" charset="-122"/>
                <a:ea typeface="微软雅黑" panose="020B0503020204020204" charset="-122"/>
              </a:endParaRPr>
            </a:p>
          </p:txBody>
        </p:sp>
        <p:sp>
          <p:nvSpPr>
            <p:cNvPr id="53288" name="object 43"/>
            <p:cNvSpPr/>
            <p:nvPr>
              <p:custDataLst>
                <p:tags r:id="rId27"/>
              </p:custDataLst>
            </p:nvPr>
          </p:nvSpPr>
          <p:spPr>
            <a:xfrm>
              <a:off x="6165341" y="5485638"/>
              <a:ext cx="1562100" cy="900684"/>
            </a:xfrm>
            <a:custGeom>
              <a:avLst/>
              <a:gdLst/>
              <a:ahLst/>
              <a:cxnLst/>
              <a:rect l="0" t="0" r="0" b="0"/>
              <a:pathLst>
                <a:path w="1562100" h="900684">
                  <a:moveTo>
                    <a:pt x="0" y="900684"/>
                  </a:moveTo>
                  <a:lnTo>
                    <a:pt x="1562100" y="900684"/>
                  </a:lnTo>
                  <a:lnTo>
                    <a:pt x="1562100" y="0"/>
                  </a:lnTo>
                  <a:lnTo>
                    <a:pt x="0" y="0"/>
                  </a:lnTo>
                  <a:lnTo>
                    <a:pt x="0" y="900684"/>
                  </a:lnTo>
                  <a:close/>
                </a:path>
              </a:pathLst>
            </a:custGeom>
            <a:solidFill>
              <a:srgbClr val="205A6B"/>
            </a:solidFill>
            <a:ln w="9525">
              <a:noFill/>
            </a:ln>
          </p:spPr>
          <p:txBody>
            <a:bodyPr/>
            <a:lstStyle/>
            <a:p>
              <a:endParaRPr lang="zh-CN" altLang="en-US">
                <a:solidFill>
                  <a:schemeClr val="dk1"/>
                </a:solidFill>
              </a:endParaRPr>
            </a:p>
          </p:txBody>
        </p:sp>
        <p:sp>
          <p:nvSpPr>
            <p:cNvPr id="53289" name="object 44"/>
            <p:cNvSpPr/>
            <p:nvPr>
              <p:custDataLst>
                <p:tags r:id="rId28"/>
              </p:custDataLst>
            </p:nvPr>
          </p:nvSpPr>
          <p:spPr>
            <a:xfrm>
              <a:off x="6165341" y="5485638"/>
              <a:ext cx="1562100" cy="900684"/>
            </a:xfrm>
            <a:custGeom>
              <a:avLst/>
              <a:gdLst/>
              <a:ahLst/>
              <a:cxnLst/>
              <a:rect l="0" t="0" r="0" b="0"/>
              <a:pathLst>
                <a:path w="1562100" h="900684">
                  <a:moveTo>
                    <a:pt x="0" y="900684"/>
                  </a:moveTo>
                  <a:lnTo>
                    <a:pt x="1562100" y="900684"/>
                  </a:lnTo>
                  <a:lnTo>
                    <a:pt x="1562100" y="0"/>
                  </a:lnTo>
                  <a:lnTo>
                    <a:pt x="0" y="0"/>
                  </a:lnTo>
                  <a:lnTo>
                    <a:pt x="0" y="900684"/>
                  </a:lnTo>
                  <a:close/>
                </a:path>
              </a:pathLst>
            </a:custGeom>
            <a:noFill/>
            <a:ln w="1981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3290" name="object 45"/>
            <p:cNvSpPr txBox="1"/>
            <p:nvPr/>
          </p:nvSpPr>
          <p:spPr>
            <a:xfrm>
              <a:off x="6195797" y="5555521"/>
              <a:ext cx="1444625" cy="897305"/>
            </a:xfrm>
            <a:prstGeom prst="rect">
              <a:avLst/>
            </a:prstGeom>
            <a:noFill/>
            <a:ln w="9525">
              <a:noFill/>
            </a:ln>
          </p:spPr>
          <p:txBody>
            <a:bodyPr wrap="square" lIns="0" tIns="0" rIns="0" bIns="0" anchor="t" anchorCtr="0">
              <a:spAutoFit/>
            </a:bodyPr>
            <a:lstStyle/>
            <a:p>
              <a:pPr algn="ctr"/>
              <a:r>
                <a:rPr lang="zh-CN" altLang="en-US" sz="1600" b="1">
                  <a:solidFill>
                    <a:srgbClr val="FFFFFF"/>
                  </a:solidFill>
                  <a:latin typeface="微软雅黑" panose="020B0503020204020204" charset="-122"/>
                  <a:ea typeface="微软雅黑" panose="020B0503020204020204" charset="-122"/>
                </a:rPr>
                <a:t>处二万元以上</a:t>
              </a:r>
              <a:endParaRPr lang="zh-CN" altLang="en-US" sz="1600">
                <a:solidFill>
                  <a:schemeClr val="tx1"/>
                </a:solidFill>
                <a:latin typeface="微软雅黑" panose="020B0503020204020204" charset="-122"/>
                <a:ea typeface="微软雅黑" panose="020B0503020204020204" charset="-122"/>
              </a:endParaRPr>
            </a:p>
            <a:p>
              <a:pPr algn="ctr">
                <a:spcBef>
                  <a:spcPts val="965"/>
                </a:spcBef>
              </a:pPr>
              <a:r>
                <a:rPr lang="zh-CN" altLang="en-US" sz="1600" b="1">
                  <a:solidFill>
                    <a:srgbClr val="FFFFFF"/>
                  </a:solidFill>
                  <a:latin typeface="微软雅黑" panose="020B0503020204020204" charset="-122"/>
                  <a:ea typeface="微软雅黑" panose="020B0503020204020204" charset="-122"/>
                </a:rPr>
                <a:t>五万元以下罚款</a:t>
              </a:r>
              <a:endParaRPr lang="zh-CN" altLang="en-US" sz="1600" b="1">
                <a:solidFill>
                  <a:srgbClr val="FFFFFF"/>
                </a:solidFill>
                <a:latin typeface="微软雅黑" panose="020B0503020204020204" charset="-122"/>
                <a:ea typeface="微软雅黑" panose="020B0503020204020204" charset="-122"/>
              </a:endParaRPr>
            </a:p>
          </p:txBody>
        </p:sp>
        <p:sp>
          <p:nvSpPr>
            <p:cNvPr id="53291" name="object 46"/>
            <p:cNvSpPr/>
            <p:nvPr>
              <p:custDataLst>
                <p:tags r:id="rId29"/>
              </p:custDataLst>
            </p:nvPr>
          </p:nvSpPr>
          <p:spPr>
            <a:xfrm>
              <a:off x="8152638" y="4546853"/>
              <a:ext cx="1115948" cy="900176"/>
            </a:xfrm>
            <a:custGeom>
              <a:avLst/>
              <a:gdLst/>
              <a:ahLst/>
              <a:cxnLst/>
              <a:rect l="0" t="0" r="0" b="0"/>
              <a:pathLst>
                <a:path w="1115948" h="900176">
                  <a:moveTo>
                    <a:pt x="1115948" y="900176"/>
                  </a:moveTo>
                  <a:lnTo>
                    <a:pt x="1115948" y="450088"/>
                  </a:lnTo>
                  <a:lnTo>
                    <a:pt x="0" y="450088"/>
                  </a:lnTo>
                  <a:lnTo>
                    <a:pt x="0" y="0"/>
                  </a:lnTo>
                </a:path>
              </a:pathLst>
            </a:custGeom>
            <a:noFill/>
            <a:ln w="1981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3292" name="object 47"/>
            <p:cNvSpPr/>
            <p:nvPr>
              <p:custDataLst>
                <p:tags r:id="rId30"/>
              </p:custDataLst>
            </p:nvPr>
          </p:nvSpPr>
          <p:spPr>
            <a:xfrm>
              <a:off x="7032497" y="4546853"/>
              <a:ext cx="1115949" cy="900048"/>
            </a:xfrm>
            <a:custGeom>
              <a:avLst/>
              <a:gdLst/>
              <a:ahLst/>
              <a:cxnLst/>
              <a:rect l="0" t="0" r="0" b="0"/>
              <a:pathLst>
                <a:path w="1115949" h="900049">
                  <a:moveTo>
                    <a:pt x="1115949" y="0"/>
                  </a:moveTo>
                  <a:lnTo>
                    <a:pt x="1115949" y="450088"/>
                  </a:lnTo>
                  <a:lnTo>
                    <a:pt x="0" y="450088"/>
                  </a:lnTo>
                  <a:lnTo>
                    <a:pt x="0" y="900049"/>
                  </a:lnTo>
                </a:path>
              </a:pathLst>
            </a:custGeom>
            <a:noFill/>
            <a:ln w="1981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3293" name="object 48"/>
            <p:cNvSpPr/>
            <p:nvPr>
              <p:custDataLst>
                <p:tags r:id="rId31"/>
              </p:custDataLst>
            </p:nvPr>
          </p:nvSpPr>
          <p:spPr>
            <a:xfrm>
              <a:off x="7843266" y="5485638"/>
              <a:ext cx="1659635" cy="900684"/>
            </a:xfrm>
            <a:custGeom>
              <a:avLst/>
              <a:gdLst/>
              <a:ahLst/>
              <a:cxnLst/>
              <a:rect l="0" t="0" r="0" b="0"/>
              <a:pathLst>
                <a:path w="1659635" h="900684">
                  <a:moveTo>
                    <a:pt x="0" y="900684"/>
                  </a:moveTo>
                  <a:lnTo>
                    <a:pt x="1659635" y="900684"/>
                  </a:lnTo>
                  <a:lnTo>
                    <a:pt x="1659635" y="0"/>
                  </a:lnTo>
                  <a:lnTo>
                    <a:pt x="0" y="0"/>
                  </a:lnTo>
                  <a:lnTo>
                    <a:pt x="0" y="900684"/>
                  </a:lnTo>
                  <a:close/>
                </a:path>
              </a:pathLst>
            </a:custGeom>
            <a:solidFill>
              <a:srgbClr val="205A6B"/>
            </a:solidFill>
            <a:ln w="9525">
              <a:noFill/>
            </a:ln>
          </p:spPr>
          <p:txBody>
            <a:bodyPr/>
            <a:lstStyle/>
            <a:p>
              <a:endParaRPr lang="zh-CN" altLang="en-US">
                <a:solidFill>
                  <a:schemeClr val="dk1"/>
                </a:solidFill>
              </a:endParaRPr>
            </a:p>
          </p:txBody>
        </p:sp>
        <p:sp>
          <p:nvSpPr>
            <p:cNvPr id="53294" name="object 49"/>
            <p:cNvSpPr/>
            <p:nvPr>
              <p:custDataLst>
                <p:tags r:id="rId32"/>
              </p:custDataLst>
            </p:nvPr>
          </p:nvSpPr>
          <p:spPr>
            <a:xfrm>
              <a:off x="7843266" y="5485638"/>
              <a:ext cx="1659635" cy="900684"/>
            </a:xfrm>
            <a:custGeom>
              <a:avLst/>
              <a:gdLst/>
              <a:ahLst/>
              <a:cxnLst/>
              <a:rect l="0" t="0" r="0" b="0"/>
              <a:pathLst>
                <a:path w="1659635" h="900684">
                  <a:moveTo>
                    <a:pt x="0" y="900684"/>
                  </a:moveTo>
                  <a:lnTo>
                    <a:pt x="1659635" y="900684"/>
                  </a:lnTo>
                  <a:lnTo>
                    <a:pt x="1659635" y="0"/>
                  </a:lnTo>
                  <a:lnTo>
                    <a:pt x="0" y="0"/>
                  </a:lnTo>
                  <a:lnTo>
                    <a:pt x="0" y="900684"/>
                  </a:lnTo>
                  <a:close/>
                </a:path>
              </a:pathLst>
            </a:custGeom>
            <a:noFill/>
            <a:ln w="1981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3295" name="object 50"/>
            <p:cNvSpPr txBox="1"/>
            <p:nvPr/>
          </p:nvSpPr>
          <p:spPr>
            <a:xfrm>
              <a:off x="8054050" y="5548696"/>
              <a:ext cx="1444625" cy="897305"/>
            </a:xfrm>
            <a:prstGeom prst="rect">
              <a:avLst/>
            </a:prstGeom>
            <a:noFill/>
            <a:ln w="9525">
              <a:noFill/>
            </a:ln>
          </p:spPr>
          <p:txBody>
            <a:bodyPr wrap="square" lIns="0" tIns="0" rIns="0" bIns="0" anchor="t" anchorCtr="0">
              <a:spAutoFit/>
            </a:bodyPr>
            <a:lstStyle/>
            <a:p>
              <a:pPr marL="12700"/>
              <a:r>
                <a:rPr lang="zh-CN" altLang="en-US" sz="1600" b="1" err="1">
                  <a:solidFill>
                    <a:srgbClr val="FFFFFF"/>
                  </a:solidFill>
                  <a:latin typeface="微软雅黑" panose="020B0503020204020204" charset="-122"/>
                  <a:ea typeface="微软雅黑" panose="020B0503020204020204" charset="-122"/>
                </a:rPr>
                <a:t>责令生产经营单</a:t>
              </a:r>
              <a:endParaRPr lang="zh-CN" altLang="en-US" sz="1600">
                <a:solidFill>
                  <a:schemeClr val="tx1"/>
                </a:solidFill>
                <a:latin typeface="微软雅黑" panose="020B0503020204020204" charset="-122"/>
                <a:ea typeface="微软雅黑" panose="020B0503020204020204" charset="-122"/>
              </a:endParaRPr>
            </a:p>
            <a:p>
              <a:pPr marL="12700">
                <a:spcBef>
                  <a:spcPts val="965"/>
                </a:spcBef>
              </a:pPr>
              <a:r>
                <a:rPr lang="zh-CN" altLang="en-US" sz="1600" b="1">
                  <a:solidFill>
                    <a:srgbClr val="FFFFFF"/>
                  </a:solidFill>
                  <a:latin typeface="微软雅黑" panose="020B0503020204020204" charset="-122"/>
                  <a:ea typeface="微软雅黑" panose="020B0503020204020204" charset="-122"/>
                </a:rPr>
                <a:t>位停产停业整顿</a:t>
              </a:r>
              <a:endParaRPr lang="zh-CN" altLang="en-US" sz="1600" b="1">
                <a:solidFill>
                  <a:srgbClr val="FFFFFF"/>
                </a:solidFill>
                <a:latin typeface="微软雅黑" panose="020B0503020204020204" charset="-122"/>
                <a:ea typeface="微软雅黑" panose="020B0503020204020204" charset="-122"/>
              </a:endParaRPr>
            </a:p>
          </p:txBody>
        </p:sp>
        <p:sp>
          <p:nvSpPr>
            <p:cNvPr id="53296" name="object 51"/>
            <p:cNvSpPr/>
            <p:nvPr>
              <p:custDataLst>
                <p:tags r:id="rId33"/>
              </p:custDataLst>
            </p:nvPr>
          </p:nvSpPr>
          <p:spPr>
            <a:xfrm>
              <a:off x="7434833" y="3707129"/>
              <a:ext cx="1440179" cy="469392"/>
            </a:xfrm>
            <a:custGeom>
              <a:avLst/>
              <a:gdLst/>
              <a:ahLst/>
              <a:cxnLst/>
              <a:rect l="0" t="0" r="0" b="0"/>
              <a:pathLst>
                <a:path w="1440179" h="469392">
                  <a:moveTo>
                    <a:pt x="0" y="469392"/>
                  </a:moveTo>
                  <a:lnTo>
                    <a:pt x="1440179" y="469392"/>
                  </a:lnTo>
                  <a:lnTo>
                    <a:pt x="1440179" y="0"/>
                  </a:lnTo>
                  <a:lnTo>
                    <a:pt x="0" y="0"/>
                  </a:lnTo>
                  <a:lnTo>
                    <a:pt x="0" y="469392"/>
                  </a:lnTo>
                  <a:close/>
                </a:path>
              </a:pathLst>
            </a:custGeom>
            <a:solidFill>
              <a:srgbClr val="205A6B"/>
            </a:solidFill>
            <a:ln w="9525">
              <a:noFill/>
            </a:ln>
          </p:spPr>
          <p:txBody>
            <a:bodyPr/>
            <a:lstStyle/>
            <a:p>
              <a:endParaRPr lang="zh-CN" altLang="en-US">
                <a:solidFill>
                  <a:schemeClr val="dk1"/>
                </a:solidFill>
              </a:endParaRPr>
            </a:p>
          </p:txBody>
        </p:sp>
        <p:sp>
          <p:nvSpPr>
            <p:cNvPr id="53297" name="object 52"/>
            <p:cNvSpPr/>
            <p:nvPr>
              <p:custDataLst>
                <p:tags r:id="rId34"/>
              </p:custDataLst>
            </p:nvPr>
          </p:nvSpPr>
          <p:spPr>
            <a:xfrm>
              <a:off x="7434833" y="3707129"/>
              <a:ext cx="1440179" cy="469392"/>
            </a:xfrm>
            <a:custGeom>
              <a:avLst/>
              <a:gdLst/>
              <a:ahLst/>
              <a:cxnLst/>
              <a:rect l="0" t="0" r="0" b="0"/>
              <a:pathLst>
                <a:path w="1440179" h="469392">
                  <a:moveTo>
                    <a:pt x="0" y="469392"/>
                  </a:moveTo>
                  <a:lnTo>
                    <a:pt x="1440179" y="469392"/>
                  </a:lnTo>
                  <a:lnTo>
                    <a:pt x="1440179" y="0"/>
                  </a:lnTo>
                  <a:lnTo>
                    <a:pt x="0" y="0"/>
                  </a:lnTo>
                  <a:lnTo>
                    <a:pt x="0" y="469392"/>
                  </a:lnTo>
                  <a:close/>
                </a:path>
              </a:pathLst>
            </a:custGeom>
            <a:noFill/>
            <a:ln w="1981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3298" name="object 53"/>
            <p:cNvSpPr txBox="1"/>
            <p:nvPr/>
          </p:nvSpPr>
          <p:spPr>
            <a:xfrm>
              <a:off x="7534402" y="3829939"/>
              <a:ext cx="1242060" cy="357997"/>
            </a:xfrm>
            <a:prstGeom prst="rect">
              <a:avLst/>
            </a:prstGeom>
            <a:noFill/>
            <a:ln w="9525">
              <a:noFill/>
            </a:ln>
          </p:spPr>
          <p:txBody>
            <a:bodyPr wrap="square" lIns="0" tIns="0" rIns="0" bIns="0" anchor="t" anchorCtr="0">
              <a:spAutoFit/>
            </a:bodyPr>
            <a:lstStyle/>
            <a:p>
              <a:pPr marL="12700"/>
              <a:r>
                <a:rPr lang="zh-CN" altLang="en-US" sz="1600" b="1">
                  <a:solidFill>
                    <a:srgbClr val="FFFFFF"/>
                  </a:solidFill>
                  <a:latin typeface="微软雅黑" panose="020B0503020204020204" charset="-122"/>
                  <a:ea typeface="微软雅黑" panose="020B0503020204020204" charset="-122"/>
                </a:rPr>
                <a:t>责令限期改正</a:t>
              </a:r>
              <a:endParaRPr lang="zh-CN" altLang="en-US" sz="1600" b="1">
                <a:solidFill>
                  <a:srgbClr val="FFFFFF"/>
                </a:solidFill>
                <a:latin typeface="微软雅黑" panose="020B0503020204020204" charset="-122"/>
                <a:ea typeface="微软雅黑" panose="020B0503020204020204" charset="-122"/>
              </a:endParaRPr>
            </a:p>
          </p:txBody>
        </p:sp>
        <p:sp>
          <p:nvSpPr>
            <p:cNvPr id="53299" name="object 54"/>
            <p:cNvSpPr/>
            <p:nvPr>
              <p:custDataLst>
                <p:tags r:id="rId35"/>
              </p:custDataLst>
            </p:nvPr>
          </p:nvSpPr>
          <p:spPr>
            <a:xfrm>
              <a:off x="7434833" y="4307585"/>
              <a:ext cx="1440179" cy="467868"/>
            </a:xfrm>
            <a:custGeom>
              <a:avLst/>
              <a:gdLst/>
              <a:ahLst/>
              <a:cxnLst/>
              <a:rect l="0" t="0" r="0" b="0"/>
              <a:pathLst>
                <a:path w="1440179" h="467868">
                  <a:moveTo>
                    <a:pt x="0" y="467868"/>
                  </a:moveTo>
                  <a:lnTo>
                    <a:pt x="1440179" y="467868"/>
                  </a:lnTo>
                  <a:lnTo>
                    <a:pt x="1440179" y="0"/>
                  </a:lnTo>
                  <a:lnTo>
                    <a:pt x="0" y="0"/>
                  </a:lnTo>
                  <a:lnTo>
                    <a:pt x="0" y="467868"/>
                  </a:lnTo>
                  <a:close/>
                </a:path>
              </a:pathLst>
            </a:custGeom>
            <a:solidFill>
              <a:srgbClr val="205A6B"/>
            </a:solidFill>
            <a:ln w="9525">
              <a:noFill/>
            </a:ln>
          </p:spPr>
          <p:txBody>
            <a:bodyPr/>
            <a:lstStyle/>
            <a:p>
              <a:endParaRPr lang="zh-CN" altLang="en-US">
                <a:solidFill>
                  <a:schemeClr val="dk1"/>
                </a:solidFill>
              </a:endParaRPr>
            </a:p>
          </p:txBody>
        </p:sp>
        <p:sp>
          <p:nvSpPr>
            <p:cNvPr id="53300" name="object 55"/>
            <p:cNvSpPr/>
            <p:nvPr>
              <p:custDataLst>
                <p:tags r:id="rId36"/>
              </p:custDataLst>
            </p:nvPr>
          </p:nvSpPr>
          <p:spPr>
            <a:xfrm>
              <a:off x="7434833" y="4307585"/>
              <a:ext cx="1440179" cy="467868"/>
            </a:xfrm>
            <a:custGeom>
              <a:avLst/>
              <a:gdLst/>
              <a:ahLst/>
              <a:cxnLst/>
              <a:rect l="0" t="0" r="0" b="0"/>
              <a:pathLst>
                <a:path w="1440179" h="467868">
                  <a:moveTo>
                    <a:pt x="0" y="467868"/>
                  </a:moveTo>
                  <a:lnTo>
                    <a:pt x="1440179" y="467868"/>
                  </a:lnTo>
                  <a:lnTo>
                    <a:pt x="1440179" y="0"/>
                  </a:lnTo>
                  <a:lnTo>
                    <a:pt x="0" y="0"/>
                  </a:lnTo>
                  <a:lnTo>
                    <a:pt x="0" y="467868"/>
                  </a:lnTo>
                  <a:close/>
                </a:path>
              </a:pathLst>
            </a:custGeom>
            <a:noFill/>
            <a:ln w="19811"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3301" name="object 56"/>
            <p:cNvSpPr txBox="1"/>
            <p:nvPr/>
          </p:nvSpPr>
          <p:spPr>
            <a:xfrm>
              <a:off x="7634985" y="4430014"/>
              <a:ext cx="1038860" cy="357997"/>
            </a:xfrm>
            <a:prstGeom prst="rect">
              <a:avLst/>
            </a:prstGeom>
            <a:noFill/>
            <a:ln w="9525">
              <a:noFill/>
            </a:ln>
          </p:spPr>
          <p:txBody>
            <a:bodyPr wrap="square" lIns="0" tIns="0" rIns="0" bIns="0" anchor="t" anchorCtr="0">
              <a:spAutoFit/>
            </a:bodyPr>
            <a:lstStyle/>
            <a:p>
              <a:pPr marL="12700"/>
              <a:r>
                <a:rPr lang="zh-CN" altLang="en-US" sz="1600" b="1">
                  <a:solidFill>
                    <a:srgbClr val="FFFFFF"/>
                  </a:solidFill>
                  <a:latin typeface="微软雅黑" panose="020B0503020204020204" charset="-122"/>
                  <a:ea typeface="微软雅黑" panose="020B0503020204020204" charset="-122"/>
                </a:rPr>
                <a:t>逾期未改正</a:t>
              </a:r>
              <a:endParaRPr lang="zh-CN" altLang="en-US" sz="1600" b="1">
                <a:solidFill>
                  <a:srgbClr val="FFFFFF"/>
                </a:solidFill>
                <a:latin typeface="微软雅黑" panose="020B0503020204020204" charset="-122"/>
                <a:ea typeface="微软雅黑" panose="020B0503020204020204" charset="-122"/>
              </a:endParaRPr>
            </a:p>
          </p:txBody>
        </p:sp>
        <p:sp>
          <p:nvSpPr>
            <p:cNvPr id="53302" name="object 57"/>
            <p:cNvSpPr/>
            <p:nvPr>
              <p:custDataLst>
                <p:tags r:id="rId37"/>
              </p:custDataLst>
            </p:nvPr>
          </p:nvSpPr>
          <p:spPr>
            <a:xfrm flipH="1">
              <a:off x="4804409" y="2736342"/>
              <a:ext cx="0" cy="612013"/>
            </a:xfrm>
            <a:custGeom>
              <a:avLst/>
              <a:gdLst/>
              <a:ahLst/>
              <a:cxnLst/>
              <a:rect l="0" t="0" r="0" b="0"/>
              <a:pathLst>
                <a:path w="1" h="612013">
                  <a:moveTo>
                    <a:pt x="0" y="0"/>
                  </a:moveTo>
                  <a:lnTo>
                    <a:pt x="0" y="612013"/>
                  </a:lnTo>
                </a:path>
              </a:pathLst>
            </a:custGeom>
            <a:noFill/>
            <a:ln w="1981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gr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第一节  安全生产法解读</a:t>
            </a:r>
            <a:endParaRPr lang="zh-CN" altLang="en-US" sz="4000" b="1">
              <a:solidFill>
                <a:schemeClr val="lt1"/>
              </a:solidFill>
            </a:endParaRPr>
          </a:p>
        </p:txBody>
      </p:sp>
      <p:sp>
        <p:nvSpPr>
          <p:cNvPr id="2" name="矩形 1"/>
          <p:cNvSpPr/>
          <p:nvPr/>
        </p:nvSpPr>
        <p:spPr>
          <a:xfrm>
            <a:off x="581660" y="163131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安全生产法：第九十五条</a:t>
            </a:r>
            <a:endParaRPr lang="zh-CN" altLang="en-US" sz="2400" b="1">
              <a:solidFill>
                <a:srgbClr val="FFFFFF"/>
              </a:solidFill>
              <a:latin typeface="微软雅黑" panose="020B0503020204020204" charset="-122"/>
              <a:ea typeface="微软雅黑" panose="020B0503020204020204" charset="-122"/>
            </a:endParaRPr>
          </a:p>
        </p:txBody>
      </p:sp>
      <p:grpSp>
        <p:nvGrpSpPr>
          <p:cNvPr id="54273" name="组合 54"/>
          <p:cNvGrpSpPr/>
          <p:nvPr/>
        </p:nvGrpSpPr>
        <p:grpSpPr>
          <a:xfrm>
            <a:off x="1077595" y="2186305"/>
            <a:ext cx="10257155" cy="4223031"/>
            <a:chOff x="341185" y="204724"/>
            <a:chExt cx="9172281" cy="6602126"/>
          </a:xfrm>
        </p:grpSpPr>
        <p:sp>
          <p:nvSpPr>
            <p:cNvPr id="54274" name="object 2"/>
            <p:cNvSpPr/>
            <p:nvPr>
              <p:custDataLst>
                <p:tags r:id="rId1"/>
              </p:custDataLst>
            </p:nvPr>
          </p:nvSpPr>
          <p:spPr>
            <a:xfrm>
              <a:off x="347535" y="211124"/>
              <a:ext cx="735647" cy="1224229"/>
            </a:xfrm>
            <a:custGeom>
              <a:avLst/>
              <a:gdLst/>
              <a:ahLst/>
              <a:cxnLst/>
              <a:rect l="0" t="0" r="0" b="0"/>
              <a:pathLst>
                <a:path w="735647" h="1224229">
                  <a:moveTo>
                    <a:pt x="0" y="1224229"/>
                  </a:moveTo>
                  <a:lnTo>
                    <a:pt x="735647" y="1224229"/>
                  </a:lnTo>
                  <a:lnTo>
                    <a:pt x="735647" y="0"/>
                  </a:lnTo>
                  <a:lnTo>
                    <a:pt x="0" y="0"/>
                  </a:lnTo>
                  <a:lnTo>
                    <a:pt x="0" y="1224229"/>
                  </a:lnTo>
                  <a:close/>
                </a:path>
              </a:pathLst>
            </a:custGeom>
            <a:solidFill>
              <a:srgbClr val="28B5A4"/>
            </a:solidFill>
            <a:ln w="9525">
              <a:noFill/>
            </a:ln>
          </p:spPr>
          <p:txBody>
            <a:bodyPr/>
            <a:lstStyle/>
            <a:p>
              <a:endParaRPr lang="zh-CN" altLang="en-US">
                <a:solidFill>
                  <a:schemeClr val="dk1"/>
                </a:solidFill>
              </a:endParaRPr>
            </a:p>
          </p:txBody>
        </p:sp>
        <p:sp>
          <p:nvSpPr>
            <p:cNvPr id="54275" name="object 3"/>
            <p:cNvSpPr/>
            <p:nvPr>
              <p:custDataLst>
                <p:tags r:id="rId2"/>
              </p:custDataLst>
            </p:nvPr>
          </p:nvSpPr>
          <p:spPr>
            <a:xfrm>
              <a:off x="1083183" y="211124"/>
              <a:ext cx="8424037" cy="1224229"/>
            </a:xfrm>
            <a:custGeom>
              <a:avLst/>
              <a:gdLst/>
              <a:ahLst/>
              <a:cxnLst/>
              <a:rect l="0" t="0" r="0" b="0"/>
              <a:pathLst>
                <a:path w="8424037" h="1224229">
                  <a:moveTo>
                    <a:pt x="0" y="1224229"/>
                  </a:moveTo>
                  <a:lnTo>
                    <a:pt x="8424037" y="1224229"/>
                  </a:lnTo>
                  <a:lnTo>
                    <a:pt x="8424037" y="0"/>
                  </a:lnTo>
                  <a:lnTo>
                    <a:pt x="0" y="0"/>
                  </a:lnTo>
                  <a:lnTo>
                    <a:pt x="0" y="1224229"/>
                  </a:lnTo>
                  <a:close/>
                </a:path>
              </a:pathLst>
            </a:custGeom>
            <a:solidFill>
              <a:srgbClr val="28B5A4"/>
            </a:solidFill>
            <a:ln w="9525">
              <a:noFill/>
            </a:ln>
          </p:spPr>
          <p:txBody>
            <a:bodyPr/>
            <a:lstStyle/>
            <a:p>
              <a:endParaRPr lang="zh-CN" altLang="en-US">
                <a:solidFill>
                  <a:schemeClr val="dk1"/>
                </a:solidFill>
              </a:endParaRPr>
            </a:p>
          </p:txBody>
        </p:sp>
        <p:sp>
          <p:nvSpPr>
            <p:cNvPr id="54276" name="object 4"/>
            <p:cNvSpPr/>
            <p:nvPr>
              <p:custDataLst>
                <p:tags r:id="rId3"/>
              </p:custDataLst>
            </p:nvPr>
          </p:nvSpPr>
          <p:spPr>
            <a:xfrm>
              <a:off x="347535" y="1435353"/>
              <a:ext cx="735647" cy="1297178"/>
            </a:xfrm>
            <a:custGeom>
              <a:avLst/>
              <a:gdLst/>
              <a:ahLst/>
              <a:cxnLst/>
              <a:rect l="0" t="0" r="0" b="0"/>
              <a:pathLst>
                <a:path w="735647" h="1297177">
                  <a:moveTo>
                    <a:pt x="0" y="1297177"/>
                  </a:moveTo>
                  <a:lnTo>
                    <a:pt x="735647" y="1297177"/>
                  </a:lnTo>
                  <a:lnTo>
                    <a:pt x="735647" y="0"/>
                  </a:lnTo>
                  <a:lnTo>
                    <a:pt x="0" y="0"/>
                  </a:lnTo>
                  <a:lnTo>
                    <a:pt x="0" y="1297177"/>
                  </a:lnTo>
                  <a:close/>
                </a:path>
              </a:pathLst>
            </a:custGeom>
            <a:solidFill>
              <a:srgbClr val="EE5200"/>
            </a:solidFill>
            <a:ln w="9525">
              <a:noFill/>
            </a:ln>
          </p:spPr>
          <p:txBody>
            <a:bodyPr/>
            <a:lstStyle/>
            <a:p>
              <a:endParaRPr lang="zh-CN" altLang="en-US">
                <a:solidFill>
                  <a:schemeClr val="dk1"/>
                </a:solidFill>
              </a:endParaRPr>
            </a:p>
          </p:txBody>
        </p:sp>
        <p:sp>
          <p:nvSpPr>
            <p:cNvPr id="54277" name="object 5"/>
            <p:cNvSpPr/>
            <p:nvPr>
              <p:custDataLst>
                <p:tags r:id="rId4"/>
              </p:custDataLst>
            </p:nvPr>
          </p:nvSpPr>
          <p:spPr>
            <a:xfrm>
              <a:off x="1083183" y="1435353"/>
              <a:ext cx="8424037" cy="1297178"/>
            </a:xfrm>
            <a:custGeom>
              <a:avLst/>
              <a:gdLst/>
              <a:ahLst/>
              <a:cxnLst/>
              <a:rect l="0" t="0" r="0" b="0"/>
              <a:pathLst>
                <a:path w="8424037" h="1297177">
                  <a:moveTo>
                    <a:pt x="0" y="1297177"/>
                  </a:moveTo>
                  <a:lnTo>
                    <a:pt x="8424037" y="1297177"/>
                  </a:lnTo>
                  <a:lnTo>
                    <a:pt x="8424037" y="0"/>
                  </a:lnTo>
                  <a:lnTo>
                    <a:pt x="0" y="0"/>
                  </a:lnTo>
                  <a:lnTo>
                    <a:pt x="0" y="1297177"/>
                  </a:lnTo>
                  <a:close/>
                </a:path>
              </a:pathLst>
            </a:custGeom>
            <a:solidFill>
              <a:srgbClr val="EE5200"/>
            </a:solidFill>
            <a:ln w="9525">
              <a:noFill/>
            </a:ln>
          </p:spPr>
          <p:txBody>
            <a:bodyPr/>
            <a:lstStyle/>
            <a:p>
              <a:endParaRPr lang="zh-CN" altLang="en-US">
                <a:solidFill>
                  <a:schemeClr val="dk1"/>
                </a:solidFill>
              </a:endParaRPr>
            </a:p>
          </p:txBody>
        </p:sp>
        <p:sp>
          <p:nvSpPr>
            <p:cNvPr id="54278" name="object 6"/>
            <p:cNvSpPr/>
            <p:nvPr>
              <p:custDataLst>
                <p:tags r:id="rId5"/>
              </p:custDataLst>
            </p:nvPr>
          </p:nvSpPr>
          <p:spPr>
            <a:xfrm>
              <a:off x="347535" y="2732563"/>
              <a:ext cx="735647" cy="4067937"/>
            </a:xfrm>
            <a:custGeom>
              <a:avLst/>
              <a:gdLst/>
              <a:ahLst/>
              <a:cxnLst/>
              <a:rect l="0" t="0" r="0" b="0"/>
              <a:pathLst>
                <a:path w="735647" h="4067935">
                  <a:moveTo>
                    <a:pt x="0" y="4067937"/>
                  </a:moveTo>
                  <a:lnTo>
                    <a:pt x="735647" y="4067937"/>
                  </a:lnTo>
                  <a:lnTo>
                    <a:pt x="735647" y="0"/>
                  </a:lnTo>
                  <a:lnTo>
                    <a:pt x="0" y="0"/>
                  </a:lnTo>
                  <a:lnTo>
                    <a:pt x="0" y="4067937"/>
                  </a:lnTo>
                  <a:close/>
                </a:path>
              </a:pathLst>
            </a:custGeom>
            <a:solidFill>
              <a:srgbClr val="205A6B"/>
            </a:solidFill>
            <a:ln w="9525">
              <a:noFill/>
            </a:ln>
          </p:spPr>
          <p:txBody>
            <a:bodyPr/>
            <a:lstStyle/>
            <a:p>
              <a:endParaRPr lang="zh-CN" altLang="en-US">
                <a:solidFill>
                  <a:schemeClr val="dk1"/>
                </a:solidFill>
              </a:endParaRPr>
            </a:p>
          </p:txBody>
        </p:sp>
        <p:sp>
          <p:nvSpPr>
            <p:cNvPr id="54279" name="object 7"/>
            <p:cNvSpPr/>
            <p:nvPr>
              <p:custDataLst>
                <p:tags r:id="rId6"/>
              </p:custDataLst>
            </p:nvPr>
          </p:nvSpPr>
          <p:spPr>
            <a:xfrm>
              <a:off x="1089429" y="2732563"/>
              <a:ext cx="8424037" cy="4067937"/>
            </a:xfrm>
            <a:custGeom>
              <a:avLst/>
              <a:gdLst/>
              <a:ahLst/>
              <a:cxnLst/>
              <a:rect l="0" t="0" r="0" b="0"/>
              <a:pathLst>
                <a:path w="8424037" h="4067935">
                  <a:moveTo>
                    <a:pt x="0" y="4067937"/>
                  </a:moveTo>
                  <a:lnTo>
                    <a:pt x="8424037" y="4067937"/>
                  </a:lnTo>
                  <a:lnTo>
                    <a:pt x="8424037" y="0"/>
                  </a:lnTo>
                  <a:lnTo>
                    <a:pt x="0" y="0"/>
                  </a:lnTo>
                  <a:lnTo>
                    <a:pt x="0" y="4067937"/>
                  </a:lnTo>
                  <a:close/>
                </a:path>
              </a:pathLst>
            </a:custGeom>
            <a:solidFill>
              <a:srgbClr val="205A6B"/>
            </a:solidFill>
            <a:ln w="9525">
              <a:noFill/>
            </a:ln>
          </p:spPr>
          <p:txBody>
            <a:bodyPr/>
            <a:lstStyle/>
            <a:p>
              <a:endParaRPr lang="zh-CN" altLang="en-US">
                <a:solidFill>
                  <a:schemeClr val="dk1"/>
                </a:solidFill>
              </a:endParaRPr>
            </a:p>
          </p:txBody>
        </p:sp>
        <p:sp>
          <p:nvSpPr>
            <p:cNvPr id="54280" name="object 8"/>
            <p:cNvSpPr/>
            <p:nvPr>
              <p:custDataLst>
                <p:tags r:id="rId7"/>
              </p:custDataLst>
            </p:nvPr>
          </p:nvSpPr>
          <p:spPr>
            <a:xfrm flipH="1">
              <a:off x="1083183" y="204724"/>
              <a:ext cx="0" cy="6602126"/>
            </a:xfrm>
            <a:custGeom>
              <a:avLst/>
              <a:gdLst/>
              <a:ahLst/>
              <a:cxnLst/>
              <a:rect l="0" t="0" r="0" b="0"/>
              <a:pathLst>
                <a:path w="1" h="6602126">
                  <a:moveTo>
                    <a:pt x="0" y="0"/>
                  </a:moveTo>
                  <a:lnTo>
                    <a:pt x="0" y="6602126"/>
                  </a:lnTo>
                </a:path>
              </a:pathLst>
            </a:custGeom>
            <a:noFill/>
            <a:ln w="12700"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4281" name="object 9"/>
            <p:cNvSpPr/>
            <p:nvPr>
              <p:custDataLst>
                <p:tags r:id="rId8"/>
              </p:custDataLst>
            </p:nvPr>
          </p:nvSpPr>
          <p:spPr>
            <a:xfrm>
              <a:off x="341185" y="1435353"/>
              <a:ext cx="748347" cy="0"/>
            </a:xfrm>
            <a:custGeom>
              <a:avLst/>
              <a:gdLst/>
              <a:ahLst/>
              <a:cxnLst/>
              <a:rect l="0" t="0" r="0" b="0"/>
              <a:pathLst>
                <a:path w="748347" h="1">
                  <a:moveTo>
                    <a:pt x="0" y="0"/>
                  </a:moveTo>
                  <a:lnTo>
                    <a:pt x="748347" y="0"/>
                  </a:lnTo>
                </a:path>
              </a:pathLst>
            </a:custGeom>
            <a:noFill/>
            <a:ln w="12700"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4282" name="object 10"/>
            <p:cNvSpPr/>
            <p:nvPr>
              <p:custDataLst>
                <p:tags r:id="rId9"/>
              </p:custDataLst>
            </p:nvPr>
          </p:nvSpPr>
          <p:spPr>
            <a:xfrm>
              <a:off x="341185" y="2732532"/>
              <a:ext cx="748347" cy="0"/>
            </a:xfrm>
            <a:custGeom>
              <a:avLst/>
              <a:gdLst/>
              <a:ahLst/>
              <a:cxnLst/>
              <a:rect l="0" t="0" r="0" b="0"/>
              <a:pathLst>
                <a:path w="748347" h="1">
                  <a:moveTo>
                    <a:pt x="0" y="0"/>
                  </a:moveTo>
                  <a:lnTo>
                    <a:pt x="748347" y="0"/>
                  </a:lnTo>
                </a:path>
              </a:pathLst>
            </a:custGeom>
            <a:noFill/>
            <a:ln w="12700"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4283" name="object 11"/>
            <p:cNvSpPr/>
            <p:nvPr>
              <p:custDataLst>
                <p:tags r:id="rId10"/>
              </p:custDataLst>
            </p:nvPr>
          </p:nvSpPr>
          <p:spPr>
            <a:xfrm flipH="1">
              <a:off x="347535" y="204724"/>
              <a:ext cx="0" cy="6602126"/>
            </a:xfrm>
            <a:custGeom>
              <a:avLst/>
              <a:gdLst/>
              <a:ahLst/>
              <a:cxnLst/>
              <a:rect l="0" t="0" r="0" b="0"/>
              <a:pathLst>
                <a:path w="1" h="6602126">
                  <a:moveTo>
                    <a:pt x="0" y="0"/>
                  </a:moveTo>
                  <a:lnTo>
                    <a:pt x="0" y="6602126"/>
                  </a:lnTo>
                </a:path>
              </a:pathLst>
            </a:custGeom>
            <a:noFill/>
            <a:ln w="12700"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4284" name="object 12"/>
            <p:cNvSpPr/>
            <p:nvPr>
              <p:custDataLst>
                <p:tags r:id="rId11"/>
              </p:custDataLst>
            </p:nvPr>
          </p:nvSpPr>
          <p:spPr>
            <a:xfrm>
              <a:off x="341185" y="211074"/>
              <a:ext cx="748347" cy="0"/>
            </a:xfrm>
            <a:custGeom>
              <a:avLst/>
              <a:gdLst/>
              <a:ahLst/>
              <a:cxnLst/>
              <a:rect l="0" t="0" r="0" b="0"/>
              <a:pathLst>
                <a:path w="748347" h="1">
                  <a:moveTo>
                    <a:pt x="0" y="0"/>
                  </a:moveTo>
                  <a:lnTo>
                    <a:pt x="748347" y="0"/>
                  </a:lnTo>
                </a:path>
              </a:pathLst>
            </a:custGeom>
            <a:noFill/>
            <a:ln w="12700"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4285" name="object 13"/>
            <p:cNvSpPr/>
            <p:nvPr>
              <p:custDataLst>
                <p:tags r:id="rId12"/>
              </p:custDataLst>
            </p:nvPr>
          </p:nvSpPr>
          <p:spPr>
            <a:xfrm>
              <a:off x="341185" y="6800500"/>
              <a:ext cx="748347" cy="0"/>
            </a:xfrm>
            <a:custGeom>
              <a:avLst/>
              <a:gdLst/>
              <a:ahLst/>
              <a:cxnLst/>
              <a:rect l="0" t="0" r="0" b="0"/>
              <a:pathLst>
                <a:path w="748347" h="1">
                  <a:moveTo>
                    <a:pt x="0" y="0"/>
                  </a:moveTo>
                  <a:lnTo>
                    <a:pt x="748347" y="0"/>
                  </a:lnTo>
                </a:path>
              </a:pathLst>
            </a:custGeom>
            <a:noFill/>
            <a:ln w="12700"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4286" name="object 14"/>
            <p:cNvSpPr txBox="1"/>
            <p:nvPr/>
          </p:nvSpPr>
          <p:spPr>
            <a:xfrm>
              <a:off x="479773" y="444639"/>
              <a:ext cx="501469" cy="865665"/>
            </a:xfrm>
            <a:prstGeom prst="rect">
              <a:avLst/>
            </a:prstGeom>
            <a:noFill/>
            <a:ln w="9525">
              <a:noFill/>
            </a:ln>
          </p:spPr>
          <p:txBody>
            <a:bodyPr lIns="0" tIns="0" rIns="0" bIns="0" anchor="t" anchorCtr="0">
              <a:spAutoFit/>
            </a:bodyPr>
            <a:lstStyle/>
            <a:p>
              <a:pPr marL="12700" algn="just"/>
              <a:r>
                <a:rPr lang="zh-CN" altLang="en-US" sz="1800" b="1" err="1">
                  <a:solidFill>
                    <a:srgbClr val="FFFFFF"/>
                  </a:solidFill>
                  <a:latin typeface="微软雅黑" panose="020B0503020204020204" charset="-122"/>
                  <a:ea typeface="微软雅黑" panose="020B0503020204020204" charset="-122"/>
                </a:rPr>
                <a:t>责任 主</a:t>
              </a:r>
              <a:r>
                <a:rPr lang="en-US" altLang="zh-CN" sz="1800" b="1" err="1">
                  <a:solidFill>
                    <a:srgbClr val="FFFFFF"/>
                  </a:solidFill>
                  <a:latin typeface="微软雅黑" panose="020B0503020204020204" charset="-122"/>
                  <a:ea typeface="微软雅黑" panose="020B0503020204020204" charset="-122"/>
                </a:rPr>
                <a:t> </a:t>
              </a:r>
              <a:r>
                <a:rPr lang="zh-CN" altLang="en-US" sz="1800" b="1" err="1">
                  <a:solidFill>
                    <a:srgbClr val="FFFFFF"/>
                  </a:solidFill>
                  <a:latin typeface="微软雅黑" panose="020B0503020204020204" charset="-122"/>
                  <a:ea typeface="微软雅黑" panose="020B0503020204020204" charset="-122"/>
                </a:rPr>
                <a:t>体</a:t>
              </a:r>
              <a:endParaRPr lang="zh-CN" altLang="en-US" sz="1800" b="1" err="1">
                <a:solidFill>
                  <a:srgbClr val="FFFFFF"/>
                </a:solidFill>
                <a:latin typeface="微软雅黑" panose="020B0503020204020204" charset="-122"/>
                <a:ea typeface="微软雅黑" panose="020B0503020204020204" charset="-122"/>
              </a:endParaRPr>
            </a:p>
          </p:txBody>
        </p:sp>
        <p:sp>
          <p:nvSpPr>
            <p:cNvPr id="54287" name="object 15"/>
            <p:cNvSpPr txBox="1"/>
            <p:nvPr/>
          </p:nvSpPr>
          <p:spPr>
            <a:xfrm>
              <a:off x="3329685" y="595629"/>
              <a:ext cx="3931920" cy="673074"/>
            </a:xfrm>
            <a:prstGeom prst="rect">
              <a:avLst/>
            </a:prstGeom>
            <a:noFill/>
            <a:ln w="9525">
              <a:noFill/>
            </a:ln>
          </p:spPr>
          <p:txBody>
            <a:bodyPr wrap="square" lIns="0" tIns="0" rIns="0" bIns="0" anchor="t" anchorCtr="0">
              <a:spAutoFit/>
            </a:bodyPr>
            <a:lstStyle/>
            <a:p>
              <a:pPr marL="12700"/>
              <a:r>
                <a:rPr lang="zh-CN" altLang="en-US" sz="2800" b="1">
                  <a:solidFill>
                    <a:srgbClr val="FFFFFF"/>
                  </a:solidFill>
                  <a:latin typeface="微软雅黑" panose="020B0503020204020204" charset="-122"/>
                  <a:ea typeface="微软雅黑" panose="020B0503020204020204" charset="-122"/>
                </a:rPr>
                <a:t>生产经营单位主要负责人</a:t>
              </a:r>
              <a:endParaRPr lang="zh-CN" altLang="en-US" sz="2800" b="1">
                <a:solidFill>
                  <a:srgbClr val="FFFFFF"/>
                </a:solidFill>
                <a:latin typeface="微软雅黑" panose="020B0503020204020204" charset="-122"/>
                <a:ea typeface="微软雅黑" panose="020B0503020204020204" charset="-122"/>
              </a:endParaRPr>
            </a:p>
          </p:txBody>
        </p:sp>
        <p:sp>
          <p:nvSpPr>
            <p:cNvPr id="54288" name="object 16"/>
            <p:cNvSpPr txBox="1"/>
            <p:nvPr/>
          </p:nvSpPr>
          <p:spPr>
            <a:xfrm>
              <a:off x="479773" y="1764507"/>
              <a:ext cx="488770" cy="865665"/>
            </a:xfrm>
            <a:prstGeom prst="rect">
              <a:avLst/>
            </a:prstGeom>
            <a:noFill/>
            <a:ln w="9525">
              <a:noFill/>
            </a:ln>
          </p:spPr>
          <p:txBody>
            <a:bodyPr lIns="0" tIns="0" rIns="0" bIns="0" anchor="t" anchorCtr="0">
              <a:spAutoFit/>
            </a:bodyPr>
            <a:lstStyle/>
            <a:p>
              <a:pPr marL="12700" algn="just"/>
              <a:r>
                <a:rPr lang="zh-CN" altLang="en-US" sz="1800" b="1" err="1">
                  <a:solidFill>
                    <a:srgbClr val="FFFFFF"/>
                  </a:solidFill>
                  <a:latin typeface="微软雅黑" panose="020B0503020204020204" charset="-122"/>
                  <a:ea typeface="微软雅黑" panose="020B0503020204020204" charset="-122"/>
                </a:rPr>
                <a:t>违法 行</a:t>
              </a:r>
              <a:r>
                <a:rPr lang="en-US" altLang="zh-CN" sz="1800" b="1" err="1">
                  <a:solidFill>
                    <a:srgbClr val="FFFFFF"/>
                  </a:solidFill>
                  <a:latin typeface="微软雅黑" panose="020B0503020204020204" charset="-122"/>
                  <a:ea typeface="微软雅黑" panose="020B0503020204020204" charset="-122"/>
                </a:rPr>
                <a:t> </a:t>
              </a:r>
              <a:r>
                <a:rPr lang="zh-CN" altLang="en-US" sz="1800" b="1" err="1">
                  <a:solidFill>
                    <a:srgbClr val="FFFFFF"/>
                  </a:solidFill>
                  <a:latin typeface="微软雅黑" panose="020B0503020204020204" charset="-122"/>
                  <a:ea typeface="微软雅黑" panose="020B0503020204020204" charset="-122"/>
                </a:rPr>
                <a:t>为</a:t>
              </a:r>
              <a:endParaRPr lang="zh-CN" altLang="en-US" sz="1800" b="1" err="1">
                <a:solidFill>
                  <a:srgbClr val="FFFFFF"/>
                </a:solidFill>
                <a:latin typeface="微软雅黑" panose="020B0503020204020204" charset="-122"/>
                <a:ea typeface="微软雅黑" panose="020B0503020204020204" charset="-122"/>
              </a:endParaRPr>
            </a:p>
          </p:txBody>
        </p:sp>
        <p:sp>
          <p:nvSpPr>
            <p:cNvPr id="54289" name="object 17"/>
            <p:cNvSpPr txBox="1"/>
            <p:nvPr/>
          </p:nvSpPr>
          <p:spPr>
            <a:xfrm>
              <a:off x="4025010" y="1959228"/>
              <a:ext cx="2540000" cy="432832"/>
            </a:xfrm>
            <a:prstGeom prst="rect">
              <a:avLst/>
            </a:prstGeom>
            <a:noFill/>
            <a:ln w="9525">
              <a:noFill/>
            </a:ln>
          </p:spPr>
          <p:txBody>
            <a:bodyPr wrap="square" lIns="0" tIns="0" rIns="0" bIns="0" anchor="t" anchorCtr="0">
              <a:spAutoFit/>
            </a:bodyPr>
            <a:lstStyle/>
            <a:p>
              <a:pPr marL="12700"/>
              <a:r>
                <a:rPr lang="zh-CN" altLang="en-US" sz="1800" b="1">
                  <a:solidFill>
                    <a:srgbClr val="FFFFFF"/>
                  </a:solidFill>
                  <a:latin typeface="微软雅黑" panose="020B0503020204020204" charset="-122"/>
                  <a:ea typeface="微软雅黑" panose="020B0503020204020204" charset="-122"/>
                </a:rPr>
                <a:t>未履行安全生产管理职责</a:t>
              </a:r>
              <a:endParaRPr lang="zh-CN" altLang="en-US" sz="1800" b="1">
                <a:solidFill>
                  <a:srgbClr val="FFFFFF"/>
                </a:solidFill>
                <a:latin typeface="微软雅黑" panose="020B0503020204020204" charset="-122"/>
                <a:ea typeface="微软雅黑" panose="020B0503020204020204" charset="-122"/>
              </a:endParaRPr>
            </a:p>
          </p:txBody>
        </p:sp>
        <p:sp>
          <p:nvSpPr>
            <p:cNvPr id="54290" name="object 18"/>
            <p:cNvSpPr txBox="1"/>
            <p:nvPr/>
          </p:nvSpPr>
          <p:spPr>
            <a:xfrm>
              <a:off x="588060" y="4072382"/>
              <a:ext cx="254635" cy="1731330"/>
            </a:xfrm>
            <a:prstGeom prst="rect">
              <a:avLst/>
            </a:prstGeom>
            <a:noFill/>
            <a:ln w="9525">
              <a:noFill/>
            </a:ln>
          </p:spPr>
          <p:txBody>
            <a:bodyPr lIns="0" tIns="0" rIns="0" bIns="0" anchor="t" anchorCtr="0">
              <a:spAutoFit/>
            </a:bodyPr>
            <a:lstStyle/>
            <a:p>
              <a:pPr marL="12700" algn="just"/>
              <a:r>
                <a:rPr lang="zh-CN" altLang="en-US" sz="1800" b="1">
                  <a:solidFill>
                    <a:srgbClr val="FFFFFF"/>
                  </a:solidFill>
                  <a:latin typeface="微软雅黑" panose="020B0503020204020204" charset="-122"/>
                  <a:ea typeface="微软雅黑" panose="020B0503020204020204" charset="-122"/>
                </a:rPr>
                <a:t>违 法 后 果</a:t>
              </a:r>
              <a:endParaRPr lang="zh-CN" altLang="en-US" sz="1800" b="1">
                <a:solidFill>
                  <a:srgbClr val="FFFFFF"/>
                </a:solidFill>
                <a:latin typeface="微软雅黑" panose="020B0503020204020204" charset="-122"/>
                <a:ea typeface="微软雅黑" panose="020B0503020204020204" charset="-122"/>
              </a:endParaRPr>
            </a:p>
          </p:txBody>
        </p:sp>
        <p:sp>
          <p:nvSpPr>
            <p:cNvPr id="54291" name="object 22"/>
            <p:cNvSpPr/>
            <p:nvPr>
              <p:custDataLst>
                <p:tags r:id="rId13"/>
              </p:custDataLst>
            </p:nvPr>
          </p:nvSpPr>
          <p:spPr>
            <a:xfrm flipH="1">
              <a:off x="4927853" y="2846070"/>
              <a:ext cx="0" cy="79248"/>
            </a:xfrm>
            <a:custGeom>
              <a:avLst/>
              <a:gdLst/>
              <a:ahLst/>
              <a:cxnLst/>
              <a:rect l="0" t="0" r="0" b="0"/>
              <a:pathLst>
                <a:path w="1" h="79248">
                  <a:moveTo>
                    <a:pt x="0" y="0"/>
                  </a:moveTo>
                  <a:lnTo>
                    <a:pt x="0" y="79248"/>
                  </a:lnTo>
                </a:path>
              </a:pathLst>
            </a:custGeom>
            <a:noFill/>
            <a:ln w="19812" cap="flat" cmpd="sng">
              <a:solidFill>
                <a:srgbClr val="205A6B"/>
              </a:solidFill>
              <a:prstDash val="solid"/>
              <a:miter/>
              <a:headEnd type="none" w="med" len="med"/>
              <a:tailEnd type="none" w="med" len="med"/>
            </a:ln>
          </p:spPr>
          <p:txBody>
            <a:bodyPr/>
            <a:lstStyle/>
            <a:p>
              <a:endParaRPr lang="zh-CN" altLang="en-US">
                <a:solidFill>
                  <a:schemeClr val="dk1"/>
                </a:solidFill>
              </a:endParaRPr>
            </a:p>
          </p:txBody>
        </p:sp>
        <p:sp>
          <p:nvSpPr>
            <p:cNvPr id="54292" name="object 23"/>
            <p:cNvSpPr/>
            <p:nvPr>
              <p:custDataLst>
                <p:tags r:id="rId14"/>
              </p:custDataLst>
            </p:nvPr>
          </p:nvSpPr>
          <p:spPr>
            <a:xfrm flipH="1">
              <a:off x="4927853" y="3393185"/>
              <a:ext cx="0" cy="125729"/>
            </a:xfrm>
            <a:custGeom>
              <a:avLst/>
              <a:gdLst/>
              <a:ahLst/>
              <a:cxnLst/>
              <a:rect l="0" t="0" r="0" b="0"/>
              <a:pathLst>
                <a:path w="1" h="125729">
                  <a:moveTo>
                    <a:pt x="0" y="0"/>
                  </a:moveTo>
                  <a:lnTo>
                    <a:pt x="0" y="125729"/>
                  </a:lnTo>
                </a:path>
              </a:pathLst>
            </a:custGeom>
            <a:noFill/>
            <a:ln w="19812" cap="flat" cmpd="sng">
              <a:solidFill>
                <a:srgbClr val="205A6B"/>
              </a:solidFill>
              <a:prstDash val="solid"/>
              <a:miter/>
              <a:headEnd type="none" w="med" len="med"/>
              <a:tailEnd type="none" w="med" len="med"/>
            </a:ln>
          </p:spPr>
          <p:txBody>
            <a:bodyPr/>
            <a:lstStyle/>
            <a:p>
              <a:endParaRPr lang="zh-CN" altLang="en-US">
                <a:solidFill>
                  <a:schemeClr val="dk1"/>
                </a:solidFill>
              </a:endParaRPr>
            </a:p>
          </p:txBody>
        </p:sp>
        <p:sp>
          <p:nvSpPr>
            <p:cNvPr id="54293" name="object 24"/>
            <p:cNvSpPr/>
            <p:nvPr>
              <p:custDataLst>
                <p:tags r:id="rId15"/>
              </p:custDataLst>
            </p:nvPr>
          </p:nvSpPr>
          <p:spPr>
            <a:xfrm>
              <a:off x="1784604" y="3518915"/>
              <a:ext cx="6912864" cy="3240024"/>
            </a:xfrm>
            <a:custGeom>
              <a:avLst/>
              <a:gdLst/>
              <a:ahLst/>
              <a:cxnLst/>
              <a:rect l="0" t="0" r="0" b="0"/>
              <a:pathLst>
                <a:path w="6912864" h="3240024">
                  <a:moveTo>
                    <a:pt x="0" y="3240024"/>
                  </a:moveTo>
                  <a:lnTo>
                    <a:pt x="6912864" y="3240024"/>
                  </a:lnTo>
                  <a:lnTo>
                    <a:pt x="6912864" y="0"/>
                  </a:lnTo>
                  <a:lnTo>
                    <a:pt x="0" y="0"/>
                  </a:lnTo>
                  <a:lnTo>
                    <a:pt x="0" y="3240024"/>
                  </a:lnTo>
                  <a:close/>
                </a:path>
              </a:pathLst>
            </a:custGeom>
            <a:solidFill>
              <a:srgbClr val="FFFFFF"/>
            </a:solidFill>
            <a:ln w="9525">
              <a:noFill/>
            </a:ln>
          </p:spPr>
          <p:txBody>
            <a:bodyPr/>
            <a:lstStyle/>
            <a:p>
              <a:endParaRPr lang="zh-CN" altLang="en-US">
                <a:solidFill>
                  <a:schemeClr val="dk1"/>
                </a:solidFill>
              </a:endParaRPr>
            </a:p>
          </p:txBody>
        </p:sp>
        <p:sp>
          <p:nvSpPr>
            <p:cNvPr id="54294" name="object 25"/>
            <p:cNvSpPr/>
            <p:nvPr>
              <p:custDataLst>
                <p:tags r:id="rId16"/>
              </p:custDataLst>
            </p:nvPr>
          </p:nvSpPr>
          <p:spPr>
            <a:xfrm>
              <a:off x="1784604" y="3518915"/>
              <a:ext cx="6912864" cy="3240024"/>
            </a:xfrm>
            <a:custGeom>
              <a:avLst/>
              <a:gdLst/>
              <a:ahLst/>
              <a:cxnLst/>
              <a:rect l="0" t="0" r="0" b="0"/>
              <a:pathLst>
                <a:path w="6912864" h="3240024">
                  <a:moveTo>
                    <a:pt x="0" y="3240024"/>
                  </a:moveTo>
                  <a:lnTo>
                    <a:pt x="6912864" y="3240024"/>
                  </a:lnTo>
                  <a:lnTo>
                    <a:pt x="6912864" y="0"/>
                  </a:lnTo>
                  <a:lnTo>
                    <a:pt x="0" y="0"/>
                  </a:lnTo>
                  <a:lnTo>
                    <a:pt x="0" y="3240024"/>
                  </a:lnTo>
                  <a:close/>
                </a:path>
              </a:pathLst>
            </a:custGeom>
            <a:noFill/>
            <a:ln w="12192" cap="flat" cmpd="sng">
              <a:solidFill>
                <a:srgbClr val="205A6B"/>
              </a:solidFill>
              <a:prstDash val="solid"/>
              <a:miter/>
              <a:headEnd type="none" w="med" len="med"/>
              <a:tailEnd type="none" w="med" len="med"/>
            </a:ln>
          </p:spPr>
          <p:txBody>
            <a:bodyPr/>
            <a:lstStyle/>
            <a:p>
              <a:endParaRPr lang="zh-CN" altLang="en-US">
                <a:solidFill>
                  <a:schemeClr val="dk1"/>
                </a:solidFill>
              </a:endParaRPr>
            </a:p>
          </p:txBody>
        </p:sp>
        <p:sp>
          <p:nvSpPr>
            <p:cNvPr id="54295" name="object 26"/>
            <p:cNvSpPr/>
            <p:nvPr>
              <p:custDataLst>
                <p:tags r:id="rId17"/>
              </p:custDataLst>
            </p:nvPr>
          </p:nvSpPr>
          <p:spPr>
            <a:xfrm>
              <a:off x="3126996" y="3748788"/>
              <a:ext cx="614400" cy="877578"/>
            </a:xfrm>
            <a:custGeom>
              <a:avLst/>
              <a:gdLst/>
              <a:ahLst/>
              <a:cxnLst/>
              <a:rect l="0" t="0" r="0" b="0"/>
              <a:pathLst>
                <a:path w="614172" h="725424">
                  <a:moveTo>
                    <a:pt x="0" y="725424"/>
                  </a:moveTo>
                  <a:lnTo>
                    <a:pt x="614172" y="725424"/>
                  </a:lnTo>
                  <a:lnTo>
                    <a:pt x="614172" y="0"/>
                  </a:lnTo>
                  <a:lnTo>
                    <a:pt x="0" y="0"/>
                  </a:lnTo>
                  <a:lnTo>
                    <a:pt x="0" y="725424"/>
                  </a:lnTo>
                  <a:close/>
                </a:path>
              </a:pathLst>
            </a:custGeom>
            <a:solidFill>
              <a:srgbClr val="EE5200"/>
            </a:solidFill>
            <a:ln w="9525">
              <a:noFill/>
            </a:ln>
          </p:spPr>
          <p:txBody>
            <a:bodyPr/>
            <a:lstStyle/>
            <a:p>
              <a:endParaRPr lang="zh-CN" altLang="en-US">
                <a:solidFill>
                  <a:schemeClr val="dk1"/>
                </a:solidFill>
              </a:endParaRPr>
            </a:p>
          </p:txBody>
        </p:sp>
        <p:sp>
          <p:nvSpPr>
            <p:cNvPr id="54296" name="object 27"/>
            <p:cNvSpPr/>
            <p:nvPr>
              <p:custDataLst>
                <p:tags r:id="rId18"/>
              </p:custDataLst>
            </p:nvPr>
          </p:nvSpPr>
          <p:spPr>
            <a:xfrm>
              <a:off x="4351254" y="3748788"/>
              <a:ext cx="614400" cy="1611209"/>
            </a:xfrm>
            <a:custGeom>
              <a:avLst/>
              <a:gdLst/>
              <a:ahLst/>
              <a:cxnLst/>
              <a:rect l="0" t="0" r="0" b="0"/>
              <a:pathLst>
                <a:path w="614171" h="967740">
                  <a:moveTo>
                    <a:pt x="0" y="967740"/>
                  </a:moveTo>
                  <a:lnTo>
                    <a:pt x="614171" y="967740"/>
                  </a:lnTo>
                  <a:lnTo>
                    <a:pt x="614171" y="0"/>
                  </a:lnTo>
                  <a:lnTo>
                    <a:pt x="0" y="0"/>
                  </a:lnTo>
                  <a:lnTo>
                    <a:pt x="0" y="967740"/>
                  </a:lnTo>
                  <a:close/>
                </a:path>
              </a:pathLst>
            </a:custGeom>
            <a:solidFill>
              <a:srgbClr val="EE5200"/>
            </a:solidFill>
            <a:ln w="9525">
              <a:noFill/>
            </a:ln>
          </p:spPr>
          <p:txBody>
            <a:bodyPr/>
            <a:lstStyle/>
            <a:p>
              <a:endParaRPr lang="zh-CN" altLang="en-US">
                <a:solidFill>
                  <a:schemeClr val="dk1"/>
                </a:solidFill>
              </a:endParaRPr>
            </a:p>
          </p:txBody>
        </p:sp>
        <p:sp>
          <p:nvSpPr>
            <p:cNvPr id="54297" name="object 28"/>
            <p:cNvSpPr/>
            <p:nvPr>
              <p:custDataLst>
                <p:tags r:id="rId19"/>
              </p:custDataLst>
            </p:nvPr>
          </p:nvSpPr>
          <p:spPr>
            <a:xfrm>
              <a:off x="5573241" y="3748788"/>
              <a:ext cx="615536" cy="1936826"/>
            </a:xfrm>
            <a:custGeom>
              <a:avLst/>
              <a:gdLst/>
              <a:ahLst/>
              <a:cxnLst/>
              <a:rect l="0" t="0" r="0" b="0"/>
              <a:pathLst>
                <a:path w="615696" h="1450848">
                  <a:moveTo>
                    <a:pt x="0" y="1450848"/>
                  </a:moveTo>
                  <a:lnTo>
                    <a:pt x="615696" y="1450848"/>
                  </a:lnTo>
                  <a:lnTo>
                    <a:pt x="615696" y="0"/>
                  </a:lnTo>
                  <a:lnTo>
                    <a:pt x="0" y="0"/>
                  </a:lnTo>
                  <a:lnTo>
                    <a:pt x="0" y="1450848"/>
                  </a:lnTo>
                  <a:close/>
                </a:path>
              </a:pathLst>
            </a:custGeom>
            <a:solidFill>
              <a:srgbClr val="EE5200"/>
            </a:solidFill>
            <a:ln w="9525">
              <a:noFill/>
            </a:ln>
          </p:spPr>
          <p:txBody>
            <a:bodyPr/>
            <a:lstStyle/>
            <a:p>
              <a:endParaRPr lang="zh-CN" altLang="en-US">
                <a:solidFill>
                  <a:schemeClr val="dk1"/>
                </a:solidFill>
              </a:endParaRPr>
            </a:p>
          </p:txBody>
        </p:sp>
        <p:sp>
          <p:nvSpPr>
            <p:cNvPr id="54298" name="object 29"/>
            <p:cNvSpPr/>
            <p:nvPr>
              <p:custDataLst>
                <p:tags r:id="rId20"/>
              </p:custDataLst>
            </p:nvPr>
          </p:nvSpPr>
          <p:spPr>
            <a:xfrm>
              <a:off x="6796931" y="3748788"/>
              <a:ext cx="615536" cy="2419295"/>
            </a:xfrm>
            <a:custGeom>
              <a:avLst/>
              <a:gdLst/>
              <a:ahLst/>
              <a:cxnLst/>
              <a:rect l="0" t="0" r="0" b="0"/>
              <a:pathLst>
                <a:path w="615695" h="1935479">
                  <a:moveTo>
                    <a:pt x="0" y="1935480"/>
                  </a:moveTo>
                  <a:lnTo>
                    <a:pt x="615695" y="1935480"/>
                  </a:lnTo>
                  <a:lnTo>
                    <a:pt x="615695" y="0"/>
                  </a:lnTo>
                  <a:lnTo>
                    <a:pt x="0" y="0"/>
                  </a:lnTo>
                  <a:lnTo>
                    <a:pt x="0" y="1935480"/>
                  </a:lnTo>
                  <a:close/>
                </a:path>
              </a:pathLst>
            </a:custGeom>
            <a:solidFill>
              <a:srgbClr val="EE5200"/>
            </a:solidFill>
            <a:ln w="9525">
              <a:noFill/>
            </a:ln>
          </p:spPr>
          <p:txBody>
            <a:bodyPr/>
            <a:lstStyle/>
            <a:p>
              <a:endParaRPr lang="zh-CN" altLang="en-US">
                <a:solidFill>
                  <a:schemeClr val="dk1"/>
                </a:solidFill>
              </a:endParaRPr>
            </a:p>
          </p:txBody>
        </p:sp>
        <p:sp>
          <p:nvSpPr>
            <p:cNvPr id="54299" name="object 30"/>
            <p:cNvSpPr/>
            <p:nvPr>
              <p:custDataLst>
                <p:tags r:id="rId21"/>
              </p:custDataLst>
            </p:nvPr>
          </p:nvSpPr>
          <p:spPr>
            <a:xfrm>
              <a:off x="3126996" y="4626365"/>
              <a:ext cx="614400" cy="1541717"/>
            </a:xfrm>
            <a:custGeom>
              <a:avLst/>
              <a:gdLst/>
              <a:ahLst/>
              <a:cxnLst/>
              <a:rect l="0" t="0" r="0" b="0"/>
              <a:pathLst>
                <a:path w="614172" h="1693164">
                  <a:moveTo>
                    <a:pt x="614172" y="0"/>
                  </a:moveTo>
                  <a:lnTo>
                    <a:pt x="0" y="0"/>
                  </a:lnTo>
                  <a:lnTo>
                    <a:pt x="0" y="1693164"/>
                  </a:lnTo>
                  <a:lnTo>
                    <a:pt x="614172" y="1693164"/>
                  </a:lnTo>
                  <a:lnTo>
                    <a:pt x="614172" y="0"/>
                  </a:lnTo>
                  <a:close/>
                </a:path>
              </a:pathLst>
            </a:custGeom>
            <a:solidFill>
              <a:srgbClr val="205A6B"/>
            </a:solidFill>
            <a:ln w="9525">
              <a:noFill/>
            </a:ln>
          </p:spPr>
          <p:txBody>
            <a:bodyPr/>
            <a:lstStyle/>
            <a:p>
              <a:endParaRPr lang="zh-CN" altLang="en-US">
                <a:solidFill>
                  <a:schemeClr val="dk1"/>
                </a:solidFill>
              </a:endParaRPr>
            </a:p>
          </p:txBody>
        </p:sp>
        <p:sp>
          <p:nvSpPr>
            <p:cNvPr id="54300" name="object 31"/>
            <p:cNvSpPr/>
            <p:nvPr>
              <p:custDataLst>
                <p:tags r:id="rId22"/>
              </p:custDataLst>
            </p:nvPr>
          </p:nvSpPr>
          <p:spPr>
            <a:xfrm>
              <a:off x="4351254" y="5360989"/>
              <a:ext cx="614400" cy="806101"/>
            </a:xfrm>
            <a:custGeom>
              <a:avLst/>
              <a:gdLst/>
              <a:ahLst/>
              <a:cxnLst/>
              <a:rect l="0" t="0" r="0" b="0"/>
              <a:pathLst>
                <a:path w="614171" h="1450848">
                  <a:moveTo>
                    <a:pt x="614171" y="0"/>
                  </a:moveTo>
                  <a:lnTo>
                    <a:pt x="0" y="0"/>
                  </a:lnTo>
                  <a:lnTo>
                    <a:pt x="0" y="1450848"/>
                  </a:lnTo>
                  <a:lnTo>
                    <a:pt x="614171" y="1450848"/>
                  </a:lnTo>
                  <a:lnTo>
                    <a:pt x="614171" y="0"/>
                  </a:lnTo>
                  <a:close/>
                </a:path>
              </a:pathLst>
            </a:custGeom>
            <a:solidFill>
              <a:srgbClr val="205A6B"/>
            </a:solidFill>
            <a:ln w="9525">
              <a:noFill/>
            </a:ln>
          </p:spPr>
          <p:txBody>
            <a:bodyPr/>
            <a:lstStyle/>
            <a:p>
              <a:endParaRPr lang="zh-CN" altLang="en-US">
                <a:solidFill>
                  <a:schemeClr val="dk1"/>
                </a:solidFill>
              </a:endParaRPr>
            </a:p>
          </p:txBody>
        </p:sp>
        <p:sp>
          <p:nvSpPr>
            <p:cNvPr id="54301" name="object 32"/>
            <p:cNvSpPr/>
            <p:nvPr>
              <p:custDataLst>
                <p:tags r:id="rId23"/>
              </p:custDataLst>
            </p:nvPr>
          </p:nvSpPr>
          <p:spPr>
            <a:xfrm>
              <a:off x="5573241" y="5684621"/>
              <a:ext cx="615536" cy="483462"/>
            </a:xfrm>
            <a:custGeom>
              <a:avLst/>
              <a:gdLst/>
              <a:ahLst/>
              <a:cxnLst/>
              <a:rect l="0" t="0" r="0" b="0"/>
              <a:pathLst>
                <a:path w="615696" h="967739">
                  <a:moveTo>
                    <a:pt x="615696" y="0"/>
                  </a:moveTo>
                  <a:lnTo>
                    <a:pt x="0" y="0"/>
                  </a:lnTo>
                  <a:lnTo>
                    <a:pt x="0" y="967740"/>
                  </a:lnTo>
                  <a:lnTo>
                    <a:pt x="615696" y="967740"/>
                  </a:lnTo>
                  <a:lnTo>
                    <a:pt x="615696" y="0"/>
                  </a:lnTo>
                  <a:close/>
                </a:path>
              </a:pathLst>
            </a:custGeom>
            <a:solidFill>
              <a:srgbClr val="205A6B"/>
            </a:solidFill>
            <a:ln w="9525">
              <a:noFill/>
            </a:ln>
          </p:spPr>
          <p:txBody>
            <a:bodyPr/>
            <a:lstStyle/>
            <a:p>
              <a:endParaRPr lang="zh-CN" altLang="en-US">
                <a:solidFill>
                  <a:schemeClr val="dk1"/>
                </a:solidFill>
              </a:endParaRPr>
            </a:p>
          </p:txBody>
        </p:sp>
        <p:sp>
          <p:nvSpPr>
            <p:cNvPr id="54303" name="object 34"/>
            <p:cNvSpPr/>
            <p:nvPr>
              <p:custDataLst>
                <p:tags r:id="rId24"/>
              </p:custDataLst>
            </p:nvPr>
          </p:nvSpPr>
          <p:spPr>
            <a:xfrm flipH="1">
              <a:off x="2822448" y="3749040"/>
              <a:ext cx="0" cy="2418588"/>
            </a:xfrm>
            <a:custGeom>
              <a:avLst/>
              <a:gdLst/>
              <a:ahLst/>
              <a:cxnLst/>
              <a:rect l="0" t="0" r="0" b="0"/>
              <a:pathLst>
                <a:path w="1" h="2418588">
                  <a:moveTo>
                    <a:pt x="0" y="2418588"/>
                  </a:moveTo>
                  <a:lnTo>
                    <a:pt x="0" y="0"/>
                  </a:lnTo>
                </a:path>
              </a:pathLst>
            </a:custGeom>
            <a:noFill/>
            <a:ln w="9144" cap="flat" cmpd="sng">
              <a:solidFill>
                <a:srgbClr val="CC6600"/>
              </a:solidFill>
              <a:prstDash val="solid"/>
              <a:miter/>
              <a:headEnd type="none" w="med" len="med"/>
              <a:tailEnd type="none" w="med" len="med"/>
            </a:ln>
          </p:spPr>
          <p:txBody>
            <a:bodyPr/>
            <a:lstStyle/>
            <a:p>
              <a:endParaRPr lang="zh-CN" altLang="en-US">
                <a:solidFill>
                  <a:schemeClr val="dk1"/>
                </a:solidFill>
              </a:endParaRPr>
            </a:p>
          </p:txBody>
        </p:sp>
        <p:sp>
          <p:nvSpPr>
            <p:cNvPr id="33" name="object 35"/>
            <p:cNvSpPr txBox="1"/>
            <p:nvPr/>
          </p:nvSpPr>
          <p:spPr>
            <a:xfrm>
              <a:off x="2503170" y="6077559"/>
              <a:ext cx="219710" cy="252155"/>
            </a:xfrm>
            <a:prstGeom prst="rect">
              <a:avLst/>
            </a:prstGeom>
          </p:spPr>
          <p:txBody>
            <a:bodyPr vert="horz" wrap="square" lIns="0" tIns="0" rIns="0" bIns="0" rtlCol="0">
              <a:spAutoFit/>
            </a:bodyPr>
            <a:lstStyle/>
            <a:p>
              <a:pPr marL="12700" marR="0" defTabSz="1219835" fontAlgn="auto">
                <a:spcBef>
                  <a:spcPct val="0"/>
                </a:spcBef>
                <a:spcAft>
                  <a:spcPct val="0"/>
                </a:spcAft>
                <a:buClrTx/>
                <a:buSzTx/>
                <a:buFontTx/>
                <a:buNone/>
                <a:defRPr/>
              </a:pPr>
              <a:r>
                <a:rPr kumimoji="0" sz="1050" kern="1200" cap="none" spc="0" normalizeH="0" baseline="0" noProof="0">
                  <a:solidFill>
                    <a:srgbClr val="585858"/>
                  </a:solidFill>
                  <a:latin typeface="Arial" panose="020B0604020202020204"/>
                  <a:ea typeface="+mn-ea"/>
                  <a:cs typeface="Arial" panose="020B0604020202020204"/>
                </a:rPr>
                <a:t>0%</a:t>
              </a:r>
              <a:endParaRPr kumimoji="0" sz="1050" kern="1200" cap="none" spc="0" normalizeH="0" baseline="0" noProof="0">
                <a:solidFill>
                  <a:srgbClr val="585858"/>
                </a:solidFill>
                <a:latin typeface="Arial" panose="020B0604020202020204"/>
                <a:ea typeface="+mn-ea"/>
                <a:cs typeface="Arial" panose="020B0604020202020204"/>
              </a:endParaRPr>
            </a:p>
          </p:txBody>
        </p:sp>
        <p:sp>
          <p:nvSpPr>
            <p:cNvPr id="34" name="object 36"/>
            <p:cNvSpPr txBox="1"/>
            <p:nvPr/>
          </p:nvSpPr>
          <p:spPr>
            <a:xfrm>
              <a:off x="2429001" y="5593537"/>
              <a:ext cx="292735" cy="252155"/>
            </a:xfrm>
            <a:prstGeom prst="rect">
              <a:avLst/>
            </a:prstGeom>
          </p:spPr>
          <p:txBody>
            <a:bodyPr vert="horz" wrap="square" lIns="0" tIns="0" rIns="0" bIns="0" rtlCol="0">
              <a:spAutoFit/>
            </a:bodyPr>
            <a:lstStyle/>
            <a:p>
              <a:pPr marL="12700" marR="0" defTabSz="1219835" fontAlgn="auto">
                <a:spcBef>
                  <a:spcPct val="0"/>
                </a:spcBef>
                <a:spcAft>
                  <a:spcPct val="0"/>
                </a:spcAft>
                <a:buClrTx/>
                <a:buSzTx/>
                <a:buFontTx/>
                <a:buNone/>
                <a:defRPr/>
              </a:pPr>
              <a:r>
                <a:rPr kumimoji="0" sz="1050" kern="1200" cap="none" spc="0" normalizeH="0" baseline="0" noProof="0">
                  <a:solidFill>
                    <a:srgbClr val="585858"/>
                  </a:solidFill>
                  <a:latin typeface="Arial" panose="020B0604020202020204"/>
                  <a:ea typeface="+mn-ea"/>
                  <a:cs typeface="Arial" panose="020B0604020202020204"/>
                </a:rPr>
                <a:t>2</a:t>
              </a:r>
              <a:r>
                <a:rPr kumimoji="0" sz="1050" kern="1200" cap="none" spc="-15" normalizeH="0" baseline="0" noProof="0">
                  <a:solidFill>
                    <a:srgbClr val="585858"/>
                  </a:solidFill>
                  <a:latin typeface="Arial" panose="020B0604020202020204"/>
                  <a:ea typeface="+mn-ea"/>
                  <a:cs typeface="Arial" panose="020B0604020202020204"/>
                </a:rPr>
                <a:t>0</a:t>
              </a:r>
              <a:r>
                <a:rPr kumimoji="0" sz="1050" kern="1200" cap="none" spc="0" normalizeH="0" baseline="0" noProof="0">
                  <a:solidFill>
                    <a:srgbClr val="585858"/>
                  </a:solidFill>
                  <a:latin typeface="Arial" panose="020B0604020202020204"/>
                  <a:ea typeface="+mn-ea"/>
                  <a:cs typeface="Arial" panose="020B0604020202020204"/>
                </a:rPr>
                <a:t>%</a:t>
              </a:r>
              <a:endParaRPr kumimoji="0" sz="1050" kern="1200" cap="none" spc="0" normalizeH="0" baseline="0" noProof="0">
                <a:solidFill>
                  <a:srgbClr val="585858"/>
                </a:solidFill>
                <a:latin typeface="Arial" panose="020B0604020202020204"/>
                <a:ea typeface="+mn-ea"/>
                <a:cs typeface="Arial" panose="020B0604020202020204"/>
              </a:endParaRPr>
            </a:p>
          </p:txBody>
        </p:sp>
        <p:sp>
          <p:nvSpPr>
            <p:cNvPr id="35" name="object 37"/>
            <p:cNvSpPr txBox="1"/>
            <p:nvPr/>
          </p:nvSpPr>
          <p:spPr>
            <a:xfrm>
              <a:off x="2429001" y="5109845"/>
              <a:ext cx="292735" cy="252155"/>
            </a:xfrm>
            <a:prstGeom prst="rect">
              <a:avLst/>
            </a:prstGeom>
          </p:spPr>
          <p:txBody>
            <a:bodyPr vert="horz" wrap="square" lIns="0" tIns="0" rIns="0" bIns="0" rtlCol="0">
              <a:spAutoFit/>
            </a:bodyPr>
            <a:lstStyle/>
            <a:p>
              <a:pPr marL="12700" marR="0" defTabSz="1219835" fontAlgn="auto">
                <a:spcBef>
                  <a:spcPct val="0"/>
                </a:spcBef>
                <a:spcAft>
                  <a:spcPct val="0"/>
                </a:spcAft>
                <a:buClrTx/>
                <a:buSzTx/>
                <a:buFontTx/>
                <a:buNone/>
                <a:defRPr/>
              </a:pPr>
              <a:r>
                <a:rPr kumimoji="0" sz="1050" kern="1200" cap="none" spc="0" normalizeH="0" baseline="0" noProof="0">
                  <a:solidFill>
                    <a:srgbClr val="585858"/>
                  </a:solidFill>
                  <a:latin typeface="Arial" panose="020B0604020202020204"/>
                  <a:ea typeface="+mn-ea"/>
                  <a:cs typeface="Arial" panose="020B0604020202020204"/>
                </a:rPr>
                <a:t>4</a:t>
              </a:r>
              <a:r>
                <a:rPr kumimoji="0" sz="1050" kern="1200" cap="none" spc="-15" normalizeH="0" baseline="0" noProof="0">
                  <a:solidFill>
                    <a:srgbClr val="585858"/>
                  </a:solidFill>
                  <a:latin typeface="Arial" panose="020B0604020202020204"/>
                  <a:ea typeface="+mn-ea"/>
                  <a:cs typeface="Arial" panose="020B0604020202020204"/>
                </a:rPr>
                <a:t>0</a:t>
              </a:r>
              <a:r>
                <a:rPr kumimoji="0" sz="1050" kern="1200" cap="none" spc="0" normalizeH="0" baseline="0" noProof="0">
                  <a:solidFill>
                    <a:srgbClr val="585858"/>
                  </a:solidFill>
                  <a:latin typeface="Arial" panose="020B0604020202020204"/>
                  <a:ea typeface="+mn-ea"/>
                  <a:cs typeface="Arial" panose="020B0604020202020204"/>
                </a:rPr>
                <a:t>%</a:t>
              </a:r>
              <a:endParaRPr kumimoji="0" sz="1050" kern="1200" cap="none" spc="0" normalizeH="0" baseline="0" noProof="0">
                <a:solidFill>
                  <a:srgbClr val="585858"/>
                </a:solidFill>
                <a:latin typeface="Arial" panose="020B0604020202020204"/>
                <a:ea typeface="+mn-ea"/>
                <a:cs typeface="Arial" panose="020B0604020202020204"/>
              </a:endParaRPr>
            </a:p>
          </p:txBody>
        </p:sp>
        <p:sp>
          <p:nvSpPr>
            <p:cNvPr id="36" name="object 38"/>
            <p:cNvSpPr txBox="1"/>
            <p:nvPr/>
          </p:nvSpPr>
          <p:spPr>
            <a:xfrm>
              <a:off x="2429001" y="4626102"/>
              <a:ext cx="292735" cy="252155"/>
            </a:xfrm>
            <a:prstGeom prst="rect">
              <a:avLst/>
            </a:prstGeom>
          </p:spPr>
          <p:txBody>
            <a:bodyPr vert="horz" wrap="square" lIns="0" tIns="0" rIns="0" bIns="0" rtlCol="0">
              <a:spAutoFit/>
            </a:bodyPr>
            <a:lstStyle/>
            <a:p>
              <a:pPr marL="12700" marR="0" defTabSz="1219835" fontAlgn="auto">
                <a:spcBef>
                  <a:spcPct val="0"/>
                </a:spcBef>
                <a:spcAft>
                  <a:spcPct val="0"/>
                </a:spcAft>
                <a:buClrTx/>
                <a:buSzTx/>
                <a:buFontTx/>
                <a:buNone/>
                <a:defRPr/>
              </a:pPr>
              <a:r>
                <a:rPr kumimoji="0" sz="1050" kern="1200" cap="none" spc="0" normalizeH="0" baseline="0" noProof="0">
                  <a:solidFill>
                    <a:srgbClr val="585858"/>
                  </a:solidFill>
                  <a:latin typeface="Arial" panose="020B0604020202020204"/>
                  <a:ea typeface="+mn-ea"/>
                  <a:cs typeface="Arial" panose="020B0604020202020204"/>
                </a:rPr>
                <a:t>6</a:t>
              </a:r>
              <a:r>
                <a:rPr kumimoji="0" sz="1050" kern="1200" cap="none" spc="-15" normalizeH="0" baseline="0" noProof="0">
                  <a:solidFill>
                    <a:srgbClr val="585858"/>
                  </a:solidFill>
                  <a:latin typeface="Arial" panose="020B0604020202020204"/>
                  <a:ea typeface="+mn-ea"/>
                  <a:cs typeface="Arial" panose="020B0604020202020204"/>
                </a:rPr>
                <a:t>0</a:t>
              </a:r>
              <a:r>
                <a:rPr kumimoji="0" sz="1050" kern="1200" cap="none" spc="0" normalizeH="0" baseline="0" noProof="0">
                  <a:solidFill>
                    <a:srgbClr val="585858"/>
                  </a:solidFill>
                  <a:latin typeface="Arial" panose="020B0604020202020204"/>
                  <a:ea typeface="+mn-ea"/>
                  <a:cs typeface="Arial" panose="020B0604020202020204"/>
                </a:rPr>
                <a:t>%</a:t>
              </a:r>
              <a:endParaRPr kumimoji="0" sz="1050" kern="1200" cap="none" spc="0" normalizeH="0" baseline="0" noProof="0">
                <a:solidFill>
                  <a:srgbClr val="585858"/>
                </a:solidFill>
                <a:latin typeface="Arial" panose="020B0604020202020204"/>
                <a:ea typeface="+mn-ea"/>
                <a:cs typeface="Arial" panose="020B0604020202020204"/>
              </a:endParaRPr>
            </a:p>
          </p:txBody>
        </p:sp>
        <p:sp>
          <p:nvSpPr>
            <p:cNvPr id="37" name="object 39"/>
            <p:cNvSpPr txBox="1"/>
            <p:nvPr/>
          </p:nvSpPr>
          <p:spPr>
            <a:xfrm>
              <a:off x="2429001" y="4142104"/>
              <a:ext cx="292735" cy="252155"/>
            </a:xfrm>
            <a:prstGeom prst="rect">
              <a:avLst/>
            </a:prstGeom>
          </p:spPr>
          <p:txBody>
            <a:bodyPr vert="horz" wrap="square" lIns="0" tIns="0" rIns="0" bIns="0" rtlCol="0">
              <a:spAutoFit/>
            </a:bodyPr>
            <a:lstStyle/>
            <a:p>
              <a:pPr marL="12700" marR="0" defTabSz="1219835" fontAlgn="auto">
                <a:spcBef>
                  <a:spcPct val="0"/>
                </a:spcBef>
                <a:spcAft>
                  <a:spcPct val="0"/>
                </a:spcAft>
                <a:buClrTx/>
                <a:buSzTx/>
                <a:buFontTx/>
                <a:buNone/>
                <a:defRPr/>
              </a:pPr>
              <a:r>
                <a:rPr kumimoji="0" sz="1050" kern="1200" cap="none" spc="0" normalizeH="0" baseline="0" noProof="0">
                  <a:solidFill>
                    <a:srgbClr val="585858"/>
                  </a:solidFill>
                  <a:latin typeface="Arial" panose="020B0604020202020204"/>
                  <a:ea typeface="+mn-ea"/>
                  <a:cs typeface="Arial" panose="020B0604020202020204"/>
                </a:rPr>
                <a:t>8</a:t>
              </a:r>
              <a:r>
                <a:rPr kumimoji="0" sz="1050" kern="1200" cap="none" spc="-15" normalizeH="0" baseline="0" noProof="0">
                  <a:solidFill>
                    <a:srgbClr val="585858"/>
                  </a:solidFill>
                  <a:latin typeface="Arial" panose="020B0604020202020204"/>
                  <a:ea typeface="+mn-ea"/>
                  <a:cs typeface="Arial" panose="020B0604020202020204"/>
                </a:rPr>
                <a:t>0</a:t>
              </a:r>
              <a:r>
                <a:rPr kumimoji="0" sz="1050" kern="1200" cap="none" spc="0" normalizeH="0" baseline="0" noProof="0">
                  <a:solidFill>
                    <a:srgbClr val="585858"/>
                  </a:solidFill>
                  <a:latin typeface="Arial" panose="020B0604020202020204"/>
                  <a:ea typeface="+mn-ea"/>
                  <a:cs typeface="Arial" panose="020B0604020202020204"/>
                </a:rPr>
                <a:t>%</a:t>
              </a:r>
              <a:endParaRPr kumimoji="0" sz="1050" kern="1200" cap="none" spc="0" normalizeH="0" baseline="0" noProof="0">
                <a:solidFill>
                  <a:srgbClr val="585858"/>
                </a:solidFill>
                <a:latin typeface="Arial" panose="020B0604020202020204"/>
                <a:ea typeface="+mn-ea"/>
                <a:cs typeface="Arial" panose="020B0604020202020204"/>
              </a:endParaRPr>
            </a:p>
          </p:txBody>
        </p:sp>
        <p:sp>
          <p:nvSpPr>
            <p:cNvPr id="38" name="object 40"/>
            <p:cNvSpPr txBox="1"/>
            <p:nvPr/>
          </p:nvSpPr>
          <p:spPr>
            <a:xfrm>
              <a:off x="2354960" y="3658361"/>
              <a:ext cx="367030" cy="252155"/>
            </a:xfrm>
            <a:prstGeom prst="rect">
              <a:avLst/>
            </a:prstGeom>
          </p:spPr>
          <p:txBody>
            <a:bodyPr vert="horz" wrap="square" lIns="0" tIns="0" rIns="0" bIns="0" rtlCol="0">
              <a:spAutoFit/>
            </a:bodyPr>
            <a:lstStyle/>
            <a:p>
              <a:pPr marL="12700" marR="0" defTabSz="1219835" fontAlgn="auto">
                <a:spcBef>
                  <a:spcPct val="0"/>
                </a:spcBef>
                <a:spcAft>
                  <a:spcPct val="0"/>
                </a:spcAft>
                <a:buClrTx/>
                <a:buSzTx/>
                <a:buFontTx/>
                <a:buNone/>
                <a:defRPr/>
              </a:pPr>
              <a:r>
                <a:rPr kumimoji="0" sz="1050" kern="1200" cap="none" spc="0" normalizeH="0" baseline="0" noProof="0">
                  <a:solidFill>
                    <a:srgbClr val="585858"/>
                  </a:solidFill>
                  <a:latin typeface="Arial" panose="020B0604020202020204"/>
                  <a:ea typeface="+mn-ea"/>
                  <a:cs typeface="Arial" panose="020B0604020202020204"/>
                </a:rPr>
                <a:t>1</a:t>
              </a:r>
              <a:r>
                <a:rPr kumimoji="0" sz="1050" kern="1200" cap="none" spc="-15" normalizeH="0" baseline="0" noProof="0">
                  <a:solidFill>
                    <a:srgbClr val="585858"/>
                  </a:solidFill>
                  <a:latin typeface="Arial" panose="020B0604020202020204"/>
                  <a:ea typeface="+mn-ea"/>
                  <a:cs typeface="Arial" panose="020B0604020202020204"/>
                </a:rPr>
                <a:t>0</a:t>
              </a:r>
              <a:r>
                <a:rPr kumimoji="0" sz="1050" kern="1200" cap="none" spc="0" normalizeH="0" baseline="0" noProof="0">
                  <a:solidFill>
                    <a:srgbClr val="585858"/>
                  </a:solidFill>
                  <a:latin typeface="Arial" panose="020B0604020202020204"/>
                  <a:ea typeface="+mn-ea"/>
                  <a:cs typeface="Arial" panose="020B0604020202020204"/>
                </a:rPr>
                <a:t>0%</a:t>
              </a:r>
              <a:endParaRPr kumimoji="0" sz="1050" kern="1200" cap="none" spc="0" normalizeH="0" baseline="0" noProof="0">
                <a:solidFill>
                  <a:srgbClr val="585858"/>
                </a:solidFill>
                <a:latin typeface="Arial" panose="020B0604020202020204"/>
                <a:ea typeface="+mn-ea"/>
                <a:cs typeface="Arial" panose="020B0604020202020204"/>
              </a:endParaRPr>
            </a:p>
          </p:txBody>
        </p:sp>
        <p:sp>
          <p:nvSpPr>
            <p:cNvPr id="54310" name="object 41"/>
            <p:cNvSpPr txBox="1"/>
            <p:nvPr/>
          </p:nvSpPr>
          <p:spPr>
            <a:xfrm>
              <a:off x="3065145" y="6340652"/>
              <a:ext cx="740410" cy="336537"/>
            </a:xfrm>
            <a:prstGeom prst="rect">
              <a:avLst/>
            </a:prstGeom>
            <a:noFill/>
            <a:ln w="9525">
              <a:noFill/>
            </a:ln>
          </p:spPr>
          <p:txBody>
            <a:bodyPr lIns="0" tIns="0" rIns="0" bIns="0" anchor="t" anchorCtr="0">
              <a:spAutoFit/>
            </a:bodyPr>
            <a:lstStyle/>
            <a:p>
              <a:pPr marL="12700"/>
              <a:r>
                <a:rPr lang="zh-CN" altLang="en-US" sz="1400" b="1">
                  <a:solidFill>
                    <a:srgbClr val="205A6B"/>
                  </a:solidFill>
                  <a:latin typeface="微软雅黑" panose="020B0503020204020204" charset="-122"/>
                  <a:ea typeface="微软雅黑" panose="020B0503020204020204" charset="-122"/>
                </a:rPr>
                <a:t>一般事故</a:t>
              </a:r>
              <a:endParaRPr lang="zh-CN" altLang="en-US" sz="1400" b="1">
                <a:solidFill>
                  <a:srgbClr val="205A6B"/>
                </a:solidFill>
                <a:latin typeface="微软雅黑" panose="020B0503020204020204" charset="-122"/>
                <a:ea typeface="微软雅黑" panose="020B0503020204020204" charset="-122"/>
              </a:endParaRPr>
            </a:p>
          </p:txBody>
        </p:sp>
        <p:sp>
          <p:nvSpPr>
            <p:cNvPr id="54311" name="object 42"/>
            <p:cNvSpPr txBox="1"/>
            <p:nvPr/>
          </p:nvSpPr>
          <p:spPr>
            <a:xfrm>
              <a:off x="4288916" y="6340652"/>
              <a:ext cx="739140" cy="336537"/>
            </a:xfrm>
            <a:prstGeom prst="rect">
              <a:avLst/>
            </a:prstGeom>
            <a:noFill/>
            <a:ln w="9525">
              <a:noFill/>
            </a:ln>
          </p:spPr>
          <p:txBody>
            <a:bodyPr lIns="0" tIns="0" rIns="0" bIns="0" anchor="t" anchorCtr="0">
              <a:spAutoFit/>
            </a:bodyPr>
            <a:lstStyle/>
            <a:p>
              <a:pPr marL="12700"/>
              <a:r>
                <a:rPr lang="zh-CN" altLang="en-US" sz="1400" b="1">
                  <a:solidFill>
                    <a:srgbClr val="205A6B"/>
                  </a:solidFill>
                  <a:latin typeface="微软雅黑" panose="020B0503020204020204" charset="-122"/>
                  <a:ea typeface="微软雅黑" panose="020B0503020204020204" charset="-122"/>
                </a:rPr>
                <a:t>较大事故</a:t>
              </a:r>
              <a:endParaRPr lang="zh-CN" altLang="en-US" sz="1400" b="1">
                <a:solidFill>
                  <a:srgbClr val="205A6B"/>
                </a:solidFill>
                <a:latin typeface="微软雅黑" panose="020B0503020204020204" charset="-122"/>
                <a:ea typeface="微软雅黑" panose="020B0503020204020204" charset="-122"/>
              </a:endParaRPr>
            </a:p>
          </p:txBody>
        </p:sp>
        <p:sp>
          <p:nvSpPr>
            <p:cNvPr id="54312" name="object 43"/>
            <p:cNvSpPr txBox="1"/>
            <p:nvPr/>
          </p:nvSpPr>
          <p:spPr>
            <a:xfrm>
              <a:off x="5512434" y="6340652"/>
              <a:ext cx="739140" cy="336537"/>
            </a:xfrm>
            <a:prstGeom prst="rect">
              <a:avLst/>
            </a:prstGeom>
            <a:noFill/>
            <a:ln w="9525">
              <a:noFill/>
            </a:ln>
          </p:spPr>
          <p:txBody>
            <a:bodyPr lIns="0" tIns="0" rIns="0" bIns="0" anchor="t" anchorCtr="0">
              <a:spAutoFit/>
            </a:bodyPr>
            <a:lstStyle/>
            <a:p>
              <a:pPr marL="12700"/>
              <a:r>
                <a:rPr lang="zh-CN" altLang="en-US" sz="1400" b="1">
                  <a:solidFill>
                    <a:srgbClr val="205A6B"/>
                  </a:solidFill>
                  <a:latin typeface="微软雅黑" panose="020B0503020204020204" charset="-122"/>
                  <a:ea typeface="微软雅黑" panose="020B0503020204020204" charset="-122"/>
                </a:rPr>
                <a:t>重大事故</a:t>
              </a:r>
              <a:endParaRPr lang="zh-CN" altLang="en-US" sz="1400" b="1">
                <a:solidFill>
                  <a:srgbClr val="205A6B"/>
                </a:solidFill>
                <a:latin typeface="微软雅黑" panose="020B0503020204020204" charset="-122"/>
                <a:ea typeface="微软雅黑" panose="020B0503020204020204" charset="-122"/>
              </a:endParaRPr>
            </a:p>
          </p:txBody>
        </p:sp>
        <p:sp>
          <p:nvSpPr>
            <p:cNvPr id="54313" name="object 44"/>
            <p:cNvSpPr txBox="1"/>
            <p:nvPr/>
          </p:nvSpPr>
          <p:spPr>
            <a:xfrm>
              <a:off x="6557518" y="6340652"/>
              <a:ext cx="1095375" cy="336537"/>
            </a:xfrm>
            <a:prstGeom prst="rect">
              <a:avLst/>
            </a:prstGeom>
            <a:noFill/>
            <a:ln w="9525">
              <a:noFill/>
            </a:ln>
          </p:spPr>
          <p:txBody>
            <a:bodyPr lIns="0" tIns="0" rIns="0" bIns="0" anchor="t" anchorCtr="0">
              <a:spAutoFit/>
            </a:bodyPr>
            <a:lstStyle/>
            <a:p>
              <a:pPr marL="12700"/>
              <a:r>
                <a:rPr lang="zh-CN" altLang="en-US" sz="1400" b="1">
                  <a:solidFill>
                    <a:srgbClr val="205A6B"/>
                  </a:solidFill>
                  <a:latin typeface="微软雅黑" panose="020B0503020204020204" charset="-122"/>
                  <a:ea typeface="微软雅黑" panose="020B0503020204020204" charset="-122"/>
                </a:rPr>
                <a:t>特别重大事故</a:t>
              </a:r>
              <a:endParaRPr lang="zh-CN" altLang="en-US" sz="1400" b="1">
                <a:solidFill>
                  <a:srgbClr val="205A6B"/>
                </a:solidFill>
                <a:latin typeface="微软雅黑" panose="020B0503020204020204" charset="-122"/>
                <a:ea typeface="微软雅黑" panose="020B0503020204020204" charset="-122"/>
              </a:endParaRPr>
            </a:p>
          </p:txBody>
        </p:sp>
        <p:sp>
          <p:nvSpPr>
            <p:cNvPr id="54314" name="object 45"/>
            <p:cNvSpPr txBox="1"/>
            <p:nvPr/>
          </p:nvSpPr>
          <p:spPr>
            <a:xfrm>
              <a:off x="2100503" y="3910430"/>
              <a:ext cx="254635" cy="2597987"/>
            </a:xfrm>
            <a:prstGeom prst="rect">
              <a:avLst/>
            </a:prstGeom>
            <a:noFill/>
            <a:ln w="9525">
              <a:noFill/>
            </a:ln>
          </p:spPr>
          <p:txBody>
            <a:bodyPr lIns="0" tIns="0" rIns="0" bIns="0" anchor="t" anchorCtr="0">
              <a:spAutoFit/>
            </a:bodyPr>
            <a:lstStyle/>
            <a:p>
              <a:pPr marL="12700" algn="just"/>
              <a:r>
                <a:rPr lang="zh-CN" altLang="en-US" sz="1800" b="1">
                  <a:solidFill>
                    <a:srgbClr val="205A6B"/>
                  </a:solidFill>
                  <a:latin typeface="微软雅黑" panose="020B0503020204020204" charset="-122"/>
                  <a:ea typeface="微软雅黑" panose="020B0503020204020204" charset="-122"/>
                </a:rPr>
                <a:t>上 一 年 年 收 入</a:t>
              </a:r>
              <a:endParaRPr lang="zh-CN" altLang="en-US" sz="1800" b="1">
                <a:solidFill>
                  <a:srgbClr val="205A6B"/>
                </a:solidFill>
                <a:latin typeface="微软雅黑" panose="020B0503020204020204" charset="-122"/>
                <a:ea typeface="微软雅黑" panose="020B0503020204020204" charset="-122"/>
              </a:endParaRPr>
            </a:p>
          </p:txBody>
        </p:sp>
        <p:sp>
          <p:nvSpPr>
            <p:cNvPr id="44" name="object 46"/>
            <p:cNvSpPr txBox="1"/>
            <p:nvPr/>
          </p:nvSpPr>
          <p:spPr>
            <a:xfrm>
              <a:off x="3186429" y="3926458"/>
              <a:ext cx="481330" cy="432832"/>
            </a:xfrm>
            <a:prstGeom prst="rect">
              <a:avLst/>
            </a:prstGeom>
          </p:spPr>
          <p:txBody>
            <a:bodyPr vert="horz" wrap="square" lIns="0" tIns="0" rIns="0" bIns="0" rtlCol="0">
              <a:spAutoFit/>
            </a:bodyPr>
            <a:lstStyle/>
            <a:p>
              <a:pPr marL="12700" marR="0" defTabSz="1219835" fontAlgn="auto">
                <a:spcBef>
                  <a:spcPct val="0"/>
                </a:spcBef>
                <a:spcAft>
                  <a:spcPct val="0"/>
                </a:spcAft>
                <a:buClrTx/>
                <a:buSzTx/>
                <a:buFontTx/>
                <a:buNone/>
                <a:defRPr/>
              </a:pPr>
              <a:r>
                <a:rPr kumimoji="0" lang="en-US" altLang="zh-CN" sz="1800" b="1" kern="1200" cap="none" spc="-5" normalizeH="0" baseline="0" noProof="0">
                  <a:solidFill>
                    <a:srgbClr val="FFFFFF"/>
                  </a:solidFill>
                  <a:latin typeface="Arial" panose="020B0604020202020204"/>
                  <a:ea typeface="+mn-ea"/>
                  <a:cs typeface="Arial" panose="020B0604020202020204"/>
                </a:rPr>
                <a:t>40</a:t>
              </a:r>
              <a:r>
                <a:rPr kumimoji="0" sz="1800" b="1" kern="1200" cap="none" spc="-5" normalizeH="0" baseline="0" noProof="0">
                  <a:solidFill>
                    <a:srgbClr val="FFFFFF"/>
                  </a:solidFill>
                  <a:latin typeface="Arial" panose="020B0604020202020204"/>
                  <a:ea typeface="+mn-ea"/>
                  <a:cs typeface="Arial" panose="020B0604020202020204"/>
                </a:rPr>
                <a:t>%</a:t>
              </a:r>
              <a:endParaRPr kumimoji="0" sz="1800" b="1" kern="1200" cap="none" spc="-5" normalizeH="0" baseline="0" noProof="0">
                <a:solidFill>
                  <a:srgbClr val="FFFFFF"/>
                </a:solidFill>
                <a:latin typeface="Arial" panose="020B0604020202020204"/>
                <a:ea typeface="+mn-ea"/>
                <a:cs typeface="Arial" panose="020B0604020202020204"/>
              </a:endParaRPr>
            </a:p>
          </p:txBody>
        </p:sp>
        <p:sp>
          <p:nvSpPr>
            <p:cNvPr id="45" name="object 47"/>
            <p:cNvSpPr txBox="1"/>
            <p:nvPr/>
          </p:nvSpPr>
          <p:spPr>
            <a:xfrm>
              <a:off x="4410583" y="4037965"/>
              <a:ext cx="481330" cy="432832"/>
            </a:xfrm>
            <a:prstGeom prst="rect">
              <a:avLst/>
            </a:prstGeom>
          </p:spPr>
          <p:txBody>
            <a:bodyPr vert="horz" wrap="square" lIns="0" tIns="0" rIns="0" bIns="0" rtlCol="0">
              <a:spAutoFit/>
            </a:bodyPr>
            <a:lstStyle/>
            <a:p>
              <a:pPr marL="12700" marR="0" defTabSz="1219835" fontAlgn="auto">
                <a:spcBef>
                  <a:spcPct val="0"/>
                </a:spcBef>
                <a:spcAft>
                  <a:spcPct val="0"/>
                </a:spcAft>
                <a:buClrTx/>
                <a:buSzTx/>
                <a:buFontTx/>
                <a:buNone/>
                <a:defRPr/>
              </a:pPr>
              <a:r>
                <a:rPr kumimoji="0" lang="en-US" altLang="zh-CN" sz="1800" b="1" kern="1200" cap="none" spc="-5" normalizeH="0" baseline="0" noProof="0">
                  <a:solidFill>
                    <a:srgbClr val="FFFFFF"/>
                  </a:solidFill>
                  <a:latin typeface="Arial" panose="020B0604020202020204"/>
                  <a:ea typeface="+mn-ea"/>
                  <a:cs typeface="Arial" panose="020B0604020202020204"/>
                </a:rPr>
                <a:t>60</a:t>
              </a:r>
              <a:r>
                <a:rPr kumimoji="0" sz="1800" b="1" kern="1200" cap="none" spc="-5" normalizeH="0" baseline="0" noProof="0">
                  <a:solidFill>
                    <a:srgbClr val="FFFFFF"/>
                  </a:solidFill>
                  <a:latin typeface="Arial" panose="020B0604020202020204"/>
                  <a:ea typeface="+mn-ea"/>
                  <a:cs typeface="Arial" panose="020B0604020202020204"/>
                </a:rPr>
                <a:t>%</a:t>
              </a:r>
              <a:endParaRPr kumimoji="0" sz="1800" b="1" kern="1200" cap="none" spc="-5" normalizeH="0" baseline="0" noProof="0">
                <a:solidFill>
                  <a:srgbClr val="FFFFFF"/>
                </a:solidFill>
                <a:latin typeface="Arial" panose="020B0604020202020204"/>
                <a:ea typeface="+mn-ea"/>
                <a:cs typeface="Arial" panose="020B0604020202020204"/>
              </a:endParaRPr>
            </a:p>
          </p:txBody>
        </p:sp>
        <p:sp>
          <p:nvSpPr>
            <p:cNvPr id="46" name="object 48"/>
            <p:cNvSpPr txBox="1"/>
            <p:nvPr/>
          </p:nvSpPr>
          <p:spPr>
            <a:xfrm>
              <a:off x="5649848" y="4404358"/>
              <a:ext cx="481330" cy="432832"/>
            </a:xfrm>
            <a:prstGeom prst="rect">
              <a:avLst/>
            </a:prstGeom>
          </p:spPr>
          <p:txBody>
            <a:bodyPr vert="horz" wrap="square" lIns="0" tIns="0" rIns="0" bIns="0" rtlCol="0">
              <a:spAutoFit/>
            </a:bodyPr>
            <a:lstStyle/>
            <a:p>
              <a:pPr marL="12700" marR="0" defTabSz="1219835" fontAlgn="auto">
                <a:spcBef>
                  <a:spcPct val="0"/>
                </a:spcBef>
                <a:spcAft>
                  <a:spcPct val="0"/>
                </a:spcAft>
                <a:buClrTx/>
                <a:buSzTx/>
                <a:buFontTx/>
                <a:buNone/>
                <a:defRPr/>
              </a:pPr>
              <a:r>
                <a:rPr kumimoji="0" lang="en-US" altLang="zh-CN" sz="1800" b="1" kern="1200" cap="none" spc="-5" normalizeH="0" baseline="0" noProof="0">
                  <a:solidFill>
                    <a:srgbClr val="FFFFFF"/>
                  </a:solidFill>
                  <a:latin typeface="Arial" panose="020B0604020202020204"/>
                  <a:ea typeface="+mn-ea"/>
                  <a:cs typeface="Arial" panose="020B0604020202020204"/>
                </a:rPr>
                <a:t>80</a:t>
              </a:r>
              <a:r>
                <a:rPr kumimoji="0" sz="1800" b="1" kern="1200" cap="none" spc="-5" normalizeH="0" baseline="0" noProof="0">
                  <a:solidFill>
                    <a:srgbClr val="FFFFFF"/>
                  </a:solidFill>
                  <a:latin typeface="Arial" panose="020B0604020202020204"/>
                  <a:ea typeface="+mn-ea"/>
                  <a:cs typeface="Arial" panose="020B0604020202020204"/>
                </a:rPr>
                <a:t>%</a:t>
              </a:r>
              <a:endParaRPr kumimoji="0" sz="1800" b="1" kern="1200" cap="none" spc="-5" normalizeH="0" baseline="0" noProof="0">
                <a:solidFill>
                  <a:srgbClr val="FFFFFF"/>
                </a:solidFill>
                <a:latin typeface="Arial" panose="020B0604020202020204"/>
                <a:ea typeface="+mn-ea"/>
                <a:cs typeface="Arial" panose="020B0604020202020204"/>
              </a:endParaRPr>
            </a:p>
          </p:txBody>
        </p:sp>
        <p:sp>
          <p:nvSpPr>
            <p:cNvPr id="47" name="object 49"/>
            <p:cNvSpPr txBox="1"/>
            <p:nvPr/>
          </p:nvSpPr>
          <p:spPr>
            <a:xfrm>
              <a:off x="6860540" y="4587494"/>
              <a:ext cx="552196" cy="432832"/>
            </a:xfrm>
            <a:prstGeom prst="rect">
              <a:avLst/>
            </a:prstGeom>
          </p:spPr>
          <p:txBody>
            <a:bodyPr vert="horz" wrap="square" lIns="0" tIns="0" rIns="0" bIns="0" rtlCol="0">
              <a:spAutoFit/>
            </a:bodyPr>
            <a:lstStyle/>
            <a:p>
              <a:pPr marL="12700" marR="0" defTabSz="1219835" fontAlgn="auto">
                <a:spcBef>
                  <a:spcPct val="0"/>
                </a:spcBef>
                <a:spcAft>
                  <a:spcPct val="0"/>
                </a:spcAft>
                <a:buClrTx/>
                <a:buSzTx/>
                <a:buFontTx/>
                <a:buNone/>
                <a:defRPr/>
              </a:pPr>
              <a:r>
                <a:rPr kumimoji="0" lang="en-US" altLang="zh-CN" sz="1800" b="1" kern="1200" cap="none" spc="-5" normalizeH="0" baseline="0" noProof="0">
                  <a:solidFill>
                    <a:srgbClr val="FFFFFF"/>
                  </a:solidFill>
                  <a:latin typeface="Arial" panose="020B0604020202020204"/>
                  <a:ea typeface="+mn-ea"/>
                  <a:cs typeface="Arial" panose="020B0604020202020204"/>
                </a:rPr>
                <a:t>100</a:t>
              </a:r>
              <a:r>
                <a:rPr kumimoji="0" sz="1800" b="1" kern="1200" cap="none" spc="-5" normalizeH="0" baseline="0" noProof="0">
                  <a:solidFill>
                    <a:srgbClr val="FFFFFF"/>
                  </a:solidFill>
                  <a:latin typeface="Arial" panose="020B0604020202020204"/>
                  <a:ea typeface="+mn-ea"/>
                  <a:cs typeface="Arial" panose="020B0604020202020204"/>
                </a:rPr>
                <a:t>%</a:t>
              </a:r>
              <a:endParaRPr kumimoji="0" sz="1800" b="1" kern="1200" cap="none" spc="-5" normalizeH="0" baseline="0" noProof="0">
                <a:solidFill>
                  <a:srgbClr val="FFFFFF"/>
                </a:solidFill>
                <a:latin typeface="Arial" panose="020B0604020202020204"/>
                <a:ea typeface="+mn-ea"/>
                <a:cs typeface="Arial" panose="020B0604020202020204"/>
              </a:endParaRPr>
            </a:p>
          </p:txBody>
        </p:sp>
        <p:sp>
          <p:nvSpPr>
            <p:cNvPr id="54319" name="object 50"/>
            <p:cNvSpPr/>
            <p:nvPr>
              <p:custDataLst>
                <p:tags r:id="rId25"/>
              </p:custDataLst>
            </p:nvPr>
          </p:nvSpPr>
          <p:spPr>
            <a:xfrm>
              <a:off x="7655906" y="4144423"/>
              <a:ext cx="882514" cy="1251220"/>
            </a:xfrm>
            <a:custGeom>
              <a:avLst/>
              <a:gdLst/>
              <a:ahLst/>
              <a:cxnLst/>
              <a:rect l="0" t="0" r="0" b="0"/>
              <a:pathLst>
                <a:path w="906778" h="906778">
                  <a:moveTo>
                    <a:pt x="0" y="453390"/>
                  </a:moveTo>
                  <a:lnTo>
                    <a:pt x="5932" y="379837"/>
                  </a:lnTo>
                  <a:lnTo>
                    <a:pt x="23109" y="310066"/>
                  </a:lnTo>
                  <a:lnTo>
                    <a:pt x="50598" y="245011"/>
                  </a:lnTo>
                  <a:lnTo>
                    <a:pt x="87465" y="185604"/>
                  </a:lnTo>
                  <a:lnTo>
                    <a:pt x="132778" y="132778"/>
                  </a:lnTo>
                  <a:lnTo>
                    <a:pt x="185604" y="87465"/>
                  </a:lnTo>
                  <a:lnTo>
                    <a:pt x="245011" y="50598"/>
                  </a:lnTo>
                  <a:lnTo>
                    <a:pt x="310066" y="23109"/>
                  </a:lnTo>
                  <a:lnTo>
                    <a:pt x="379837" y="5932"/>
                  </a:lnTo>
                  <a:lnTo>
                    <a:pt x="453390" y="0"/>
                  </a:lnTo>
                  <a:lnTo>
                    <a:pt x="490580" y="1502"/>
                  </a:lnTo>
                  <a:lnTo>
                    <a:pt x="562359" y="13174"/>
                  </a:lnTo>
                  <a:lnTo>
                    <a:pt x="629888" y="35623"/>
                  </a:lnTo>
                  <a:lnTo>
                    <a:pt x="692235" y="67917"/>
                  </a:lnTo>
                  <a:lnTo>
                    <a:pt x="748469" y="109124"/>
                  </a:lnTo>
                  <a:lnTo>
                    <a:pt x="797655" y="158310"/>
                  </a:lnTo>
                  <a:lnTo>
                    <a:pt x="838862" y="214544"/>
                  </a:lnTo>
                  <a:lnTo>
                    <a:pt x="871156" y="276891"/>
                  </a:lnTo>
                  <a:lnTo>
                    <a:pt x="893605" y="344420"/>
                  </a:lnTo>
                  <a:lnTo>
                    <a:pt x="905277" y="416199"/>
                  </a:lnTo>
                  <a:lnTo>
                    <a:pt x="906779" y="453390"/>
                  </a:lnTo>
                  <a:lnTo>
                    <a:pt x="905277" y="490580"/>
                  </a:lnTo>
                  <a:lnTo>
                    <a:pt x="893605" y="562359"/>
                  </a:lnTo>
                  <a:lnTo>
                    <a:pt x="871156" y="629888"/>
                  </a:lnTo>
                  <a:lnTo>
                    <a:pt x="838862" y="692235"/>
                  </a:lnTo>
                  <a:lnTo>
                    <a:pt x="797655" y="748469"/>
                  </a:lnTo>
                  <a:lnTo>
                    <a:pt x="748469" y="797655"/>
                  </a:lnTo>
                  <a:lnTo>
                    <a:pt x="692235" y="838862"/>
                  </a:lnTo>
                  <a:lnTo>
                    <a:pt x="629888" y="871156"/>
                  </a:lnTo>
                  <a:lnTo>
                    <a:pt x="562359" y="893605"/>
                  </a:lnTo>
                  <a:lnTo>
                    <a:pt x="490580" y="905277"/>
                  </a:lnTo>
                  <a:lnTo>
                    <a:pt x="453390" y="906780"/>
                  </a:lnTo>
                  <a:lnTo>
                    <a:pt x="416199" y="905277"/>
                  </a:lnTo>
                  <a:lnTo>
                    <a:pt x="344420" y="893605"/>
                  </a:lnTo>
                  <a:lnTo>
                    <a:pt x="276891" y="871156"/>
                  </a:lnTo>
                  <a:lnTo>
                    <a:pt x="214544" y="838862"/>
                  </a:lnTo>
                  <a:lnTo>
                    <a:pt x="158310" y="797655"/>
                  </a:lnTo>
                  <a:lnTo>
                    <a:pt x="109124" y="748469"/>
                  </a:lnTo>
                  <a:lnTo>
                    <a:pt x="67917" y="692235"/>
                  </a:lnTo>
                  <a:lnTo>
                    <a:pt x="35623" y="629888"/>
                  </a:lnTo>
                  <a:lnTo>
                    <a:pt x="13174" y="562359"/>
                  </a:lnTo>
                  <a:lnTo>
                    <a:pt x="1502" y="490580"/>
                  </a:lnTo>
                  <a:lnTo>
                    <a:pt x="0" y="453390"/>
                  </a:lnTo>
                  <a:close/>
                </a:path>
              </a:pathLst>
            </a:custGeom>
            <a:noFill/>
            <a:ln w="38100" cap="flat" cmpd="sng">
              <a:solidFill>
                <a:srgbClr val="585858"/>
              </a:solidFill>
              <a:prstDash val="solid"/>
              <a:miter/>
              <a:headEnd type="none" w="med" len="med"/>
              <a:tailEnd type="none" w="med" len="med"/>
            </a:ln>
          </p:spPr>
          <p:txBody>
            <a:bodyPr/>
            <a:lstStyle/>
            <a:p>
              <a:endParaRPr lang="zh-CN" altLang="en-US">
                <a:solidFill>
                  <a:schemeClr val="dk1"/>
                </a:solidFill>
              </a:endParaRPr>
            </a:p>
          </p:txBody>
        </p:sp>
        <p:sp>
          <p:nvSpPr>
            <p:cNvPr id="54320" name="object 51"/>
            <p:cNvSpPr txBox="1"/>
            <p:nvPr>
              <p:custDataLst>
                <p:tags r:id="rId26"/>
              </p:custDataLst>
            </p:nvPr>
          </p:nvSpPr>
          <p:spPr>
            <a:xfrm>
              <a:off x="7840162" y="4215701"/>
              <a:ext cx="635635" cy="1154551"/>
            </a:xfrm>
            <a:prstGeom prst="rect">
              <a:avLst/>
            </a:prstGeom>
            <a:noFill/>
            <a:ln w="9525">
              <a:noFill/>
            </a:ln>
          </p:spPr>
          <p:txBody>
            <a:bodyPr lIns="0" tIns="0" rIns="0" bIns="0" anchor="t" anchorCtr="0">
              <a:spAutoFit/>
            </a:bodyPr>
            <a:lstStyle/>
            <a:p>
              <a:pPr marL="12700"/>
              <a:r>
                <a:rPr lang="zh-CN" altLang="en-US" sz="4800" b="1">
                  <a:solidFill>
                    <a:schemeClr val="dk1"/>
                  </a:solidFill>
                  <a:latin typeface="微软雅黑" panose="020B0503020204020204" charset="-122"/>
                  <a:ea typeface="微软雅黑" panose="020B0503020204020204" charset="-122"/>
                </a:rPr>
                <a:t>罚</a:t>
              </a:r>
              <a:endParaRPr lang="zh-CN" altLang="en-US" sz="4800" b="1">
                <a:solidFill>
                  <a:schemeClr val="dk1"/>
                </a:solidFill>
                <a:latin typeface="微软雅黑" panose="020B0503020204020204" charset="-122"/>
                <a:ea typeface="微软雅黑" panose="020B0503020204020204" charset="-122"/>
              </a:endParaRPr>
            </a:p>
          </p:txBody>
        </p:sp>
        <p:sp>
          <p:nvSpPr>
            <p:cNvPr id="54321" name="object 52"/>
            <p:cNvSpPr/>
            <p:nvPr>
              <p:custDataLst>
                <p:tags r:id="rId27"/>
              </p:custDataLst>
            </p:nvPr>
          </p:nvSpPr>
          <p:spPr>
            <a:xfrm flipH="1">
              <a:off x="5313426" y="2719577"/>
              <a:ext cx="0" cy="205740"/>
            </a:xfrm>
            <a:custGeom>
              <a:avLst/>
              <a:gdLst/>
              <a:ahLst/>
              <a:cxnLst/>
              <a:rect l="0" t="0" r="0" b="0"/>
              <a:pathLst>
                <a:path w="1" h="205740">
                  <a:moveTo>
                    <a:pt x="0" y="0"/>
                  </a:moveTo>
                  <a:lnTo>
                    <a:pt x="0" y="205740"/>
                  </a:lnTo>
                </a:path>
              </a:pathLst>
            </a:custGeom>
            <a:noFill/>
            <a:ln w="1981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4322" name="object 53"/>
            <p:cNvSpPr/>
            <p:nvPr>
              <p:custDataLst>
                <p:tags r:id="rId28"/>
              </p:custDataLst>
            </p:nvPr>
          </p:nvSpPr>
          <p:spPr>
            <a:xfrm flipH="1">
              <a:off x="5313426" y="3393185"/>
              <a:ext cx="0" cy="334390"/>
            </a:xfrm>
            <a:custGeom>
              <a:avLst/>
              <a:gdLst/>
              <a:ahLst/>
              <a:cxnLst/>
              <a:rect l="0" t="0" r="0" b="0"/>
              <a:pathLst>
                <a:path w="1" h="334390">
                  <a:moveTo>
                    <a:pt x="0" y="0"/>
                  </a:moveTo>
                  <a:lnTo>
                    <a:pt x="0" y="334390"/>
                  </a:lnTo>
                </a:path>
              </a:pathLst>
            </a:custGeom>
            <a:noFill/>
            <a:ln w="1981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4323" name="object 54"/>
            <p:cNvSpPr/>
            <p:nvPr>
              <p:custDataLst>
                <p:tags r:id="rId29"/>
              </p:custDataLst>
            </p:nvPr>
          </p:nvSpPr>
          <p:spPr>
            <a:xfrm>
              <a:off x="4144586" y="2925316"/>
              <a:ext cx="2296668" cy="467867"/>
            </a:xfrm>
            <a:custGeom>
              <a:avLst/>
              <a:gdLst/>
              <a:ahLst/>
              <a:cxnLst/>
              <a:rect l="0" t="0" r="0" b="0"/>
              <a:pathLst>
                <a:path w="2296668" h="467867">
                  <a:moveTo>
                    <a:pt x="0" y="467867"/>
                  </a:moveTo>
                  <a:lnTo>
                    <a:pt x="2296668" y="467867"/>
                  </a:lnTo>
                  <a:lnTo>
                    <a:pt x="2296668" y="0"/>
                  </a:lnTo>
                  <a:lnTo>
                    <a:pt x="0" y="0"/>
                  </a:lnTo>
                  <a:lnTo>
                    <a:pt x="0" y="467867"/>
                  </a:lnTo>
                  <a:close/>
                </a:path>
              </a:pathLst>
            </a:custGeom>
            <a:solidFill>
              <a:srgbClr val="FFFFFF"/>
            </a:solidFill>
            <a:ln w="9525">
              <a:noFill/>
            </a:ln>
          </p:spPr>
          <p:txBody>
            <a:bodyPr/>
            <a:lstStyle/>
            <a:p>
              <a:endParaRPr lang="zh-CN" altLang="en-US">
                <a:solidFill>
                  <a:schemeClr val="dk1"/>
                </a:solidFill>
              </a:endParaRPr>
            </a:p>
          </p:txBody>
        </p:sp>
        <p:sp>
          <p:nvSpPr>
            <p:cNvPr id="54324" name="object 55"/>
            <p:cNvSpPr/>
            <p:nvPr>
              <p:custDataLst>
                <p:tags r:id="rId30"/>
              </p:custDataLst>
            </p:nvPr>
          </p:nvSpPr>
          <p:spPr>
            <a:xfrm>
              <a:off x="4165853" y="2925317"/>
              <a:ext cx="2296668" cy="467867"/>
            </a:xfrm>
            <a:custGeom>
              <a:avLst/>
              <a:gdLst/>
              <a:ahLst/>
              <a:cxnLst/>
              <a:rect l="0" t="0" r="0" b="0"/>
              <a:pathLst>
                <a:path w="2296668" h="467867">
                  <a:moveTo>
                    <a:pt x="0" y="467867"/>
                  </a:moveTo>
                  <a:lnTo>
                    <a:pt x="2296668" y="467867"/>
                  </a:lnTo>
                  <a:lnTo>
                    <a:pt x="2296668" y="0"/>
                  </a:lnTo>
                  <a:lnTo>
                    <a:pt x="0" y="0"/>
                  </a:lnTo>
                  <a:lnTo>
                    <a:pt x="0" y="467867"/>
                  </a:lnTo>
                  <a:close/>
                </a:path>
              </a:pathLst>
            </a:custGeom>
            <a:noFill/>
            <a:ln w="19812" cap="flat" cmpd="sng">
              <a:solidFill>
                <a:srgbClr val="205A6B"/>
              </a:solidFill>
              <a:prstDash val="solid"/>
              <a:miter/>
              <a:headEnd type="none" w="med" len="med"/>
              <a:tailEnd type="none" w="med" len="med"/>
            </a:ln>
          </p:spPr>
          <p:txBody>
            <a:bodyPr/>
            <a:lstStyle/>
            <a:p>
              <a:endParaRPr lang="zh-CN" altLang="en-US">
                <a:solidFill>
                  <a:schemeClr val="dk1"/>
                </a:solidFill>
              </a:endParaRPr>
            </a:p>
          </p:txBody>
        </p:sp>
        <p:sp>
          <p:nvSpPr>
            <p:cNvPr id="54325" name="object 56"/>
            <p:cNvSpPr txBox="1"/>
            <p:nvPr>
              <p:custDataLst>
                <p:tags r:id="rId31"/>
              </p:custDataLst>
            </p:nvPr>
          </p:nvSpPr>
          <p:spPr>
            <a:xfrm>
              <a:off x="4289029" y="2967819"/>
              <a:ext cx="2052320" cy="384188"/>
            </a:xfrm>
            <a:prstGeom prst="rect">
              <a:avLst/>
            </a:prstGeom>
            <a:noFill/>
            <a:ln w="9525">
              <a:noFill/>
            </a:ln>
          </p:spPr>
          <p:txBody>
            <a:bodyPr wrap="square" lIns="0" tIns="0" rIns="0" bIns="0" anchor="t" anchorCtr="0">
              <a:spAutoFit/>
            </a:bodyPr>
            <a:lstStyle/>
            <a:p>
              <a:pPr marL="12700"/>
              <a:r>
                <a:rPr lang="zh-CN" altLang="en-US" sz="1600" b="1">
                  <a:solidFill>
                    <a:schemeClr val="dk1"/>
                  </a:solidFill>
                  <a:latin typeface="微软雅黑" panose="020B0503020204020204" charset="-122"/>
                  <a:ea typeface="微软雅黑" panose="020B0503020204020204" charset="-122"/>
                </a:rPr>
                <a:t>导致发生生产安全事故</a:t>
              </a:r>
              <a:endParaRPr lang="zh-CN" altLang="en-US" sz="1600" b="1">
                <a:solidFill>
                  <a:schemeClr val="dk1"/>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第一节  安全生产法解读</a:t>
            </a:r>
            <a:endParaRPr lang="zh-CN" altLang="en-US" sz="4000" b="1">
              <a:solidFill>
                <a:schemeClr val="lt1"/>
              </a:solidFill>
            </a:endParaRPr>
          </a:p>
        </p:txBody>
      </p:sp>
      <p:sp>
        <p:nvSpPr>
          <p:cNvPr id="2" name="矩形 1"/>
          <p:cNvSpPr/>
          <p:nvPr/>
        </p:nvSpPr>
        <p:spPr>
          <a:xfrm>
            <a:off x="581660" y="163131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安全生产法：第九十六条</a:t>
            </a:r>
            <a:endParaRPr lang="zh-CN" altLang="en-US" sz="2400" b="1">
              <a:solidFill>
                <a:srgbClr val="FFFFFF"/>
              </a:solidFill>
              <a:latin typeface="微软雅黑" panose="020B0503020204020204" charset="-122"/>
              <a:ea typeface="微软雅黑" panose="020B0503020204020204" charset="-122"/>
            </a:endParaRPr>
          </a:p>
        </p:txBody>
      </p:sp>
      <p:grpSp>
        <p:nvGrpSpPr>
          <p:cNvPr id="55297" name="组合 43"/>
          <p:cNvGrpSpPr/>
          <p:nvPr/>
        </p:nvGrpSpPr>
        <p:grpSpPr>
          <a:xfrm>
            <a:off x="712788" y="2452688"/>
            <a:ext cx="10766425" cy="3848100"/>
            <a:chOff x="554164" y="1910460"/>
            <a:chExt cx="8796718" cy="3210434"/>
          </a:xfrm>
        </p:grpSpPr>
        <p:sp>
          <p:nvSpPr>
            <p:cNvPr id="55298" name="object 2"/>
            <p:cNvSpPr/>
            <p:nvPr>
              <p:custDataLst>
                <p:tags r:id="rId1"/>
              </p:custDataLst>
            </p:nvPr>
          </p:nvSpPr>
          <p:spPr>
            <a:xfrm>
              <a:off x="560514" y="1916772"/>
              <a:ext cx="2160016" cy="720001"/>
            </a:xfrm>
            <a:custGeom>
              <a:avLst/>
              <a:gdLst/>
              <a:ahLst/>
              <a:cxnLst/>
              <a:rect l="0" t="0" r="0" b="0"/>
              <a:pathLst>
                <a:path w="2160016" h="720001">
                  <a:moveTo>
                    <a:pt x="0" y="720001"/>
                  </a:moveTo>
                  <a:lnTo>
                    <a:pt x="2160016" y="720001"/>
                  </a:lnTo>
                  <a:lnTo>
                    <a:pt x="2160016" y="0"/>
                  </a:lnTo>
                  <a:lnTo>
                    <a:pt x="0" y="0"/>
                  </a:lnTo>
                  <a:lnTo>
                    <a:pt x="0" y="720001"/>
                  </a:lnTo>
                  <a:close/>
                </a:path>
              </a:pathLst>
            </a:custGeom>
            <a:solidFill>
              <a:srgbClr val="28B5A4"/>
            </a:solidFill>
            <a:ln w="9525">
              <a:noFill/>
            </a:ln>
          </p:spPr>
          <p:txBody>
            <a:bodyPr/>
            <a:lstStyle/>
            <a:p>
              <a:endParaRPr lang="zh-CN" altLang="en-US">
                <a:solidFill>
                  <a:schemeClr val="dk1"/>
                </a:solidFill>
              </a:endParaRPr>
            </a:p>
          </p:txBody>
        </p:sp>
        <p:sp>
          <p:nvSpPr>
            <p:cNvPr id="55299" name="object 3"/>
            <p:cNvSpPr/>
            <p:nvPr>
              <p:custDataLst>
                <p:tags r:id="rId2"/>
              </p:custDataLst>
            </p:nvPr>
          </p:nvSpPr>
          <p:spPr>
            <a:xfrm>
              <a:off x="2720467" y="1916772"/>
              <a:ext cx="3023997" cy="720001"/>
            </a:xfrm>
            <a:custGeom>
              <a:avLst/>
              <a:gdLst/>
              <a:ahLst/>
              <a:cxnLst/>
              <a:rect l="0" t="0" r="0" b="0"/>
              <a:pathLst>
                <a:path w="3023997" h="720001">
                  <a:moveTo>
                    <a:pt x="0" y="720001"/>
                  </a:moveTo>
                  <a:lnTo>
                    <a:pt x="3023997" y="720001"/>
                  </a:lnTo>
                  <a:lnTo>
                    <a:pt x="3023997" y="0"/>
                  </a:lnTo>
                  <a:lnTo>
                    <a:pt x="0" y="0"/>
                  </a:lnTo>
                  <a:lnTo>
                    <a:pt x="0" y="720001"/>
                  </a:lnTo>
                  <a:close/>
                </a:path>
              </a:pathLst>
            </a:custGeom>
            <a:solidFill>
              <a:srgbClr val="EE5200"/>
            </a:solidFill>
            <a:ln w="9525">
              <a:noFill/>
            </a:ln>
          </p:spPr>
          <p:txBody>
            <a:bodyPr/>
            <a:lstStyle/>
            <a:p>
              <a:endParaRPr lang="zh-CN" altLang="en-US">
                <a:solidFill>
                  <a:schemeClr val="dk1"/>
                </a:solidFill>
              </a:endParaRPr>
            </a:p>
          </p:txBody>
        </p:sp>
        <p:sp>
          <p:nvSpPr>
            <p:cNvPr id="55300" name="object 4"/>
            <p:cNvSpPr/>
            <p:nvPr>
              <p:custDataLst>
                <p:tags r:id="rId3"/>
              </p:custDataLst>
            </p:nvPr>
          </p:nvSpPr>
          <p:spPr>
            <a:xfrm>
              <a:off x="5744464" y="1916772"/>
              <a:ext cx="3599941" cy="720001"/>
            </a:xfrm>
            <a:custGeom>
              <a:avLst/>
              <a:gdLst/>
              <a:ahLst/>
              <a:cxnLst/>
              <a:rect l="0" t="0" r="0" b="0"/>
              <a:pathLst>
                <a:path w="3599941" h="720001">
                  <a:moveTo>
                    <a:pt x="0" y="720001"/>
                  </a:moveTo>
                  <a:lnTo>
                    <a:pt x="3599941" y="720001"/>
                  </a:lnTo>
                  <a:lnTo>
                    <a:pt x="3599941" y="0"/>
                  </a:lnTo>
                  <a:lnTo>
                    <a:pt x="0" y="0"/>
                  </a:lnTo>
                  <a:lnTo>
                    <a:pt x="0" y="720001"/>
                  </a:lnTo>
                  <a:close/>
                </a:path>
              </a:pathLst>
            </a:custGeom>
            <a:solidFill>
              <a:srgbClr val="205A6B"/>
            </a:solidFill>
            <a:ln w="9525">
              <a:noFill/>
            </a:ln>
          </p:spPr>
          <p:txBody>
            <a:bodyPr/>
            <a:lstStyle/>
            <a:p>
              <a:endParaRPr lang="zh-CN" altLang="en-US">
                <a:solidFill>
                  <a:schemeClr val="dk1"/>
                </a:solidFill>
              </a:endParaRPr>
            </a:p>
          </p:txBody>
        </p:sp>
        <p:sp>
          <p:nvSpPr>
            <p:cNvPr id="55301" name="object 5"/>
            <p:cNvSpPr/>
            <p:nvPr>
              <p:custDataLst>
                <p:tags r:id="rId4"/>
              </p:custDataLst>
            </p:nvPr>
          </p:nvSpPr>
          <p:spPr>
            <a:xfrm>
              <a:off x="560514" y="2636901"/>
              <a:ext cx="2160016" cy="2483993"/>
            </a:xfrm>
            <a:custGeom>
              <a:avLst/>
              <a:gdLst/>
              <a:ahLst/>
              <a:cxnLst/>
              <a:rect l="0" t="0" r="0" b="0"/>
              <a:pathLst>
                <a:path w="2160016" h="2483993">
                  <a:moveTo>
                    <a:pt x="0" y="2483993"/>
                  </a:moveTo>
                  <a:lnTo>
                    <a:pt x="2160016" y="2483993"/>
                  </a:lnTo>
                  <a:lnTo>
                    <a:pt x="2160016" y="0"/>
                  </a:lnTo>
                  <a:lnTo>
                    <a:pt x="0" y="0"/>
                  </a:lnTo>
                  <a:lnTo>
                    <a:pt x="0" y="2483993"/>
                  </a:lnTo>
                  <a:close/>
                </a:path>
              </a:pathLst>
            </a:custGeom>
            <a:solidFill>
              <a:srgbClr val="28B5A4"/>
            </a:solidFill>
            <a:ln w="9525">
              <a:noFill/>
            </a:ln>
          </p:spPr>
          <p:txBody>
            <a:bodyPr/>
            <a:lstStyle/>
            <a:p>
              <a:endParaRPr lang="zh-CN" altLang="en-US">
                <a:solidFill>
                  <a:schemeClr val="dk1"/>
                </a:solidFill>
              </a:endParaRPr>
            </a:p>
          </p:txBody>
        </p:sp>
        <p:sp>
          <p:nvSpPr>
            <p:cNvPr id="55302" name="object 6"/>
            <p:cNvSpPr/>
            <p:nvPr>
              <p:custDataLst>
                <p:tags r:id="rId5"/>
              </p:custDataLst>
            </p:nvPr>
          </p:nvSpPr>
          <p:spPr>
            <a:xfrm>
              <a:off x="2720467" y="2636901"/>
              <a:ext cx="3023997" cy="2483993"/>
            </a:xfrm>
            <a:custGeom>
              <a:avLst/>
              <a:gdLst/>
              <a:ahLst/>
              <a:cxnLst/>
              <a:rect l="0" t="0" r="0" b="0"/>
              <a:pathLst>
                <a:path w="3023997" h="2483993">
                  <a:moveTo>
                    <a:pt x="0" y="2483993"/>
                  </a:moveTo>
                  <a:lnTo>
                    <a:pt x="3023997" y="2483993"/>
                  </a:lnTo>
                  <a:lnTo>
                    <a:pt x="3023997" y="0"/>
                  </a:lnTo>
                  <a:lnTo>
                    <a:pt x="0" y="0"/>
                  </a:lnTo>
                  <a:lnTo>
                    <a:pt x="0" y="2483993"/>
                  </a:lnTo>
                  <a:close/>
                </a:path>
              </a:pathLst>
            </a:custGeom>
            <a:solidFill>
              <a:srgbClr val="EE5200"/>
            </a:solidFill>
            <a:ln w="9525">
              <a:noFill/>
            </a:ln>
          </p:spPr>
          <p:txBody>
            <a:bodyPr/>
            <a:lstStyle/>
            <a:p>
              <a:endParaRPr lang="zh-CN" altLang="en-US">
                <a:solidFill>
                  <a:schemeClr val="dk1"/>
                </a:solidFill>
              </a:endParaRPr>
            </a:p>
          </p:txBody>
        </p:sp>
        <p:sp>
          <p:nvSpPr>
            <p:cNvPr id="55303" name="object 7"/>
            <p:cNvSpPr/>
            <p:nvPr>
              <p:custDataLst>
                <p:tags r:id="rId6"/>
              </p:custDataLst>
            </p:nvPr>
          </p:nvSpPr>
          <p:spPr>
            <a:xfrm>
              <a:off x="5744464" y="2636901"/>
              <a:ext cx="3599941" cy="2483993"/>
            </a:xfrm>
            <a:custGeom>
              <a:avLst/>
              <a:gdLst/>
              <a:ahLst/>
              <a:cxnLst/>
              <a:rect l="0" t="0" r="0" b="0"/>
              <a:pathLst>
                <a:path w="3599941" h="2483993">
                  <a:moveTo>
                    <a:pt x="0" y="2483993"/>
                  </a:moveTo>
                  <a:lnTo>
                    <a:pt x="3599941" y="2483993"/>
                  </a:lnTo>
                  <a:lnTo>
                    <a:pt x="3599941" y="0"/>
                  </a:lnTo>
                  <a:lnTo>
                    <a:pt x="0" y="0"/>
                  </a:lnTo>
                  <a:lnTo>
                    <a:pt x="0" y="2483993"/>
                  </a:lnTo>
                  <a:close/>
                </a:path>
              </a:pathLst>
            </a:custGeom>
            <a:solidFill>
              <a:srgbClr val="205A6B"/>
            </a:solidFill>
            <a:ln w="9525">
              <a:noFill/>
            </a:ln>
          </p:spPr>
          <p:txBody>
            <a:bodyPr/>
            <a:lstStyle/>
            <a:p>
              <a:endParaRPr lang="zh-CN" altLang="en-US">
                <a:solidFill>
                  <a:schemeClr val="dk1"/>
                </a:solidFill>
              </a:endParaRPr>
            </a:p>
          </p:txBody>
        </p:sp>
        <p:sp>
          <p:nvSpPr>
            <p:cNvPr id="55304" name="object 8"/>
            <p:cNvSpPr/>
            <p:nvPr>
              <p:custDataLst>
                <p:tags r:id="rId7"/>
              </p:custDataLst>
            </p:nvPr>
          </p:nvSpPr>
          <p:spPr>
            <a:xfrm flipH="1">
              <a:off x="2720467" y="1910460"/>
              <a:ext cx="0" cy="732663"/>
            </a:xfrm>
            <a:custGeom>
              <a:avLst/>
              <a:gdLst/>
              <a:ahLst/>
              <a:cxnLst/>
              <a:rect l="0" t="0" r="0" b="0"/>
              <a:pathLst>
                <a:path w="1" h="732663">
                  <a:moveTo>
                    <a:pt x="0" y="0"/>
                  </a:moveTo>
                  <a:lnTo>
                    <a:pt x="0" y="732663"/>
                  </a:lnTo>
                </a:path>
              </a:pathLst>
            </a:custGeom>
            <a:noFill/>
            <a:ln w="12700"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5305" name="object 9"/>
            <p:cNvSpPr/>
            <p:nvPr>
              <p:custDataLst>
                <p:tags r:id="rId8"/>
              </p:custDataLst>
            </p:nvPr>
          </p:nvSpPr>
          <p:spPr>
            <a:xfrm flipH="1">
              <a:off x="5744464" y="1910460"/>
              <a:ext cx="0" cy="732663"/>
            </a:xfrm>
            <a:custGeom>
              <a:avLst/>
              <a:gdLst/>
              <a:ahLst/>
              <a:cxnLst/>
              <a:rect l="0" t="0" r="0" b="0"/>
              <a:pathLst>
                <a:path w="1" h="732663">
                  <a:moveTo>
                    <a:pt x="0" y="0"/>
                  </a:moveTo>
                  <a:lnTo>
                    <a:pt x="0" y="732663"/>
                  </a:lnTo>
                </a:path>
              </a:pathLst>
            </a:custGeom>
            <a:noFill/>
            <a:ln w="12700"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5306" name="object 10"/>
            <p:cNvSpPr/>
            <p:nvPr>
              <p:custDataLst>
                <p:tags r:id="rId9"/>
              </p:custDataLst>
            </p:nvPr>
          </p:nvSpPr>
          <p:spPr>
            <a:xfrm>
              <a:off x="554164" y="2636773"/>
              <a:ext cx="8796718" cy="0"/>
            </a:xfrm>
            <a:custGeom>
              <a:avLst/>
              <a:gdLst/>
              <a:ahLst/>
              <a:cxnLst/>
              <a:rect l="0" t="0" r="0" b="0"/>
              <a:pathLst>
                <a:path w="8796718" h="1">
                  <a:moveTo>
                    <a:pt x="0" y="0"/>
                  </a:moveTo>
                  <a:lnTo>
                    <a:pt x="8796718" y="0"/>
                  </a:lnTo>
                </a:path>
              </a:pathLst>
            </a:custGeom>
            <a:noFill/>
            <a:ln w="12700"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5307" name="object 11"/>
            <p:cNvSpPr/>
            <p:nvPr>
              <p:custDataLst>
                <p:tags r:id="rId10"/>
              </p:custDataLst>
            </p:nvPr>
          </p:nvSpPr>
          <p:spPr>
            <a:xfrm flipH="1">
              <a:off x="560514" y="1910460"/>
              <a:ext cx="0" cy="732663"/>
            </a:xfrm>
            <a:custGeom>
              <a:avLst/>
              <a:gdLst/>
              <a:ahLst/>
              <a:cxnLst/>
              <a:rect l="0" t="0" r="0" b="0"/>
              <a:pathLst>
                <a:path w="1" h="732663">
                  <a:moveTo>
                    <a:pt x="0" y="0"/>
                  </a:moveTo>
                  <a:lnTo>
                    <a:pt x="0" y="732663"/>
                  </a:lnTo>
                </a:path>
              </a:pathLst>
            </a:custGeom>
            <a:noFill/>
            <a:ln w="12700"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5308" name="object 12"/>
            <p:cNvSpPr/>
            <p:nvPr>
              <p:custDataLst>
                <p:tags r:id="rId11"/>
              </p:custDataLst>
            </p:nvPr>
          </p:nvSpPr>
          <p:spPr>
            <a:xfrm flipH="1">
              <a:off x="9344532" y="1910460"/>
              <a:ext cx="0" cy="732663"/>
            </a:xfrm>
            <a:custGeom>
              <a:avLst/>
              <a:gdLst/>
              <a:ahLst/>
              <a:cxnLst/>
              <a:rect l="0" t="0" r="0" b="0"/>
              <a:pathLst>
                <a:path w="1" h="732663">
                  <a:moveTo>
                    <a:pt x="0" y="0"/>
                  </a:moveTo>
                  <a:lnTo>
                    <a:pt x="0" y="732663"/>
                  </a:lnTo>
                </a:path>
              </a:pathLst>
            </a:custGeom>
            <a:noFill/>
            <a:ln w="12700"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4" name="object 13"/>
            <p:cNvSpPr/>
            <p:nvPr>
              <p:custDataLst>
                <p:tags r:id="rId12"/>
              </p:custDataLst>
            </p:nvPr>
          </p:nvSpPr>
          <p:spPr>
            <a:xfrm>
              <a:off x="554164" y="1916810"/>
              <a:ext cx="8796718" cy="0"/>
            </a:xfrm>
            <a:custGeom>
              <a:avLst/>
              <a:gdLst/>
              <a:ahLst/>
              <a:cxnLst/>
              <a:rect l="0" t="0" r="0" b="0"/>
              <a:pathLst>
                <a:path w="8796718" h="1">
                  <a:moveTo>
                    <a:pt x="0" y="0"/>
                  </a:moveTo>
                  <a:lnTo>
                    <a:pt x="8796718" y="0"/>
                  </a:lnTo>
                </a:path>
              </a:pathLst>
            </a:custGeom>
            <a:noFill/>
            <a:ln w="12700"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5310" name="object 14"/>
            <p:cNvSpPr txBox="1"/>
            <p:nvPr/>
          </p:nvSpPr>
          <p:spPr>
            <a:xfrm>
              <a:off x="1170228" y="2130805"/>
              <a:ext cx="939800" cy="287020"/>
            </a:xfrm>
            <a:prstGeom prst="rect">
              <a:avLst/>
            </a:prstGeom>
            <a:noFill/>
            <a:ln w="9525">
              <a:noFill/>
            </a:ln>
          </p:spPr>
          <p:txBody>
            <a:bodyPr wrap="square" lIns="0" tIns="0" rIns="0" bIns="0" anchor="t" anchorCtr="0">
              <a:spAutoFit/>
            </a:bodyPr>
            <a:lstStyle/>
            <a:p>
              <a:pPr marL="12700"/>
              <a:r>
                <a:rPr lang="zh-CN" altLang="en-US" sz="1800" b="1">
                  <a:solidFill>
                    <a:srgbClr val="FFFFFF"/>
                  </a:solidFill>
                  <a:latin typeface="微软雅黑" panose="020B0503020204020204" charset="-122"/>
                  <a:ea typeface="微软雅黑" panose="020B0503020204020204" charset="-122"/>
                </a:rPr>
                <a:t>责任主体</a:t>
              </a:r>
              <a:endParaRPr lang="zh-CN" altLang="en-US" sz="1800" b="1">
                <a:solidFill>
                  <a:srgbClr val="FFFFFF"/>
                </a:solidFill>
                <a:latin typeface="微软雅黑" panose="020B0503020204020204" charset="-122"/>
                <a:ea typeface="微软雅黑" panose="020B0503020204020204" charset="-122"/>
              </a:endParaRPr>
            </a:p>
          </p:txBody>
        </p:sp>
        <p:sp>
          <p:nvSpPr>
            <p:cNvPr id="55311" name="object 15"/>
            <p:cNvSpPr txBox="1"/>
            <p:nvPr/>
          </p:nvSpPr>
          <p:spPr>
            <a:xfrm>
              <a:off x="3763517" y="2130805"/>
              <a:ext cx="939800" cy="287020"/>
            </a:xfrm>
            <a:prstGeom prst="rect">
              <a:avLst/>
            </a:prstGeom>
            <a:noFill/>
            <a:ln w="9525">
              <a:noFill/>
            </a:ln>
          </p:spPr>
          <p:txBody>
            <a:bodyPr wrap="square" lIns="0" tIns="0" rIns="0" bIns="0" anchor="t" anchorCtr="0">
              <a:spAutoFit/>
            </a:bodyPr>
            <a:lstStyle/>
            <a:p>
              <a:pPr marL="12700"/>
              <a:r>
                <a:rPr lang="zh-CN" altLang="en-US" sz="1800" b="1">
                  <a:solidFill>
                    <a:srgbClr val="FFFFFF"/>
                  </a:solidFill>
                  <a:latin typeface="微软雅黑" panose="020B0503020204020204" charset="-122"/>
                  <a:ea typeface="微软雅黑" panose="020B0503020204020204" charset="-122"/>
                </a:rPr>
                <a:t>违法行为</a:t>
              </a:r>
              <a:endParaRPr lang="zh-CN" altLang="en-US" sz="1800" b="1">
                <a:solidFill>
                  <a:srgbClr val="FFFFFF"/>
                </a:solidFill>
                <a:latin typeface="微软雅黑" panose="020B0503020204020204" charset="-122"/>
                <a:ea typeface="微软雅黑" panose="020B0503020204020204" charset="-122"/>
              </a:endParaRPr>
            </a:p>
          </p:txBody>
        </p:sp>
        <p:sp>
          <p:nvSpPr>
            <p:cNvPr id="55312" name="object 16"/>
            <p:cNvSpPr txBox="1"/>
            <p:nvPr/>
          </p:nvSpPr>
          <p:spPr>
            <a:xfrm>
              <a:off x="7076058" y="2130805"/>
              <a:ext cx="939800" cy="287020"/>
            </a:xfrm>
            <a:prstGeom prst="rect">
              <a:avLst/>
            </a:prstGeom>
            <a:noFill/>
            <a:ln w="9525">
              <a:noFill/>
            </a:ln>
          </p:spPr>
          <p:txBody>
            <a:bodyPr wrap="square" lIns="0" tIns="0" rIns="0" bIns="0" anchor="t" anchorCtr="0">
              <a:spAutoFit/>
            </a:bodyPr>
            <a:lstStyle/>
            <a:p>
              <a:pPr marL="12700"/>
              <a:r>
                <a:rPr lang="zh-CN" altLang="en-US" sz="1800" b="1">
                  <a:solidFill>
                    <a:srgbClr val="FFFFFF"/>
                  </a:solidFill>
                  <a:latin typeface="微软雅黑" panose="020B0503020204020204" charset="-122"/>
                  <a:ea typeface="微软雅黑" panose="020B0503020204020204" charset="-122"/>
                </a:rPr>
                <a:t>违法后果</a:t>
              </a:r>
              <a:endParaRPr lang="zh-CN" altLang="en-US" sz="1800" b="1">
                <a:solidFill>
                  <a:srgbClr val="FFFFFF"/>
                </a:solidFill>
                <a:latin typeface="微软雅黑" panose="020B0503020204020204" charset="-122"/>
                <a:ea typeface="微软雅黑" panose="020B0503020204020204" charset="-122"/>
              </a:endParaRPr>
            </a:p>
          </p:txBody>
        </p:sp>
        <p:sp>
          <p:nvSpPr>
            <p:cNvPr id="55313" name="object 17"/>
            <p:cNvSpPr txBox="1"/>
            <p:nvPr/>
          </p:nvSpPr>
          <p:spPr>
            <a:xfrm>
              <a:off x="1208628" y="3325875"/>
              <a:ext cx="939800" cy="835660"/>
            </a:xfrm>
            <a:prstGeom prst="rect">
              <a:avLst/>
            </a:prstGeom>
            <a:noFill/>
            <a:ln w="9525">
              <a:noFill/>
            </a:ln>
          </p:spPr>
          <p:txBody>
            <a:bodyPr lIns="0" tIns="0" rIns="0" bIns="0" anchor="t" anchorCtr="0">
              <a:spAutoFit/>
            </a:bodyPr>
            <a:lstStyle/>
            <a:p>
              <a:pPr marL="12700">
                <a:lnSpc>
                  <a:spcPct val="150000"/>
                </a:lnSpc>
              </a:pPr>
              <a:r>
                <a:rPr lang="zh-CN" altLang="en-US" sz="1800" b="1">
                  <a:solidFill>
                    <a:srgbClr val="FFFFFF"/>
                  </a:solidFill>
                  <a:latin typeface="微软雅黑" panose="020B0503020204020204" charset="-122"/>
                  <a:ea typeface="微软雅黑" panose="020B0503020204020204" charset="-122"/>
                </a:rPr>
                <a:t>安全生产 管理人员</a:t>
              </a:r>
              <a:endParaRPr lang="zh-CN" altLang="en-US" sz="1800" b="1">
                <a:solidFill>
                  <a:srgbClr val="FFFFFF"/>
                </a:solidFill>
                <a:latin typeface="微软雅黑" panose="020B0503020204020204" charset="-122"/>
                <a:ea typeface="微软雅黑" panose="020B0503020204020204" charset="-122"/>
              </a:endParaRPr>
            </a:p>
          </p:txBody>
        </p:sp>
        <p:sp>
          <p:nvSpPr>
            <p:cNvPr id="55314" name="object 18"/>
            <p:cNvSpPr/>
            <p:nvPr>
              <p:custDataLst>
                <p:tags r:id="rId13"/>
              </p:custDataLst>
            </p:nvPr>
          </p:nvSpPr>
          <p:spPr>
            <a:xfrm>
              <a:off x="2865882" y="2858261"/>
              <a:ext cx="2674620" cy="539496"/>
            </a:xfrm>
            <a:custGeom>
              <a:avLst/>
              <a:gdLst/>
              <a:ahLst/>
              <a:cxnLst/>
              <a:rect l="0" t="0" r="0" b="0"/>
              <a:pathLst>
                <a:path w="2674620" h="539496">
                  <a:moveTo>
                    <a:pt x="0" y="539496"/>
                  </a:moveTo>
                  <a:lnTo>
                    <a:pt x="2674620" y="539496"/>
                  </a:lnTo>
                  <a:lnTo>
                    <a:pt x="2674620" y="0"/>
                  </a:lnTo>
                  <a:lnTo>
                    <a:pt x="0" y="0"/>
                  </a:lnTo>
                  <a:lnTo>
                    <a:pt x="0" y="539496"/>
                  </a:lnTo>
                  <a:close/>
                </a:path>
              </a:pathLst>
            </a:custGeom>
            <a:solidFill>
              <a:srgbClr val="EE5200"/>
            </a:solidFill>
            <a:ln w="9525">
              <a:noFill/>
            </a:ln>
          </p:spPr>
          <p:txBody>
            <a:bodyPr/>
            <a:lstStyle/>
            <a:p>
              <a:endParaRPr lang="zh-CN" altLang="en-US">
                <a:solidFill>
                  <a:schemeClr val="dk1"/>
                </a:solidFill>
              </a:endParaRPr>
            </a:p>
          </p:txBody>
        </p:sp>
        <p:sp>
          <p:nvSpPr>
            <p:cNvPr id="55315" name="object 19"/>
            <p:cNvSpPr/>
            <p:nvPr>
              <p:custDataLst>
                <p:tags r:id="rId14"/>
              </p:custDataLst>
            </p:nvPr>
          </p:nvSpPr>
          <p:spPr>
            <a:xfrm>
              <a:off x="2865882" y="2858261"/>
              <a:ext cx="2674620" cy="539496"/>
            </a:xfrm>
            <a:custGeom>
              <a:avLst/>
              <a:gdLst/>
              <a:ahLst/>
              <a:cxnLst/>
              <a:rect l="0" t="0" r="0" b="0"/>
              <a:pathLst>
                <a:path w="2674620" h="539496">
                  <a:moveTo>
                    <a:pt x="0" y="539496"/>
                  </a:moveTo>
                  <a:lnTo>
                    <a:pt x="2674620" y="539496"/>
                  </a:lnTo>
                  <a:lnTo>
                    <a:pt x="2674620" y="0"/>
                  </a:lnTo>
                  <a:lnTo>
                    <a:pt x="0" y="0"/>
                  </a:lnTo>
                  <a:lnTo>
                    <a:pt x="0" y="539496"/>
                  </a:lnTo>
                  <a:close/>
                </a:path>
              </a:pathLst>
            </a:custGeom>
            <a:noFill/>
            <a:ln w="1981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5316" name="object 20"/>
            <p:cNvSpPr txBox="1"/>
            <p:nvPr/>
          </p:nvSpPr>
          <p:spPr>
            <a:xfrm>
              <a:off x="3074289" y="3016377"/>
              <a:ext cx="2255520" cy="256540"/>
            </a:xfrm>
            <a:prstGeom prst="rect">
              <a:avLst/>
            </a:prstGeom>
            <a:noFill/>
            <a:ln w="9525">
              <a:noFill/>
            </a:ln>
          </p:spPr>
          <p:txBody>
            <a:bodyPr wrap="square" lIns="0" tIns="0" rIns="0" bIns="0" anchor="t" anchorCtr="0">
              <a:spAutoFit/>
            </a:bodyPr>
            <a:lstStyle/>
            <a:p>
              <a:pPr marL="12700"/>
              <a:r>
                <a:rPr lang="zh-CN" altLang="en-US" sz="1600" b="1">
                  <a:solidFill>
                    <a:srgbClr val="FFFFFF"/>
                  </a:solidFill>
                  <a:latin typeface="微软雅黑" panose="020B0503020204020204" charset="-122"/>
                  <a:ea typeface="微软雅黑" panose="020B0503020204020204" charset="-122"/>
                </a:rPr>
                <a:t>未履行安全生产管理职责</a:t>
              </a:r>
              <a:endParaRPr lang="zh-CN" altLang="en-US" sz="1600" b="1">
                <a:solidFill>
                  <a:srgbClr val="FFFFFF"/>
                </a:solidFill>
                <a:latin typeface="微软雅黑" panose="020B0503020204020204" charset="-122"/>
                <a:ea typeface="微软雅黑" panose="020B0503020204020204" charset="-122"/>
              </a:endParaRPr>
            </a:p>
          </p:txBody>
        </p:sp>
        <p:sp>
          <p:nvSpPr>
            <p:cNvPr id="55317" name="object 21"/>
            <p:cNvSpPr/>
            <p:nvPr>
              <p:custDataLst>
                <p:tags r:id="rId15"/>
              </p:custDataLst>
            </p:nvPr>
          </p:nvSpPr>
          <p:spPr>
            <a:xfrm>
              <a:off x="3190494" y="3585209"/>
              <a:ext cx="2350008" cy="539495"/>
            </a:xfrm>
            <a:custGeom>
              <a:avLst/>
              <a:gdLst/>
              <a:ahLst/>
              <a:cxnLst/>
              <a:rect l="0" t="0" r="0" b="0"/>
              <a:pathLst>
                <a:path w="2350007" h="539496">
                  <a:moveTo>
                    <a:pt x="0" y="539495"/>
                  </a:moveTo>
                  <a:lnTo>
                    <a:pt x="2350008" y="539495"/>
                  </a:lnTo>
                  <a:lnTo>
                    <a:pt x="2350008" y="0"/>
                  </a:lnTo>
                  <a:lnTo>
                    <a:pt x="0" y="0"/>
                  </a:lnTo>
                  <a:lnTo>
                    <a:pt x="0" y="539495"/>
                  </a:lnTo>
                  <a:close/>
                </a:path>
              </a:pathLst>
            </a:custGeom>
            <a:solidFill>
              <a:srgbClr val="EE5200"/>
            </a:solidFill>
            <a:ln w="9525">
              <a:noFill/>
            </a:ln>
          </p:spPr>
          <p:txBody>
            <a:bodyPr/>
            <a:lstStyle/>
            <a:p>
              <a:endParaRPr lang="zh-CN" altLang="en-US">
                <a:solidFill>
                  <a:schemeClr val="dk1"/>
                </a:solidFill>
              </a:endParaRPr>
            </a:p>
          </p:txBody>
        </p:sp>
        <p:sp>
          <p:nvSpPr>
            <p:cNvPr id="55318" name="object 22"/>
            <p:cNvSpPr/>
            <p:nvPr>
              <p:custDataLst>
                <p:tags r:id="rId16"/>
              </p:custDataLst>
            </p:nvPr>
          </p:nvSpPr>
          <p:spPr>
            <a:xfrm>
              <a:off x="3190494" y="3585209"/>
              <a:ext cx="2350008" cy="539495"/>
            </a:xfrm>
            <a:custGeom>
              <a:avLst/>
              <a:gdLst/>
              <a:ahLst/>
              <a:cxnLst/>
              <a:rect l="0" t="0" r="0" b="0"/>
              <a:pathLst>
                <a:path w="2350007" h="539496">
                  <a:moveTo>
                    <a:pt x="0" y="539495"/>
                  </a:moveTo>
                  <a:lnTo>
                    <a:pt x="2350008" y="539495"/>
                  </a:lnTo>
                  <a:lnTo>
                    <a:pt x="2350008" y="0"/>
                  </a:lnTo>
                  <a:lnTo>
                    <a:pt x="0" y="0"/>
                  </a:lnTo>
                  <a:lnTo>
                    <a:pt x="0" y="539495"/>
                  </a:lnTo>
                  <a:close/>
                </a:path>
              </a:pathLst>
            </a:custGeom>
            <a:noFill/>
            <a:ln w="1981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5319" name="object 23"/>
            <p:cNvSpPr txBox="1"/>
            <p:nvPr/>
          </p:nvSpPr>
          <p:spPr>
            <a:xfrm>
              <a:off x="3541521" y="3743705"/>
              <a:ext cx="1647189" cy="256540"/>
            </a:xfrm>
            <a:prstGeom prst="rect">
              <a:avLst/>
            </a:prstGeom>
            <a:noFill/>
            <a:ln w="9525">
              <a:noFill/>
            </a:ln>
          </p:spPr>
          <p:txBody>
            <a:bodyPr wrap="square" lIns="0" tIns="0" rIns="0" bIns="0" anchor="t" anchorCtr="0">
              <a:spAutoFit/>
            </a:bodyPr>
            <a:lstStyle/>
            <a:p>
              <a:pPr marL="12700"/>
              <a:r>
                <a:rPr lang="zh-CN" altLang="en-US" sz="1600" b="1">
                  <a:solidFill>
                    <a:srgbClr val="FFFFFF"/>
                  </a:solidFill>
                  <a:latin typeface="微软雅黑" panose="020B0503020204020204" charset="-122"/>
                  <a:ea typeface="微软雅黑" panose="020B0503020204020204" charset="-122"/>
                </a:rPr>
                <a:t>导致发生安全事故</a:t>
              </a:r>
              <a:endParaRPr lang="zh-CN" altLang="en-US" sz="1600" b="1">
                <a:solidFill>
                  <a:srgbClr val="FFFFFF"/>
                </a:solidFill>
                <a:latin typeface="微软雅黑" panose="020B0503020204020204" charset="-122"/>
                <a:ea typeface="微软雅黑" panose="020B0503020204020204" charset="-122"/>
              </a:endParaRPr>
            </a:p>
          </p:txBody>
        </p:sp>
        <p:sp>
          <p:nvSpPr>
            <p:cNvPr id="55320" name="object 24"/>
            <p:cNvSpPr/>
            <p:nvPr>
              <p:custDataLst>
                <p:tags r:id="rId17"/>
              </p:custDataLst>
            </p:nvPr>
          </p:nvSpPr>
          <p:spPr>
            <a:xfrm>
              <a:off x="3605021" y="4312158"/>
              <a:ext cx="1935479" cy="539495"/>
            </a:xfrm>
            <a:custGeom>
              <a:avLst/>
              <a:gdLst/>
              <a:ahLst/>
              <a:cxnLst/>
              <a:rect l="0" t="0" r="0" b="0"/>
              <a:pathLst>
                <a:path w="1935479" h="539496">
                  <a:moveTo>
                    <a:pt x="0" y="539495"/>
                  </a:moveTo>
                  <a:lnTo>
                    <a:pt x="1935479" y="539495"/>
                  </a:lnTo>
                  <a:lnTo>
                    <a:pt x="1935479" y="0"/>
                  </a:lnTo>
                  <a:lnTo>
                    <a:pt x="0" y="0"/>
                  </a:lnTo>
                  <a:lnTo>
                    <a:pt x="0" y="539495"/>
                  </a:lnTo>
                  <a:close/>
                </a:path>
              </a:pathLst>
            </a:custGeom>
            <a:solidFill>
              <a:srgbClr val="EE5200"/>
            </a:solidFill>
            <a:ln w="9525">
              <a:noFill/>
            </a:ln>
          </p:spPr>
          <p:txBody>
            <a:bodyPr/>
            <a:lstStyle/>
            <a:p>
              <a:endParaRPr lang="zh-CN" altLang="en-US">
                <a:solidFill>
                  <a:schemeClr val="dk1"/>
                </a:solidFill>
              </a:endParaRPr>
            </a:p>
          </p:txBody>
        </p:sp>
        <p:sp>
          <p:nvSpPr>
            <p:cNvPr id="55321" name="object 25"/>
            <p:cNvSpPr/>
            <p:nvPr>
              <p:custDataLst>
                <p:tags r:id="rId18"/>
              </p:custDataLst>
            </p:nvPr>
          </p:nvSpPr>
          <p:spPr>
            <a:xfrm>
              <a:off x="3605021" y="4312158"/>
              <a:ext cx="1935479" cy="539495"/>
            </a:xfrm>
            <a:custGeom>
              <a:avLst/>
              <a:gdLst/>
              <a:ahLst/>
              <a:cxnLst/>
              <a:rect l="0" t="0" r="0" b="0"/>
              <a:pathLst>
                <a:path w="1935479" h="539496">
                  <a:moveTo>
                    <a:pt x="0" y="539495"/>
                  </a:moveTo>
                  <a:lnTo>
                    <a:pt x="1935479" y="539495"/>
                  </a:lnTo>
                  <a:lnTo>
                    <a:pt x="1935479" y="0"/>
                  </a:lnTo>
                  <a:lnTo>
                    <a:pt x="0" y="0"/>
                  </a:lnTo>
                  <a:lnTo>
                    <a:pt x="0" y="539495"/>
                  </a:lnTo>
                  <a:close/>
                </a:path>
              </a:pathLst>
            </a:custGeom>
            <a:noFill/>
            <a:ln w="1981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5322" name="object 26"/>
            <p:cNvSpPr txBox="1"/>
            <p:nvPr/>
          </p:nvSpPr>
          <p:spPr>
            <a:xfrm>
              <a:off x="4153915" y="4470907"/>
              <a:ext cx="836294" cy="256540"/>
            </a:xfrm>
            <a:prstGeom prst="rect">
              <a:avLst/>
            </a:prstGeom>
            <a:noFill/>
            <a:ln w="9525">
              <a:noFill/>
            </a:ln>
          </p:spPr>
          <p:txBody>
            <a:bodyPr wrap="square" lIns="0" tIns="0" rIns="0" bIns="0" anchor="t" anchorCtr="0">
              <a:spAutoFit/>
            </a:bodyPr>
            <a:lstStyle/>
            <a:p>
              <a:pPr marL="12700"/>
              <a:r>
                <a:rPr lang="zh-CN" altLang="en-US" sz="1600" b="1">
                  <a:solidFill>
                    <a:srgbClr val="FFFFFF"/>
                  </a:solidFill>
                  <a:latin typeface="微软雅黑" panose="020B0503020204020204" charset="-122"/>
                  <a:ea typeface="微软雅黑" panose="020B0503020204020204" charset="-122"/>
                </a:rPr>
                <a:t>构成犯罪</a:t>
              </a:r>
              <a:endParaRPr lang="zh-CN" altLang="en-US" sz="1600" b="1">
                <a:solidFill>
                  <a:srgbClr val="FFFFFF"/>
                </a:solidFill>
                <a:latin typeface="微软雅黑" panose="020B0503020204020204" charset="-122"/>
                <a:ea typeface="微软雅黑" panose="020B0503020204020204" charset="-122"/>
              </a:endParaRPr>
            </a:p>
          </p:txBody>
        </p:sp>
        <p:sp>
          <p:nvSpPr>
            <p:cNvPr id="55323" name="object 27"/>
            <p:cNvSpPr/>
            <p:nvPr>
              <p:custDataLst>
                <p:tags r:id="rId19"/>
              </p:custDataLst>
            </p:nvPr>
          </p:nvSpPr>
          <p:spPr>
            <a:xfrm>
              <a:off x="6069329" y="2858261"/>
              <a:ext cx="2942844" cy="539496"/>
            </a:xfrm>
            <a:custGeom>
              <a:avLst/>
              <a:gdLst/>
              <a:ahLst/>
              <a:cxnLst/>
              <a:rect l="0" t="0" r="0" b="0"/>
              <a:pathLst>
                <a:path w="2942844" h="539496">
                  <a:moveTo>
                    <a:pt x="0" y="539496"/>
                  </a:moveTo>
                  <a:lnTo>
                    <a:pt x="2942844" y="539496"/>
                  </a:lnTo>
                  <a:lnTo>
                    <a:pt x="2942844" y="0"/>
                  </a:lnTo>
                  <a:lnTo>
                    <a:pt x="0" y="0"/>
                  </a:lnTo>
                  <a:lnTo>
                    <a:pt x="0" y="539496"/>
                  </a:lnTo>
                  <a:close/>
                </a:path>
              </a:pathLst>
            </a:custGeom>
            <a:solidFill>
              <a:srgbClr val="205A6B"/>
            </a:solidFill>
            <a:ln w="9525">
              <a:noFill/>
            </a:ln>
          </p:spPr>
          <p:txBody>
            <a:bodyPr/>
            <a:lstStyle/>
            <a:p>
              <a:endParaRPr lang="zh-CN" altLang="en-US">
                <a:solidFill>
                  <a:schemeClr val="dk1"/>
                </a:solidFill>
              </a:endParaRPr>
            </a:p>
          </p:txBody>
        </p:sp>
        <p:sp>
          <p:nvSpPr>
            <p:cNvPr id="55324" name="object 28"/>
            <p:cNvSpPr/>
            <p:nvPr>
              <p:custDataLst>
                <p:tags r:id="rId20"/>
              </p:custDataLst>
            </p:nvPr>
          </p:nvSpPr>
          <p:spPr>
            <a:xfrm>
              <a:off x="6069329" y="2858261"/>
              <a:ext cx="2942844" cy="539496"/>
            </a:xfrm>
            <a:custGeom>
              <a:avLst/>
              <a:gdLst/>
              <a:ahLst/>
              <a:cxnLst/>
              <a:rect l="0" t="0" r="0" b="0"/>
              <a:pathLst>
                <a:path w="2942844" h="539496">
                  <a:moveTo>
                    <a:pt x="0" y="539496"/>
                  </a:moveTo>
                  <a:lnTo>
                    <a:pt x="2942844" y="539496"/>
                  </a:lnTo>
                  <a:lnTo>
                    <a:pt x="2942844" y="0"/>
                  </a:lnTo>
                  <a:lnTo>
                    <a:pt x="0" y="0"/>
                  </a:lnTo>
                  <a:lnTo>
                    <a:pt x="0" y="539496"/>
                  </a:lnTo>
                  <a:close/>
                </a:path>
              </a:pathLst>
            </a:custGeom>
            <a:noFill/>
            <a:ln w="1981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5325" name="object 29"/>
            <p:cNvSpPr/>
            <p:nvPr>
              <p:custDataLst>
                <p:tags r:id="rId21"/>
              </p:custDataLst>
            </p:nvPr>
          </p:nvSpPr>
          <p:spPr>
            <a:xfrm>
              <a:off x="6069329" y="3585209"/>
              <a:ext cx="2942844" cy="539495"/>
            </a:xfrm>
            <a:custGeom>
              <a:avLst/>
              <a:gdLst/>
              <a:ahLst/>
              <a:cxnLst/>
              <a:rect l="0" t="0" r="0" b="0"/>
              <a:pathLst>
                <a:path w="2942844" h="539496">
                  <a:moveTo>
                    <a:pt x="0" y="539495"/>
                  </a:moveTo>
                  <a:lnTo>
                    <a:pt x="2942844" y="539495"/>
                  </a:lnTo>
                  <a:lnTo>
                    <a:pt x="2942844" y="0"/>
                  </a:lnTo>
                  <a:lnTo>
                    <a:pt x="0" y="0"/>
                  </a:lnTo>
                  <a:lnTo>
                    <a:pt x="0" y="539495"/>
                  </a:lnTo>
                  <a:close/>
                </a:path>
              </a:pathLst>
            </a:custGeom>
            <a:solidFill>
              <a:srgbClr val="205A6B"/>
            </a:solidFill>
            <a:ln w="9525">
              <a:noFill/>
            </a:ln>
          </p:spPr>
          <p:txBody>
            <a:bodyPr/>
            <a:lstStyle/>
            <a:p>
              <a:endParaRPr lang="zh-CN" altLang="en-US">
                <a:solidFill>
                  <a:schemeClr val="dk1"/>
                </a:solidFill>
              </a:endParaRPr>
            </a:p>
          </p:txBody>
        </p:sp>
        <p:sp>
          <p:nvSpPr>
            <p:cNvPr id="55326" name="object 30"/>
            <p:cNvSpPr/>
            <p:nvPr>
              <p:custDataLst>
                <p:tags r:id="rId22"/>
              </p:custDataLst>
            </p:nvPr>
          </p:nvSpPr>
          <p:spPr>
            <a:xfrm>
              <a:off x="6069329" y="3585209"/>
              <a:ext cx="2942844" cy="539495"/>
            </a:xfrm>
            <a:custGeom>
              <a:avLst/>
              <a:gdLst/>
              <a:ahLst/>
              <a:cxnLst/>
              <a:rect l="0" t="0" r="0" b="0"/>
              <a:pathLst>
                <a:path w="2942844" h="539496">
                  <a:moveTo>
                    <a:pt x="0" y="539495"/>
                  </a:moveTo>
                  <a:lnTo>
                    <a:pt x="2942844" y="539495"/>
                  </a:lnTo>
                  <a:lnTo>
                    <a:pt x="2942844" y="0"/>
                  </a:lnTo>
                  <a:lnTo>
                    <a:pt x="0" y="0"/>
                  </a:lnTo>
                  <a:lnTo>
                    <a:pt x="0" y="539495"/>
                  </a:lnTo>
                  <a:close/>
                </a:path>
              </a:pathLst>
            </a:custGeom>
            <a:noFill/>
            <a:ln w="1981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5327" name="object 31"/>
            <p:cNvSpPr/>
            <p:nvPr>
              <p:custDataLst>
                <p:tags r:id="rId23"/>
              </p:custDataLst>
            </p:nvPr>
          </p:nvSpPr>
          <p:spPr>
            <a:xfrm>
              <a:off x="6069329" y="4312158"/>
              <a:ext cx="2942844" cy="539495"/>
            </a:xfrm>
            <a:custGeom>
              <a:avLst/>
              <a:gdLst/>
              <a:ahLst/>
              <a:cxnLst/>
              <a:rect l="0" t="0" r="0" b="0"/>
              <a:pathLst>
                <a:path w="2942844" h="539496">
                  <a:moveTo>
                    <a:pt x="0" y="539495"/>
                  </a:moveTo>
                  <a:lnTo>
                    <a:pt x="2942844" y="539495"/>
                  </a:lnTo>
                  <a:lnTo>
                    <a:pt x="2942844" y="0"/>
                  </a:lnTo>
                  <a:lnTo>
                    <a:pt x="0" y="0"/>
                  </a:lnTo>
                  <a:lnTo>
                    <a:pt x="0" y="539495"/>
                  </a:lnTo>
                  <a:close/>
                </a:path>
              </a:pathLst>
            </a:custGeom>
            <a:solidFill>
              <a:srgbClr val="205A6B"/>
            </a:solidFill>
            <a:ln w="9525">
              <a:noFill/>
            </a:ln>
          </p:spPr>
          <p:txBody>
            <a:bodyPr/>
            <a:lstStyle/>
            <a:p>
              <a:endParaRPr lang="zh-CN" altLang="en-US">
                <a:solidFill>
                  <a:schemeClr val="dk1"/>
                </a:solidFill>
              </a:endParaRPr>
            </a:p>
          </p:txBody>
        </p:sp>
        <p:sp>
          <p:nvSpPr>
            <p:cNvPr id="55328" name="object 32"/>
            <p:cNvSpPr/>
            <p:nvPr>
              <p:custDataLst>
                <p:tags r:id="rId24"/>
              </p:custDataLst>
            </p:nvPr>
          </p:nvSpPr>
          <p:spPr>
            <a:xfrm>
              <a:off x="6069329" y="4312158"/>
              <a:ext cx="2942844" cy="539495"/>
            </a:xfrm>
            <a:custGeom>
              <a:avLst/>
              <a:gdLst/>
              <a:ahLst/>
              <a:cxnLst/>
              <a:rect l="0" t="0" r="0" b="0"/>
              <a:pathLst>
                <a:path w="2942844" h="539496">
                  <a:moveTo>
                    <a:pt x="0" y="539495"/>
                  </a:moveTo>
                  <a:lnTo>
                    <a:pt x="2942844" y="539495"/>
                  </a:lnTo>
                  <a:lnTo>
                    <a:pt x="2942844" y="0"/>
                  </a:lnTo>
                  <a:lnTo>
                    <a:pt x="0" y="0"/>
                  </a:lnTo>
                  <a:lnTo>
                    <a:pt x="0" y="539495"/>
                  </a:lnTo>
                  <a:close/>
                </a:path>
              </a:pathLst>
            </a:custGeom>
            <a:noFill/>
            <a:ln w="1981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5329" name="object 33"/>
            <p:cNvSpPr txBox="1"/>
            <p:nvPr/>
          </p:nvSpPr>
          <p:spPr>
            <a:xfrm>
              <a:off x="6069202" y="3009187"/>
              <a:ext cx="2863215" cy="1522426"/>
            </a:xfrm>
            <a:prstGeom prst="rect">
              <a:avLst/>
            </a:prstGeom>
            <a:noFill/>
            <a:ln w="9525">
              <a:noFill/>
            </a:ln>
          </p:spPr>
          <p:txBody>
            <a:bodyPr wrap="square" lIns="0" tIns="0" rIns="0" bIns="0" anchor="t" anchorCtr="0">
              <a:spAutoFit/>
            </a:bodyPr>
            <a:lstStyle/>
            <a:p>
              <a:pPr algn="ctr"/>
              <a:r>
                <a:rPr lang="zh-CN" altLang="en-US" sz="1600" b="1" err="1">
                  <a:solidFill>
                    <a:srgbClr val="FFFFFF"/>
                  </a:solidFill>
                  <a:latin typeface="微软雅黑" panose="020B0503020204020204" charset="-122"/>
                  <a:ea typeface="微软雅黑" panose="020B0503020204020204" charset="-122"/>
                </a:rPr>
                <a:t>责令限期改正</a:t>
              </a:r>
              <a:endParaRPr lang="en-US" altLang="zh-CN" sz="1600" b="1">
                <a:solidFill>
                  <a:srgbClr val="FFFFFF"/>
                </a:solidFill>
                <a:latin typeface="微软雅黑" panose="020B0503020204020204" charset="-122"/>
                <a:ea typeface="微软雅黑" panose="020B0503020204020204" charset="-122"/>
              </a:endParaRPr>
            </a:p>
            <a:p>
              <a:pPr algn="ctr"/>
              <a:endParaRPr lang="en-US" altLang="zh-CN" sz="1600">
                <a:solidFill>
                  <a:schemeClr val="tx1"/>
                </a:solidFill>
                <a:latin typeface="微软雅黑" panose="020B0503020204020204" charset="-122"/>
                <a:ea typeface="微软雅黑" panose="020B0503020204020204" charset="-122"/>
              </a:endParaRPr>
            </a:p>
            <a:p>
              <a:pPr algn="ctr">
                <a:lnSpc>
                  <a:spcPct val="298000"/>
                </a:lnSpc>
              </a:pPr>
              <a:r>
                <a:rPr lang="zh-CN" altLang="en-US" sz="1600" b="1" err="1">
                  <a:solidFill>
                    <a:srgbClr val="FFFFFF"/>
                  </a:solidFill>
                  <a:latin typeface="微软雅黑" panose="020B0503020204020204" charset="-122"/>
                  <a:ea typeface="微软雅黑" panose="020B0503020204020204" charset="-122"/>
                </a:rPr>
                <a:t>暂停或撤销其安全生产有关资格</a:t>
              </a:r>
              <a:endParaRPr lang="en-US" altLang="zh-CN" sz="1600" b="1">
                <a:solidFill>
                  <a:srgbClr val="FFFFFF"/>
                </a:solidFill>
                <a:latin typeface="微软雅黑" panose="020B0503020204020204" charset="-122"/>
                <a:ea typeface="微软雅黑" panose="020B0503020204020204" charset="-122"/>
              </a:endParaRPr>
            </a:p>
            <a:p>
              <a:pPr algn="ctr">
                <a:lnSpc>
                  <a:spcPct val="298000"/>
                </a:lnSpc>
              </a:pPr>
              <a:r>
                <a:rPr lang="en-US" altLang="zh-CN" sz="1600" b="1">
                  <a:solidFill>
                    <a:srgbClr val="FFFFFF"/>
                  </a:solidFill>
                  <a:latin typeface="微软雅黑" panose="020B0503020204020204" charset="-122"/>
                  <a:ea typeface="微软雅黑" panose="020B0503020204020204" charset="-122"/>
                </a:rPr>
                <a:t> </a:t>
              </a:r>
              <a:r>
                <a:rPr lang="zh-CN" altLang="en-US" sz="1600" b="1">
                  <a:solidFill>
                    <a:srgbClr val="FFFFFF"/>
                  </a:solidFill>
                  <a:latin typeface="微软雅黑" panose="020B0503020204020204" charset="-122"/>
                  <a:ea typeface="微软雅黑" panose="020B0503020204020204" charset="-122"/>
                </a:rPr>
                <a:t>追究刑事责任</a:t>
              </a:r>
              <a:endParaRPr lang="zh-CN" altLang="en-US" sz="1600" b="1">
                <a:solidFill>
                  <a:srgbClr val="FFFFFF"/>
                </a:solidFill>
                <a:latin typeface="微软雅黑" panose="020B0503020204020204" charset="-122"/>
                <a:ea typeface="微软雅黑" panose="020B0503020204020204" charset="-122"/>
              </a:endParaRPr>
            </a:p>
          </p:txBody>
        </p:sp>
        <p:sp>
          <p:nvSpPr>
            <p:cNvPr id="55330" name="object 34"/>
            <p:cNvSpPr/>
            <p:nvPr>
              <p:custDataLst>
                <p:tags r:id="rId25"/>
              </p:custDataLst>
            </p:nvPr>
          </p:nvSpPr>
          <p:spPr>
            <a:xfrm>
              <a:off x="5613653" y="2911601"/>
              <a:ext cx="396240" cy="432815"/>
            </a:xfrm>
            <a:custGeom>
              <a:avLst/>
              <a:gdLst/>
              <a:ahLst/>
              <a:cxnLst/>
              <a:rect l="0" t="0" r="0" b="0"/>
              <a:pathLst>
                <a:path w="396240" h="432815">
                  <a:moveTo>
                    <a:pt x="198120" y="0"/>
                  </a:moveTo>
                  <a:lnTo>
                    <a:pt x="198120" y="108203"/>
                  </a:lnTo>
                  <a:lnTo>
                    <a:pt x="0" y="108203"/>
                  </a:lnTo>
                  <a:lnTo>
                    <a:pt x="0" y="324612"/>
                  </a:lnTo>
                  <a:lnTo>
                    <a:pt x="198120" y="324612"/>
                  </a:lnTo>
                  <a:lnTo>
                    <a:pt x="198120" y="432815"/>
                  </a:lnTo>
                  <a:lnTo>
                    <a:pt x="396240" y="216408"/>
                  </a:lnTo>
                  <a:lnTo>
                    <a:pt x="198120" y="0"/>
                  </a:lnTo>
                  <a:close/>
                </a:path>
              </a:pathLst>
            </a:custGeom>
            <a:solidFill>
              <a:srgbClr val="FFFFFF"/>
            </a:solidFill>
            <a:ln w="9525">
              <a:noFill/>
            </a:ln>
          </p:spPr>
          <p:txBody>
            <a:bodyPr/>
            <a:lstStyle/>
            <a:p>
              <a:endParaRPr lang="zh-CN" altLang="en-US">
                <a:solidFill>
                  <a:schemeClr val="dk1"/>
                </a:solidFill>
              </a:endParaRPr>
            </a:p>
          </p:txBody>
        </p:sp>
        <p:sp>
          <p:nvSpPr>
            <p:cNvPr id="55331" name="object 35"/>
            <p:cNvSpPr/>
            <p:nvPr>
              <p:custDataLst>
                <p:tags r:id="rId26"/>
              </p:custDataLst>
            </p:nvPr>
          </p:nvSpPr>
          <p:spPr>
            <a:xfrm>
              <a:off x="5613653" y="2911601"/>
              <a:ext cx="396240" cy="432815"/>
            </a:xfrm>
            <a:custGeom>
              <a:avLst/>
              <a:gdLst/>
              <a:ahLst/>
              <a:cxnLst/>
              <a:rect l="0" t="0" r="0" b="0"/>
              <a:pathLst>
                <a:path w="396240" h="432815">
                  <a:moveTo>
                    <a:pt x="0" y="108203"/>
                  </a:moveTo>
                  <a:lnTo>
                    <a:pt x="198120" y="108203"/>
                  </a:lnTo>
                  <a:lnTo>
                    <a:pt x="198120" y="0"/>
                  </a:lnTo>
                  <a:lnTo>
                    <a:pt x="396240" y="216408"/>
                  </a:lnTo>
                  <a:lnTo>
                    <a:pt x="198120" y="432815"/>
                  </a:lnTo>
                  <a:lnTo>
                    <a:pt x="198120" y="324612"/>
                  </a:lnTo>
                  <a:lnTo>
                    <a:pt x="0" y="324612"/>
                  </a:lnTo>
                  <a:lnTo>
                    <a:pt x="0" y="108203"/>
                  </a:lnTo>
                  <a:close/>
                </a:path>
              </a:pathLst>
            </a:custGeom>
            <a:noFill/>
            <a:ln w="1981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5332" name="object 36"/>
            <p:cNvSpPr/>
            <p:nvPr>
              <p:custDataLst>
                <p:tags r:id="rId27"/>
              </p:custDataLst>
            </p:nvPr>
          </p:nvSpPr>
          <p:spPr>
            <a:xfrm>
              <a:off x="5613653" y="3638550"/>
              <a:ext cx="396240" cy="431292"/>
            </a:xfrm>
            <a:custGeom>
              <a:avLst/>
              <a:gdLst/>
              <a:ahLst/>
              <a:cxnLst/>
              <a:rect l="0" t="0" r="0" b="0"/>
              <a:pathLst>
                <a:path w="396240" h="431292">
                  <a:moveTo>
                    <a:pt x="198120" y="0"/>
                  </a:moveTo>
                  <a:lnTo>
                    <a:pt x="198120" y="107823"/>
                  </a:lnTo>
                  <a:lnTo>
                    <a:pt x="0" y="107823"/>
                  </a:lnTo>
                  <a:lnTo>
                    <a:pt x="0" y="323469"/>
                  </a:lnTo>
                  <a:lnTo>
                    <a:pt x="198120" y="323469"/>
                  </a:lnTo>
                  <a:lnTo>
                    <a:pt x="198120" y="431292"/>
                  </a:lnTo>
                  <a:lnTo>
                    <a:pt x="396240" y="215645"/>
                  </a:lnTo>
                  <a:lnTo>
                    <a:pt x="198120" y="0"/>
                  </a:lnTo>
                  <a:close/>
                </a:path>
              </a:pathLst>
            </a:custGeom>
            <a:solidFill>
              <a:srgbClr val="FFFFFF"/>
            </a:solidFill>
            <a:ln w="9525">
              <a:noFill/>
            </a:ln>
          </p:spPr>
          <p:txBody>
            <a:bodyPr/>
            <a:lstStyle/>
            <a:p>
              <a:endParaRPr lang="zh-CN" altLang="en-US">
                <a:solidFill>
                  <a:schemeClr val="dk1"/>
                </a:solidFill>
              </a:endParaRPr>
            </a:p>
          </p:txBody>
        </p:sp>
        <p:sp>
          <p:nvSpPr>
            <p:cNvPr id="55333" name="object 37"/>
            <p:cNvSpPr/>
            <p:nvPr>
              <p:custDataLst>
                <p:tags r:id="rId28"/>
              </p:custDataLst>
            </p:nvPr>
          </p:nvSpPr>
          <p:spPr>
            <a:xfrm>
              <a:off x="5613653" y="3638550"/>
              <a:ext cx="396240" cy="431292"/>
            </a:xfrm>
            <a:custGeom>
              <a:avLst/>
              <a:gdLst/>
              <a:ahLst/>
              <a:cxnLst/>
              <a:rect l="0" t="0" r="0" b="0"/>
              <a:pathLst>
                <a:path w="396240" h="431292">
                  <a:moveTo>
                    <a:pt x="0" y="107823"/>
                  </a:moveTo>
                  <a:lnTo>
                    <a:pt x="198120" y="107823"/>
                  </a:lnTo>
                  <a:lnTo>
                    <a:pt x="198120" y="0"/>
                  </a:lnTo>
                  <a:lnTo>
                    <a:pt x="396240" y="215645"/>
                  </a:lnTo>
                  <a:lnTo>
                    <a:pt x="198120" y="431292"/>
                  </a:lnTo>
                  <a:lnTo>
                    <a:pt x="198120" y="323469"/>
                  </a:lnTo>
                  <a:lnTo>
                    <a:pt x="0" y="323469"/>
                  </a:lnTo>
                  <a:lnTo>
                    <a:pt x="0" y="107823"/>
                  </a:lnTo>
                  <a:close/>
                </a:path>
              </a:pathLst>
            </a:custGeom>
            <a:noFill/>
            <a:ln w="19811"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5334" name="object 38"/>
            <p:cNvSpPr/>
            <p:nvPr>
              <p:custDataLst>
                <p:tags r:id="rId29"/>
              </p:custDataLst>
            </p:nvPr>
          </p:nvSpPr>
          <p:spPr>
            <a:xfrm>
              <a:off x="5613653" y="4367021"/>
              <a:ext cx="396240" cy="431291"/>
            </a:xfrm>
            <a:custGeom>
              <a:avLst/>
              <a:gdLst/>
              <a:ahLst/>
              <a:cxnLst/>
              <a:rect l="0" t="0" r="0" b="0"/>
              <a:pathLst>
                <a:path w="396240" h="431290">
                  <a:moveTo>
                    <a:pt x="198120" y="0"/>
                  </a:moveTo>
                  <a:lnTo>
                    <a:pt x="198120" y="107822"/>
                  </a:lnTo>
                  <a:lnTo>
                    <a:pt x="0" y="107822"/>
                  </a:lnTo>
                  <a:lnTo>
                    <a:pt x="0" y="323469"/>
                  </a:lnTo>
                  <a:lnTo>
                    <a:pt x="198120" y="323469"/>
                  </a:lnTo>
                  <a:lnTo>
                    <a:pt x="198120" y="431291"/>
                  </a:lnTo>
                  <a:lnTo>
                    <a:pt x="396240" y="215645"/>
                  </a:lnTo>
                  <a:lnTo>
                    <a:pt x="198120" y="0"/>
                  </a:lnTo>
                  <a:close/>
                </a:path>
              </a:pathLst>
            </a:custGeom>
            <a:solidFill>
              <a:srgbClr val="FFFFFF"/>
            </a:solidFill>
            <a:ln w="9525">
              <a:noFill/>
            </a:ln>
          </p:spPr>
          <p:txBody>
            <a:bodyPr/>
            <a:lstStyle/>
            <a:p>
              <a:endParaRPr lang="zh-CN" altLang="en-US">
                <a:solidFill>
                  <a:schemeClr val="dk1"/>
                </a:solidFill>
              </a:endParaRPr>
            </a:p>
          </p:txBody>
        </p:sp>
        <p:sp>
          <p:nvSpPr>
            <p:cNvPr id="55335" name="object 39"/>
            <p:cNvSpPr/>
            <p:nvPr>
              <p:custDataLst>
                <p:tags r:id="rId30"/>
              </p:custDataLst>
            </p:nvPr>
          </p:nvSpPr>
          <p:spPr>
            <a:xfrm>
              <a:off x="5613653" y="4367021"/>
              <a:ext cx="396240" cy="431291"/>
            </a:xfrm>
            <a:custGeom>
              <a:avLst/>
              <a:gdLst/>
              <a:ahLst/>
              <a:cxnLst/>
              <a:rect l="0" t="0" r="0" b="0"/>
              <a:pathLst>
                <a:path w="396240" h="431290">
                  <a:moveTo>
                    <a:pt x="0" y="107822"/>
                  </a:moveTo>
                  <a:lnTo>
                    <a:pt x="198120" y="107822"/>
                  </a:lnTo>
                  <a:lnTo>
                    <a:pt x="198120" y="0"/>
                  </a:lnTo>
                  <a:lnTo>
                    <a:pt x="396240" y="215645"/>
                  </a:lnTo>
                  <a:lnTo>
                    <a:pt x="198120" y="431291"/>
                  </a:lnTo>
                  <a:lnTo>
                    <a:pt x="198120" y="323469"/>
                  </a:lnTo>
                  <a:lnTo>
                    <a:pt x="0" y="323469"/>
                  </a:lnTo>
                  <a:lnTo>
                    <a:pt x="0" y="107822"/>
                  </a:lnTo>
                  <a:close/>
                </a:path>
              </a:pathLst>
            </a:custGeom>
            <a:noFill/>
            <a:ln w="19811"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5336" name="object 40"/>
            <p:cNvSpPr/>
            <p:nvPr>
              <p:custDataLst>
                <p:tags r:id="rId31"/>
              </p:custDataLst>
            </p:nvPr>
          </p:nvSpPr>
          <p:spPr>
            <a:xfrm>
              <a:off x="2865882" y="3815334"/>
              <a:ext cx="323850" cy="76200"/>
            </a:xfrm>
            <a:custGeom>
              <a:avLst/>
              <a:gdLst/>
              <a:ahLst/>
              <a:cxnLst/>
              <a:rect l="0" t="0" r="0" b="0"/>
              <a:pathLst>
                <a:path w="323850" h="76200">
                  <a:moveTo>
                    <a:pt x="247650" y="0"/>
                  </a:moveTo>
                  <a:lnTo>
                    <a:pt x="247650" y="76200"/>
                  </a:lnTo>
                  <a:lnTo>
                    <a:pt x="304038" y="48006"/>
                  </a:lnTo>
                  <a:lnTo>
                    <a:pt x="260350" y="48006"/>
                  </a:lnTo>
                  <a:lnTo>
                    <a:pt x="260350" y="28194"/>
                  </a:lnTo>
                  <a:lnTo>
                    <a:pt x="304038" y="28194"/>
                  </a:lnTo>
                  <a:lnTo>
                    <a:pt x="247650" y="0"/>
                  </a:lnTo>
                  <a:close/>
                </a:path>
                <a:path w="323850" h="76200">
                  <a:moveTo>
                    <a:pt x="247650" y="28194"/>
                  </a:moveTo>
                  <a:lnTo>
                    <a:pt x="0" y="28194"/>
                  </a:lnTo>
                  <a:lnTo>
                    <a:pt x="0" y="48006"/>
                  </a:lnTo>
                  <a:lnTo>
                    <a:pt x="247650" y="48006"/>
                  </a:lnTo>
                  <a:lnTo>
                    <a:pt x="247650" y="28194"/>
                  </a:lnTo>
                  <a:close/>
                </a:path>
                <a:path w="323850" h="76200">
                  <a:moveTo>
                    <a:pt x="304038" y="28194"/>
                  </a:moveTo>
                  <a:lnTo>
                    <a:pt x="260350" y="28194"/>
                  </a:lnTo>
                  <a:lnTo>
                    <a:pt x="260350" y="48006"/>
                  </a:lnTo>
                  <a:lnTo>
                    <a:pt x="304038" y="48006"/>
                  </a:lnTo>
                  <a:lnTo>
                    <a:pt x="323850" y="38100"/>
                  </a:lnTo>
                  <a:lnTo>
                    <a:pt x="304038" y="28194"/>
                  </a:lnTo>
                  <a:close/>
                </a:path>
              </a:pathLst>
            </a:custGeom>
            <a:solidFill>
              <a:srgbClr val="FFFFFF"/>
            </a:solidFill>
            <a:ln w="9525">
              <a:noFill/>
            </a:ln>
          </p:spPr>
          <p:txBody>
            <a:bodyPr/>
            <a:lstStyle/>
            <a:p>
              <a:endParaRPr lang="zh-CN" altLang="en-US">
                <a:solidFill>
                  <a:schemeClr val="dk1"/>
                </a:solidFill>
              </a:endParaRPr>
            </a:p>
          </p:txBody>
        </p:sp>
        <p:sp>
          <p:nvSpPr>
            <p:cNvPr id="55337" name="object 41"/>
            <p:cNvSpPr/>
            <p:nvPr>
              <p:custDataLst>
                <p:tags r:id="rId32"/>
              </p:custDataLst>
            </p:nvPr>
          </p:nvSpPr>
          <p:spPr>
            <a:xfrm flipH="1">
              <a:off x="2875026" y="3412997"/>
              <a:ext cx="0" cy="468375"/>
            </a:xfrm>
            <a:custGeom>
              <a:avLst/>
              <a:gdLst/>
              <a:ahLst/>
              <a:cxnLst/>
              <a:rect l="0" t="0" r="0" b="0"/>
              <a:pathLst>
                <a:path w="1" h="468375">
                  <a:moveTo>
                    <a:pt x="0" y="0"/>
                  </a:moveTo>
                  <a:lnTo>
                    <a:pt x="0" y="468375"/>
                  </a:lnTo>
                </a:path>
              </a:pathLst>
            </a:custGeom>
            <a:noFill/>
            <a:ln w="1981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5338" name="object 42"/>
            <p:cNvSpPr/>
            <p:nvPr>
              <p:custDataLst>
                <p:tags r:id="rId33"/>
              </p:custDataLst>
            </p:nvPr>
          </p:nvSpPr>
          <p:spPr>
            <a:xfrm>
              <a:off x="3201161" y="4531614"/>
              <a:ext cx="323850" cy="76200"/>
            </a:xfrm>
            <a:custGeom>
              <a:avLst/>
              <a:gdLst/>
              <a:ahLst/>
              <a:cxnLst/>
              <a:rect l="0" t="0" r="0" b="0"/>
              <a:pathLst>
                <a:path w="323850" h="76200">
                  <a:moveTo>
                    <a:pt x="247650" y="0"/>
                  </a:moveTo>
                  <a:lnTo>
                    <a:pt x="247650" y="76200"/>
                  </a:lnTo>
                  <a:lnTo>
                    <a:pt x="304038" y="48006"/>
                  </a:lnTo>
                  <a:lnTo>
                    <a:pt x="260350" y="48006"/>
                  </a:lnTo>
                  <a:lnTo>
                    <a:pt x="260350" y="28193"/>
                  </a:lnTo>
                  <a:lnTo>
                    <a:pt x="304038" y="28193"/>
                  </a:lnTo>
                  <a:lnTo>
                    <a:pt x="247650" y="0"/>
                  </a:lnTo>
                  <a:close/>
                </a:path>
                <a:path w="323850" h="76200">
                  <a:moveTo>
                    <a:pt x="247650" y="28193"/>
                  </a:moveTo>
                  <a:lnTo>
                    <a:pt x="0" y="28193"/>
                  </a:lnTo>
                  <a:lnTo>
                    <a:pt x="0" y="48006"/>
                  </a:lnTo>
                  <a:lnTo>
                    <a:pt x="247650" y="48006"/>
                  </a:lnTo>
                  <a:lnTo>
                    <a:pt x="247650" y="28193"/>
                  </a:lnTo>
                  <a:close/>
                </a:path>
                <a:path w="323850" h="76200">
                  <a:moveTo>
                    <a:pt x="304038" y="28193"/>
                  </a:moveTo>
                  <a:lnTo>
                    <a:pt x="260350" y="28193"/>
                  </a:lnTo>
                  <a:lnTo>
                    <a:pt x="260350" y="48006"/>
                  </a:lnTo>
                  <a:lnTo>
                    <a:pt x="304038" y="48006"/>
                  </a:lnTo>
                  <a:lnTo>
                    <a:pt x="323850" y="38100"/>
                  </a:lnTo>
                  <a:lnTo>
                    <a:pt x="304038" y="28193"/>
                  </a:lnTo>
                  <a:close/>
                </a:path>
              </a:pathLst>
            </a:custGeom>
            <a:solidFill>
              <a:srgbClr val="FFFFFF"/>
            </a:solidFill>
            <a:ln w="9525">
              <a:noFill/>
            </a:ln>
          </p:spPr>
          <p:txBody>
            <a:bodyPr/>
            <a:lstStyle/>
            <a:p>
              <a:endParaRPr lang="zh-CN" altLang="en-US">
                <a:solidFill>
                  <a:schemeClr val="dk1"/>
                </a:solidFill>
              </a:endParaRPr>
            </a:p>
          </p:txBody>
        </p:sp>
        <p:sp>
          <p:nvSpPr>
            <p:cNvPr id="55339" name="object 43"/>
            <p:cNvSpPr/>
            <p:nvPr>
              <p:custDataLst>
                <p:tags r:id="rId34"/>
              </p:custDataLst>
            </p:nvPr>
          </p:nvSpPr>
          <p:spPr>
            <a:xfrm flipH="1">
              <a:off x="3210305" y="4129278"/>
              <a:ext cx="0" cy="466725"/>
            </a:xfrm>
            <a:custGeom>
              <a:avLst/>
              <a:gdLst/>
              <a:ahLst/>
              <a:cxnLst/>
              <a:rect l="0" t="0" r="0" b="0"/>
              <a:pathLst>
                <a:path w="1" h="466725">
                  <a:moveTo>
                    <a:pt x="0" y="0"/>
                  </a:moveTo>
                  <a:lnTo>
                    <a:pt x="0" y="466725"/>
                  </a:lnTo>
                </a:path>
              </a:pathLst>
            </a:custGeom>
            <a:noFill/>
            <a:ln w="1981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gr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第一节  安全生产法解读</a:t>
            </a:r>
            <a:endParaRPr lang="zh-CN" altLang="en-US" sz="4000" b="1">
              <a:solidFill>
                <a:schemeClr val="lt1"/>
              </a:solidFill>
            </a:endParaRPr>
          </a:p>
        </p:txBody>
      </p:sp>
      <p:sp>
        <p:nvSpPr>
          <p:cNvPr id="2" name="矩形 1"/>
          <p:cNvSpPr/>
          <p:nvPr/>
        </p:nvSpPr>
        <p:spPr>
          <a:xfrm>
            <a:off x="581660" y="163131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安全生产法：第一百零七条</a:t>
            </a:r>
            <a:endParaRPr lang="zh-CN" altLang="en-US" sz="2400" b="1">
              <a:solidFill>
                <a:srgbClr val="FFFFFF"/>
              </a:solidFill>
              <a:latin typeface="微软雅黑" panose="020B0503020204020204" charset="-122"/>
              <a:ea typeface="微软雅黑" panose="020B0503020204020204" charset="-122"/>
            </a:endParaRPr>
          </a:p>
        </p:txBody>
      </p:sp>
      <p:grpSp>
        <p:nvGrpSpPr>
          <p:cNvPr id="56321" name="组合 36"/>
          <p:cNvGrpSpPr/>
          <p:nvPr/>
        </p:nvGrpSpPr>
        <p:grpSpPr>
          <a:xfrm>
            <a:off x="825183" y="2315528"/>
            <a:ext cx="10639425" cy="4040187"/>
            <a:chOff x="554164" y="1910460"/>
            <a:chExt cx="8796718" cy="3210434"/>
          </a:xfrm>
        </p:grpSpPr>
        <p:sp>
          <p:nvSpPr>
            <p:cNvPr id="56322" name="object 2"/>
            <p:cNvSpPr/>
            <p:nvPr>
              <p:custDataLst>
                <p:tags r:id="rId1"/>
              </p:custDataLst>
            </p:nvPr>
          </p:nvSpPr>
          <p:spPr>
            <a:xfrm>
              <a:off x="560514" y="1916772"/>
              <a:ext cx="2160016" cy="720001"/>
            </a:xfrm>
            <a:custGeom>
              <a:avLst/>
              <a:gdLst/>
              <a:ahLst/>
              <a:cxnLst/>
              <a:rect l="0" t="0" r="0" b="0"/>
              <a:pathLst>
                <a:path w="2160016" h="720001">
                  <a:moveTo>
                    <a:pt x="0" y="720001"/>
                  </a:moveTo>
                  <a:lnTo>
                    <a:pt x="2160016" y="720001"/>
                  </a:lnTo>
                  <a:lnTo>
                    <a:pt x="2160016" y="0"/>
                  </a:lnTo>
                  <a:lnTo>
                    <a:pt x="0" y="0"/>
                  </a:lnTo>
                  <a:lnTo>
                    <a:pt x="0" y="720001"/>
                  </a:lnTo>
                  <a:close/>
                </a:path>
              </a:pathLst>
            </a:custGeom>
            <a:solidFill>
              <a:srgbClr val="28B5A4"/>
            </a:solidFill>
            <a:ln w="9525">
              <a:noFill/>
            </a:ln>
          </p:spPr>
          <p:txBody>
            <a:bodyPr/>
            <a:lstStyle/>
            <a:p>
              <a:endParaRPr lang="zh-CN" altLang="en-US">
                <a:solidFill>
                  <a:schemeClr val="dk1"/>
                </a:solidFill>
              </a:endParaRPr>
            </a:p>
          </p:txBody>
        </p:sp>
        <p:sp>
          <p:nvSpPr>
            <p:cNvPr id="56323" name="object 3"/>
            <p:cNvSpPr/>
            <p:nvPr>
              <p:custDataLst>
                <p:tags r:id="rId2"/>
              </p:custDataLst>
            </p:nvPr>
          </p:nvSpPr>
          <p:spPr>
            <a:xfrm>
              <a:off x="2720467" y="1916772"/>
              <a:ext cx="3023997" cy="720001"/>
            </a:xfrm>
            <a:custGeom>
              <a:avLst/>
              <a:gdLst/>
              <a:ahLst/>
              <a:cxnLst/>
              <a:rect l="0" t="0" r="0" b="0"/>
              <a:pathLst>
                <a:path w="3023997" h="720001">
                  <a:moveTo>
                    <a:pt x="0" y="720001"/>
                  </a:moveTo>
                  <a:lnTo>
                    <a:pt x="3023997" y="720001"/>
                  </a:lnTo>
                  <a:lnTo>
                    <a:pt x="3023997" y="0"/>
                  </a:lnTo>
                  <a:lnTo>
                    <a:pt x="0" y="0"/>
                  </a:lnTo>
                  <a:lnTo>
                    <a:pt x="0" y="720001"/>
                  </a:lnTo>
                  <a:close/>
                </a:path>
              </a:pathLst>
            </a:custGeom>
            <a:solidFill>
              <a:srgbClr val="EE5200"/>
            </a:solidFill>
            <a:ln w="9525">
              <a:noFill/>
            </a:ln>
          </p:spPr>
          <p:txBody>
            <a:bodyPr/>
            <a:lstStyle/>
            <a:p>
              <a:endParaRPr lang="zh-CN" altLang="en-US">
                <a:solidFill>
                  <a:schemeClr val="dk1"/>
                </a:solidFill>
              </a:endParaRPr>
            </a:p>
          </p:txBody>
        </p:sp>
        <p:sp>
          <p:nvSpPr>
            <p:cNvPr id="56324" name="object 4"/>
            <p:cNvSpPr/>
            <p:nvPr>
              <p:custDataLst>
                <p:tags r:id="rId3"/>
              </p:custDataLst>
            </p:nvPr>
          </p:nvSpPr>
          <p:spPr>
            <a:xfrm>
              <a:off x="5744464" y="1916772"/>
              <a:ext cx="3599941" cy="720001"/>
            </a:xfrm>
            <a:custGeom>
              <a:avLst/>
              <a:gdLst/>
              <a:ahLst/>
              <a:cxnLst/>
              <a:rect l="0" t="0" r="0" b="0"/>
              <a:pathLst>
                <a:path w="3599941" h="720001">
                  <a:moveTo>
                    <a:pt x="0" y="720001"/>
                  </a:moveTo>
                  <a:lnTo>
                    <a:pt x="3599941" y="720001"/>
                  </a:lnTo>
                  <a:lnTo>
                    <a:pt x="3599941" y="0"/>
                  </a:lnTo>
                  <a:lnTo>
                    <a:pt x="0" y="0"/>
                  </a:lnTo>
                  <a:lnTo>
                    <a:pt x="0" y="720001"/>
                  </a:lnTo>
                  <a:close/>
                </a:path>
              </a:pathLst>
            </a:custGeom>
            <a:solidFill>
              <a:srgbClr val="205A6B"/>
            </a:solidFill>
            <a:ln w="9525">
              <a:noFill/>
            </a:ln>
          </p:spPr>
          <p:txBody>
            <a:bodyPr/>
            <a:lstStyle/>
            <a:p>
              <a:endParaRPr lang="zh-CN" altLang="en-US">
                <a:solidFill>
                  <a:schemeClr val="dk1"/>
                </a:solidFill>
              </a:endParaRPr>
            </a:p>
          </p:txBody>
        </p:sp>
        <p:sp>
          <p:nvSpPr>
            <p:cNvPr id="56325" name="object 5"/>
            <p:cNvSpPr/>
            <p:nvPr>
              <p:custDataLst>
                <p:tags r:id="rId4"/>
              </p:custDataLst>
            </p:nvPr>
          </p:nvSpPr>
          <p:spPr>
            <a:xfrm>
              <a:off x="560514" y="2636901"/>
              <a:ext cx="2160016" cy="2483993"/>
            </a:xfrm>
            <a:custGeom>
              <a:avLst/>
              <a:gdLst/>
              <a:ahLst/>
              <a:cxnLst/>
              <a:rect l="0" t="0" r="0" b="0"/>
              <a:pathLst>
                <a:path w="2160016" h="2483993">
                  <a:moveTo>
                    <a:pt x="0" y="2483993"/>
                  </a:moveTo>
                  <a:lnTo>
                    <a:pt x="2160016" y="2483993"/>
                  </a:lnTo>
                  <a:lnTo>
                    <a:pt x="2160016" y="0"/>
                  </a:lnTo>
                  <a:lnTo>
                    <a:pt x="0" y="0"/>
                  </a:lnTo>
                  <a:lnTo>
                    <a:pt x="0" y="2483993"/>
                  </a:lnTo>
                  <a:close/>
                </a:path>
              </a:pathLst>
            </a:custGeom>
            <a:solidFill>
              <a:srgbClr val="28B5A4"/>
            </a:solidFill>
            <a:ln w="9525">
              <a:noFill/>
            </a:ln>
          </p:spPr>
          <p:txBody>
            <a:bodyPr/>
            <a:lstStyle/>
            <a:p>
              <a:endParaRPr lang="zh-CN" altLang="en-US">
                <a:solidFill>
                  <a:schemeClr val="dk1"/>
                </a:solidFill>
              </a:endParaRPr>
            </a:p>
          </p:txBody>
        </p:sp>
        <p:sp>
          <p:nvSpPr>
            <p:cNvPr id="56326" name="object 6"/>
            <p:cNvSpPr/>
            <p:nvPr>
              <p:custDataLst>
                <p:tags r:id="rId5"/>
              </p:custDataLst>
            </p:nvPr>
          </p:nvSpPr>
          <p:spPr>
            <a:xfrm>
              <a:off x="2720467" y="2636901"/>
              <a:ext cx="3023997" cy="2483993"/>
            </a:xfrm>
            <a:custGeom>
              <a:avLst/>
              <a:gdLst/>
              <a:ahLst/>
              <a:cxnLst/>
              <a:rect l="0" t="0" r="0" b="0"/>
              <a:pathLst>
                <a:path w="3023997" h="2483993">
                  <a:moveTo>
                    <a:pt x="0" y="2483993"/>
                  </a:moveTo>
                  <a:lnTo>
                    <a:pt x="3023997" y="2483993"/>
                  </a:lnTo>
                  <a:lnTo>
                    <a:pt x="3023997" y="0"/>
                  </a:lnTo>
                  <a:lnTo>
                    <a:pt x="0" y="0"/>
                  </a:lnTo>
                  <a:lnTo>
                    <a:pt x="0" y="2483993"/>
                  </a:lnTo>
                  <a:close/>
                </a:path>
              </a:pathLst>
            </a:custGeom>
            <a:solidFill>
              <a:srgbClr val="EE5200"/>
            </a:solidFill>
            <a:ln w="9525">
              <a:noFill/>
            </a:ln>
          </p:spPr>
          <p:txBody>
            <a:bodyPr/>
            <a:lstStyle/>
            <a:p>
              <a:endParaRPr lang="zh-CN" altLang="en-US">
                <a:solidFill>
                  <a:schemeClr val="dk1"/>
                </a:solidFill>
              </a:endParaRPr>
            </a:p>
          </p:txBody>
        </p:sp>
        <p:sp>
          <p:nvSpPr>
            <p:cNvPr id="56327" name="object 7"/>
            <p:cNvSpPr/>
            <p:nvPr>
              <p:custDataLst>
                <p:tags r:id="rId6"/>
              </p:custDataLst>
            </p:nvPr>
          </p:nvSpPr>
          <p:spPr>
            <a:xfrm>
              <a:off x="5744464" y="2636901"/>
              <a:ext cx="3599941" cy="2483993"/>
            </a:xfrm>
            <a:custGeom>
              <a:avLst/>
              <a:gdLst/>
              <a:ahLst/>
              <a:cxnLst/>
              <a:rect l="0" t="0" r="0" b="0"/>
              <a:pathLst>
                <a:path w="3599941" h="2483993">
                  <a:moveTo>
                    <a:pt x="0" y="2483993"/>
                  </a:moveTo>
                  <a:lnTo>
                    <a:pt x="3599941" y="2483993"/>
                  </a:lnTo>
                  <a:lnTo>
                    <a:pt x="3599941" y="0"/>
                  </a:lnTo>
                  <a:lnTo>
                    <a:pt x="0" y="0"/>
                  </a:lnTo>
                  <a:lnTo>
                    <a:pt x="0" y="2483993"/>
                  </a:lnTo>
                  <a:close/>
                </a:path>
              </a:pathLst>
            </a:custGeom>
            <a:solidFill>
              <a:srgbClr val="205A6B"/>
            </a:solidFill>
            <a:ln w="9525">
              <a:noFill/>
            </a:ln>
          </p:spPr>
          <p:txBody>
            <a:bodyPr/>
            <a:lstStyle/>
            <a:p>
              <a:endParaRPr lang="zh-CN" altLang="en-US">
                <a:solidFill>
                  <a:schemeClr val="dk1"/>
                </a:solidFill>
              </a:endParaRPr>
            </a:p>
          </p:txBody>
        </p:sp>
        <p:sp>
          <p:nvSpPr>
            <p:cNvPr id="56328" name="object 8"/>
            <p:cNvSpPr/>
            <p:nvPr>
              <p:custDataLst>
                <p:tags r:id="rId7"/>
              </p:custDataLst>
            </p:nvPr>
          </p:nvSpPr>
          <p:spPr>
            <a:xfrm flipH="1">
              <a:off x="2720467" y="1910460"/>
              <a:ext cx="0" cy="732663"/>
            </a:xfrm>
            <a:custGeom>
              <a:avLst/>
              <a:gdLst/>
              <a:ahLst/>
              <a:cxnLst/>
              <a:rect l="0" t="0" r="0" b="0"/>
              <a:pathLst>
                <a:path w="1" h="732663">
                  <a:moveTo>
                    <a:pt x="0" y="0"/>
                  </a:moveTo>
                  <a:lnTo>
                    <a:pt x="0" y="732663"/>
                  </a:lnTo>
                </a:path>
              </a:pathLst>
            </a:custGeom>
            <a:noFill/>
            <a:ln w="12700"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6329" name="object 9"/>
            <p:cNvSpPr/>
            <p:nvPr>
              <p:custDataLst>
                <p:tags r:id="rId8"/>
              </p:custDataLst>
            </p:nvPr>
          </p:nvSpPr>
          <p:spPr>
            <a:xfrm flipH="1">
              <a:off x="5744464" y="1910460"/>
              <a:ext cx="0" cy="732663"/>
            </a:xfrm>
            <a:custGeom>
              <a:avLst/>
              <a:gdLst/>
              <a:ahLst/>
              <a:cxnLst/>
              <a:rect l="0" t="0" r="0" b="0"/>
              <a:pathLst>
                <a:path w="1" h="732663">
                  <a:moveTo>
                    <a:pt x="0" y="0"/>
                  </a:moveTo>
                  <a:lnTo>
                    <a:pt x="0" y="732663"/>
                  </a:lnTo>
                </a:path>
              </a:pathLst>
            </a:custGeom>
            <a:noFill/>
            <a:ln w="12700"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6330" name="object 10"/>
            <p:cNvSpPr/>
            <p:nvPr>
              <p:custDataLst>
                <p:tags r:id="rId9"/>
              </p:custDataLst>
            </p:nvPr>
          </p:nvSpPr>
          <p:spPr>
            <a:xfrm>
              <a:off x="554164" y="2636773"/>
              <a:ext cx="8796718" cy="0"/>
            </a:xfrm>
            <a:custGeom>
              <a:avLst/>
              <a:gdLst/>
              <a:ahLst/>
              <a:cxnLst/>
              <a:rect l="0" t="0" r="0" b="0"/>
              <a:pathLst>
                <a:path w="8796718" h="1">
                  <a:moveTo>
                    <a:pt x="0" y="0"/>
                  </a:moveTo>
                  <a:lnTo>
                    <a:pt x="8796718" y="0"/>
                  </a:lnTo>
                </a:path>
              </a:pathLst>
            </a:custGeom>
            <a:noFill/>
            <a:ln w="12700"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6331" name="object 11"/>
            <p:cNvSpPr/>
            <p:nvPr>
              <p:custDataLst>
                <p:tags r:id="rId10"/>
              </p:custDataLst>
            </p:nvPr>
          </p:nvSpPr>
          <p:spPr>
            <a:xfrm flipH="1">
              <a:off x="560514" y="1910460"/>
              <a:ext cx="0" cy="732663"/>
            </a:xfrm>
            <a:custGeom>
              <a:avLst/>
              <a:gdLst/>
              <a:ahLst/>
              <a:cxnLst/>
              <a:rect l="0" t="0" r="0" b="0"/>
              <a:pathLst>
                <a:path w="1" h="732663">
                  <a:moveTo>
                    <a:pt x="0" y="0"/>
                  </a:moveTo>
                  <a:lnTo>
                    <a:pt x="0" y="732663"/>
                  </a:lnTo>
                </a:path>
              </a:pathLst>
            </a:custGeom>
            <a:noFill/>
            <a:ln w="12700"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6332" name="object 12"/>
            <p:cNvSpPr/>
            <p:nvPr>
              <p:custDataLst>
                <p:tags r:id="rId11"/>
              </p:custDataLst>
            </p:nvPr>
          </p:nvSpPr>
          <p:spPr>
            <a:xfrm flipH="1">
              <a:off x="9344532" y="1910460"/>
              <a:ext cx="0" cy="732663"/>
            </a:xfrm>
            <a:custGeom>
              <a:avLst/>
              <a:gdLst/>
              <a:ahLst/>
              <a:cxnLst/>
              <a:rect l="0" t="0" r="0" b="0"/>
              <a:pathLst>
                <a:path w="1" h="732663">
                  <a:moveTo>
                    <a:pt x="0" y="0"/>
                  </a:moveTo>
                  <a:lnTo>
                    <a:pt x="0" y="732663"/>
                  </a:lnTo>
                </a:path>
              </a:pathLst>
            </a:custGeom>
            <a:noFill/>
            <a:ln w="12700"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6333" name="object 13"/>
            <p:cNvSpPr/>
            <p:nvPr>
              <p:custDataLst>
                <p:tags r:id="rId12"/>
              </p:custDataLst>
            </p:nvPr>
          </p:nvSpPr>
          <p:spPr>
            <a:xfrm>
              <a:off x="554164" y="1916810"/>
              <a:ext cx="8796718" cy="0"/>
            </a:xfrm>
            <a:custGeom>
              <a:avLst/>
              <a:gdLst/>
              <a:ahLst/>
              <a:cxnLst/>
              <a:rect l="0" t="0" r="0" b="0"/>
              <a:pathLst>
                <a:path w="8796718" h="1">
                  <a:moveTo>
                    <a:pt x="0" y="0"/>
                  </a:moveTo>
                  <a:lnTo>
                    <a:pt x="8796718" y="0"/>
                  </a:lnTo>
                </a:path>
              </a:pathLst>
            </a:custGeom>
            <a:noFill/>
            <a:ln w="12700"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6334" name="object 14"/>
            <p:cNvSpPr txBox="1"/>
            <p:nvPr/>
          </p:nvSpPr>
          <p:spPr>
            <a:xfrm>
              <a:off x="1170228" y="2130805"/>
              <a:ext cx="939800" cy="287020"/>
            </a:xfrm>
            <a:prstGeom prst="rect">
              <a:avLst/>
            </a:prstGeom>
            <a:noFill/>
            <a:ln w="9525">
              <a:noFill/>
            </a:ln>
          </p:spPr>
          <p:txBody>
            <a:bodyPr wrap="square" lIns="0" tIns="0" rIns="0" bIns="0" anchor="t" anchorCtr="0">
              <a:spAutoFit/>
            </a:bodyPr>
            <a:lstStyle/>
            <a:p>
              <a:pPr marL="12700"/>
              <a:r>
                <a:rPr lang="zh-CN" altLang="en-US" sz="1800" b="1">
                  <a:solidFill>
                    <a:srgbClr val="FFFFFF"/>
                  </a:solidFill>
                  <a:latin typeface="微软雅黑" panose="020B0503020204020204" charset="-122"/>
                  <a:ea typeface="微软雅黑" panose="020B0503020204020204" charset="-122"/>
                </a:rPr>
                <a:t>责任主体</a:t>
              </a:r>
              <a:endParaRPr lang="zh-CN" altLang="en-US" sz="1800" b="1">
                <a:solidFill>
                  <a:srgbClr val="FFFFFF"/>
                </a:solidFill>
                <a:latin typeface="微软雅黑" panose="020B0503020204020204" charset="-122"/>
                <a:ea typeface="微软雅黑" panose="020B0503020204020204" charset="-122"/>
              </a:endParaRPr>
            </a:p>
          </p:txBody>
        </p:sp>
        <p:sp>
          <p:nvSpPr>
            <p:cNvPr id="56335" name="object 15"/>
            <p:cNvSpPr txBox="1"/>
            <p:nvPr/>
          </p:nvSpPr>
          <p:spPr>
            <a:xfrm>
              <a:off x="3763517" y="2130805"/>
              <a:ext cx="939800" cy="287020"/>
            </a:xfrm>
            <a:prstGeom prst="rect">
              <a:avLst/>
            </a:prstGeom>
            <a:noFill/>
            <a:ln w="9525">
              <a:noFill/>
            </a:ln>
          </p:spPr>
          <p:txBody>
            <a:bodyPr wrap="square" lIns="0" tIns="0" rIns="0" bIns="0" anchor="t" anchorCtr="0">
              <a:spAutoFit/>
            </a:bodyPr>
            <a:lstStyle/>
            <a:p>
              <a:pPr marL="12700"/>
              <a:r>
                <a:rPr lang="zh-CN" altLang="en-US" sz="1800" b="1">
                  <a:solidFill>
                    <a:srgbClr val="FFFFFF"/>
                  </a:solidFill>
                  <a:latin typeface="微软雅黑" panose="020B0503020204020204" charset="-122"/>
                  <a:ea typeface="微软雅黑" panose="020B0503020204020204" charset="-122"/>
                </a:rPr>
                <a:t>违法行为</a:t>
              </a:r>
              <a:endParaRPr lang="zh-CN" altLang="en-US" sz="1800" b="1">
                <a:solidFill>
                  <a:srgbClr val="FFFFFF"/>
                </a:solidFill>
                <a:latin typeface="微软雅黑" panose="020B0503020204020204" charset="-122"/>
                <a:ea typeface="微软雅黑" panose="020B0503020204020204" charset="-122"/>
              </a:endParaRPr>
            </a:p>
          </p:txBody>
        </p:sp>
        <p:sp>
          <p:nvSpPr>
            <p:cNvPr id="56336" name="object 16"/>
            <p:cNvSpPr txBox="1"/>
            <p:nvPr/>
          </p:nvSpPr>
          <p:spPr>
            <a:xfrm>
              <a:off x="7076058" y="2130805"/>
              <a:ext cx="939800" cy="287020"/>
            </a:xfrm>
            <a:prstGeom prst="rect">
              <a:avLst/>
            </a:prstGeom>
            <a:noFill/>
            <a:ln w="9525">
              <a:noFill/>
            </a:ln>
          </p:spPr>
          <p:txBody>
            <a:bodyPr wrap="square" lIns="0" tIns="0" rIns="0" bIns="0" anchor="t" anchorCtr="0">
              <a:spAutoFit/>
            </a:bodyPr>
            <a:lstStyle/>
            <a:p>
              <a:pPr marL="12700"/>
              <a:r>
                <a:rPr lang="zh-CN" altLang="en-US" sz="1800" b="1">
                  <a:solidFill>
                    <a:srgbClr val="FFFFFF"/>
                  </a:solidFill>
                  <a:latin typeface="微软雅黑" panose="020B0503020204020204" charset="-122"/>
                  <a:ea typeface="微软雅黑" panose="020B0503020204020204" charset="-122"/>
                </a:rPr>
                <a:t>违法后果</a:t>
              </a:r>
              <a:endParaRPr lang="zh-CN" altLang="en-US" sz="1800" b="1">
                <a:solidFill>
                  <a:srgbClr val="FFFFFF"/>
                </a:solidFill>
                <a:latin typeface="微软雅黑" panose="020B0503020204020204" charset="-122"/>
                <a:ea typeface="微软雅黑" panose="020B0503020204020204" charset="-122"/>
              </a:endParaRPr>
            </a:p>
          </p:txBody>
        </p:sp>
        <p:sp>
          <p:nvSpPr>
            <p:cNvPr id="56337" name="object 17"/>
            <p:cNvSpPr/>
            <p:nvPr>
              <p:custDataLst>
                <p:tags r:id="rId13"/>
              </p:custDataLst>
            </p:nvPr>
          </p:nvSpPr>
          <p:spPr>
            <a:xfrm>
              <a:off x="2900933" y="3003042"/>
              <a:ext cx="2674620" cy="821436"/>
            </a:xfrm>
            <a:custGeom>
              <a:avLst/>
              <a:gdLst/>
              <a:ahLst/>
              <a:cxnLst/>
              <a:rect l="0" t="0" r="0" b="0"/>
              <a:pathLst>
                <a:path w="2674620" h="821436">
                  <a:moveTo>
                    <a:pt x="0" y="821436"/>
                  </a:moveTo>
                  <a:lnTo>
                    <a:pt x="2674620" y="821436"/>
                  </a:lnTo>
                  <a:lnTo>
                    <a:pt x="2674620" y="0"/>
                  </a:lnTo>
                  <a:lnTo>
                    <a:pt x="0" y="0"/>
                  </a:lnTo>
                  <a:lnTo>
                    <a:pt x="0" y="821436"/>
                  </a:lnTo>
                  <a:close/>
                </a:path>
              </a:pathLst>
            </a:custGeom>
            <a:solidFill>
              <a:srgbClr val="EE5200"/>
            </a:solidFill>
            <a:ln w="9525">
              <a:noFill/>
            </a:ln>
          </p:spPr>
          <p:txBody>
            <a:bodyPr/>
            <a:lstStyle/>
            <a:p>
              <a:endParaRPr lang="zh-CN" altLang="en-US">
                <a:solidFill>
                  <a:schemeClr val="dk1"/>
                </a:solidFill>
              </a:endParaRPr>
            </a:p>
          </p:txBody>
        </p:sp>
        <p:sp>
          <p:nvSpPr>
            <p:cNvPr id="56338" name="object 18"/>
            <p:cNvSpPr/>
            <p:nvPr>
              <p:custDataLst>
                <p:tags r:id="rId14"/>
              </p:custDataLst>
            </p:nvPr>
          </p:nvSpPr>
          <p:spPr>
            <a:xfrm>
              <a:off x="2900933" y="3003042"/>
              <a:ext cx="2674620" cy="821436"/>
            </a:xfrm>
            <a:custGeom>
              <a:avLst/>
              <a:gdLst/>
              <a:ahLst/>
              <a:cxnLst/>
              <a:rect l="0" t="0" r="0" b="0"/>
              <a:pathLst>
                <a:path w="2674620" h="821436">
                  <a:moveTo>
                    <a:pt x="0" y="821436"/>
                  </a:moveTo>
                  <a:lnTo>
                    <a:pt x="2674620" y="821436"/>
                  </a:lnTo>
                  <a:lnTo>
                    <a:pt x="2674620" y="0"/>
                  </a:lnTo>
                  <a:lnTo>
                    <a:pt x="0" y="0"/>
                  </a:lnTo>
                  <a:lnTo>
                    <a:pt x="0" y="821436"/>
                  </a:lnTo>
                  <a:close/>
                </a:path>
              </a:pathLst>
            </a:custGeom>
            <a:noFill/>
            <a:ln w="28956"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6339" name="object 19"/>
            <p:cNvSpPr/>
            <p:nvPr>
              <p:custDataLst>
                <p:tags r:id="rId15"/>
              </p:custDataLst>
            </p:nvPr>
          </p:nvSpPr>
          <p:spPr>
            <a:xfrm>
              <a:off x="3225545" y="4182617"/>
              <a:ext cx="2350008" cy="539495"/>
            </a:xfrm>
            <a:custGeom>
              <a:avLst/>
              <a:gdLst/>
              <a:ahLst/>
              <a:cxnLst/>
              <a:rect l="0" t="0" r="0" b="0"/>
              <a:pathLst>
                <a:path w="2350007" h="539496">
                  <a:moveTo>
                    <a:pt x="0" y="539495"/>
                  </a:moveTo>
                  <a:lnTo>
                    <a:pt x="2350008" y="539495"/>
                  </a:lnTo>
                  <a:lnTo>
                    <a:pt x="2350008" y="0"/>
                  </a:lnTo>
                  <a:lnTo>
                    <a:pt x="0" y="0"/>
                  </a:lnTo>
                  <a:lnTo>
                    <a:pt x="0" y="539495"/>
                  </a:lnTo>
                  <a:close/>
                </a:path>
              </a:pathLst>
            </a:custGeom>
            <a:solidFill>
              <a:srgbClr val="EE5200"/>
            </a:solidFill>
            <a:ln w="9525">
              <a:noFill/>
            </a:ln>
          </p:spPr>
          <p:txBody>
            <a:bodyPr/>
            <a:lstStyle/>
            <a:p>
              <a:endParaRPr lang="zh-CN" altLang="en-US">
                <a:solidFill>
                  <a:schemeClr val="dk1"/>
                </a:solidFill>
              </a:endParaRPr>
            </a:p>
          </p:txBody>
        </p:sp>
        <p:sp>
          <p:nvSpPr>
            <p:cNvPr id="56340" name="object 20"/>
            <p:cNvSpPr/>
            <p:nvPr>
              <p:custDataLst>
                <p:tags r:id="rId16"/>
              </p:custDataLst>
            </p:nvPr>
          </p:nvSpPr>
          <p:spPr>
            <a:xfrm>
              <a:off x="3225545" y="4182617"/>
              <a:ext cx="2350008" cy="539495"/>
            </a:xfrm>
            <a:custGeom>
              <a:avLst/>
              <a:gdLst/>
              <a:ahLst/>
              <a:cxnLst/>
              <a:rect l="0" t="0" r="0" b="0"/>
              <a:pathLst>
                <a:path w="2350007" h="539496">
                  <a:moveTo>
                    <a:pt x="0" y="539495"/>
                  </a:moveTo>
                  <a:lnTo>
                    <a:pt x="2350008" y="539495"/>
                  </a:lnTo>
                  <a:lnTo>
                    <a:pt x="2350008" y="0"/>
                  </a:lnTo>
                  <a:lnTo>
                    <a:pt x="0" y="0"/>
                  </a:lnTo>
                  <a:lnTo>
                    <a:pt x="0" y="539495"/>
                  </a:lnTo>
                  <a:close/>
                </a:path>
              </a:pathLst>
            </a:custGeom>
            <a:noFill/>
            <a:ln w="28956"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6341" name="object 21"/>
            <p:cNvSpPr/>
            <p:nvPr>
              <p:custDataLst>
                <p:tags r:id="rId17"/>
              </p:custDataLst>
            </p:nvPr>
          </p:nvSpPr>
          <p:spPr>
            <a:xfrm>
              <a:off x="6104382" y="3003042"/>
              <a:ext cx="2942843" cy="821436"/>
            </a:xfrm>
            <a:custGeom>
              <a:avLst/>
              <a:gdLst/>
              <a:ahLst/>
              <a:cxnLst/>
              <a:rect l="0" t="0" r="0" b="0"/>
              <a:pathLst>
                <a:path w="2942844" h="821436">
                  <a:moveTo>
                    <a:pt x="0" y="821436"/>
                  </a:moveTo>
                  <a:lnTo>
                    <a:pt x="2942843" y="821436"/>
                  </a:lnTo>
                  <a:lnTo>
                    <a:pt x="2942843" y="0"/>
                  </a:lnTo>
                  <a:lnTo>
                    <a:pt x="0" y="0"/>
                  </a:lnTo>
                  <a:lnTo>
                    <a:pt x="0" y="821436"/>
                  </a:lnTo>
                  <a:close/>
                </a:path>
              </a:pathLst>
            </a:custGeom>
            <a:solidFill>
              <a:srgbClr val="205A6B"/>
            </a:solidFill>
            <a:ln w="9525">
              <a:noFill/>
            </a:ln>
          </p:spPr>
          <p:txBody>
            <a:bodyPr/>
            <a:lstStyle/>
            <a:p>
              <a:endParaRPr lang="zh-CN" altLang="en-US">
                <a:solidFill>
                  <a:schemeClr val="dk1"/>
                </a:solidFill>
              </a:endParaRPr>
            </a:p>
          </p:txBody>
        </p:sp>
        <p:sp>
          <p:nvSpPr>
            <p:cNvPr id="56342" name="object 22"/>
            <p:cNvSpPr/>
            <p:nvPr>
              <p:custDataLst>
                <p:tags r:id="rId18"/>
              </p:custDataLst>
            </p:nvPr>
          </p:nvSpPr>
          <p:spPr>
            <a:xfrm>
              <a:off x="6104382" y="3003042"/>
              <a:ext cx="2942843" cy="821436"/>
            </a:xfrm>
            <a:custGeom>
              <a:avLst/>
              <a:gdLst/>
              <a:ahLst/>
              <a:cxnLst/>
              <a:rect l="0" t="0" r="0" b="0"/>
              <a:pathLst>
                <a:path w="2942844" h="821436">
                  <a:moveTo>
                    <a:pt x="0" y="821436"/>
                  </a:moveTo>
                  <a:lnTo>
                    <a:pt x="2942843" y="821436"/>
                  </a:lnTo>
                  <a:lnTo>
                    <a:pt x="2942843" y="0"/>
                  </a:lnTo>
                  <a:lnTo>
                    <a:pt x="0" y="0"/>
                  </a:lnTo>
                  <a:lnTo>
                    <a:pt x="0" y="821436"/>
                  </a:lnTo>
                  <a:close/>
                </a:path>
              </a:pathLst>
            </a:custGeom>
            <a:noFill/>
            <a:ln w="28956"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6343" name="object 23"/>
            <p:cNvSpPr/>
            <p:nvPr>
              <p:custDataLst>
                <p:tags r:id="rId19"/>
              </p:custDataLst>
            </p:nvPr>
          </p:nvSpPr>
          <p:spPr>
            <a:xfrm>
              <a:off x="6115050" y="4188714"/>
              <a:ext cx="2942844" cy="539495"/>
            </a:xfrm>
            <a:custGeom>
              <a:avLst/>
              <a:gdLst/>
              <a:ahLst/>
              <a:cxnLst/>
              <a:rect l="0" t="0" r="0" b="0"/>
              <a:pathLst>
                <a:path w="2942844" h="539496">
                  <a:moveTo>
                    <a:pt x="0" y="539495"/>
                  </a:moveTo>
                  <a:lnTo>
                    <a:pt x="2942844" y="539495"/>
                  </a:lnTo>
                  <a:lnTo>
                    <a:pt x="2942844" y="0"/>
                  </a:lnTo>
                  <a:lnTo>
                    <a:pt x="0" y="0"/>
                  </a:lnTo>
                  <a:lnTo>
                    <a:pt x="0" y="539495"/>
                  </a:lnTo>
                  <a:close/>
                </a:path>
              </a:pathLst>
            </a:custGeom>
            <a:solidFill>
              <a:srgbClr val="205A6B"/>
            </a:solidFill>
            <a:ln w="9525">
              <a:noFill/>
            </a:ln>
          </p:spPr>
          <p:txBody>
            <a:bodyPr/>
            <a:lstStyle/>
            <a:p>
              <a:endParaRPr lang="zh-CN" altLang="en-US">
                <a:solidFill>
                  <a:schemeClr val="dk1"/>
                </a:solidFill>
              </a:endParaRPr>
            </a:p>
          </p:txBody>
        </p:sp>
        <p:sp>
          <p:nvSpPr>
            <p:cNvPr id="56344" name="object 24"/>
            <p:cNvSpPr/>
            <p:nvPr>
              <p:custDataLst>
                <p:tags r:id="rId20"/>
              </p:custDataLst>
            </p:nvPr>
          </p:nvSpPr>
          <p:spPr>
            <a:xfrm>
              <a:off x="6115050" y="4188714"/>
              <a:ext cx="2942844" cy="539495"/>
            </a:xfrm>
            <a:custGeom>
              <a:avLst/>
              <a:gdLst/>
              <a:ahLst/>
              <a:cxnLst/>
              <a:rect l="0" t="0" r="0" b="0"/>
              <a:pathLst>
                <a:path w="2942844" h="539496">
                  <a:moveTo>
                    <a:pt x="0" y="539495"/>
                  </a:moveTo>
                  <a:lnTo>
                    <a:pt x="2942844" y="539495"/>
                  </a:lnTo>
                  <a:lnTo>
                    <a:pt x="2942844" y="0"/>
                  </a:lnTo>
                  <a:lnTo>
                    <a:pt x="0" y="0"/>
                  </a:lnTo>
                  <a:lnTo>
                    <a:pt x="0" y="539495"/>
                  </a:lnTo>
                  <a:close/>
                </a:path>
              </a:pathLst>
            </a:custGeom>
            <a:noFill/>
            <a:ln w="28956"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6345" name="object 25"/>
            <p:cNvSpPr/>
            <p:nvPr>
              <p:custDataLst>
                <p:tags r:id="rId21"/>
              </p:custDataLst>
            </p:nvPr>
          </p:nvSpPr>
          <p:spPr>
            <a:xfrm>
              <a:off x="5647944" y="3055620"/>
              <a:ext cx="396239" cy="432815"/>
            </a:xfrm>
            <a:custGeom>
              <a:avLst/>
              <a:gdLst/>
              <a:ahLst/>
              <a:cxnLst/>
              <a:rect l="0" t="0" r="0" b="0"/>
              <a:pathLst>
                <a:path w="396239" h="432815">
                  <a:moveTo>
                    <a:pt x="198119" y="0"/>
                  </a:moveTo>
                  <a:lnTo>
                    <a:pt x="198119" y="108203"/>
                  </a:lnTo>
                  <a:lnTo>
                    <a:pt x="0" y="108203"/>
                  </a:lnTo>
                  <a:lnTo>
                    <a:pt x="0" y="324612"/>
                  </a:lnTo>
                  <a:lnTo>
                    <a:pt x="198119" y="324612"/>
                  </a:lnTo>
                  <a:lnTo>
                    <a:pt x="198119" y="432815"/>
                  </a:lnTo>
                  <a:lnTo>
                    <a:pt x="396239" y="216407"/>
                  </a:lnTo>
                  <a:lnTo>
                    <a:pt x="198119" y="0"/>
                  </a:lnTo>
                  <a:close/>
                </a:path>
              </a:pathLst>
            </a:custGeom>
            <a:solidFill>
              <a:srgbClr val="FFFFFF"/>
            </a:solidFill>
            <a:ln w="9525">
              <a:noFill/>
            </a:ln>
          </p:spPr>
          <p:txBody>
            <a:bodyPr/>
            <a:lstStyle/>
            <a:p>
              <a:endParaRPr lang="zh-CN" altLang="en-US">
                <a:solidFill>
                  <a:schemeClr val="dk1"/>
                </a:solidFill>
              </a:endParaRPr>
            </a:p>
          </p:txBody>
        </p:sp>
        <p:sp>
          <p:nvSpPr>
            <p:cNvPr id="56346" name="object 26"/>
            <p:cNvSpPr/>
            <p:nvPr>
              <p:custDataLst>
                <p:tags r:id="rId22"/>
              </p:custDataLst>
            </p:nvPr>
          </p:nvSpPr>
          <p:spPr>
            <a:xfrm>
              <a:off x="5647944" y="3055620"/>
              <a:ext cx="396239" cy="432815"/>
            </a:xfrm>
            <a:custGeom>
              <a:avLst/>
              <a:gdLst/>
              <a:ahLst/>
              <a:cxnLst/>
              <a:rect l="0" t="0" r="0" b="0"/>
              <a:pathLst>
                <a:path w="396239" h="432815">
                  <a:moveTo>
                    <a:pt x="0" y="108203"/>
                  </a:moveTo>
                  <a:lnTo>
                    <a:pt x="198119" y="108203"/>
                  </a:lnTo>
                  <a:lnTo>
                    <a:pt x="198119" y="0"/>
                  </a:lnTo>
                  <a:lnTo>
                    <a:pt x="396239" y="216407"/>
                  </a:lnTo>
                  <a:lnTo>
                    <a:pt x="198119" y="432815"/>
                  </a:lnTo>
                  <a:lnTo>
                    <a:pt x="198119" y="324612"/>
                  </a:lnTo>
                  <a:lnTo>
                    <a:pt x="0" y="324612"/>
                  </a:lnTo>
                  <a:lnTo>
                    <a:pt x="0" y="108203"/>
                  </a:lnTo>
                  <a:close/>
                </a:path>
              </a:pathLst>
            </a:custGeom>
            <a:noFill/>
            <a:ln w="1219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6347" name="object 27"/>
            <p:cNvSpPr/>
            <p:nvPr>
              <p:custDataLst>
                <p:tags r:id="rId23"/>
              </p:custDataLst>
            </p:nvPr>
          </p:nvSpPr>
          <p:spPr>
            <a:xfrm>
              <a:off x="5658611" y="4241291"/>
              <a:ext cx="396239" cy="432815"/>
            </a:xfrm>
            <a:custGeom>
              <a:avLst/>
              <a:gdLst/>
              <a:ahLst/>
              <a:cxnLst/>
              <a:rect l="0" t="0" r="0" b="0"/>
              <a:pathLst>
                <a:path w="396239" h="432815">
                  <a:moveTo>
                    <a:pt x="198120" y="0"/>
                  </a:moveTo>
                  <a:lnTo>
                    <a:pt x="198120" y="108203"/>
                  </a:lnTo>
                  <a:lnTo>
                    <a:pt x="0" y="108203"/>
                  </a:lnTo>
                  <a:lnTo>
                    <a:pt x="0" y="324611"/>
                  </a:lnTo>
                  <a:lnTo>
                    <a:pt x="198120" y="324611"/>
                  </a:lnTo>
                  <a:lnTo>
                    <a:pt x="198120" y="432815"/>
                  </a:lnTo>
                  <a:lnTo>
                    <a:pt x="396239" y="216407"/>
                  </a:lnTo>
                  <a:lnTo>
                    <a:pt x="198120" y="0"/>
                  </a:lnTo>
                  <a:close/>
                </a:path>
              </a:pathLst>
            </a:custGeom>
            <a:solidFill>
              <a:srgbClr val="FFFFFF"/>
            </a:solidFill>
            <a:ln w="9525">
              <a:noFill/>
            </a:ln>
          </p:spPr>
          <p:txBody>
            <a:bodyPr/>
            <a:lstStyle/>
            <a:p>
              <a:endParaRPr lang="zh-CN" altLang="en-US">
                <a:solidFill>
                  <a:schemeClr val="dk1"/>
                </a:solidFill>
              </a:endParaRPr>
            </a:p>
          </p:txBody>
        </p:sp>
        <p:sp>
          <p:nvSpPr>
            <p:cNvPr id="56348" name="object 28"/>
            <p:cNvSpPr/>
            <p:nvPr>
              <p:custDataLst>
                <p:tags r:id="rId24"/>
              </p:custDataLst>
            </p:nvPr>
          </p:nvSpPr>
          <p:spPr>
            <a:xfrm>
              <a:off x="5658611" y="4241291"/>
              <a:ext cx="396239" cy="432815"/>
            </a:xfrm>
            <a:custGeom>
              <a:avLst/>
              <a:gdLst/>
              <a:ahLst/>
              <a:cxnLst/>
              <a:rect l="0" t="0" r="0" b="0"/>
              <a:pathLst>
                <a:path w="396239" h="432815">
                  <a:moveTo>
                    <a:pt x="0" y="108203"/>
                  </a:moveTo>
                  <a:lnTo>
                    <a:pt x="198120" y="108203"/>
                  </a:lnTo>
                  <a:lnTo>
                    <a:pt x="198120" y="0"/>
                  </a:lnTo>
                  <a:lnTo>
                    <a:pt x="396239" y="216407"/>
                  </a:lnTo>
                  <a:lnTo>
                    <a:pt x="198120" y="432815"/>
                  </a:lnTo>
                  <a:lnTo>
                    <a:pt x="198120" y="324611"/>
                  </a:lnTo>
                  <a:lnTo>
                    <a:pt x="0" y="324611"/>
                  </a:lnTo>
                  <a:lnTo>
                    <a:pt x="0" y="108203"/>
                  </a:lnTo>
                  <a:close/>
                </a:path>
              </a:pathLst>
            </a:custGeom>
            <a:noFill/>
            <a:ln w="1219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6349" name="object 29"/>
            <p:cNvSpPr/>
            <p:nvPr>
              <p:custDataLst>
                <p:tags r:id="rId25"/>
              </p:custDataLst>
            </p:nvPr>
          </p:nvSpPr>
          <p:spPr>
            <a:xfrm>
              <a:off x="2900172" y="4370832"/>
              <a:ext cx="323850" cy="173736"/>
            </a:xfrm>
            <a:custGeom>
              <a:avLst/>
              <a:gdLst/>
              <a:ahLst/>
              <a:cxnLst/>
              <a:rect l="0" t="0" r="0" b="0"/>
              <a:pathLst>
                <a:path w="323850" h="173736">
                  <a:moveTo>
                    <a:pt x="150113" y="0"/>
                  </a:moveTo>
                  <a:lnTo>
                    <a:pt x="150113" y="173736"/>
                  </a:lnTo>
                  <a:lnTo>
                    <a:pt x="265938" y="115824"/>
                  </a:lnTo>
                  <a:lnTo>
                    <a:pt x="179069" y="115824"/>
                  </a:lnTo>
                  <a:lnTo>
                    <a:pt x="179069" y="57912"/>
                  </a:lnTo>
                  <a:lnTo>
                    <a:pt x="265938" y="57912"/>
                  </a:lnTo>
                  <a:lnTo>
                    <a:pt x="150113" y="0"/>
                  </a:lnTo>
                  <a:close/>
                </a:path>
                <a:path w="323850" h="173736">
                  <a:moveTo>
                    <a:pt x="150113" y="57912"/>
                  </a:moveTo>
                  <a:lnTo>
                    <a:pt x="0" y="57912"/>
                  </a:lnTo>
                  <a:lnTo>
                    <a:pt x="0" y="115824"/>
                  </a:lnTo>
                  <a:lnTo>
                    <a:pt x="150113" y="115824"/>
                  </a:lnTo>
                  <a:lnTo>
                    <a:pt x="150113" y="57912"/>
                  </a:lnTo>
                  <a:close/>
                </a:path>
                <a:path w="323850" h="173736">
                  <a:moveTo>
                    <a:pt x="265938" y="57912"/>
                  </a:moveTo>
                  <a:lnTo>
                    <a:pt x="179069" y="57912"/>
                  </a:lnTo>
                  <a:lnTo>
                    <a:pt x="179069" y="115824"/>
                  </a:lnTo>
                  <a:lnTo>
                    <a:pt x="265938" y="115824"/>
                  </a:lnTo>
                  <a:lnTo>
                    <a:pt x="323850" y="86868"/>
                  </a:lnTo>
                  <a:lnTo>
                    <a:pt x="265938" y="57912"/>
                  </a:lnTo>
                  <a:close/>
                </a:path>
              </a:pathLst>
            </a:custGeom>
            <a:solidFill>
              <a:srgbClr val="FFFFFF"/>
            </a:solidFill>
            <a:ln w="9525">
              <a:noFill/>
            </a:ln>
          </p:spPr>
          <p:txBody>
            <a:bodyPr/>
            <a:lstStyle/>
            <a:p>
              <a:endParaRPr lang="zh-CN" altLang="en-US">
                <a:solidFill>
                  <a:schemeClr val="dk1"/>
                </a:solidFill>
              </a:endParaRPr>
            </a:p>
          </p:txBody>
        </p:sp>
        <p:sp>
          <p:nvSpPr>
            <p:cNvPr id="56350" name="object 30"/>
            <p:cNvSpPr/>
            <p:nvPr>
              <p:custDataLst>
                <p:tags r:id="rId26"/>
              </p:custDataLst>
            </p:nvPr>
          </p:nvSpPr>
          <p:spPr>
            <a:xfrm flipH="1">
              <a:off x="2910077" y="3824478"/>
              <a:ext cx="0" cy="649224"/>
            </a:xfrm>
            <a:custGeom>
              <a:avLst/>
              <a:gdLst/>
              <a:ahLst/>
              <a:cxnLst/>
              <a:rect l="0" t="0" r="0" b="0"/>
              <a:pathLst>
                <a:path w="1" h="649224">
                  <a:moveTo>
                    <a:pt x="0" y="0"/>
                  </a:moveTo>
                  <a:lnTo>
                    <a:pt x="0" y="649224"/>
                  </a:lnTo>
                </a:path>
              </a:pathLst>
            </a:custGeom>
            <a:noFill/>
            <a:ln w="38100"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sp>
          <p:nvSpPr>
            <p:cNvPr id="56351" name="object 31"/>
            <p:cNvSpPr txBox="1"/>
            <p:nvPr/>
          </p:nvSpPr>
          <p:spPr>
            <a:xfrm>
              <a:off x="1113371" y="2985856"/>
              <a:ext cx="4493895" cy="1690366"/>
            </a:xfrm>
            <a:prstGeom prst="rect">
              <a:avLst/>
            </a:prstGeom>
            <a:noFill/>
            <a:ln w="9525">
              <a:noFill/>
            </a:ln>
          </p:spPr>
          <p:txBody>
            <a:bodyPr wrap="square" lIns="0" tIns="0" rIns="0" bIns="0" anchor="t" anchorCtr="0">
              <a:spAutoFit/>
            </a:bodyPr>
            <a:lstStyle/>
            <a:p>
              <a:pPr marL="2047875" indent="201930"/>
              <a:endParaRPr lang="en-US" altLang="zh-CN" sz="1600" b="1">
                <a:solidFill>
                  <a:srgbClr val="FFFFFF"/>
                </a:solidFill>
                <a:latin typeface="微软雅黑" panose="020B0503020204020204" charset="-122"/>
                <a:ea typeface="微软雅黑" panose="020B0503020204020204" charset="-122"/>
              </a:endParaRPr>
            </a:p>
            <a:p>
              <a:pPr marL="2047875" indent="201930">
                <a:lnSpc>
                  <a:spcPct val="150000"/>
                </a:lnSpc>
              </a:pPr>
              <a:r>
                <a:rPr lang="en-US" altLang="zh-CN" sz="1600" b="1">
                  <a:solidFill>
                    <a:srgbClr val="FFFFFF"/>
                  </a:solidFill>
                  <a:latin typeface="微软雅黑" panose="020B0503020204020204" charset="-122"/>
                  <a:ea typeface="微软雅黑" panose="020B0503020204020204" charset="-122"/>
                </a:rPr>
                <a:t>          </a:t>
              </a:r>
              <a:r>
                <a:rPr lang="zh-CN" altLang="en-US" sz="1600" b="1" err="1">
                  <a:solidFill>
                    <a:srgbClr val="FFFFFF"/>
                  </a:solidFill>
                  <a:latin typeface="微软雅黑" panose="020B0503020204020204" charset="-122"/>
                  <a:ea typeface="微软雅黑" panose="020B0503020204020204" charset="-122"/>
                </a:rPr>
                <a:t>不服从管理，违反安全</a:t>
              </a:r>
              <a:endParaRPr lang="en-US" altLang="zh-CN" sz="1600" b="1">
                <a:solidFill>
                  <a:srgbClr val="FFFFFF"/>
                </a:solidFill>
                <a:latin typeface="微软雅黑" panose="020B0503020204020204" charset="-122"/>
                <a:ea typeface="微软雅黑" panose="020B0503020204020204" charset="-122"/>
              </a:endParaRPr>
            </a:p>
            <a:p>
              <a:pPr marL="2047875" indent="201930">
                <a:lnSpc>
                  <a:spcPct val="150000"/>
                </a:lnSpc>
              </a:pPr>
              <a:r>
                <a:rPr lang="en-US" altLang="zh-CN" sz="1600" b="1">
                  <a:solidFill>
                    <a:srgbClr val="FFFFFF"/>
                  </a:solidFill>
                  <a:latin typeface="微软雅黑" panose="020B0503020204020204" charset="-122"/>
                  <a:ea typeface="微软雅黑" panose="020B0503020204020204" charset="-122"/>
                </a:rPr>
                <a:t>       </a:t>
              </a:r>
              <a:r>
                <a:rPr lang="zh-CN" altLang="en-US" sz="1600" b="1">
                  <a:solidFill>
                    <a:srgbClr val="FFFFFF"/>
                  </a:solidFill>
                  <a:latin typeface="微软雅黑" panose="020B0503020204020204" charset="-122"/>
                  <a:ea typeface="微软雅黑" panose="020B0503020204020204" charset="-122"/>
                </a:rPr>
                <a:t>生产规章制度或者操作规程</a:t>
              </a:r>
              <a:endParaRPr lang="zh-CN" altLang="en-US" sz="1600">
                <a:solidFill>
                  <a:schemeClr val="tx1"/>
                </a:solidFill>
                <a:latin typeface="微软雅黑" panose="020B0503020204020204" charset="-122"/>
                <a:ea typeface="微软雅黑" panose="020B0503020204020204" charset="-122"/>
              </a:endParaRPr>
            </a:p>
            <a:p>
              <a:pPr marL="2047875" indent="201930">
                <a:lnSpc>
                  <a:spcPts val="1350"/>
                </a:lnSpc>
                <a:spcBef>
                  <a:spcPts val="40"/>
                </a:spcBef>
              </a:pPr>
              <a:endParaRPr lang="zh-CN" altLang="en-US" sz="1300">
                <a:solidFill>
                  <a:schemeClr val="tx1"/>
                </a:solidFill>
                <a:latin typeface="Calibri" panose="020F0502020204030204" pitchFamily="34" charset="0"/>
                <a:ea typeface="宋体" panose="02010600030101010101" pitchFamily="2" charset="-122"/>
              </a:endParaRPr>
            </a:p>
            <a:p>
              <a:pPr marL="2047875" indent="201930">
                <a:lnSpc>
                  <a:spcPts val="1600"/>
                </a:lnSpc>
              </a:pPr>
              <a:endParaRPr lang="zh-CN" altLang="en-US" sz="1600">
                <a:solidFill>
                  <a:schemeClr val="tx1"/>
                </a:solidFill>
                <a:latin typeface="Calibri" panose="020F0502020204030204" pitchFamily="34" charset="0"/>
                <a:ea typeface="宋体" panose="02010600030101010101" pitchFamily="2" charset="-122"/>
              </a:endParaRPr>
            </a:p>
            <a:p>
              <a:pPr marL="2047875" indent="201930">
                <a:lnSpc>
                  <a:spcPts val="1600"/>
                </a:lnSpc>
              </a:pPr>
              <a:endParaRPr lang="zh-CN" altLang="en-US" sz="1600">
                <a:solidFill>
                  <a:schemeClr val="tx1"/>
                </a:solidFill>
                <a:latin typeface="Calibri" panose="020F0502020204030204" pitchFamily="34" charset="0"/>
                <a:ea typeface="宋体" panose="02010600030101010101" pitchFamily="2" charset="-122"/>
              </a:endParaRPr>
            </a:p>
            <a:p>
              <a:pPr marL="2047875" indent="201930"/>
              <a:r>
                <a:rPr lang="en-US" altLang="zh-CN" sz="1800" b="1" err="1">
                  <a:solidFill>
                    <a:srgbClr val="FFFFFF"/>
                  </a:solidFill>
                  <a:latin typeface="微软雅黑" panose="020B0503020204020204" charset="-122"/>
                  <a:ea typeface="微软雅黑" panose="020B0503020204020204" charset="-122"/>
                </a:rPr>
                <a:t>      </a:t>
              </a:r>
              <a:r>
                <a:rPr lang="zh-CN" altLang="en-US" sz="1800" b="1" err="1">
                  <a:solidFill>
                    <a:srgbClr val="FFFFFF"/>
                  </a:solidFill>
                  <a:latin typeface="微软雅黑" panose="020B0503020204020204" charset="-122"/>
                  <a:ea typeface="微软雅黑" panose="020B0503020204020204" charset="-122"/>
                </a:rPr>
                <a:t>生产经营单位</a:t>
              </a:r>
              <a:endParaRPr lang="en-US" altLang="zh-CN" sz="1800" b="1">
                <a:solidFill>
                  <a:srgbClr val="FFFFFF"/>
                </a:solidFill>
                <a:latin typeface="微软雅黑" panose="020B0503020204020204" charset="-122"/>
                <a:ea typeface="微软雅黑" panose="020B0503020204020204" charset="-122"/>
              </a:endParaRPr>
            </a:p>
            <a:p>
              <a:pPr marL="2047875" indent="201930"/>
              <a:r>
                <a:rPr lang="en-US" altLang="zh-CN" sz="1800" b="1">
                  <a:solidFill>
                    <a:srgbClr val="FFFFFF"/>
                  </a:solidFill>
                  <a:latin typeface="微软雅黑" panose="020B0503020204020204" charset="-122"/>
                  <a:ea typeface="微软雅黑" panose="020B0503020204020204" charset="-122"/>
                </a:rPr>
                <a:t>      </a:t>
              </a:r>
              <a:r>
                <a:rPr lang="zh-CN" altLang="en-US" sz="1800" b="1">
                  <a:solidFill>
                    <a:srgbClr val="FFFFFF"/>
                  </a:solidFill>
                  <a:latin typeface="微软雅黑" panose="020B0503020204020204" charset="-122"/>
                  <a:ea typeface="微软雅黑" panose="020B0503020204020204" charset="-122"/>
                </a:rPr>
                <a:t>的从业人员</a:t>
              </a:r>
              <a:endParaRPr lang="zh-CN" altLang="en-US" sz="1800" b="1">
                <a:solidFill>
                  <a:srgbClr val="FFFFFF"/>
                </a:solidFill>
                <a:latin typeface="微软雅黑" panose="020B0503020204020204" charset="-122"/>
                <a:ea typeface="微软雅黑" panose="020B0503020204020204" charset="-122"/>
              </a:endParaRPr>
            </a:p>
          </p:txBody>
        </p:sp>
        <p:sp>
          <p:nvSpPr>
            <p:cNvPr id="56352" name="object 32"/>
            <p:cNvSpPr txBox="1"/>
            <p:nvPr/>
          </p:nvSpPr>
          <p:spPr>
            <a:xfrm>
              <a:off x="4614877" y="4330892"/>
              <a:ext cx="836294" cy="256540"/>
            </a:xfrm>
            <a:prstGeom prst="rect">
              <a:avLst/>
            </a:prstGeom>
            <a:noFill/>
            <a:ln w="9525">
              <a:noFill/>
            </a:ln>
          </p:spPr>
          <p:txBody>
            <a:bodyPr wrap="square" lIns="0" tIns="0" rIns="0" bIns="0" anchor="t" anchorCtr="0">
              <a:spAutoFit/>
            </a:bodyPr>
            <a:lstStyle/>
            <a:p>
              <a:pPr marL="12700"/>
              <a:r>
                <a:rPr lang="zh-CN" altLang="en-US" sz="1600" b="1">
                  <a:solidFill>
                    <a:srgbClr val="FFFFFF"/>
                  </a:solidFill>
                  <a:latin typeface="微软雅黑" panose="020B0503020204020204" charset="-122"/>
                  <a:ea typeface="微软雅黑" panose="020B0503020204020204" charset="-122"/>
                </a:rPr>
                <a:t>构成犯罪</a:t>
              </a:r>
              <a:endParaRPr lang="zh-CN" altLang="en-US" sz="1600" b="1">
                <a:solidFill>
                  <a:srgbClr val="FFFFFF"/>
                </a:solidFill>
                <a:latin typeface="微软雅黑" panose="020B0503020204020204" charset="-122"/>
                <a:ea typeface="微软雅黑" panose="020B0503020204020204" charset="-122"/>
              </a:endParaRPr>
            </a:p>
          </p:txBody>
        </p:sp>
        <p:sp>
          <p:nvSpPr>
            <p:cNvPr id="56353" name="object 33"/>
            <p:cNvSpPr txBox="1"/>
            <p:nvPr/>
          </p:nvSpPr>
          <p:spPr>
            <a:xfrm>
              <a:off x="6244590" y="2997200"/>
              <a:ext cx="2660650" cy="744220"/>
            </a:xfrm>
            <a:prstGeom prst="rect">
              <a:avLst/>
            </a:prstGeom>
            <a:noFill/>
            <a:ln w="9525">
              <a:noFill/>
            </a:ln>
          </p:spPr>
          <p:txBody>
            <a:bodyPr wrap="square" lIns="0" tIns="0" rIns="0" bIns="0" anchor="t" anchorCtr="0">
              <a:spAutoFit/>
            </a:bodyPr>
            <a:lstStyle/>
            <a:p>
              <a:pPr marL="114300" indent="-101600">
                <a:lnSpc>
                  <a:spcPct val="150000"/>
                </a:lnSpc>
              </a:pPr>
              <a:r>
                <a:rPr lang="zh-CN" altLang="en-US" sz="1600" b="1">
                  <a:solidFill>
                    <a:srgbClr val="FFFFFF"/>
                  </a:solidFill>
                  <a:latin typeface="微软雅黑" panose="020B0503020204020204" charset="-122"/>
                  <a:ea typeface="微软雅黑" panose="020B0503020204020204" charset="-122"/>
                </a:rPr>
                <a:t>由生产经营单位给予批评教育 依照有关规章制度给予处分</a:t>
              </a:r>
              <a:endParaRPr lang="zh-CN" altLang="en-US" sz="1600" b="1">
                <a:solidFill>
                  <a:srgbClr val="FFFFFF"/>
                </a:solidFill>
                <a:latin typeface="微软雅黑" panose="020B0503020204020204" charset="-122"/>
                <a:ea typeface="微软雅黑" panose="020B0503020204020204" charset="-122"/>
              </a:endParaRPr>
            </a:p>
          </p:txBody>
        </p:sp>
        <p:sp>
          <p:nvSpPr>
            <p:cNvPr id="56354" name="object 34"/>
            <p:cNvSpPr txBox="1"/>
            <p:nvPr/>
          </p:nvSpPr>
          <p:spPr>
            <a:xfrm>
              <a:off x="6965950" y="4346829"/>
              <a:ext cx="1242060" cy="256540"/>
            </a:xfrm>
            <a:prstGeom prst="rect">
              <a:avLst/>
            </a:prstGeom>
            <a:noFill/>
            <a:ln w="9525">
              <a:noFill/>
            </a:ln>
          </p:spPr>
          <p:txBody>
            <a:bodyPr wrap="square" lIns="0" tIns="0" rIns="0" bIns="0" anchor="t" anchorCtr="0">
              <a:spAutoFit/>
            </a:bodyPr>
            <a:lstStyle/>
            <a:p>
              <a:pPr marL="12700"/>
              <a:r>
                <a:rPr lang="zh-CN" altLang="en-US" sz="1600" b="1">
                  <a:solidFill>
                    <a:srgbClr val="FFFFFF"/>
                  </a:solidFill>
                  <a:latin typeface="微软雅黑" panose="020B0503020204020204" charset="-122"/>
                  <a:ea typeface="微软雅黑" panose="020B0503020204020204" charset="-122"/>
                </a:rPr>
                <a:t>追究刑事责任</a:t>
              </a:r>
              <a:endParaRPr lang="zh-CN" altLang="en-US" sz="1600" b="1">
                <a:solidFill>
                  <a:srgbClr val="FFFFFF"/>
                </a:solidFill>
                <a:latin typeface="微软雅黑" panose="020B0503020204020204" charset="-122"/>
                <a:ea typeface="微软雅黑" panose="020B0503020204020204" charset="-122"/>
              </a:endParaRPr>
            </a:p>
          </p:txBody>
        </p:sp>
        <p:sp>
          <p:nvSpPr>
            <p:cNvPr id="56355" name="object 35"/>
            <p:cNvSpPr/>
            <p:nvPr>
              <p:custDataLst>
                <p:tags r:id="rId27"/>
              </p:custDataLst>
            </p:nvPr>
          </p:nvSpPr>
          <p:spPr>
            <a:xfrm>
              <a:off x="1127031" y="2854528"/>
              <a:ext cx="1146048" cy="1266444"/>
            </a:xfrm>
            <a:prstGeom prst="rect">
              <a:avLst/>
            </a:prstGeom>
            <a:blipFill rotWithShape="1">
              <a:blip r:embed="rId28"/>
              <a:stretch>
                <a:fillRect/>
              </a:stretch>
            </a:blipFill>
            <a:ln w="9525">
              <a:noFill/>
            </a:ln>
          </p:spPr>
          <p:txBody>
            <a:bodyPr lIns="0" tIns="0" rIns="0" bIns="0" anchor="t" anchorCtr="0">
              <a:spAutoFit/>
            </a:bodyPr>
            <a:lstStyle/>
            <a:p>
              <a:endParaRPr lang="zh-CN">
                <a:solidFill>
                  <a:schemeClr val="dk1"/>
                </a:solidFill>
                <a:latin typeface="Calibri" panose="020F0502020204030204" pitchFamily="34" charset="0"/>
                <a:ea typeface="宋体" panose="02010600030101010101" pitchFamily="2" charset="-122"/>
              </a:endParaRPr>
            </a:p>
          </p:txBody>
        </p:sp>
        <p:sp>
          <p:nvSpPr>
            <p:cNvPr id="56356" name="object 36"/>
            <p:cNvSpPr/>
            <p:nvPr>
              <p:custDataLst>
                <p:tags r:id="rId29"/>
              </p:custDataLst>
            </p:nvPr>
          </p:nvSpPr>
          <p:spPr>
            <a:xfrm>
              <a:off x="1117853" y="2844545"/>
              <a:ext cx="1163449" cy="1266444"/>
            </a:xfrm>
            <a:custGeom>
              <a:avLst/>
              <a:gdLst/>
              <a:ahLst/>
              <a:cxnLst/>
              <a:rect l="0" t="0" r="0" b="0"/>
              <a:pathLst>
                <a:path w="1165860" h="1286255">
                  <a:moveTo>
                    <a:pt x="0" y="1286255"/>
                  </a:moveTo>
                  <a:lnTo>
                    <a:pt x="1165860" y="1286255"/>
                  </a:lnTo>
                  <a:lnTo>
                    <a:pt x="1165860" y="0"/>
                  </a:lnTo>
                  <a:lnTo>
                    <a:pt x="0" y="0"/>
                  </a:lnTo>
                  <a:lnTo>
                    <a:pt x="0" y="1286255"/>
                  </a:lnTo>
                  <a:close/>
                </a:path>
              </a:pathLst>
            </a:custGeom>
            <a:noFill/>
            <a:ln w="19812" cap="flat" cmpd="sng">
              <a:solidFill>
                <a:srgbClr val="FFFFFF"/>
              </a:solidFill>
              <a:prstDash val="solid"/>
              <a:miter/>
              <a:headEnd type="none" w="med" len="med"/>
              <a:tailEnd type="none" w="med" len="med"/>
            </a:ln>
          </p:spPr>
          <p:txBody>
            <a:bodyPr/>
            <a:lstStyle/>
            <a:p>
              <a:endParaRPr lang="zh-CN" altLang="en-US">
                <a:solidFill>
                  <a:schemeClr val="dk1"/>
                </a:solidFill>
              </a:endParaRPr>
            </a:p>
          </p:txBody>
        </p:sp>
      </p:gr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6" name="矩形 1049198"/>
          <p:cNvSpPr/>
          <p:nvPr/>
        </p:nvSpPr>
        <p:spPr>
          <a:xfrm>
            <a:off x="-635" y="3094355"/>
            <a:ext cx="12192635" cy="1106805"/>
          </a:xfrm>
          <a:prstGeom prst="rect">
            <a:avLst/>
          </a:prstGeom>
          <a:gradFill>
            <a:gsLst>
              <a:gs pos="0">
                <a:srgbClr val="E30000"/>
              </a:gs>
              <a:gs pos="100000">
                <a:srgbClr val="760303"/>
              </a:gs>
            </a:gsLst>
            <a:lin ang="5400000" scaled="0"/>
          </a:gradFill>
          <a:ln w="9525">
            <a:noFill/>
          </a:ln>
        </p:spPr>
        <p:txBody>
          <a:bodyPr wrap="square" lIns="91440" tIns="45720" rIns="91440" bIns="45720" anchor="ctr" anchorCtr="0">
            <a:spAutoFit/>
          </a:bodyPr>
          <a:lstStyle/>
          <a:p>
            <a:pPr algn="ctr"/>
            <a:r>
              <a:rPr lang="zh-CN" altLang="en-US" sz="6600" b="1">
                <a:solidFill>
                  <a:srgbClr val="FFFFFF"/>
                </a:solidFill>
                <a:latin typeface="微软雅黑" panose="020B0503020204020204" charset="-122"/>
                <a:ea typeface="微软雅黑" panose="020B0503020204020204" charset="-122"/>
                <a:sym typeface="宋体" panose="02010600030101010101" pitchFamily="2" charset="-122"/>
              </a:rPr>
              <a:t>用电安全知识</a:t>
            </a:r>
            <a:endParaRPr lang="zh-CN" altLang="en-US" sz="6600" b="1">
              <a:solidFill>
                <a:srgbClr val="FFFFFF"/>
              </a:solidFill>
              <a:latin typeface="微软雅黑" panose="020B0503020204020204" charset="-122"/>
              <a:ea typeface="微软雅黑" panose="020B0503020204020204" charset="-122"/>
              <a:sym typeface="宋体" panose="02010600030101010101" pitchFamily="2" charset="-122"/>
            </a:endParaRPr>
          </a:p>
        </p:txBody>
      </p:sp>
      <p:sp>
        <p:nvSpPr>
          <p:cNvPr id="24587" name="矩形 1049200"/>
          <p:cNvSpPr/>
          <p:nvPr/>
        </p:nvSpPr>
        <p:spPr>
          <a:xfrm>
            <a:off x="4378008" y="0"/>
            <a:ext cx="3435350" cy="3153410"/>
          </a:xfrm>
          <a:prstGeom prst="rect">
            <a:avLst/>
          </a:prstGeom>
          <a:noFill/>
          <a:ln w="9525">
            <a:noFill/>
          </a:ln>
        </p:spPr>
        <p:txBody>
          <a:bodyPr lIns="91440" tIns="45720" rIns="91440" bIns="45720" anchor="t" anchorCtr="0">
            <a:spAutoFit/>
          </a:bodyPr>
          <a:lstStyle/>
          <a:p>
            <a:pPr algn="ctr">
              <a:buSzTx/>
            </a:pPr>
            <a:r>
              <a:rPr lang="en-US" altLang="zh-CN" sz="19900" b="1">
                <a:gradFill>
                  <a:gsLst>
                    <a:gs pos="0">
                      <a:srgbClr val="E30000"/>
                    </a:gs>
                    <a:gs pos="100000">
                      <a:srgbClr val="760303"/>
                    </a:gs>
                  </a:gsLst>
                  <a:lin scaled="0"/>
                </a:gradFill>
                <a:effectLst>
                  <a:outerShdw blurRad="38100" dist="38100" dir="2700000" algn="tl">
                    <a:srgbClr val="000000">
                      <a:alpha val="43137"/>
                    </a:srgbClr>
                  </a:outerShdw>
                </a:effectLst>
                <a:latin typeface="Century Gothic" panose="020B0502020202020204" pitchFamily="34" charset="0"/>
                <a:ea typeface="冬青黑体简体中文 W3"/>
              </a:rPr>
              <a:t>02</a:t>
            </a:r>
            <a:endParaRPr lang="en-US" altLang="zh-CN" sz="19900" b="1">
              <a:gradFill>
                <a:gsLst>
                  <a:gs pos="0">
                    <a:srgbClr val="E30000"/>
                  </a:gs>
                  <a:gs pos="100000">
                    <a:srgbClr val="760303"/>
                  </a:gs>
                </a:gsLst>
                <a:lin scaled="0"/>
              </a:gradFill>
              <a:effectLst>
                <a:outerShdw blurRad="38100" dist="38100" dir="2700000" algn="tl">
                  <a:srgbClr val="000000">
                    <a:alpha val="43137"/>
                  </a:srgbClr>
                </a:outerShdw>
              </a:effectLst>
              <a:latin typeface="Century Gothic" panose="020B0502020202020204" pitchFamily="34" charset="0"/>
              <a:ea typeface="冬青黑体简体中文 W3"/>
            </a:endParaRPr>
          </a:p>
        </p:txBody>
      </p:sp>
    </p:spTree>
  </p:cSld>
  <p:clrMapOvr>
    <a:masterClrMapping/>
  </p:clrMapOvr>
  <p:transition advTm="3000"/>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第二节  用电安全指示</a:t>
            </a:r>
            <a:endParaRPr lang="zh-CN" altLang="en-US" sz="4000" b="1">
              <a:solidFill>
                <a:schemeClr val="lt1"/>
              </a:solidFill>
            </a:endParaRPr>
          </a:p>
        </p:txBody>
      </p:sp>
      <p:sp>
        <p:nvSpPr>
          <p:cNvPr id="2" name="矩形 1"/>
          <p:cNvSpPr/>
          <p:nvPr/>
        </p:nvSpPr>
        <p:spPr>
          <a:xfrm>
            <a:off x="581660" y="162115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触电方式与电击机理</a:t>
            </a:r>
            <a:endParaRPr lang="zh-CN" altLang="en-US" sz="2400" b="1">
              <a:solidFill>
                <a:srgbClr val="FFFFFF"/>
              </a:solidFill>
              <a:latin typeface="微软雅黑" panose="020B0503020204020204" charset="-122"/>
              <a:ea typeface="微软雅黑" panose="020B0503020204020204" charset="-122"/>
            </a:endParaRPr>
          </a:p>
        </p:txBody>
      </p:sp>
      <p:sp>
        <p:nvSpPr>
          <p:cNvPr id="7" name="矩形 6"/>
          <p:cNvSpPr/>
          <p:nvPr/>
        </p:nvSpPr>
        <p:spPr>
          <a:xfrm>
            <a:off x="1694969" y="3034137"/>
            <a:ext cx="4536285" cy="2862322"/>
          </a:xfrm>
          <a:prstGeom prst="rect">
            <a:avLst/>
          </a:prstGeom>
        </p:spPr>
        <p:txBody>
          <a:bodyPr wrap="square">
            <a:spAutoFit/>
          </a:bodyPr>
          <a:lstStyle/>
          <a:p>
            <a:pPr>
              <a:lnSpc>
                <a:spcPct val="150000"/>
              </a:lnSpc>
            </a:pPr>
            <a:r>
              <a:rPr lang="zh-CN" altLang="en-US" sz="2000">
                <a:solidFill>
                  <a:schemeClr val="dk1"/>
                </a:solidFill>
                <a:latin typeface="微软雅黑" panose="020B0503020204020204" charset="-122"/>
                <a:ea typeface="微软雅黑" panose="020B0503020204020204" charset="-122"/>
              </a:rPr>
              <a:t>双线触电是指人体同时接触带电设备或线路中的两相导体，或在高压系统中，人体同时接近不同相的两相带电导体，而发生电弧放电，电流从一相导体通过人体流入另一导体，</a:t>
            </a:r>
            <a:r>
              <a:rPr lang="zh-CN" altLang="en-US" sz="2000" b="1">
                <a:solidFill>
                  <a:schemeClr val="dk1"/>
                </a:solidFill>
                <a:latin typeface="微软雅黑" panose="020B0503020204020204" charset="-122"/>
                <a:ea typeface="微软雅黑" panose="020B0503020204020204" charset="-122"/>
              </a:rPr>
              <a:t>构成一个闭合电路</a:t>
            </a:r>
            <a:r>
              <a:rPr lang="zh-CN" altLang="en-US" sz="2000">
                <a:solidFill>
                  <a:schemeClr val="dk1"/>
                </a:solidFill>
                <a:latin typeface="微软雅黑" panose="020B0503020204020204" charset="-122"/>
                <a:ea typeface="微软雅黑" panose="020B0503020204020204" charset="-122"/>
              </a:rPr>
              <a:t>的触电方式。</a:t>
            </a:r>
            <a:endParaRPr lang="zh-CN" altLang="en-US" sz="2000">
              <a:solidFill>
                <a:schemeClr val="dk1"/>
              </a:solidFill>
              <a:latin typeface="微软雅黑" panose="020B0503020204020204" charset="-122"/>
              <a:ea typeface="微软雅黑" panose="020B0503020204020204" charset="-122"/>
            </a:endParaRPr>
          </a:p>
        </p:txBody>
      </p:sp>
      <p:grpSp>
        <p:nvGrpSpPr>
          <p:cNvPr id="8" name="组合 7"/>
          <p:cNvGrpSpPr/>
          <p:nvPr/>
        </p:nvGrpSpPr>
        <p:grpSpPr>
          <a:xfrm>
            <a:off x="7174230" y="2912767"/>
            <a:ext cx="2679177" cy="2771095"/>
            <a:chOff x="7143750" y="2043452"/>
            <a:chExt cx="2679177" cy="2771095"/>
          </a:xfrm>
        </p:grpSpPr>
        <p:sp>
          <p:nvSpPr>
            <p:cNvPr id="9" name="矩形: 圆角 3"/>
            <p:cNvSpPr/>
            <p:nvPr>
              <p:custDataLst>
                <p:tags r:id="rId1"/>
              </p:custDataLst>
            </p:nvPr>
          </p:nvSpPr>
          <p:spPr bwMode="auto">
            <a:xfrm>
              <a:off x="7143750" y="2043452"/>
              <a:ext cx="2679177" cy="2771095"/>
            </a:xfrm>
            <a:prstGeom prst="roundRect">
              <a:avLst>
                <a:gd name="adj" fmla="val 4501"/>
              </a:avLst>
            </a:prstGeom>
            <a:solidFill>
              <a:srgbClr val="854022"/>
            </a:solidFill>
            <a:ln w="19050">
              <a:gradFill>
                <a:gsLst>
                  <a:gs pos="0">
                    <a:srgbClr val="A6A6A6">
                      <a:lumMod val="65000"/>
                    </a:srgbClr>
                  </a:gs>
                  <a:gs pos="100000">
                    <a:srgbClr val="FFFFFF"/>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615" tIns="34308" rIns="68615" bIns="34308" rtlCol="0" anchor="ctr"/>
            <a:lstStyle/>
            <a:p>
              <a:pPr algn="ctr" defTabSz="685800" eaLnBrk="1" hangingPunct="1"/>
              <a:endParaRPr lang="zh-CN" altLang="en-US" sz="1015">
                <a:solidFill>
                  <a:schemeClr val="lt1"/>
                </a:solidFill>
                <a:latin typeface="+mn-lt"/>
                <a:ea typeface="+mn-ea"/>
              </a:endParaRPr>
            </a:p>
          </p:txBody>
        </p:sp>
        <p:pic>
          <p:nvPicPr>
            <p:cNvPr id="10" name="图片 9"/>
            <p:cNvPicPr>
              <a:picLocks noChangeAspect="1"/>
            </p:cNvPicPr>
            <p:nvPr/>
          </p:nvPicPr>
          <p:blipFill>
            <a:blip r:embed="rId2"/>
            <a:srcRect r="49058"/>
            <a:stretch>
              <a:fillRect/>
            </a:stretch>
          </p:blipFill>
          <p:spPr>
            <a:xfrm>
              <a:off x="7234236" y="2149923"/>
              <a:ext cx="2498203" cy="2558152"/>
            </a:xfrm>
            <a:prstGeom prst="roundRect">
              <a:avLst>
                <a:gd name="adj" fmla="val 2641"/>
              </a:avLst>
            </a:prstGeom>
            <a:effectLst>
              <a:innerShdw blurRad="114300">
                <a:prstClr val="black"/>
              </a:innerShdw>
            </a:effectLst>
          </p:spPr>
        </p:pic>
      </p:grpSp>
      <p:sp>
        <p:nvSpPr>
          <p:cNvPr id="11" name="矩形 10"/>
          <p:cNvSpPr/>
          <p:nvPr>
            <p:custDataLst>
              <p:tags r:id="rId3"/>
            </p:custDataLst>
          </p:nvPr>
        </p:nvSpPr>
        <p:spPr>
          <a:xfrm>
            <a:off x="1694759" y="2512702"/>
            <a:ext cx="1198880" cy="398780"/>
          </a:xfrm>
          <a:prstGeom prst="rect">
            <a:avLst/>
          </a:prstGeom>
        </p:spPr>
        <p:txBody>
          <a:bodyPr wrap="none">
            <a:spAutoFit/>
          </a:bodyPr>
          <a:lstStyle/>
          <a:p>
            <a:r>
              <a:rPr lang="zh-CN" altLang="en-US" sz="2000" b="1">
                <a:solidFill>
                  <a:schemeClr val="dk1">
                    <a:lumMod val="75000"/>
                    <a:lumOff val="25000"/>
                  </a:schemeClr>
                </a:solidFill>
                <a:latin typeface="微软雅黑" panose="020B0503020204020204" charset="-122"/>
                <a:ea typeface="微软雅黑" panose="020B0503020204020204" charset="-122"/>
              </a:rPr>
              <a:t>双线触电</a:t>
            </a:r>
            <a:endParaRPr lang="zh-CN" altLang="en-US" sz="2000" b="1">
              <a:solidFill>
                <a:schemeClr val="dk1">
                  <a:lumMod val="75000"/>
                  <a:lumOff val="2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wd">
                                    <p:tmPct val="10000"/>
                                  </p:iterate>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0"/>
                            </p:stCondLst>
                            <p:childTnLst>
                              <p:par>
                                <p:cTn id="9" presetID="22" presetClass="entr" presetSubtype="8"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第二节  用电安全指示</a:t>
            </a:r>
            <a:endParaRPr lang="zh-CN" altLang="en-US" sz="4000" b="1">
              <a:solidFill>
                <a:schemeClr val="lt1"/>
              </a:solidFill>
            </a:endParaRPr>
          </a:p>
        </p:txBody>
      </p:sp>
      <p:sp>
        <p:nvSpPr>
          <p:cNvPr id="6" name="矩形 5"/>
          <p:cNvSpPr/>
          <p:nvPr>
            <p:custDataLst>
              <p:tags r:id="rId1"/>
            </p:custDataLst>
          </p:nvPr>
        </p:nvSpPr>
        <p:spPr>
          <a:xfrm>
            <a:off x="1589559" y="2989052"/>
            <a:ext cx="4536285" cy="2346283"/>
          </a:xfrm>
          <a:prstGeom prst="rect">
            <a:avLst/>
          </a:prstGeom>
        </p:spPr>
        <p:txBody>
          <a:bodyPr wrap="square">
            <a:spAutoFit/>
          </a:bodyPr>
          <a:lstStyle/>
          <a:p>
            <a:pPr>
              <a:lnSpc>
                <a:spcPct val="150000"/>
              </a:lnSpc>
            </a:pPr>
            <a:r>
              <a:rPr lang="zh-CN" altLang="en-US" sz="2000">
                <a:solidFill>
                  <a:schemeClr val="dk1"/>
                </a:solidFill>
                <a:latin typeface="微软雅黑" panose="020B0503020204020204" charset="-122"/>
                <a:ea typeface="微软雅黑" panose="020B0503020204020204" charset="-122"/>
              </a:rPr>
              <a:t>单线触电是指人体的一部分直接</a:t>
            </a:r>
            <a:r>
              <a:rPr lang="en-US" altLang="zh-CN" sz="2000">
                <a:solidFill>
                  <a:schemeClr val="dk1"/>
                </a:solidFill>
                <a:latin typeface="微软雅黑" panose="020B0503020204020204" charset="-122"/>
                <a:ea typeface="微软雅黑" panose="020B0503020204020204" charset="-122"/>
              </a:rPr>
              <a:t>〔</a:t>
            </a:r>
            <a:r>
              <a:rPr lang="zh-CN" altLang="en-US" sz="2000">
                <a:solidFill>
                  <a:schemeClr val="dk1"/>
                </a:solidFill>
                <a:latin typeface="微软雅黑" panose="020B0503020204020204" charset="-122"/>
                <a:ea typeface="微软雅黑" panose="020B0503020204020204" charset="-122"/>
              </a:rPr>
              <a:t>或间接通过导体</a:t>
            </a:r>
            <a:r>
              <a:rPr lang="en-US" altLang="zh-CN" sz="2000">
                <a:solidFill>
                  <a:schemeClr val="dk1"/>
                </a:solidFill>
                <a:latin typeface="微软雅黑" panose="020B0503020204020204" charset="-122"/>
                <a:ea typeface="微软雅黑" panose="020B0503020204020204" charset="-122"/>
              </a:rPr>
              <a:t>〕</a:t>
            </a:r>
            <a:r>
              <a:rPr lang="zh-CN" altLang="en-US" sz="2000">
                <a:solidFill>
                  <a:schemeClr val="dk1"/>
                </a:solidFill>
                <a:latin typeface="微软雅黑" panose="020B0503020204020204" charset="-122"/>
                <a:ea typeface="微软雅黑" panose="020B0503020204020204" charset="-122"/>
              </a:rPr>
              <a:t>接触火线，身体另一部分直接</a:t>
            </a:r>
            <a:r>
              <a:rPr lang="en-US" altLang="zh-CN" sz="2000">
                <a:solidFill>
                  <a:schemeClr val="dk1"/>
                </a:solidFill>
                <a:latin typeface="微软雅黑" panose="020B0503020204020204" charset="-122"/>
                <a:ea typeface="微软雅黑" panose="020B0503020204020204" charset="-122"/>
              </a:rPr>
              <a:t>〔</a:t>
            </a:r>
            <a:r>
              <a:rPr lang="zh-CN" altLang="en-US" sz="2000">
                <a:solidFill>
                  <a:schemeClr val="dk1"/>
                </a:solidFill>
                <a:latin typeface="微软雅黑" panose="020B0503020204020204" charset="-122"/>
                <a:ea typeface="微软雅黑" panose="020B0503020204020204" charset="-122"/>
              </a:rPr>
              <a:t>或间接通过导体</a:t>
            </a:r>
            <a:r>
              <a:rPr lang="en-US" altLang="zh-CN" sz="2000">
                <a:solidFill>
                  <a:schemeClr val="dk1"/>
                </a:solidFill>
                <a:latin typeface="微软雅黑" panose="020B0503020204020204" charset="-122"/>
                <a:ea typeface="微软雅黑" panose="020B0503020204020204" charset="-122"/>
              </a:rPr>
              <a:t>〕</a:t>
            </a:r>
            <a:r>
              <a:rPr lang="zh-CN" altLang="en-US" sz="2000">
                <a:solidFill>
                  <a:schemeClr val="dk1"/>
                </a:solidFill>
                <a:latin typeface="微软雅黑" panose="020B0503020204020204" charset="-122"/>
                <a:ea typeface="微软雅黑" panose="020B0503020204020204" charset="-122"/>
              </a:rPr>
              <a:t>与大地接触构成回路，电流通过人体，对人体造成伤害的事故。</a:t>
            </a:r>
            <a:endParaRPr lang="zh-CN" altLang="en-US" sz="2000">
              <a:solidFill>
                <a:schemeClr val="dk1"/>
              </a:solidFill>
              <a:latin typeface="微软雅黑" panose="020B0503020204020204" charset="-122"/>
              <a:ea typeface="微软雅黑" panose="020B0503020204020204" charset="-122"/>
            </a:endParaRPr>
          </a:p>
        </p:txBody>
      </p:sp>
      <p:grpSp>
        <p:nvGrpSpPr>
          <p:cNvPr id="8" name="组合 7"/>
          <p:cNvGrpSpPr/>
          <p:nvPr/>
        </p:nvGrpSpPr>
        <p:grpSpPr>
          <a:xfrm>
            <a:off x="7068820" y="2988967"/>
            <a:ext cx="2679177" cy="2771095"/>
            <a:chOff x="7143750" y="2043452"/>
            <a:chExt cx="2679177" cy="2771095"/>
          </a:xfrm>
        </p:grpSpPr>
        <p:sp>
          <p:nvSpPr>
            <p:cNvPr id="4" name="矩形: 圆角 3"/>
            <p:cNvSpPr/>
            <p:nvPr>
              <p:custDataLst>
                <p:tags r:id="rId2"/>
              </p:custDataLst>
            </p:nvPr>
          </p:nvSpPr>
          <p:spPr bwMode="auto">
            <a:xfrm>
              <a:off x="7143750" y="2043452"/>
              <a:ext cx="2679177" cy="2771095"/>
            </a:xfrm>
            <a:prstGeom prst="roundRect">
              <a:avLst>
                <a:gd name="adj" fmla="val 4501"/>
              </a:avLst>
            </a:prstGeom>
            <a:solidFill>
              <a:srgbClr val="854022"/>
            </a:solidFill>
            <a:ln w="19050">
              <a:gradFill>
                <a:gsLst>
                  <a:gs pos="0">
                    <a:srgbClr val="A6A6A6">
                      <a:lumMod val="65000"/>
                    </a:srgbClr>
                  </a:gs>
                  <a:gs pos="100000">
                    <a:srgbClr val="FFFFFF"/>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615" tIns="34308" rIns="68615" bIns="34308" rtlCol="0" anchor="ctr"/>
            <a:lstStyle/>
            <a:p>
              <a:pPr algn="ctr" defTabSz="685800" eaLnBrk="1" hangingPunct="1"/>
              <a:endParaRPr lang="zh-CN" altLang="en-US" sz="1015">
                <a:solidFill>
                  <a:schemeClr val="lt1"/>
                </a:solidFill>
                <a:latin typeface="+mn-lt"/>
                <a:ea typeface="+mn-ea"/>
              </a:endParaRP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1583" y="2149923"/>
              <a:ext cx="2363509" cy="2558152"/>
            </a:xfrm>
            <a:prstGeom prst="roundRect">
              <a:avLst>
                <a:gd name="adj" fmla="val 2641"/>
              </a:avLst>
            </a:prstGeom>
            <a:effectLst>
              <a:innerShdw blurRad="114300">
                <a:prstClr val="black"/>
              </a:innerShdw>
            </a:effectLst>
          </p:spPr>
        </p:pic>
      </p:grpSp>
      <p:sp>
        <p:nvSpPr>
          <p:cNvPr id="5" name="矩形 4"/>
          <p:cNvSpPr/>
          <p:nvPr>
            <p:custDataLst>
              <p:tags r:id="rId4"/>
            </p:custDataLst>
          </p:nvPr>
        </p:nvSpPr>
        <p:spPr>
          <a:xfrm>
            <a:off x="1589235" y="2397099"/>
            <a:ext cx="1198880" cy="398780"/>
          </a:xfrm>
          <a:prstGeom prst="rect">
            <a:avLst/>
          </a:prstGeom>
        </p:spPr>
        <p:txBody>
          <a:bodyPr wrap="none">
            <a:spAutoFit/>
          </a:bodyPr>
          <a:lstStyle/>
          <a:p>
            <a:r>
              <a:rPr lang="zh-CN" altLang="en-US" sz="2000" b="1">
                <a:solidFill>
                  <a:schemeClr val="dk1">
                    <a:lumMod val="75000"/>
                    <a:lumOff val="25000"/>
                  </a:schemeClr>
                </a:solidFill>
                <a:latin typeface="微软雅黑" panose="020B0503020204020204" charset="-122"/>
                <a:ea typeface="微软雅黑" panose="020B0503020204020204" charset="-122"/>
              </a:rPr>
              <a:t>单线触电</a:t>
            </a:r>
            <a:endParaRPr lang="zh-CN" altLang="en-US" sz="2000" b="1">
              <a:solidFill>
                <a:schemeClr val="dk1">
                  <a:lumMod val="75000"/>
                  <a:lumOff val="25000"/>
                </a:schemeClr>
              </a:solidFill>
              <a:latin typeface="微软雅黑" panose="020B0503020204020204" charset="-122"/>
              <a:ea typeface="微软雅黑" panose="020B0503020204020204" charset="-122"/>
            </a:endParaRPr>
          </a:p>
        </p:txBody>
      </p:sp>
      <p:sp>
        <p:nvSpPr>
          <p:cNvPr id="9" name="矩形 8"/>
          <p:cNvSpPr/>
          <p:nvPr/>
        </p:nvSpPr>
        <p:spPr>
          <a:xfrm>
            <a:off x="581660" y="162115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触电方式与电击机理</a:t>
            </a:r>
            <a:endParaRPr lang="zh-CN" altLang="en-US" sz="2400" b="1">
              <a:solidFill>
                <a:srgbClr val="FFFFFF"/>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wd">
                                    <p:tmPct val="10000"/>
                                  </p:iterate>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4099"/>
                            </p:stCondLst>
                            <p:childTnLst>
                              <p:par>
                                <p:cTn id="9" presetID="14" presetClass="entr" presetSubtype="1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1000"/>
                                        <p:tgtEl>
                                          <p:spTgt spid="8"/>
                                        </p:tgtEl>
                                      </p:cBhvr>
                                    </p:animEffect>
                                  </p:childTnLst>
                                </p:cTn>
                              </p:par>
                            </p:childTnLst>
                          </p:cTn>
                        </p:par>
                        <p:par>
                          <p:cTn id="12" fill="hold">
                            <p:stCondLst>
                              <p:cond delay="5099"/>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第二节  用电安全指示</a:t>
            </a:r>
            <a:endParaRPr lang="zh-CN" altLang="en-US" sz="4000" b="1">
              <a:solidFill>
                <a:schemeClr val="lt1"/>
              </a:solidFill>
            </a:endParaRPr>
          </a:p>
        </p:txBody>
      </p:sp>
      <p:sp>
        <p:nvSpPr>
          <p:cNvPr id="6" name="矩形 5"/>
          <p:cNvSpPr/>
          <p:nvPr>
            <p:custDataLst>
              <p:tags r:id="rId1"/>
            </p:custDataLst>
          </p:nvPr>
        </p:nvSpPr>
        <p:spPr>
          <a:xfrm>
            <a:off x="1532014" y="2881102"/>
            <a:ext cx="5003011" cy="3784600"/>
          </a:xfrm>
          <a:prstGeom prst="rect">
            <a:avLst/>
          </a:prstGeom>
        </p:spPr>
        <p:txBody>
          <a:bodyPr wrap="square">
            <a:spAutoFit/>
          </a:bodyPr>
          <a:lstStyle/>
          <a:p>
            <a:pPr>
              <a:lnSpc>
                <a:spcPct val="150000"/>
              </a:lnSpc>
            </a:pPr>
            <a:r>
              <a:rPr lang="zh-CN" altLang="en-US" sz="2000">
                <a:solidFill>
                  <a:schemeClr val="dk1"/>
                </a:solidFill>
                <a:latin typeface="微软雅黑" panose="020B0503020204020204" charset="-122"/>
                <a:ea typeface="微软雅黑" panose="020B0503020204020204" charset="-122"/>
              </a:rPr>
              <a:t>跨步电压，是指电气设备发生接地故障时，在接地电流入地点周围电位分布区行走的人，其两脚之间的电压。</a:t>
            </a:r>
            <a:endParaRPr lang="zh-CN" altLang="en-US" sz="2000">
              <a:solidFill>
                <a:schemeClr val="dk1"/>
              </a:solidFill>
              <a:latin typeface="微软雅黑" panose="020B0503020204020204" charset="-122"/>
              <a:ea typeface="微软雅黑" panose="020B0503020204020204" charset="-122"/>
            </a:endParaRPr>
          </a:p>
          <a:p>
            <a:pPr>
              <a:lnSpc>
                <a:spcPct val="150000"/>
              </a:lnSpc>
            </a:pPr>
            <a:r>
              <a:rPr lang="zh-CN" altLang="en-US" sz="2000">
                <a:solidFill>
                  <a:schemeClr val="dk1"/>
                </a:solidFill>
                <a:latin typeface="微软雅黑" panose="020B0503020204020204" charset="-122"/>
                <a:ea typeface="微软雅黑" panose="020B0503020204020204" charset="-122"/>
              </a:rPr>
              <a:t>人受到较高的跨步电压作用时，双脚会抽筋，使身体倒在地上。这不仅使作用于身体上的电流增加，而且使电流经过人体的路径改变，完全可能流经人体重要器官，如从头到手或脚。</a:t>
            </a:r>
            <a:endParaRPr lang="zh-CN" altLang="en-US" sz="2000">
              <a:solidFill>
                <a:schemeClr val="dk1"/>
              </a:solidFill>
              <a:latin typeface="微软雅黑" panose="020B0503020204020204" charset="-122"/>
              <a:ea typeface="微软雅黑" panose="020B0503020204020204" charset="-122"/>
            </a:endParaRPr>
          </a:p>
        </p:txBody>
      </p:sp>
      <p:sp>
        <p:nvSpPr>
          <p:cNvPr id="5" name="矩形 4"/>
          <p:cNvSpPr/>
          <p:nvPr>
            <p:custDataLst>
              <p:tags r:id="rId2"/>
            </p:custDataLst>
          </p:nvPr>
        </p:nvSpPr>
        <p:spPr>
          <a:xfrm>
            <a:off x="1598760" y="2397099"/>
            <a:ext cx="1198880" cy="398780"/>
          </a:xfrm>
          <a:prstGeom prst="rect">
            <a:avLst/>
          </a:prstGeom>
        </p:spPr>
        <p:txBody>
          <a:bodyPr wrap="none">
            <a:spAutoFit/>
          </a:bodyPr>
          <a:lstStyle/>
          <a:p>
            <a:r>
              <a:rPr lang="zh-CN" altLang="en-US" sz="2000" b="1">
                <a:solidFill>
                  <a:schemeClr val="dk1">
                    <a:lumMod val="75000"/>
                    <a:lumOff val="25000"/>
                  </a:schemeClr>
                </a:solidFill>
                <a:latin typeface="微软雅黑" panose="020B0503020204020204" charset="-122"/>
                <a:ea typeface="微软雅黑" panose="020B0503020204020204" charset="-122"/>
              </a:rPr>
              <a:t>跨步电压</a:t>
            </a:r>
            <a:endParaRPr lang="zh-CN" altLang="en-US" sz="2000" b="1">
              <a:solidFill>
                <a:schemeClr val="dk1">
                  <a:lumMod val="75000"/>
                  <a:lumOff val="25000"/>
                </a:schemeClr>
              </a:solidFill>
              <a:latin typeface="微软雅黑" panose="020B0503020204020204" charset="-122"/>
              <a:ea typeface="微软雅黑" panose="020B0503020204020204" charset="-122"/>
            </a:endParaRPr>
          </a:p>
        </p:txBody>
      </p:sp>
      <p:sp>
        <p:nvSpPr>
          <p:cNvPr id="9" name="矩形 8"/>
          <p:cNvSpPr/>
          <p:nvPr/>
        </p:nvSpPr>
        <p:spPr>
          <a:xfrm>
            <a:off x="581660" y="163766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触电方式与电击机理</a:t>
            </a:r>
            <a:endParaRPr lang="zh-CN" altLang="en-US" sz="2400" b="1">
              <a:solidFill>
                <a:srgbClr val="FFFFFF"/>
              </a:solidFill>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3"/>
          <a:stretch>
            <a:fillRect/>
          </a:stretch>
        </p:blipFill>
        <p:spPr>
          <a:xfrm>
            <a:off x="6960870" y="3545205"/>
            <a:ext cx="3810000" cy="18954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wd">
                                    <p:tmPct val="10000"/>
                                  </p:iterate>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6849"/>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第二节  用电安全指示</a:t>
            </a:r>
            <a:endParaRPr lang="zh-CN" altLang="en-US" sz="4000" b="1">
              <a:solidFill>
                <a:schemeClr val="lt1"/>
              </a:solidFill>
            </a:endParaRPr>
          </a:p>
        </p:txBody>
      </p:sp>
      <p:sp>
        <p:nvSpPr>
          <p:cNvPr id="6" name="矩形 5"/>
          <p:cNvSpPr/>
          <p:nvPr>
            <p:custDataLst>
              <p:tags r:id="rId1"/>
            </p:custDataLst>
          </p:nvPr>
        </p:nvSpPr>
        <p:spPr>
          <a:xfrm>
            <a:off x="847564" y="2611443"/>
            <a:ext cx="5369446" cy="3784600"/>
          </a:xfrm>
          <a:prstGeom prst="rect">
            <a:avLst/>
          </a:prstGeom>
        </p:spPr>
        <p:txBody>
          <a:bodyPr wrap="square">
            <a:spAutoFit/>
          </a:bodyPr>
          <a:lstStyle/>
          <a:p>
            <a:pPr>
              <a:lnSpc>
                <a:spcPct val="150000"/>
              </a:lnSpc>
            </a:pPr>
            <a:r>
              <a:rPr lang="zh-CN" altLang="en-US" sz="2000">
                <a:solidFill>
                  <a:schemeClr val="dk1"/>
                </a:solidFill>
                <a:latin typeface="微软雅黑" panose="020B0503020204020204" charset="-122"/>
                <a:ea typeface="微软雅黑" panose="020B0503020204020204" charset="-122"/>
              </a:rPr>
              <a:t>通过人体电流达</a:t>
            </a:r>
            <a:r>
              <a:rPr lang="en-US" altLang="zh-CN" sz="2000">
                <a:solidFill>
                  <a:schemeClr val="dk1"/>
                </a:solidFill>
                <a:latin typeface="微软雅黑" panose="020B0503020204020204" charset="-122"/>
                <a:ea typeface="微软雅黑" panose="020B0503020204020204" charset="-122"/>
              </a:rPr>
              <a:t>0.01A</a:t>
            </a:r>
            <a:r>
              <a:rPr lang="zh-CN" altLang="en-US" sz="2000">
                <a:solidFill>
                  <a:schemeClr val="dk1"/>
                </a:solidFill>
                <a:latin typeface="微软雅黑" panose="020B0503020204020204" charset="-122"/>
                <a:ea typeface="微软雅黑" panose="020B0503020204020204" charset="-122"/>
              </a:rPr>
              <a:t>左右，除疼痛和强烈的肌肉挛缩外，触电者握住导体的手难于脱离反而握地更紧，除非数秒内切断电源，否则皮肤将被烧伤起泡，其电阻随之迅速下降，电流持续数秒可造成心肌纤维性颤动，心脏血液终止泵出。症状通常在受害者脱离后仍继续。在胸部实施人工电击，心脏有可能恢复自然节律搏动。但如不能得到紧急医疗，将导致死亡。</a:t>
            </a:r>
            <a:endParaRPr lang="zh-CN" altLang="en-US" sz="2000">
              <a:solidFill>
                <a:schemeClr val="dk1"/>
              </a:solidFill>
              <a:latin typeface="微软雅黑" panose="020B0503020204020204" charset="-122"/>
              <a:ea typeface="微软雅黑" panose="020B0503020204020204" charset="-122"/>
            </a:endParaRPr>
          </a:p>
        </p:txBody>
      </p:sp>
      <p:grpSp>
        <p:nvGrpSpPr>
          <p:cNvPr id="8" name="组合 7"/>
          <p:cNvGrpSpPr/>
          <p:nvPr/>
        </p:nvGrpSpPr>
        <p:grpSpPr>
          <a:xfrm>
            <a:off x="7045960" y="3720465"/>
            <a:ext cx="1407160" cy="1303655"/>
            <a:chOff x="7143750" y="2043452"/>
            <a:chExt cx="2679177" cy="2771095"/>
          </a:xfrm>
        </p:grpSpPr>
        <p:sp>
          <p:nvSpPr>
            <p:cNvPr id="4" name="矩形: 圆角 3"/>
            <p:cNvSpPr/>
            <p:nvPr>
              <p:custDataLst>
                <p:tags r:id="rId2"/>
              </p:custDataLst>
            </p:nvPr>
          </p:nvSpPr>
          <p:spPr bwMode="auto">
            <a:xfrm>
              <a:off x="7143750" y="2043452"/>
              <a:ext cx="2679177" cy="2771095"/>
            </a:xfrm>
            <a:prstGeom prst="roundRect">
              <a:avLst>
                <a:gd name="adj" fmla="val 4501"/>
              </a:avLst>
            </a:prstGeom>
            <a:solidFill>
              <a:srgbClr val="854022"/>
            </a:solidFill>
            <a:ln w="19050">
              <a:gradFill>
                <a:gsLst>
                  <a:gs pos="0">
                    <a:srgbClr val="A6A6A6">
                      <a:lumMod val="65000"/>
                    </a:srgbClr>
                  </a:gs>
                  <a:gs pos="100000">
                    <a:srgbClr val="FFFFFF"/>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615" tIns="34308" rIns="68615" bIns="34308" rtlCol="0" anchor="ctr"/>
            <a:lstStyle/>
            <a:p>
              <a:pPr algn="ctr" defTabSz="685800" eaLnBrk="1" hangingPunct="1"/>
              <a:endParaRPr lang="zh-CN" altLang="en-US" sz="1015">
                <a:solidFill>
                  <a:schemeClr val="lt1"/>
                </a:solidFill>
                <a:latin typeface="+mn-lt"/>
                <a:ea typeface="+mn-ea"/>
              </a:endParaRP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1582" y="2228370"/>
              <a:ext cx="2363509" cy="2375629"/>
            </a:xfrm>
            <a:prstGeom prst="roundRect">
              <a:avLst>
                <a:gd name="adj" fmla="val 2641"/>
              </a:avLst>
            </a:prstGeom>
            <a:effectLst>
              <a:innerShdw blurRad="114300">
                <a:prstClr val="black"/>
              </a:innerShdw>
            </a:effectLst>
          </p:spPr>
        </p:pic>
      </p:grpSp>
      <p:grpSp>
        <p:nvGrpSpPr>
          <p:cNvPr id="16" name="组合 15"/>
          <p:cNvGrpSpPr/>
          <p:nvPr/>
        </p:nvGrpSpPr>
        <p:grpSpPr>
          <a:xfrm>
            <a:off x="8559165" y="2338705"/>
            <a:ext cx="1407160" cy="1303655"/>
            <a:chOff x="7143750" y="2043452"/>
            <a:chExt cx="2679177" cy="2771095"/>
          </a:xfrm>
        </p:grpSpPr>
        <p:sp>
          <p:nvSpPr>
            <p:cNvPr id="17" name="矩形: 圆角 16"/>
            <p:cNvSpPr/>
            <p:nvPr>
              <p:custDataLst>
                <p:tags r:id="rId4"/>
              </p:custDataLst>
            </p:nvPr>
          </p:nvSpPr>
          <p:spPr bwMode="auto">
            <a:xfrm>
              <a:off x="7143750" y="2043452"/>
              <a:ext cx="2679177" cy="2771095"/>
            </a:xfrm>
            <a:prstGeom prst="roundRect">
              <a:avLst>
                <a:gd name="adj" fmla="val 4501"/>
              </a:avLst>
            </a:prstGeom>
            <a:solidFill>
              <a:srgbClr val="854022"/>
            </a:solidFill>
            <a:ln w="19050">
              <a:gradFill>
                <a:gsLst>
                  <a:gs pos="0">
                    <a:srgbClr val="A6A6A6">
                      <a:lumMod val="65000"/>
                    </a:srgbClr>
                  </a:gs>
                  <a:gs pos="100000">
                    <a:srgbClr val="FFFFFF"/>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615" tIns="34308" rIns="68615" bIns="34308" rtlCol="0" anchor="ctr"/>
            <a:lstStyle/>
            <a:p>
              <a:pPr algn="ctr" defTabSz="685800" eaLnBrk="1" hangingPunct="1"/>
              <a:endParaRPr lang="zh-CN" altLang="en-US" sz="1015">
                <a:solidFill>
                  <a:schemeClr val="lt1"/>
                </a:solidFill>
                <a:latin typeface="+mn-lt"/>
                <a:ea typeface="+mn-ea"/>
              </a:endParaRPr>
            </a:p>
          </p:txBody>
        </p:sp>
        <p:pic>
          <p:nvPicPr>
            <p:cNvPr id="18" name="图片 17"/>
            <p:cNvPicPr>
              <a:picLocks noChangeAspect="1"/>
            </p:cNvPicPr>
            <p:nvPr/>
          </p:nvPicPr>
          <p:blipFill>
            <a:blip r:embed="rId5"/>
            <a:stretch>
              <a:fillRect/>
            </a:stretch>
          </p:blipFill>
          <p:spPr>
            <a:xfrm>
              <a:off x="7301582" y="2215408"/>
              <a:ext cx="2363509" cy="2368787"/>
            </a:xfrm>
            <a:prstGeom prst="roundRect">
              <a:avLst>
                <a:gd name="adj" fmla="val 2641"/>
              </a:avLst>
            </a:prstGeom>
            <a:effectLst>
              <a:innerShdw blurRad="114300">
                <a:prstClr val="black"/>
              </a:innerShdw>
            </a:effectLst>
          </p:spPr>
        </p:pic>
      </p:grpSp>
      <p:grpSp>
        <p:nvGrpSpPr>
          <p:cNvPr id="19" name="组合 18"/>
          <p:cNvGrpSpPr/>
          <p:nvPr/>
        </p:nvGrpSpPr>
        <p:grpSpPr>
          <a:xfrm>
            <a:off x="10082530" y="3687445"/>
            <a:ext cx="1407160" cy="1303655"/>
            <a:chOff x="7143750" y="2043452"/>
            <a:chExt cx="2679177" cy="2771095"/>
          </a:xfrm>
        </p:grpSpPr>
        <p:sp>
          <p:nvSpPr>
            <p:cNvPr id="20" name="矩形: 圆角 19"/>
            <p:cNvSpPr/>
            <p:nvPr>
              <p:custDataLst>
                <p:tags r:id="rId6"/>
              </p:custDataLst>
            </p:nvPr>
          </p:nvSpPr>
          <p:spPr bwMode="auto">
            <a:xfrm>
              <a:off x="7143750" y="2043452"/>
              <a:ext cx="2679177" cy="2771095"/>
            </a:xfrm>
            <a:prstGeom prst="roundRect">
              <a:avLst>
                <a:gd name="adj" fmla="val 4501"/>
              </a:avLst>
            </a:prstGeom>
            <a:solidFill>
              <a:srgbClr val="854022"/>
            </a:solidFill>
            <a:ln w="19050">
              <a:gradFill>
                <a:gsLst>
                  <a:gs pos="0">
                    <a:srgbClr val="A6A6A6">
                      <a:lumMod val="65000"/>
                    </a:srgbClr>
                  </a:gs>
                  <a:gs pos="100000">
                    <a:srgbClr val="FFFFFF"/>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615" tIns="34308" rIns="68615" bIns="34308" rtlCol="0" anchor="ctr"/>
            <a:lstStyle/>
            <a:p>
              <a:pPr algn="ctr" defTabSz="685800" eaLnBrk="1" hangingPunct="1"/>
              <a:endParaRPr lang="zh-CN" altLang="en-US" sz="1015">
                <a:solidFill>
                  <a:schemeClr val="lt1"/>
                </a:solidFill>
                <a:latin typeface="+mn-lt"/>
                <a:ea typeface="+mn-ea"/>
              </a:endParaRPr>
            </a:p>
          </p:txBody>
        </p:sp>
        <p:pic>
          <p:nvPicPr>
            <p:cNvPr id="21" name="图片 20"/>
            <p:cNvPicPr>
              <a:picLocks noChangeAspect="1"/>
            </p:cNvPicPr>
            <p:nvPr/>
          </p:nvPicPr>
          <p:blipFill>
            <a:blip r:embed="rId7"/>
            <a:stretch>
              <a:fillRect/>
            </a:stretch>
          </p:blipFill>
          <p:spPr>
            <a:xfrm>
              <a:off x="7287300" y="2113680"/>
              <a:ext cx="2363509" cy="2497926"/>
            </a:xfrm>
            <a:prstGeom prst="roundRect">
              <a:avLst>
                <a:gd name="adj" fmla="val 2641"/>
              </a:avLst>
            </a:prstGeom>
            <a:effectLst>
              <a:innerShdw blurRad="114300">
                <a:prstClr val="black"/>
              </a:innerShdw>
            </a:effectLst>
          </p:spPr>
        </p:pic>
      </p:grpSp>
      <p:grpSp>
        <p:nvGrpSpPr>
          <p:cNvPr id="22" name="组合 21"/>
          <p:cNvGrpSpPr/>
          <p:nvPr/>
        </p:nvGrpSpPr>
        <p:grpSpPr>
          <a:xfrm>
            <a:off x="8574405" y="4990465"/>
            <a:ext cx="1407160" cy="1303655"/>
            <a:chOff x="7143750" y="2043452"/>
            <a:chExt cx="2679177" cy="2771095"/>
          </a:xfrm>
        </p:grpSpPr>
        <p:sp>
          <p:nvSpPr>
            <p:cNvPr id="23" name="矩形: 圆角 22"/>
            <p:cNvSpPr/>
            <p:nvPr>
              <p:custDataLst>
                <p:tags r:id="rId8"/>
              </p:custDataLst>
            </p:nvPr>
          </p:nvSpPr>
          <p:spPr bwMode="auto">
            <a:xfrm>
              <a:off x="7143750" y="2043452"/>
              <a:ext cx="2679177" cy="2771095"/>
            </a:xfrm>
            <a:prstGeom prst="roundRect">
              <a:avLst>
                <a:gd name="adj" fmla="val 4501"/>
              </a:avLst>
            </a:prstGeom>
            <a:solidFill>
              <a:srgbClr val="854022"/>
            </a:solidFill>
            <a:ln w="19050">
              <a:gradFill>
                <a:gsLst>
                  <a:gs pos="0">
                    <a:srgbClr val="A6A6A6">
                      <a:lumMod val="65000"/>
                    </a:srgbClr>
                  </a:gs>
                  <a:gs pos="100000">
                    <a:srgbClr val="FFFFFF"/>
                  </a:gs>
                </a:gsLst>
                <a:lin ang="13500000" scaled="0"/>
              </a:gra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615" tIns="34308" rIns="68615" bIns="34308" rtlCol="0" anchor="ctr"/>
            <a:lstStyle/>
            <a:p>
              <a:pPr algn="ctr" defTabSz="685800" eaLnBrk="1" hangingPunct="1"/>
              <a:endParaRPr lang="zh-CN" altLang="en-US" sz="1015">
                <a:solidFill>
                  <a:schemeClr val="lt1"/>
                </a:solidFill>
                <a:latin typeface="+mn-lt"/>
                <a:ea typeface="+mn-ea"/>
              </a:endParaRPr>
            </a:p>
          </p:txBody>
        </p:sp>
        <p:pic>
          <p:nvPicPr>
            <p:cNvPr id="24" name="图片 23"/>
            <p:cNvPicPr>
              <a:picLocks noChangeAspect="1"/>
            </p:cNvPicPr>
            <p:nvPr/>
          </p:nvPicPr>
          <p:blipFill>
            <a:blip r:embed="rId9"/>
            <a:stretch>
              <a:fillRect/>
            </a:stretch>
          </p:blipFill>
          <p:spPr>
            <a:xfrm>
              <a:off x="7273017" y="2266157"/>
              <a:ext cx="2363509" cy="2297117"/>
            </a:xfrm>
            <a:prstGeom prst="roundRect">
              <a:avLst>
                <a:gd name="adj" fmla="val 2641"/>
              </a:avLst>
            </a:prstGeom>
            <a:effectLst>
              <a:innerShdw blurRad="114300">
                <a:prstClr val="black"/>
              </a:innerShdw>
            </a:effectLst>
          </p:spPr>
        </p:pic>
      </p:grpSp>
      <p:sp>
        <p:nvSpPr>
          <p:cNvPr id="9" name="矩形 8"/>
          <p:cNvSpPr/>
          <p:nvPr/>
        </p:nvSpPr>
        <p:spPr>
          <a:xfrm>
            <a:off x="581660" y="163766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触电方式与电击机理</a:t>
            </a:r>
            <a:endParaRPr lang="zh-CN" altLang="en-US" sz="2400" b="1">
              <a:solidFill>
                <a:srgbClr val="FFFFFF"/>
              </a:solidFill>
              <a:latin typeface="微软雅黑" panose="020B0503020204020204" charset="-122"/>
              <a:ea typeface="微软雅黑" panose="020B0503020204020204" charset="-122"/>
            </a:endParaRPr>
          </a:p>
        </p:txBody>
      </p:sp>
      <p:sp>
        <p:nvSpPr>
          <p:cNvPr id="5" name="矩形 4"/>
          <p:cNvSpPr/>
          <p:nvPr>
            <p:custDataLst>
              <p:tags r:id="rId10"/>
            </p:custDataLst>
          </p:nvPr>
        </p:nvSpPr>
        <p:spPr>
          <a:xfrm>
            <a:off x="908515" y="2281529"/>
            <a:ext cx="1198880" cy="398780"/>
          </a:xfrm>
          <a:prstGeom prst="rect">
            <a:avLst/>
          </a:prstGeom>
        </p:spPr>
        <p:txBody>
          <a:bodyPr wrap="none">
            <a:spAutoFit/>
          </a:bodyPr>
          <a:lstStyle/>
          <a:p>
            <a:r>
              <a:rPr lang="zh-CN" altLang="en-US" sz="2000" b="1">
                <a:solidFill>
                  <a:schemeClr val="dk1">
                    <a:lumMod val="75000"/>
                    <a:lumOff val="25000"/>
                  </a:schemeClr>
                </a:solidFill>
                <a:latin typeface="微软雅黑" panose="020B0503020204020204" charset="-122"/>
                <a:ea typeface="微软雅黑" panose="020B0503020204020204" charset="-122"/>
              </a:rPr>
              <a:t>触电机理</a:t>
            </a:r>
            <a:endParaRPr lang="zh-CN" altLang="en-US" sz="2000" b="1">
              <a:solidFill>
                <a:schemeClr val="dk1">
                  <a:lumMod val="75000"/>
                  <a:lumOff val="2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wd">
                                    <p:tmPct val="10000"/>
                                  </p:iterate>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8500"/>
                            </p:stCondLst>
                            <p:childTnLst>
                              <p:par>
                                <p:cTn id="9" presetID="2" presetClass="entr" presetSubtype="1"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0-#ppt_h/2"/>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ppt_x"/>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1+#ppt_w/2"/>
                                          </p:val>
                                        </p:tav>
                                        <p:tav tm="100000">
                                          <p:val>
                                            <p:strVal val="#ppt_x"/>
                                          </p:val>
                                        </p:tav>
                                      </p:tavLst>
                                    </p:anim>
                                    <p:anim calcmode="lin" valueType="num">
                                      <p:cBhvr additive="base">
                                        <p:cTn id="24" dur="500" fill="hold"/>
                                        <p:tgtEl>
                                          <p:spTgt spid="19"/>
                                        </p:tgtEl>
                                        <p:attrNameLst>
                                          <p:attrName>ppt_y</p:attrName>
                                        </p:attrNameLst>
                                      </p:cBhvr>
                                      <p:tavLst>
                                        <p:tav tm="0">
                                          <p:val>
                                            <p:strVal val="#ppt_y"/>
                                          </p:val>
                                        </p:tav>
                                        <p:tav tm="100000">
                                          <p:val>
                                            <p:strVal val="#ppt_y"/>
                                          </p:val>
                                        </p:tav>
                                      </p:tavLst>
                                    </p:anim>
                                  </p:childTnLst>
                                </p:cTn>
                              </p:par>
                            </p:childTnLst>
                          </p:cTn>
                        </p:par>
                        <p:par>
                          <p:cTn id="25" fill="hold">
                            <p:stCondLst>
                              <p:cond delay="9000"/>
                            </p:stCondLst>
                            <p:childTnLst>
                              <p:par>
                                <p:cTn id="26" presetID="22" presetClass="entr" presetSubtype="8"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第二节  用电安全指示</a:t>
            </a:r>
            <a:endParaRPr lang="zh-CN" altLang="en-US" sz="4000" b="1">
              <a:solidFill>
                <a:schemeClr val="lt1"/>
              </a:solidFill>
            </a:endParaRPr>
          </a:p>
        </p:txBody>
      </p:sp>
      <p:sp>
        <p:nvSpPr>
          <p:cNvPr id="4" name="矩形 3"/>
          <p:cNvSpPr/>
          <p:nvPr/>
        </p:nvSpPr>
        <p:spPr>
          <a:xfrm>
            <a:off x="581660" y="162115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用电安全及预防措施</a:t>
            </a:r>
            <a:endParaRPr lang="zh-CN" altLang="en-US" sz="2400" b="1">
              <a:solidFill>
                <a:srgbClr val="FFFFFF"/>
              </a:solidFill>
              <a:latin typeface="微软雅黑" panose="020B0503020204020204" charset="-122"/>
              <a:ea typeface="微软雅黑" panose="020B0503020204020204" charset="-122"/>
            </a:endParaRPr>
          </a:p>
        </p:txBody>
      </p:sp>
      <p:sp>
        <p:nvSpPr>
          <p:cNvPr id="11" name="TextBox 13"/>
          <p:cNvSpPr txBox="1"/>
          <p:nvPr/>
        </p:nvSpPr>
        <p:spPr>
          <a:xfrm>
            <a:off x="581487" y="2312466"/>
            <a:ext cx="10396106" cy="3808730"/>
          </a:xfrm>
          <a:prstGeom prst="rect">
            <a:avLst/>
          </a:prstGeom>
          <a:noFill/>
        </p:spPr>
        <p:txBody>
          <a:bodyPr wrap="square" lIns="0" tIns="0" rIns="0" bIns="0">
            <a:spAutoFit/>
          </a:bodyPr>
          <a:lstStyle/>
          <a:p>
            <a:pPr marL="285750" lvl="0" indent="0" fontAlgn="auto">
              <a:lnSpc>
                <a:spcPts val="3300"/>
              </a:lnSpc>
              <a:buFont typeface="Wingdings" panose="05000000000000000000" pitchFamily="2" charset="2"/>
              <a:buChar char="Ø"/>
              <a:defRPr/>
            </a:pPr>
            <a:r>
              <a:rPr lang="en-US">
                <a:solidFill>
                  <a:schemeClr val="dk1"/>
                </a:solidFill>
                <a:latin typeface="微软雅黑" panose="020B0503020204020204" charset="-122"/>
                <a:ea typeface="微软雅黑" panose="020B0503020204020204" charset="-122"/>
                <a:sym typeface="思源黑体" panose="020B0500000000000000" pitchFamily="34" charset="-122"/>
              </a:rPr>
              <a:t>  1</a:t>
            </a:r>
            <a:r>
              <a:rPr lang="zh-CN" altLang="en-US">
                <a:solidFill>
                  <a:schemeClr val="dk1"/>
                </a:solidFill>
                <a:latin typeface="微软雅黑" panose="020B0503020204020204" charset="-122"/>
                <a:ea typeface="微软雅黑" panose="020B0503020204020204" charset="-122"/>
                <a:sym typeface="思源黑体" panose="020B0500000000000000" pitchFamily="34" charset="-122"/>
              </a:rPr>
              <a:t>、发现电器设备冒烟或闻到异味（焦味）时，要迅速切断电源，通知电工检查和维修， 避免扩大故障范围和发生触电事故。</a:t>
            </a:r>
            <a:endParaRPr lang="zh-CN" altLang="en-US">
              <a:solidFill>
                <a:schemeClr val="dk1"/>
              </a:solidFill>
              <a:latin typeface="微软雅黑" panose="020B0503020204020204" charset="-122"/>
              <a:ea typeface="微软雅黑" panose="020B0503020204020204" charset="-122"/>
              <a:sym typeface="思源黑体" panose="020B0500000000000000" pitchFamily="34" charset="-122"/>
            </a:endParaRPr>
          </a:p>
          <a:p>
            <a:pPr marL="285750" lvl="0" indent="0" fontAlgn="auto">
              <a:lnSpc>
                <a:spcPts val="3300"/>
              </a:lnSpc>
              <a:buFont typeface="Wingdings" panose="05000000000000000000" pitchFamily="2" charset="2"/>
              <a:buChar char="Ø"/>
              <a:defRPr/>
            </a:pPr>
            <a:r>
              <a:rPr lang="en-US" altLang="zh-CN">
                <a:solidFill>
                  <a:schemeClr val="dk1"/>
                </a:solidFill>
                <a:latin typeface="微软雅黑" panose="020B0503020204020204" charset="-122"/>
                <a:ea typeface="微软雅黑" panose="020B0503020204020204" charset="-122"/>
                <a:sym typeface="思源黑体" panose="020B0500000000000000" pitchFamily="34" charset="-122"/>
              </a:rPr>
              <a:t>  2</a:t>
            </a:r>
            <a:r>
              <a:rPr lang="zh-CN" altLang="en-US">
                <a:solidFill>
                  <a:schemeClr val="dk1"/>
                </a:solidFill>
                <a:latin typeface="微软雅黑" panose="020B0503020204020204" charset="-122"/>
                <a:ea typeface="微软雅黑" panose="020B0503020204020204" charset="-122"/>
                <a:sym typeface="思源黑体" panose="020B0500000000000000" pitchFamily="34" charset="-122"/>
              </a:rPr>
              <a:t>、</a:t>
            </a:r>
            <a:r>
              <a:rPr lang="zh-CN" altLang="en-US">
                <a:solidFill>
                  <a:schemeClr val="dk1"/>
                </a:solidFill>
                <a:latin typeface="微软雅黑" panose="020B0503020204020204" charset="-122"/>
                <a:ea typeface="微软雅黑" panose="020B0503020204020204" charset="-122"/>
                <a:sym typeface="+mn-ea"/>
              </a:rPr>
              <a:t>操作者在电工维修设备的时侯，不能擅自离开，要进行监护，等待维修完毕后的试车。</a:t>
            </a:r>
            <a:endParaRPr lang="zh-CN" altLang="en-US">
              <a:solidFill>
                <a:schemeClr val="dk1"/>
              </a:solidFill>
              <a:latin typeface="微软雅黑" panose="020B0503020204020204" charset="-122"/>
              <a:ea typeface="微软雅黑" panose="020B0503020204020204" charset="-122"/>
              <a:sym typeface="+mn-ea"/>
            </a:endParaRPr>
          </a:p>
          <a:p>
            <a:pPr marL="285750" lvl="0" indent="0" fontAlgn="auto">
              <a:lnSpc>
                <a:spcPts val="3300"/>
              </a:lnSpc>
              <a:buFont typeface="Wingdings" panose="05000000000000000000" pitchFamily="2" charset="2"/>
              <a:buChar char="Ø"/>
              <a:defRPr/>
            </a:pPr>
            <a:r>
              <a:rPr lang="en-US" altLang="zh-CN">
                <a:solidFill>
                  <a:schemeClr val="dk1"/>
                </a:solidFill>
                <a:latin typeface="微软雅黑" panose="020B0503020204020204" charset="-122"/>
                <a:ea typeface="微软雅黑" panose="020B0503020204020204" charset="-122"/>
                <a:sym typeface="思源黑体" panose="020B0500000000000000" pitchFamily="34" charset="-122"/>
              </a:rPr>
              <a:t>  3</a:t>
            </a:r>
            <a:r>
              <a:rPr lang="zh-CN" altLang="en-US">
                <a:solidFill>
                  <a:schemeClr val="dk1"/>
                </a:solidFill>
                <a:latin typeface="微软雅黑" panose="020B0503020204020204" charset="-122"/>
                <a:ea typeface="微软雅黑" panose="020B0503020204020204" charset="-122"/>
                <a:sym typeface="思源黑体" panose="020B0500000000000000" pitchFamily="34" charset="-122"/>
              </a:rPr>
              <a:t>、</a:t>
            </a:r>
            <a:r>
              <a:rPr lang="zh-CN" altLang="en-US">
                <a:solidFill>
                  <a:schemeClr val="dk1"/>
                </a:solidFill>
                <a:latin typeface="微软雅黑" panose="020B0503020204020204" charset="-122"/>
                <a:ea typeface="微软雅黑" panose="020B0503020204020204" charset="-122"/>
                <a:sym typeface="+mn-ea"/>
              </a:rPr>
              <a:t>未经有关部门的许可不能擅自进入电房或电气施工现场。</a:t>
            </a:r>
            <a:endParaRPr lang="zh-CN" altLang="en-US">
              <a:solidFill>
                <a:schemeClr val="dk1"/>
              </a:solidFill>
              <a:latin typeface="微软雅黑" panose="020B0503020204020204" charset="-122"/>
              <a:ea typeface="微软雅黑" panose="020B0503020204020204" charset="-122"/>
            </a:endParaRPr>
          </a:p>
          <a:p>
            <a:pPr marL="285750" lvl="0" indent="0" fontAlgn="auto">
              <a:lnSpc>
                <a:spcPts val="3300"/>
              </a:lnSpc>
              <a:buFont typeface="Wingdings" panose="05000000000000000000" pitchFamily="2" charset="2"/>
              <a:buChar char="Ø"/>
              <a:defRPr/>
            </a:pPr>
            <a:r>
              <a:rPr lang="en-US" altLang="zh-CN">
                <a:solidFill>
                  <a:schemeClr val="dk1"/>
                </a:solidFill>
                <a:latin typeface="微软雅黑" panose="020B0503020204020204" charset="-122"/>
                <a:ea typeface="微软雅黑" panose="020B0503020204020204" charset="-122"/>
                <a:sym typeface="+mn-ea"/>
              </a:rPr>
              <a:t>  4</a:t>
            </a:r>
            <a:r>
              <a:rPr lang="zh-CN" altLang="en-US">
                <a:solidFill>
                  <a:schemeClr val="dk1"/>
                </a:solidFill>
                <a:latin typeface="微软雅黑" panose="020B0503020204020204" charset="-122"/>
                <a:ea typeface="微软雅黑" panose="020B0503020204020204" charset="-122"/>
                <a:sym typeface="+mn-ea"/>
              </a:rPr>
              <a:t>、发现电线破损要及时更换或用绝缘胶布扎好，严禁用普通胶布或其他胶带包扎。</a:t>
            </a:r>
            <a:endParaRPr lang="zh-CN" altLang="en-US">
              <a:solidFill>
                <a:schemeClr val="dk1"/>
              </a:solidFill>
              <a:latin typeface="微软雅黑" panose="020B0503020204020204" charset="-122"/>
              <a:ea typeface="微软雅黑" panose="020B0503020204020204" charset="-122"/>
            </a:endParaRPr>
          </a:p>
          <a:p>
            <a:pPr marL="285750" lvl="0" indent="0" fontAlgn="auto">
              <a:lnSpc>
                <a:spcPts val="3300"/>
              </a:lnSpc>
              <a:buFont typeface="Wingdings" panose="05000000000000000000" pitchFamily="2" charset="2"/>
              <a:buChar char="Ø"/>
              <a:defRPr/>
            </a:pPr>
            <a:r>
              <a:rPr lang="en-US" altLang="zh-CN">
                <a:solidFill>
                  <a:schemeClr val="dk1"/>
                </a:solidFill>
                <a:latin typeface="微软雅黑" panose="020B0503020204020204" charset="-122"/>
                <a:ea typeface="微软雅黑" panose="020B0503020204020204" charset="-122"/>
                <a:sym typeface="思源黑体" panose="020B0500000000000000" pitchFamily="34" charset="-122"/>
              </a:rPr>
              <a:t>  5</a:t>
            </a:r>
            <a:r>
              <a:rPr lang="zh-CN" altLang="en-US">
                <a:solidFill>
                  <a:schemeClr val="dk1"/>
                </a:solidFill>
                <a:latin typeface="微软雅黑" panose="020B0503020204020204" charset="-122"/>
                <a:ea typeface="微软雅黑" panose="020B0503020204020204" charset="-122"/>
                <a:sym typeface="思源黑体" panose="020B0500000000000000" pitchFamily="34" charset="-122"/>
              </a:rPr>
              <a:t>、</a:t>
            </a:r>
            <a:r>
              <a:rPr lang="zh-CN" altLang="en-US">
                <a:solidFill>
                  <a:schemeClr val="dk1"/>
                </a:solidFill>
                <a:latin typeface="微软雅黑" panose="020B0503020204020204" charset="-122"/>
                <a:ea typeface="微软雅黑" panose="020B0503020204020204" charset="-122"/>
                <a:sym typeface="+mn-ea"/>
              </a:rPr>
              <a:t>电气设备的安装、维修应由持证电工负责。</a:t>
            </a:r>
            <a:endParaRPr lang="zh-CN" altLang="en-US">
              <a:solidFill>
                <a:schemeClr val="dk1"/>
              </a:solidFill>
              <a:latin typeface="微软雅黑" panose="020B0503020204020204" charset="-122"/>
              <a:ea typeface="微软雅黑" panose="020B0503020204020204" charset="-122"/>
            </a:endParaRPr>
          </a:p>
          <a:p>
            <a:pPr marL="285750" lvl="0" indent="0" fontAlgn="auto">
              <a:lnSpc>
                <a:spcPts val="3300"/>
              </a:lnSpc>
              <a:buFont typeface="Wingdings" panose="05000000000000000000" pitchFamily="2" charset="2"/>
              <a:buChar char="Ø"/>
              <a:defRPr/>
            </a:pPr>
            <a:r>
              <a:rPr lang="en-US" altLang="zh-CN">
                <a:solidFill>
                  <a:schemeClr val="dk1"/>
                </a:solidFill>
                <a:latin typeface="微软雅黑" panose="020B0503020204020204" charset="-122"/>
                <a:ea typeface="微软雅黑" panose="020B0503020204020204" charset="-122"/>
                <a:sym typeface="思源黑体" panose="020B0500000000000000" pitchFamily="34" charset="-122"/>
              </a:rPr>
              <a:t>  6</a:t>
            </a:r>
            <a:r>
              <a:rPr lang="zh-CN" altLang="en-US">
                <a:solidFill>
                  <a:schemeClr val="dk1"/>
                </a:solidFill>
                <a:latin typeface="微软雅黑" panose="020B0503020204020204" charset="-122"/>
                <a:ea typeface="微软雅黑" panose="020B0503020204020204" charset="-122"/>
                <a:sym typeface="思源黑体" panose="020B0500000000000000" pitchFamily="34" charset="-122"/>
              </a:rPr>
              <a:t>、熟悉自己生产现场或宿舍主空气断路器（俗称总闸）位置（如车间、施工现场、办公室、宿舍等），一旦发生火灾、触电或其它电气事故时，应第一时间切断电源,避免造成更大的财产损失和人身伤亡事故。</a:t>
            </a:r>
            <a:endParaRPr lang="zh-CN" altLang="en-US">
              <a:solidFill>
                <a:schemeClr val="dk1"/>
              </a:solidFill>
              <a:latin typeface="微软雅黑" panose="020B0503020204020204" charset="-122"/>
              <a:ea typeface="微软雅黑" panose="020B0503020204020204" charset="-122"/>
              <a:sym typeface="思源黑体" panose="020B05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第二节  用电安全指示</a:t>
            </a:r>
            <a:endParaRPr lang="zh-CN" altLang="en-US" sz="4000" b="1">
              <a:solidFill>
                <a:schemeClr val="lt1"/>
              </a:solidFill>
            </a:endParaRPr>
          </a:p>
        </p:txBody>
      </p:sp>
      <p:sp>
        <p:nvSpPr>
          <p:cNvPr id="2" name="矩形 1"/>
          <p:cNvSpPr/>
          <p:nvPr/>
        </p:nvSpPr>
        <p:spPr>
          <a:xfrm>
            <a:off x="581660" y="162115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用电安全及预防措施</a:t>
            </a:r>
            <a:endParaRPr lang="zh-CN" altLang="en-US" sz="2400" b="1">
              <a:solidFill>
                <a:srgbClr val="FFFFFF"/>
              </a:solidFill>
              <a:latin typeface="微软雅黑" panose="020B0503020204020204" charset="-122"/>
              <a:ea typeface="微软雅黑" panose="020B0503020204020204" charset="-122"/>
            </a:endParaRPr>
          </a:p>
        </p:txBody>
      </p:sp>
      <p:sp>
        <p:nvSpPr>
          <p:cNvPr id="11" name="TextBox 13"/>
          <p:cNvSpPr txBox="1"/>
          <p:nvPr/>
        </p:nvSpPr>
        <p:spPr>
          <a:xfrm>
            <a:off x="581487" y="2083866"/>
            <a:ext cx="10396106" cy="4655185"/>
          </a:xfrm>
          <a:prstGeom prst="rect">
            <a:avLst/>
          </a:prstGeom>
          <a:noFill/>
        </p:spPr>
        <p:txBody>
          <a:bodyPr wrap="square" lIns="0" tIns="0" rIns="0" bIns="0">
            <a:spAutoFit/>
          </a:bodyPr>
          <a:lstStyle/>
          <a:p>
            <a:pPr marL="285750" lvl="0" indent="0" fontAlgn="auto">
              <a:lnSpc>
                <a:spcPts val="3300"/>
              </a:lnSpc>
              <a:buFont typeface="Wingdings" panose="05000000000000000000" pitchFamily="2" charset="2"/>
              <a:buChar char="Ø"/>
              <a:defRPr/>
            </a:pPr>
            <a:r>
              <a:rPr lang="en-US">
                <a:solidFill>
                  <a:schemeClr val="dk1"/>
                </a:solidFill>
                <a:latin typeface="微软雅黑" panose="020B0503020204020204" charset="-122"/>
                <a:ea typeface="微软雅黑" panose="020B0503020204020204" charset="-122"/>
                <a:sym typeface="思源黑体" panose="020B0500000000000000" pitchFamily="34" charset="-122"/>
              </a:rPr>
              <a:t>  </a:t>
            </a:r>
            <a:r>
              <a:rPr lang="en-US" altLang="zh-CN">
                <a:solidFill>
                  <a:schemeClr val="dk1"/>
                </a:solidFill>
                <a:latin typeface="微软雅黑" panose="020B0503020204020204" charset="-122"/>
                <a:ea typeface="微软雅黑" panose="020B0503020204020204" charset="-122"/>
                <a:sym typeface="+mn-ea"/>
              </a:rPr>
              <a:t>7</a:t>
            </a:r>
            <a:r>
              <a:rPr lang="zh-CN" altLang="en-US">
                <a:solidFill>
                  <a:schemeClr val="dk1"/>
                </a:solidFill>
                <a:latin typeface="微软雅黑" panose="020B0503020204020204" charset="-122"/>
                <a:ea typeface="微软雅黑" panose="020B0503020204020204" charset="-122"/>
                <a:sym typeface="+mn-ea"/>
              </a:rPr>
              <a:t>、对规定使用接地的用电器具金属外壳做好接地保护或加装漏电保护器，不要忘记用三线插座、插头和安装接地线。</a:t>
            </a:r>
            <a:endParaRPr lang="zh-CN" altLang="en-US">
              <a:solidFill>
                <a:schemeClr val="dk1"/>
              </a:solidFill>
              <a:latin typeface="微软雅黑" panose="020B0503020204020204" charset="-122"/>
              <a:ea typeface="微软雅黑" panose="020B0503020204020204" charset="-122"/>
              <a:sym typeface="思源黑体" panose="020B0500000000000000" pitchFamily="34" charset="-122"/>
            </a:endParaRPr>
          </a:p>
          <a:p>
            <a:pPr marL="285750" lvl="0" indent="0" fontAlgn="auto">
              <a:lnSpc>
                <a:spcPts val="3300"/>
              </a:lnSpc>
              <a:buFont typeface="Wingdings" panose="05000000000000000000" pitchFamily="2" charset="2"/>
              <a:buChar char="Ø"/>
              <a:defRPr/>
            </a:pPr>
            <a:r>
              <a:rPr lang="en-US">
                <a:solidFill>
                  <a:schemeClr val="dk1"/>
                </a:solidFill>
                <a:latin typeface="微软雅黑" panose="020B0503020204020204" charset="-122"/>
                <a:ea typeface="微软雅黑" panose="020B0503020204020204" charset="-122"/>
                <a:sym typeface="思源黑体" panose="020B0500000000000000" pitchFamily="34" charset="-122"/>
              </a:rPr>
              <a:t>  8</a:t>
            </a:r>
            <a:r>
              <a:rPr lang="zh-CN" altLang="en-US">
                <a:solidFill>
                  <a:schemeClr val="dk1"/>
                </a:solidFill>
                <a:latin typeface="微软雅黑" panose="020B0503020204020204" charset="-122"/>
                <a:ea typeface="微软雅黑" panose="020B0503020204020204" charset="-122"/>
                <a:sym typeface="思源黑体" panose="020B0500000000000000" pitchFamily="34" charset="-122"/>
              </a:rPr>
              <a:t>、</a:t>
            </a:r>
            <a:r>
              <a:rPr lang="zh-CN" altLang="en-US">
                <a:solidFill>
                  <a:schemeClr val="dk1"/>
                </a:solidFill>
                <a:latin typeface="微软雅黑" panose="020B0503020204020204" charset="-122"/>
                <a:ea typeface="微软雅黑" panose="020B0503020204020204" charset="-122"/>
                <a:sym typeface="+mn-ea"/>
              </a:rPr>
              <a:t>珍惜电力资源，养成安全用电和节约用电的良好习惯，当要长时间离开或不使用时，要确定切断电源（特别是电热电器）的情况下才能离开。</a:t>
            </a:r>
            <a:endParaRPr lang="zh-CN" altLang="en-US">
              <a:solidFill>
                <a:schemeClr val="dk1"/>
              </a:solidFill>
              <a:latin typeface="微软雅黑" panose="020B0503020204020204" charset="-122"/>
              <a:ea typeface="微软雅黑" panose="020B0503020204020204" charset="-122"/>
            </a:endParaRPr>
          </a:p>
          <a:p>
            <a:pPr marL="285750" lvl="0" indent="0" fontAlgn="auto">
              <a:lnSpc>
                <a:spcPts val="3300"/>
              </a:lnSpc>
              <a:buFont typeface="Wingdings" panose="05000000000000000000" pitchFamily="2" charset="2"/>
              <a:buChar char="Ø"/>
              <a:defRPr/>
            </a:pPr>
            <a:r>
              <a:rPr lang="en-US" altLang="zh-CN">
                <a:solidFill>
                  <a:schemeClr val="dk1"/>
                </a:solidFill>
                <a:latin typeface="微软雅黑" panose="020B0503020204020204" charset="-122"/>
                <a:ea typeface="微软雅黑" panose="020B0503020204020204" charset="-122"/>
                <a:sym typeface="思源黑体" panose="020B0500000000000000" pitchFamily="34" charset="-122"/>
              </a:rPr>
              <a:t>  9</a:t>
            </a:r>
            <a:r>
              <a:rPr lang="zh-CN" altLang="en-US">
                <a:solidFill>
                  <a:schemeClr val="dk1"/>
                </a:solidFill>
                <a:latin typeface="微软雅黑" panose="020B0503020204020204" charset="-122"/>
                <a:ea typeface="微软雅黑" panose="020B0503020204020204" charset="-122"/>
                <a:sym typeface="思源黑体" panose="020B0500000000000000" pitchFamily="34" charset="-122"/>
              </a:rPr>
              <a:t>、</a:t>
            </a:r>
            <a:r>
              <a:rPr lang="zh-CN" altLang="en-US">
                <a:solidFill>
                  <a:schemeClr val="dk1"/>
                </a:solidFill>
                <a:latin typeface="微软雅黑" panose="020B0503020204020204" charset="-122"/>
                <a:ea typeface="微软雅黑" panose="020B0503020204020204" charset="-122"/>
                <a:sym typeface="+mn-ea"/>
              </a:rPr>
              <a:t>操作带电设备时，不得用手触摸带电部位，不得用手接触导电部位来判断是否有电。</a:t>
            </a:r>
            <a:endParaRPr lang="zh-CN" altLang="en-US">
              <a:solidFill>
                <a:schemeClr val="dk1"/>
              </a:solidFill>
              <a:latin typeface="微软雅黑" panose="020B0503020204020204" charset="-122"/>
              <a:ea typeface="微软雅黑" panose="020B0503020204020204" charset="-122"/>
              <a:sym typeface="+mn-ea"/>
            </a:endParaRPr>
          </a:p>
          <a:p>
            <a:pPr marL="285750" lvl="0" indent="0" fontAlgn="auto">
              <a:lnSpc>
                <a:spcPts val="3300"/>
              </a:lnSpc>
              <a:buFont typeface="Wingdings" panose="05000000000000000000" pitchFamily="2" charset="2"/>
              <a:buChar char="Ø"/>
              <a:defRPr/>
            </a:pPr>
            <a:r>
              <a:rPr lang="en-US" altLang="zh-CN">
                <a:solidFill>
                  <a:schemeClr val="dk1"/>
                </a:solidFill>
                <a:latin typeface="微软雅黑" panose="020B0503020204020204" charset="-122"/>
                <a:ea typeface="微软雅黑" panose="020B0503020204020204" charset="-122"/>
                <a:sym typeface="思源黑体" panose="020B0500000000000000" pitchFamily="34" charset="-122"/>
              </a:rPr>
              <a:t>  10</a:t>
            </a:r>
            <a:r>
              <a:rPr lang="zh-CN" altLang="en-US">
                <a:solidFill>
                  <a:schemeClr val="dk1"/>
                </a:solidFill>
                <a:latin typeface="微软雅黑" panose="020B0503020204020204" charset="-122"/>
                <a:ea typeface="微软雅黑" panose="020B0503020204020204" charset="-122"/>
                <a:sym typeface="思源黑体" panose="020B0500000000000000" pitchFamily="34" charset="-122"/>
              </a:rPr>
              <a:t>、</a:t>
            </a:r>
            <a:r>
              <a:rPr lang="zh-CN" altLang="en-US">
                <a:solidFill>
                  <a:schemeClr val="dk1"/>
                </a:solidFill>
                <a:latin typeface="微软雅黑" panose="020B0503020204020204" charset="-122"/>
                <a:ea typeface="微软雅黑" panose="020B0503020204020204" charset="-122"/>
                <a:sym typeface="+mn-ea"/>
              </a:rPr>
              <a:t>带有机械传动的电器、电气设备、必须装护盖、防护罩或防护栅栏进行保护才能使用，不能将手或身体进入运行中的设备机械传动位置，对设备进行清洁时，须确保切断电源，机械停止工作并确保安全的情况下才能进行，防止发生人身伤亡事故。</a:t>
            </a:r>
            <a:endParaRPr lang="zh-CN" altLang="en-US">
              <a:solidFill>
                <a:schemeClr val="dk1"/>
              </a:solidFill>
              <a:latin typeface="微软雅黑" panose="020B0503020204020204" charset="-122"/>
              <a:ea typeface="微软雅黑" panose="020B0503020204020204" charset="-122"/>
            </a:endParaRPr>
          </a:p>
          <a:p>
            <a:pPr marL="285750" lvl="0" indent="0" fontAlgn="auto">
              <a:lnSpc>
                <a:spcPts val="3300"/>
              </a:lnSpc>
              <a:buFont typeface="Wingdings" panose="05000000000000000000" pitchFamily="2" charset="2"/>
              <a:buChar char="Ø"/>
              <a:defRPr/>
            </a:pPr>
            <a:r>
              <a:rPr lang="en-US" altLang="zh-CN">
                <a:solidFill>
                  <a:schemeClr val="dk1"/>
                </a:solidFill>
                <a:latin typeface="微软雅黑" panose="020B0503020204020204" charset="-122"/>
                <a:ea typeface="微软雅黑" panose="020B0503020204020204" charset="-122"/>
                <a:sym typeface="+mn-ea"/>
              </a:rPr>
              <a:t>  11</a:t>
            </a:r>
            <a:r>
              <a:rPr lang="zh-CN" altLang="en-US">
                <a:solidFill>
                  <a:schemeClr val="dk1"/>
                </a:solidFill>
                <a:latin typeface="微软雅黑" panose="020B0503020204020204" charset="-122"/>
                <a:ea typeface="微软雅黑" panose="020B0503020204020204" charset="-122"/>
                <a:sym typeface="+mn-ea"/>
              </a:rPr>
              <a:t>、发现落地的电线，离开</a:t>
            </a:r>
            <a:r>
              <a:rPr lang="en-US" altLang="zh-CN">
                <a:solidFill>
                  <a:schemeClr val="dk1"/>
                </a:solidFill>
                <a:latin typeface="微软雅黑" panose="020B0503020204020204" charset="-122"/>
                <a:ea typeface="微软雅黑" panose="020B0503020204020204" charset="-122"/>
                <a:sym typeface="+mn-ea"/>
              </a:rPr>
              <a:t>8</a:t>
            </a:r>
            <a:r>
              <a:rPr lang="zh-CN" altLang="en-US">
                <a:solidFill>
                  <a:schemeClr val="dk1"/>
                </a:solidFill>
                <a:latin typeface="微软雅黑" panose="020B0503020204020204" charset="-122"/>
                <a:ea typeface="微软雅黑" panose="020B0503020204020204" charset="-122"/>
                <a:sym typeface="+mn-ea"/>
              </a:rPr>
              <a:t>米以外，更不要用手去拾。同时，要设法看护落地电线，并请电工来处理，以防他人走近而发生触电。</a:t>
            </a:r>
            <a:endParaRPr lang="zh-CN" altLang="en-US">
              <a:solidFill>
                <a:schemeClr val="dk1"/>
              </a:solidFill>
              <a:latin typeface="微软雅黑" panose="020B0503020204020204" charset="-122"/>
              <a:ea typeface="微软雅黑" panose="020B0503020204020204" charset="-122"/>
            </a:endParaRPr>
          </a:p>
          <a:p>
            <a:pPr marL="285750" lvl="0" indent="0" fontAlgn="auto">
              <a:lnSpc>
                <a:spcPts val="3300"/>
              </a:lnSpc>
              <a:buFont typeface="Wingdings" panose="05000000000000000000" pitchFamily="2" charset="2"/>
              <a:buChar char="Ø"/>
              <a:defRPr/>
            </a:pPr>
            <a:r>
              <a:rPr lang="en-US" altLang="zh-CN">
                <a:solidFill>
                  <a:schemeClr val="dk1"/>
                </a:solidFill>
                <a:latin typeface="微软雅黑" panose="020B0503020204020204" charset="-122"/>
                <a:ea typeface="微软雅黑" panose="020B0503020204020204" charset="-122"/>
                <a:sym typeface="思源黑体" panose="020B0500000000000000" pitchFamily="34" charset="-122"/>
              </a:rPr>
              <a:t>  12</a:t>
            </a:r>
            <a:r>
              <a:rPr lang="zh-CN" altLang="en-US">
                <a:solidFill>
                  <a:schemeClr val="dk1"/>
                </a:solidFill>
                <a:latin typeface="微软雅黑" panose="020B0503020204020204" charset="-122"/>
                <a:ea typeface="微软雅黑" panose="020B0503020204020204" charset="-122"/>
                <a:sym typeface="思源黑体" panose="020B0500000000000000" pitchFamily="34" charset="-122"/>
              </a:rPr>
              <a:t>、</a:t>
            </a:r>
            <a:r>
              <a:rPr lang="zh-CN" altLang="en-US">
                <a:solidFill>
                  <a:schemeClr val="dk1"/>
                </a:solidFill>
                <a:latin typeface="微软雅黑" panose="020B0503020204020204" charset="-122"/>
                <a:ea typeface="微软雅黑" panose="020B0503020204020204" charset="-122"/>
                <a:sym typeface="+mn-ea"/>
              </a:rPr>
              <a:t>电气设备的安装、维修应由持证电工负责。</a:t>
            </a:r>
            <a:endParaRPr lang="zh-CN" altLang="en-US">
              <a:solidFill>
                <a:schemeClr val="dk1"/>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5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第二节  用电安全指示</a:t>
            </a:r>
            <a:endParaRPr lang="zh-CN" altLang="en-US" sz="4000" b="1">
              <a:solidFill>
                <a:schemeClr val="lt1"/>
              </a:solidFill>
            </a:endParaRPr>
          </a:p>
        </p:txBody>
      </p:sp>
      <p:sp>
        <p:nvSpPr>
          <p:cNvPr id="2" name="矩形 1"/>
          <p:cNvSpPr/>
          <p:nvPr/>
        </p:nvSpPr>
        <p:spPr>
          <a:xfrm>
            <a:off x="581660" y="162115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触电应急处置</a:t>
            </a:r>
            <a:endParaRPr lang="zh-CN" altLang="en-US" sz="2400" b="1">
              <a:solidFill>
                <a:srgbClr val="FFFFFF"/>
              </a:solidFill>
              <a:latin typeface="微软雅黑" panose="020B0503020204020204" charset="-122"/>
              <a:ea typeface="微软雅黑" panose="020B0503020204020204" charset="-122"/>
            </a:endParaRPr>
          </a:p>
        </p:txBody>
      </p:sp>
      <p:sp>
        <p:nvSpPr>
          <p:cNvPr id="13" name="矩形 12"/>
          <p:cNvSpPr/>
          <p:nvPr/>
        </p:nvSpPr>
        <p:spPr>
          <a:xfrm>
            <a:off x="581660" y="2188210"/>
            <a:ext cx="10569575" cy="4246245"/>
          </a:xfrm>
          <a:prstGeom prst="rect">
            <a:avLst/>
          </a:prstGeom>
        </p:spPr>
        <p:txBody>
          <a:bodyPr wrap="square">
            <a:spAutoFit/>
          </a:bodyPr>
          <a:lstStyle/>
          <a:p>
            <a:pPr>
              <a:lnSpc>
                <a:spcPct val="150000"/>
              </a:lnSpc>
              <a:buFontTx/>
              <a:buNone/>
            </a:pPr>
            <a:r>
              <a:rPr lang="zh-CN" altLang="en-US" sz="2000" b="1" smtClean="0">
                <a:solidFill>
                  <a:schemeClr val="dk1"/>
                </a:solidFill>
                <a:latin typeface="微软雅黑" panose="020B0503020204020204" charset="-122"/>
                <a:ea typeface="微软雅黑" panose="020B0503020204020204" charset="-122"/>
                <a:cs typeface="微软雅黑" panose="020B0503020204020204" charset="-122"/>
              </a:rPr>
              <a:t>一、脱离电源</a:t>
            </a:r>
            <a:endParaRPr lang="en-US" altLang="zh-CN" sz="2000" b="1" smtClean="0">
              <a:solidFill>
                <a:schemeClr val="dk1"/>
              </a:solidFill>
              <a:latin typeface="微软雅黑" panose="020B0503020204020204" charset="-122"/>
              <a:ea typeface="微软雅黑" panose="020B0503020204020204" charset="-122"/>
              <a:cs typeface="微软雅黑" panose="020B0503020204020204" charset="-122"/>
            </a:endParaRPr>
          </a:p>
          <a:p>
            <a:pPr>
              <a:lnSpc>
                <a:spcPct val="150000"/>
              </a:lnSpc>
              <a:buFontTx/>
              <a:buNone/>
            </a:pPr>
            <a:r>
              <a:rPr lang="en-US" altLang="zh-CN" sz="2000" b="1" smtClean="0">
                <a:solidFill>
                  <a:schemeClr val="dk1"/>
                </a:solidFill>
                <a:latin typeface="微软雅黑" panose="020B0503020204020204" charset="-122"/>
                <a:ea typeface="微软雅黑" panose="020B0503020204020204" charset="-122"/>
                <a:cs typeface="微软雅黑" panose="020B0503020204020204" charset="-122"/>
              </a:rPr>
              <a:t>    </a:t>
            </a:r>
            <a:r>
              <a:rPr lang="en-US" altLang="zh-CN" sz="2000" smtClean="0">
                <a:solidFill>
                  <a:schemeClr val="dk1"/>
                </a:solidFill>
                <a:latin typeface="微软雅黑" panose="020B0503020204020204" charset="-122"/>
                <a:ea typeface="微软雅黑" panose="020B0503020204020204" charset="-122"/>
                <a:cs typeface="微软雅黑" panose="020B0503020204020204" charset="-122"/>
              </a:rPr>
              <a:t>    </a:t>
            </a:r>
            <a:r>
              <a:rPr lang="zh-CN" altLang="zh-CN" sz="2000" smtClean="0">
                <a:solidFill>
                  <a:schemeClr val="dk1"/>
                </a:solidFill>
                <a:latin typeface="微软雅黑" panose="020B0503020204020204" charset="-122"/>
                <a:ea typeface="微软雅黑" panose="020B0503020204020204" charset="-122"/>
                <a:cs typeface="微软雅黑" panose="020B0503020204020204" charset="-122"/>
              </a:rPr>
              <a:t>首先</a:t>
            </a:r>
            <a:r>
              <a:rPr lang="zh-CN" altLang="zh-CN" sz="2000">
                <a:solidFill>
                  <a:schemeClr val="dk1"/>
                </a:solidFill>
                <a:latin typeface="微软雅黑" panose="020B0503020204020204" charset="-122"/>
                <a:ea typeface="微软雅黑" panose="020B0503020204020204" charset="-122"/>
                <a:cs typeface="微软雅黑" panose="020B0503020204020204" charset="-122"/>
              </a:rPr>
              <a:t>要使伤者脱离</a:t>
            </a:r>
            <a:r>
              <a:rPr lang="zh-CN" altLang="zh-CN" sz="2000" smtClean="0">
                <a:solidFill>
                  <a:schemeClr val="dk1"/>
                </a:solidFill>
                <a:latin typeface="微软雅黑" panose="020B0503020204020204" charset="-122"/>
                <a:ea typeface="微软雅黑" panose="020B0503020204020204" charset="-122"/>
                <a:cs typeface="微软雅黑" panose="020B0503020204020204" charset="-122"/>
              </a:rPr>
              <a:t>电源</a:t>
            </a:r>
            <a:r>
              <a:rPr lang="zh-CN" altLang="en-US" sz="2000" smtClean="0">
                <a:solidFill>
                  <a:schemeClr val="dk1"/>
                </a:solidFill>
                <a:latin typeface="微软雅黑" panose="020B0503020204020204" charset="-122"/>
                <a:ea typeface="微软雅黑" panose="020B0503020204020204" charset="-122"/>
                <a:cs typeface="微软雅黑" panose="020B0503020204020204" charset="-122"/>
              </a:rPr>
              <a:t>：</a:t>
            </a:r>
            <a:endParaRPr lang="en-US" altLang="zh-CN" sz="2000" smtClean="0">
              <a:solidFill>
                <a:schemeClr val="dk1"/>
              </a:solidFill>
              <a:latin typeface="微软雅黑" panose="020B0503020204020204" charset="-122"/>
              <a:ea typeface="微软雅黑" panose="020B0503020204020204" charset="-122"/>
              <a:cs typeface="微软雅黑" panose="020B0503020204020204" charset="-122"/>
            </a:endParaRPr>
          </a:p>
          <a:p>
            <a:pPr>
              <a:lnSpc>
                <a:spcPct val="150000"/>
              </a:lnSpc>
              <a:buFontTx/>
              <a:buNone/>
            </a:pPr>
            <a:r>
              <a:rPr lang="en-US" altLang="zh-CN" sz="2000" smtClean="0">
                <a:solidFill>
                  <a:schemeClr val="dk1"/>
                </a:solidFill>
                <a:latin typeface="微软雅黑" panose="020B0503020204020204" charset="-122"/>
                <a:ea typeface="微软雅黑" panose="020B0503020204020204" charset="-122"/>
                <a:cs typeface="微软雅黑" panose="020B0503020204020204" charset="-122"/>
              </a:rPr>
              <a:t>        </a:t>
            </a:r>
            <a:r>
              <a:rPr lang="zh-CN" altLang="en-US" sz="2000">
                <a:solidFill>
                  <a:schemeClr val="dk1"/>
                </a:solidFill>
                <a:latin typeface="微软雅黑" panose="020B0503020204020204" charset="-122"/>
                <a:ea typeface="微软雅黑" panose="020B0503020204020204" charset="-122"/>
                <a:sym typeface="+mn-ea"/>
              </a:rPr>
              <a:t>立即拉下电源开关或拔掉电源插头，若无法及时找到或断开电源，可用干燥的竹竿、木棒等绝缘物挑开电线；不可直接拉扯伤者，必须首先切断电源。</a:t>
            </a:r>
            <a:endParaRPr lang="zh-CN" altLang="en-US" sz="2000">
              <a:solidFill>
                <a:schemeClr val="dk1"/>
              </a:solidFill>
              <a:latin typeface="微软雅黑" panose="020B0503020204020204" charset="-122"/>
              <a:ea typeface="微软雅黑" panose="020B0503020204020204" charset="-122"/>
            </a:endParaRPr>
          </a:p>
          <a:p>
            <a:pPr>
              <a:lnSpc>
                <a:spcPct val="150000"/>
              </a:lnSpc>
              <a:buFontTx/>
              <a:buNone/>
            </a:pPr>
            <a:r>
              <a:rPr lang="en-US" altLang="zh-CN" sz="2000" smtClean="0">
                <a:solidFill>
                  <a:schemeClr val="dk1"/>
                </a:solidFill>
                <a:latin typeface="微软雅黑" panose="020B0503020204020204" charset="-122"/>
                <a:ea typeface="微软雅黑" panose="020B0503020204020204" charset="-122"/>
                <a:cs typeface="微软雅黑" panose="020B0503020204020204" charset="-122"/>
              </a:rPr>
              <a:t>        </a:t>
            </a:r>
            <a:r>
              <a:rPr lang="zh-CN" altLang="zh-CN" sz="2000" smtClean="0">
                <a:solidFill>
                  <a:schemeClr val="dk1"/>
                </a:solidFill>
                <a:latin typeface="微软雅黑" panose="020B0503020204020204" charset="-122"/>
                <a:ea typeface="微软雅黑" panose="020B0503020204020204" charset="-122"/>
                <a:cs typeface="微软雅黑" panose="020B0503020204020204" charset="-122"/>
              </a:rPr>
              <a:t>注意事项</a:t>
            </a:r>
            <a:r>
              <a:rPr lang="zh-CN" altLang="zh-CN" sz="2000">
                <a:solidFill>
                  <a:schemeClr val="dk1"/>
                </a:solidFill>
                <a:latin typeface="微软雅黑" panose="020B0503020204020204" charset="-122"/>
                <a:ea typeface="微软雅黑" panose="020B0503020204020204" charset="-122"/>
                <a:cs typeface="微软雅黑" panose="020B0503020204020204" charset="-122"/>
              </a:rPr>
              <a:t>：</a:t>
            </a:r>
            <a:endParaRPr lang="zh-CN" altLang="zh-CN" sz="2000">
              <a:solidFill>
                <a:schemeClr val="dk1"/>
              </a:solidFill>
              <a:latin typeface="微软雅黑" panose="020B0503020204020204" charset="-122"/>
              <a:ea typeface="微软雅黑" panose="020B0503020204020204" charset="-122"/>
              <a:cs typeface="微软雅黑" panose="020B0503020204020204" charset="-122"/>
            </a:endParaRPr>
          </a:p>
          <a:p>
            <a:pPr>
              <a:lnSpc>
                <a:spcPct val="150000"/>
              </a:lnSpc>
              <a:buFontTx/>
              <a:buNone/>
            </a:pPr>
            <a:r>
              <a:rPr lang="zh-CN" altLang="zh-CN" sz="2000">
                <a:solidFill>
                  <a:schemeClr val="dk1"/>
                </a:solidFill>
                <a:latin typeface="微软雅黑" panose="020B0503020204020204" charset="-122"/>
                <a:ea typeface="微软雅黑" panose="020B0503020204020204" charset="-122"/>
                <a:cs typeface="微软雅黑" panose="020B0503020204020204" charset="-122"/>
              </a:rPr>
              <a:t> </a:t>
            </a:r>
            <a:r>
              <a:rPr lang="en-US" altLang="zh-CN" sz="2000">
                <a:solidFill>
                  <a:schemeClr val="dk1"/>
                </a:solidFill>
                <a:latin typeface="微软雅黑" panose="020B0503020204020204" charset="-122"/>
                <a:ea typeface="微软雅黑" panose="020B0503020204020204" charset="-122"/>
                <a:cs typeface="微软雅黑" panose="020B0503020204020204" charset="-122"/>
              </a:rPr>
              <a:t>       1</a:t>
            </a:r>
            <a:r>
              <a:rPr lang="zh-CN" altLang="en-US" sz="2000">
                <a:solidFill>
                  <a:schemeClr val="dk1"/>
                </a:solidFill>
                <a:latin typeface="微软雅黑" panose="020B0503020204020204" charset="-122"/>
                <a:ea typeface="微软雅黑" panose="020B0503020204020204" charset="-122"/>
                <a:cs typeface="微软雅黑" panose="020B0503020204020204" charset="-122"/>
              </a:rPr>
              <a:t>、</a:t>
            </a:r>
            <a:r>
              <a:rPr lang="zh-CN" altLang="zh-CN" sz="2000">
                <a:solidFill>
                  <a:schemeClr val="dk1"/>
                </a:solidFill>
                <a:latin typeface="微软雅黑" panose="020B0503020204020204" charset="-122"/>
                <a:ea typeface="微软雅黑" panose="020B0503020204020204" charset="-122"/>
                <a:cs typeface="微软雅黑" panose="020B0503020204020204" charset="-122"/>
              </a:rPr>
              <a:t>确定伤者及周围无带电体，以２0米为宜</a:t>
            </a:r>
            <a:r>
              <a:rPr lang="zh-CN" altLang="zh-CN" sz="2000" smtClean="0">
                <a:solidFill>
                  <a:schemeClr val="dk1"/>
                </a:solidFill>
                <a:latin typeface="微软雅黑" panose="020B0503020204020204" charset="-122"/>
                <a:ea typeface="微软雅黑" panose="020B0503020204020204" charset="-122"/>
                <a:cs typeface="微软雅黑" panose="020B0503020204020204" charset="-122"/>
              </a:rPr>
              <a:t>。</a:t>
            </a:r>
            <a:endParaRPr lang="en-US" altLang="zh-CN" sz="2000" smtClean="0">
              <a:solidFill>
                <a:schemeClr val="dk1"/>
              </a:solidFill>
              <a:latin typeface="微软雅黑" panose="020B0503020204020204" charset="-122"/>
              <a:ea typeface="微软雅黑" panose="020B0503020204020204" charset="-122"/>
              <a:cs typeface="微软雅黑" panose="020B0503020204020204" charset="-122"/>
            </a:endParaRPr>
          </a:p>
          <a:p>
            <a:pPr>
              <a:lnSpc>
                <a:spcPct val="150000"/>
              </a:lnSpc>
            </a:pPr>
            <a:r>
              <a:rPr lang="zh-CN" altLang="zh-CN" sz="2000">
                <a:solidFill>
                  <a:schemeClr val="dk1"/>
                </a:solidFill>
                <a:latin typeface="微软雅黑" panose="020B0503020204020204" charset="-122"/>
                <a:ea typeface="微软雅黑" panose="020B0503020204020204" charset="-122"/>
                <a:cs typeface="微软雅黑" panose="020B0503020204020204" charset="-122"/>
                <a:sym typeface="+mn-ea"/>
              </a:rPr>
              <a:t> </a:t>
            </a:r>
            <a:r>
              <a:rPr lang="en-US" altLang="zh-CN" sz="2000">
                <a:solidFill>
                  <a:schemeClr val="dk1"/>
                </a:solidFill>
                <a:latin typeface="微软雅黑" panose="020B0503020204020204" charset="-122"/>
                <a:ea typeface="微软雅黑" panose="020B0503020204020204" charset="-122"/>
                <a:cs typeface="微软雅黑" panose="020B0503020204020204" charset="-122"/>
                <a:sym typeface="+mn-ea"/>
              </a:rPr>
              <a:t>       2</a:t>
            </a:r>
            <a:r>
              <a:rPr lang="zh-CN" altLang="en-US" sz="2000">
                <a:solidFill>
                  <a:schemeClr val="dk1"/>
                </a:solidFill>
                <a:latin typeface="微软雅黑" panose="020B0503020204020204" charset="-122"/>
                <a:ea typeface="微软雅黑" panose="020B0503020204020204" charset="-122"/>
                <a:cs typeface="微软雅黑" panose="020B0503020204020204" charset="-122"/>
                <a:sym typeface="+mn-ea"/>
              </a:rPr>
              <a:t>、切勿用潮湿的工具或金属物拨开电线。</a:t>
            </a:r>
            <a:endParaRPr lang="zh-CN" altLang="en-US" sz="2000">
              <a:solidFill>
                <a:schemeClr val="dk1"/>
              </a:solidFill>
              <a:latin typeface="微软雅黑" panose="020B0503020204020204" charset="-122"/>
              <a:ea typeface="微软雅黑" panose="020B0503020204020204" charset="-122"/>
              <a:cs typeface="微软雅黑" panose="020B0503020204020204" charset="-122"/>
              <a:sym typeface="+mn-ea"/>
            </a:endParaRPr>
          </a:p>
          <a:p>
            <a:pPr>
              <a:lnSpc>
                <a:spcPct val="150000"/>
              </a:lnSpc>
            </a:pPr>
            <a:r>
              <a:rPr lang="zh-CN" altLang="zh-CN" sz="2000">
                <a:solidFill>
                  <a:schemeClr val="dk1"/>
                </a:solidFill>
                <a:latin typeface="微软雅黑" panose="020B0503020204020204" charset="-122"/>
                <a:ea typeface="微软雅黑" panose="020B0503020204020204" charset="-122"/>
                <a:cs typeface="微软雅黑" panose="020B0503020204020204" charset="-122"/>
                <a:sym typeface="+mn-ea"/>
              </a:rPr>
              <a:t> </a:t>
            </a:r>
            <a:r>
              <a:rPr lang="en-US" altLang="zh-CN" sz="2000">
                <a:solidFill>
                  <a:schemeClr val="dk1"/>
                </a:solidFill>
                <a:latin typeface="微软雅黑" panose="020B0503020204020204" charset="-122"/>
                <a:ea typeface="微软雅黑" panose="020B0503020204020204" charset="-122"/>
                <a:cs typeface="微软雅黑" panose="020B0503020204020204" charset="-122"/>
                <a:sym typeface="+mn-ea"/>
              </a:rPr>
              <a:t>       3</a:t>
            </a:r>
            <a:r>
              <a:rPr lang="zh-CN" altLang="en-US" sz="2000">
                <a:solidFill>
                  <a:schemeClr val="dk1"/>
                </a:solidFill>
                <a:latin typeface="微软雅黑" panose="020B0503020204020204" charset="-122"/>
                <a:ea typeface="微软雅黑" panose="020B0503020204020204" charset="-122"/>
                <a:cs typeface="微软雅黑" panose="020B0503020204020204" charset="-122"/>
                <a:sym typeface="+mn-ea"/>
              </a:rPr>
              <a:t>、切勿用手触及带电者。</a:t>
            </a:r>
            <a:endParaRPr lang="zh-CN" altLang="en-US" sz="2000">
              <a:solidFill>
                <a:schemeClr val="dk1"/>
              </a:solidFill>
              <a:latin typeface="微软雅黑" panose="020B0503020204020204" charset="-122"/>
              <a:ea typeface="微软雅黑" panose="020B0503020204020204" charset="-122"/>
              <a:cs typeface="微软雅黑" panose="020B0503020204020204" charset="-122"/>
              <a:sym typeface="+mn-ea"/>
            </a:endParaRPr>
          </a:p>
          <a:p>
            <a:pPr>
              <a:lnSpc>
                <a:spcPct val="150000"/>
              </a:lnSpc>
            </a:pPr>
            <a:r>
              <a:rPr lang="zh-CN" altLang="zh-CN" sz="2000">
                <a:solidFill>
                  <a:schemeClr val="dk1"/>
                </a:solidFill>
                <a:latin typeface="微软雅黑" panose="020B0503020204020204" charset="-122"/>
                <a:ea typeface="微软雅黑" panose="020B0503020204020204" charset="-122"/>
                <a:cs typeface="微软雅黑" panose="020B0503020204020204" charset="-122"/>
                <a:sym typeface="+mn-ea"/>
              </a:rPr>
              <a:t> </a:t>
            </a:r>
            <a:r>
              <a:rPr lang="en-US" altLang="zh-CN" sz="2000">
                <a:solidFill>
                  <a:schemeClr val="dk1"/>
                </a:solidFill>
                <a:latin typeface="微软雅黑" panose="020B0503020204020204" charset="-122"/>
                <a:ea typeface="微软雅黑" panose="020B0503020204020204" charset="-122"/>
                <a:cs typeface="微软雅黑" panose="020B0503020204020204" charset="-122"/>
                <a:sym typeface="+mn-ea"/>
              </a:rPr>
              <a:t>       4</a:t>
            </a:r>
            <a:r>
              <a:rPr lang="zh-CN" altLang="en-US" sz="2000">
                <a:solidFill>
                  <a:schemeClr val="dk1"/>
                </a:solidFill>
                <a:latin typeface="微软雅黑" panose="020B0503020204020204" charset="-122"/>
                <a:ea typeface="微软雅黑" panose="020B0503020204020204" charset="-122"/>
                <a:cs typeface="微软雅黑" panose="020B0503020204020204" charset="-122"/>
                <a:sym typeface="+mn-ea"/>
              </a:rPr>
              <a:t>、</a:t>
            </a:r>
            <a:r>
              <a:rPr lang="zh-CN" altLang="en-US" sz="2000">
                <a:solidFill>
                  <a:schemeClr val="dk1"/>
                </a:solidFill>
                <a:latin typeface="微软雅黑" panose="020B0503020204020204" charset="-122"/>
                <a:ea typeface="微软雅黑" panose="020B0503020204020204" charset="-122"/>
                <a:sym typeface="+mn-ea"/>
              </a:rPr>
              <a:t>切勿用潮湿的物件搬动电者。</a:t>
            </a:r>
            <a:endParaRPr lang="zh-CN" altLang="en-US" sz="2000">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第二节  用电安全指示</a:t>
            </a:r>
            <a:endParaRPr lang="zh-CN" altLang="en-US" sz="4000" b="1">
              <a:solidFill>
                <a:schemeClr val="lt1"/>
              </a:solidFill>
            </a:endParaRPr>
          </a:p>
        </p:txBody>
      </p:sp>
      <p:sp>
        <p:nvSpPr>
          <p:cNvPr id="2" name="矩形 1"/>
          <p:cNvSpPr/>
          <p:nvPr/>
        </p:nvSpPr>
        <p:spPr>
          <a:xfrm>
            <a:off x="581660" y="162115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触电应急处置</a:t>
            </a:r>
            <a:endParaRPr lang="zh-CN" altLang="en-US" sz="2400" b="1">
              <a:solidFill>
                <a:srgbClr val="FFFFFF"/>
              </a:solidFill>
              <a:latin typeface="微软雅黑" panose="020B0503020204020204" charset="-122"/>
              <a:ea typeface="微软雅黑" panose="020B0503020204020204" charset="-122"/>
            </a:endParaRPr>
          </a:p>
        </p:txBody>
      </p:sp>
      <p:sp>
        <p:nvSpPr>
          <p:cNvPr id="13" name="矩形 12"/>
          <p:cNvSpPr/>
          <p:nvPr>
            <p:custDataLst>
              <p:tags r:id="rId1"/>
            </p:custDataLst>
          </p:nvPr>
        </p:nvSpPr>
        <p:spPr>
          <a:xfrm>
            <a:off x="581660" y="2188210"/>
            <a:ext cx="10569575" cy="2861310"/>
          </a:xfrm>
          <a:prstGeom prst="rect">
            <a:avLst/>
          </a:prstGeom>
        </p:spPr>
        <p:txBody>
          <a:bodyPr wrap="square">
            <a:spAutoFit/>
          </a:bodyPr>
          <a:lstStyle/>
          <a:p>
            <a:pPr>
              <a:lnSpc>
                <a:spcPct val="150000"/>
              </a:lnSpc>
              <a:buFontTx/>
              <a:buNone/>
            </a:pPr>
            <a:r>
              <a:rPr lang="zh-CN" altLang="en-US" sz="2000" b="1" smtClean="0">
                <a:solidFill>
                  <a:schemeClr val="dk1"/>
                </a:solidFill>
                <a:latin typeface="微软雅黑" panose="020B0503020204020204" charset="-122"/>
                <a:ea typeface="微软雅黑" panose="020B0503020204020204" charset="-122"/>
                <a:cs typeface="微软雅黑" panose="020B0503020204020204" charset="-122"/>
              </a:rPr>
              <a:t>二、检查及现场抢救</a:t>
            </a:r>
            <a:endParaRPr lang="en-US" altLang="zh-CN" sz="2000" b="1" smtClean="0">
              <a:solidFill>
                <a:schemeClr val="dk1"/>
              </a:solidFill>
              <a:latin typeface="微软雅黑" panose="020B0503020204020204" charset="-122"/>
              <a:ea typeface="微软雅黑" panose="020B0503020204020204" charset="-122"/>
              <a:cs typeface="微软雅黑" panose="020B0503020204020204" charset="-122"/>
            </a:endParaRPr>
          </a:p>
          <a:p>
            <a:pPr>
              <a:lnSpc>
                <a:spcPct val="150000"/>
              </a:lnSpc>
              <a:buFontTx/>
              <a:buNone/>
            </a:pPr>
            <a:r>
              <a:rPr lang="en-US" altLang="zh-CN" sz="2000" b="1" smtClean="0">
                <a:solidFill>
                  <a:schemeClr val="dk1"/>
                </a:solidFill>
                <a:latin typeface="微软雅黑" panose="020B0503020204020204" charset="-122"/>
                <a:ea typeface="微软雅黑" panose="020B0503020204020204" charset="-122"/>
                <a:cs typeface="微软雅黑" panose="020B0503020204020204" charset="-122"/>
              </a:rPr>
              <a:t>    </a:t>
            </a:r>
            <a:r>
              <a:rPr lang="en-US" altLang="zh-CN" sz="2000" smtClean="0">
                <a:solidFill>
                  <a:schemeClr val="dk1"/>
                </a:solidFill>
                <a:latin typeface="微软雅黑" panose="020B0503020204020204" charset="-122"/>
                <a:ea typeface="微软雅黑" panose="020B0503020204020204" charset="-122"/>
                <a:cs typeface="微软雅黑" panose="020B0503020204020204" charset="-122"/>
              </a:rPr>
              <a:t>    </a:t>
            </a:r>
            <a:r>
              <a:rPr lang="en-US" sz="2000" smtClean="0">
                <a:solidFill>
                  <a:schemeClr val="dk1"/>
                </a:solidFill>
                <a:latin typeface="微软雅黑" panose="020B0503020204020204" charset="-122"/>
                <a:ea typeface="微软雅黑" panose="020B0503020204020204" charset="-122"/>
                <a:cs typeface="微软雅黑" panose="020B0503020204020204" charset="-122"/>
              </a:rPr>
              <a:t>1</a:t>
            </a:r>
            <a:r>
              <a:rPr lang="zh-CN" altLang="en-US" sz="2000" smtClean="0">
                <a:solidFill>
                  <a:schemeClr val="dk1"/>
                </a:solidFill>
                <a:latin typeface="微软雅黑" panose="020B0503020204020204" charset="-122"/>
                <a:ea typeface="微软雅黑" panose="020B0503020204020204" charset="-122"/>
                <a:cs typeface="微软雅黑" panose="020B0503020204020204" charset="-122"/>
              </a:rPr>
              <a:t>、将触电者移到通风干燥处，解开紧身衣服。</a:t>
            </a:r>
            <a:endParaRPr lang="zh-CN" altLang="en-US" sz="2000" smtClean="0">
              <a:solidFill>
                <a:schemeClr val="dk1"/>
              </a:solidFill>
              <a:latin typeface="微软雅黑" panose="020B0503020204020204" charset="-122"/>
              <a:ea typeface="微软雅黑" panose="020B0503020204020204" charset="-122"/>
              <a:cs typeface="微软雅黑" panose="020B0503020204020204" charset="-122"/>
            </a:endParaRPr>
          </a:p>
          <a:p>
            <a:pPr>
              <a:lnSpc>
                <a:spcPct val="150000"/>
              </a:lnSpc>
              <a:buFontTx/>
              <a:buNone/>
            </a:pPr>
            <a:r>
              <a:rPr lang="zh-CN" altLang="zh-CN" sz="2000">
                <a:solidFill>
                  <a:schemeClr val="dk1"/>
                </a:solidFill>
                <a:latin typeface="微软雅黑" panose="020B0503020204020204" charset="-122"/>
                <a:ea typeface="微软雅黑" panose="020B0503020204020204" charset="-122"/>
                <a:cs typeface="微软雅黑" panose="020B0503020204020204" charset="-122"/>
              </a:rPr>
              <a:t> </a:t>
            </a:r>
            <a:r>
              <a:rPr lang="en-US" altLang="zh-CN" sz="2000">
                <a:solidFill>
                  <a:schemeClr val="dk1"/>
                </a:solidFill>
                <a:latin typeface="微软雅黑" panose="020B0503020204020204" charset="-122"/>
                <a:ea typeface="微软雅黑" panose="020B0503020204020204" charset="-122"/>
                <a:cs typeface="微软雅黑" panose="020B0503020204020204" charset="-122"/>
              </a:rPr>
              <a:t>       2</a:t>
            </a:r>
            <a:r>
              <a:rPr lang="zh-CN" altLang="en-US" sz="2000">
                <a:solidFill>
                  <a:schemeClr val="dk1"/>
                </a:solidFill>
                <a:latin typeface="微软雅黑" panose="020B0503020204020204" charset="-122"/>
                <a:ea typeface="微软雅黑" panose="020B0503020204020204" charset="-122"/>
                <a:cs typeface="微软雅黑" panose="020B0503020204020204" charset="-122"/>
              </a:rPr>
              <a:t>、</a:t>
            </a:r>
            <a:r>
              <a:rPr lang="zh-CN" altLang="zh-CN" sz="2000">
                <a:solidFill>
                  <a:schemeClr val="dk1"/>
                </a:solidFill>
                <a:latin typeface="微软雅黑" panose="020B0503020204020204" charset="-122"/>
                <a:ea typeface="微软雅黑" panose="020B0503020204020204" charset="-122"/>
                <a:cs typeface="微软雅黑" panose="020B0503020204020204" charset="-122"/>
              </a:rPr>
              <a:t>检查触电者的口腔，清理口腔的粘液，如有假牙，则取下</a:t>
            </a:r>
            <a:r>
              <a:rPr lang="zh-CN" altLang="zh-CN" sz="2000" smtClean="0">
                <a:solidFill>
                  <a:schemeClr val="dk1"/>
                </a:solidFill>
                <a:latin typeface="微软雅黑" panose="020B0503020204020204" charset="-122"/>
                <a:ea typeface="微软雅黑" panose="020B0503020204020204" charset="-122"/>
                <a:cs typeface="微软雅黑" panose="020B0503020204020204" charset="-122"/>
              </a:rPr>
              <a:t>。</a:t>
            </a:r>
            <a:endParaRPr lang="en-US" altLang="zh-CN" sz="2000" smtClean="0">
              <a:solidFill>
                <a:schemeClr val="dk1"/>
              </a:solidFill>
              <a:latin typeface="微软雅黑" panose="020B0503020204020204" charset="-122"/>
              <a:ea typeface="微软雅黑" panose="020B0503020204020204" charset="-122"/>
              <a:cs typeface="微软雅黑" panose="020B0503020204020204" charset="-122"/>
            </a:endParaRPr>
          </a:p>
          <a:p>
            <a:pPr>
              <a:lnSpc>
                <a:spcPct val="150000"/>
              </a:lnSpc>
            </a:pPr>
            <a:r>
              <a:rPr lang="zh-CN" altLang="zh-CN" sz="2000">
                <a:solidFill>
                  <a:schemeClr val="dk1"/>
                </a:solidFill>
                <a:latin typeface="微软雅黑" panose="020B0503020204020204" charset="-122"/>
                <a:ea typeface="微软雅黑" panose="020B0503020204020204" charset="-122"/>
                <a:cs typeface="微软雅黑" panose="020B0503020204020204" charset="-122"/>
                <a:sym typeface="+mn-ea"/>
              </a:rPr>
              <a:t> </a:t>
            </a:r>
            <a:r>
              <a:rPr lang="en-US" altLang="zh-CN" sz="2000">
                <a:solidFill>
                  <a:schemeClr val="dk1"/>
                </a:solidFill>
                <a:latin typeface="微软雅黑" panose="020B0503020204020204" charset="-122"/>
                <a:ea typeface="微软雅黑" panose="020B0503020204020204" charset="-122"/>
                <a:cs typeface="微软雅黑" panose="020B0503020204020204" charset="-122"/>
                <a:sym typeface="+mn-ea"/>
              </a:rPr>
              <a:t>       3</a:t>
            </a:r>
            <a:r>
              <a:rPr lang="zh-CN" altLang="en-US" sz="2000">
                <a:solidFill>
                  <a:schemeClr val="dk1"/>
                </a:solidFill>
                <a:latin typeface="微软雅黑" panose="020B0503020204020204" charset="-122"/>
                <a:ea typeface="微软雅黑" panose="020B0503020204020204" charset="-122"/>
                <a:cs typeface="微软雅黑" panose="020B0503020204020204" charset="-122"/>
                <a:sym typeface="+mn-ea"/>
              </a:rPr>
              <a:t>、就地抢救，如呼吸停止，采用口对口人工呼吸抢救，若心脏停止跳动或不规则颤动，可进行人工胸外挤压法抢救，不能无故中断。</a:t>
            </a:r>
            <a:endParaRPr lang="zh-CN" altLang="en-US" sz="2000">
              <a:solidFill>
                <a:schemeClr val="dk1"/>
              </a:solidFill>
              <a:latin typeface="微软雅黑" panose="020B0503020204020204" charset="-122"/>
              <a:ea typeface="微软雅黑" panose="020B0503020204020204" charset="-122"/>
              <a:cs typeface="微软雅黑" panose="020B0503020204020204" charset="-122"/>
              <a:sym typeface="+mn-ea"/>
            </a:endParaRPr>
          </a:p>
          <a:p>
            <a:pPr>
              <a:lnSpc>
                <a:spcPct val="150000"/>
              </a:lnSpc>
            </a:pPr>
            <a:r>
              <a:rPr lang="zh-CN" altLang="en-US" sz="2000" b="1" smtClean="0">
                <a:solidFill>
                  <a:schemeClr val="dk1"/>
                </a:solidFill>
                <a:latin typeface="微软雅黑" panose="020B0503020204020204" charset="-122"/>
                <a:ea typeface="微软雅黑" panose="020B0503020204020204" charset="-122"/>
                <a:cs typeface="微软雅黑" panose="020B0503020204020204" charset="-122"/>
                <a:sym typeface="+mn-ea"/>
              </a:rPr>
              <a:t>触电急救流程</a:t>
            </a:r>
            <a:endParaRPr lang="zh-CN" altLang="en-US" sz="2000" b="1" smtClean="0">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
        <p:nvSpPr>
          <p:cNvPr id="7" name="Text Box 4"/>
          <p:cNvSpPr txBox="1">
            <a:spLocks noChangeArrowheads="1"/>
          </p:cNvSpPr>
          <p:nvPr>
            <p:custDataLst>
              <p:tags r:id="rId2"/>
            </p:custDataLst>
          </p:nvPr>
        </p:nvSpPr>
        <p:spPr bwMode="auto">
          <a:xfrm>
            <a:off x="121285" y="5230495"/>
            <a:ext cx="1743710" cy="784225"/>
          </a:xfrm>
          <a:prstGeom prst="rect">
            <a:avLst/>
          </a:prstGeom>
          <a:noFill/>
          <a:ln w="9525">
            <a:solidFill>
              <a:srgbClr val="FF0000"/>
            </a:solidFill>
            <a:miter lim="800000"/>
          </a:ln>
          <a:extLst>
            <a:ext uri="{909E8E84-426E-40DD-AFC4-6F175D3DCCD1}">
              <a14:hiddenFill xmlns:a14="http://schemas.microsoft.com/office/drawing/2010/main">
                <a:solidFill>
                  <a:srgbClr val="FFFFFF"/>
                </a:solidFill>
              </a14:hiddenFill>
            </a:ext>
          </a:extLst>
        </p:spPr>
        <p:txBody>
          <a:bodyPr wrap="square" lIns="139547" tIns="69773" rIns="139547" bIns="69773">
            <a:spAutoFit/>
          </a:bodyPr>
          <a:lstStyle>
            <a:lvl1pPr defTabSz="1395730" eaLnBrk="0" hangingPunct="0">
              <a:defRPr sz="3200">
                <a:solidFill>
                  <a:srgbClr val="5B161B"/>
                </a:solidFill>
                <a:latin typeface="Arial" panose="020B0604020202020204" pitchFamily="34" charset="0"/>
                <a:ea typeface="宋体" panose="02010600030101010101" pitchFamily="2" charset="-122"/>
              </a:defRPr>
            </a:lvl1pPr>
            <a:lvl2pPr marL="742950" indent="-285750" defTabSz="1395730" eaLnBrk="0" hangingPunct="0">
              <a:defRPr sz="3200">
                <a:solidFill>
                  <a:srgbClr val="5B161B"/>
                </a:solidFill>
                <a:latin typeface="Arial" panose="020B0604020202020204" pitchFamily="34" charset="0"/>
                <a:ea typeface="宋体" panose="02010600030101010101" pitchFamily="2" charset="-122"/>
              </a:defRPr>
            </a:lvl2pPr>
            <a:lvl3pPr marL="1143000" indent="-228600" defTabSz="1395730" eaLnBrk="0" hangingPunct="0">
              <a:defRPr sz="3200">
                <a:solidFill>
                  <a:srgbClr val="5B161B"/>
                </a:solidFill>
                <a:latin typeface="Arial" panose="020B0604020202020204" pitchFamily="34" charset="0"/>
                <a:ea typeface="宋体" panose="02010600030101010101" pitchFamily="2" charset="-122"/>
              </a:defRPr>
            </a:lvl3pPr>
            <a:lvl4pPr marL="1600200" indent="-228600" defTabSz="1395730" eaLnBrk="0" hangingPunct="0">
              <a:defRPr sz="3200">
                <a:solidFill>
                  <a:srgbClr val="5B161B"/>
                </a:solidFill>
                <a:latin typeface="Arial" panose="020B0604020202020204" pitchFamily="34" charset="0"/>
                <a:ea typeface="宋体" panose="02010600030101010101" pitchFamily="2" charset="-122"/>
              </a:defRPr>
            </a:lvl4pPr>
            <a:lvl5pPr marL="2057400" indent="-228600" defTabSz="1395730" eaLnBrk="0" hangingPunct="0">
              <a:defRPr sz="3200">
                <a:solidFill>
                  <a:srgbClr val="5B161B"/>
                </a:solidFill>
                <a:latin typeface="Arial" panose="020B0604020202020204" pitchFamily="34" charset="0"/>
                <a:ea typeface="宋体" panose="02010600030101010101" pitchFamily="2" charset="-122"/>
              </a:defRPr>
            </a:lvl5pPr>
            <a:lvl6pPr marL="2514600" indent="-228600" algn="ctr" defTabSz="1395730" eaLnBrk="0" fontAlgn="base" hangingPunct="0">
              <a:spcBef>
                <a:spcPct val="0"/>
              </a:spcBef>
              <a:spcAft>
                <a:spcPct val="0"/>
              </a:spcAft>
              <a:buFont typeface="Arial" panose="020B0604020202020204" pitchFamily="34" charset="0"/>
              <a:defRPr sz="3200">
                <a:solidFill>
                  <a:srgbClr val="5B161B"/>
                </a:solidFill>
                <a:latin typeface="Arial" panose="020B0604020202020204" pitchFamily="34" charset="0"/>
                <a:ea typeface="宋体" panose="02010600030101010101" pitchFamily="2" charset="-122"/>
              </a:defRPr>
            </a:lvl6pPr>
            <a:lvl7pPr marL="2971800" indent="-228600" algn="ctr" defTabSz="1395730" eaLnBrk="0" fontAlgn="base" hangingPunct="0">
              <a:spcBef>
                <a:spcPct val="0"/>
              </a:spcBef>
              <a:spcAft>
                <a:spcPct val="0"/>
              </a:spcAft>
              <a:buFont typeface="Arial" panose="020B0604020202020204" pitchFamily="34" charset="0"/>
              <a:defRPr sz="3200">
                <a:solidFill>
                  <a:srgbClr val="5B161B"/>
                </a:solidFill>
                <a:latin typeface="Arial" panose="020B0604020202020204" pitchFamily="34" charset="0"/>
                <a:ea typeface="宋体" panose="02010600030101010101" pitchFamily="2" charset="-122"/>
              </a:defRPr>
            </a:lvl7pPr>
            <a:lvl8pPr marL="3429000" indent="-228600" algn="ctr" defTabSz="1395730" eaLnBrk="0" fontAlgn="base" hangingPunct="0">
              <a:spcBef>
                <a:spcPct val="0"/>
              </a:spcBef>
              <a:spcAft>
                <a:spcPct val="0"/>
              </a:spcAft>
              <a:buFont typeface="Arial" panose="020B0604020202020204" pitchFamily="34" charset="0"/>
              <a:defRPr sz="3200">
                <a:solidFill>
                  <a:srgbClr val="5B161B"/>
                </a:solidFill>
                <a:latin typeface="Arial" panose="020B0604020202020204" pitchFamily="34" charset="0"/>
                <a:ea typeface="宋体" panose="02010600030101010101" pitchFamily="2" charset="-122"/>
              </a:defRPr>
            </a:lvl8pPr>
            <a:lvl9pPr marL="3886200" indent="-228600" algn="ctr" defTabSz="1395730" eaLnBrk="0" fontAlgn="base" hangingPunct="0">
              <a:spcBef>
                <a:spcPct val="0"/>
              </a:spcBef>
              <a:spcAft>
                <a:spcPct val="0"/>
              </a:spcAft>
              <a:buFont typeface="Arial" panose="020B0604020202020204" pitchFamily="34" charset="0"/>
              <a:defRPr sz="3200">
                <a:solidFill>
                  <a:srgbClr val="5B161B"/>
                </a:solidFill>
                <a:latin typeface="Arial" panose="020B0604020202020204" pitchFamily="34" charset="0"/>
                <a:ea typeface="宋体" panose="02010600030101010101" pitchFamily="2" charset="-122"/>
              </a:defRPr>
            </a:lvl9pPr>
          </a:lstStyle>
          <a:p>
            <a:pPr algn="l" eaLnBrk="1" hangingPunct="1">
              <a:buClr>
                <a:schemeClr val="hlink"/>
              </a:buClr>
              <a:buFont typeface="Wingdings" panose="05000000000000000000" pitchFamily="2" charset="2"/>
              <a:buNone/>
            </a:pPr>
            <a:r>
              <a:rPr lang="zh-CN" altLang="zh-CN" sz="1400">
                <a:solidFill>
                  <a:schemeClr val="dk1"/>
                </a:solidFill>
                <a:latin typeface="微软雅黑" panose="020B0503020204020204" charset="-122"/>
                <a:ea typeface="微软雅黑" panose="020B0503020204020204" charset="-122"/>
                <a:cs typeface="微软雅黑" panose="020B0503020204020204" charset="-122"/>
              </a:rPr>
              <a:t>第一步：判断意识</a:t>
            </a:r>
            <a:endParaRPr lang="zh-CN" altLang="zh-CN" sz="1400">
              <a:solidFill>
                <a:schemeClr val="dk1"/>
              </a:solidFill>
              <a:latin typeface="微软雅黑" panose="020B0503020204020204" charset="-122"/>
              <a:ea typeface="微软雅黑" panose="020B0503020204020204" charset="-122"/>
              <a:cs typeface="微软雅黑" panose="020B0503020204020204" charset="-122"/>
            </a:endParaRPr>
          </a:p>
          <a:p>
            <a:pPr algn="l" eaLnBrk="1" hangingPunct="1">
              <a:buClr>
                <a:schemeClr val="hlink"/>
              </a:buClr>
              <a:buFont typeface="Wingdings" panose="05000000000000000000" pitchFamily="2" charset="2"/>
              <a:buNone/>
            </a:pPr>
            <a:r>
              <a:rPr lang="zh-CN" sz="1400">
                <a:solidFill>
                  <a:schemeClr val="dk1"/>
                </a:solidFill>
                <a:latin typeface="微软雅黑" panose="020B0503020204020204" charset="-122"/>
                <a:ea typeface="微软雅黑" panose="020B0503020204020204" charset="-122"/>
                <a:cs typeface="微软雅黑" panose="020B0503020204020204" charset="-122"/>
              </a:rPr>
              <a:t>拍肩、唤双耳、搭脉搏，</a:t>
            </a:r>
            <a:r>
              <a:rPr lang="en-US" altLang="zh-CN" sz="1400">
                <a:solidFill>
                  <a:schemeClr val="dk1"/>
                </a:solidFill>
                <a:latin typeface="微软雅黑" panose="020B0503020204020204" charset="-122"/>
                <a:ea typeface="微软雅黑" panose="020B0503020204020204" charset="-122"/>
                <a:cs typeface="微软雅黑" panose="020B0503020204020204" charset="-122"/>
              </a:rPr>
              <a:t>10</a:t>
            </a:r>
            <a:r>
              <a:rPr lang="zh-CN" altLang="en-US" sz="1400">
                <a:solidFill>
                  <a:schemeClr val="dk1"/>
                </a:solidFill>
                <a:latin typeface="微软雅黑" panose="020B0503020204020204" charset="-122"/>
                <a:ea typeface="微软雅黑" panose="020B0503020204020204" charset="-122"/>
                <a:cs typeface="微软雅黑" panose="020B0503020204020204" charset="-122"/>
              </a:rPr>
              <a:t>秒内完成。</a:t>
            </a:r>
            <a:endParaRPr lang="zh-CN" altLang="en-US" sz="140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40" name="右箭头 39"/>
          <p:cNvSpPr/>
          <p:nvPr>
            <p:custDataLst>
              <p:tags r:id="rId3"/>
            </p:custDataLst>
          </p:nvPr>
        </p:nvSpPr>
        <p:spPr>
          <a:xfrm>
            <a:off x="1874520" y="5487035"/>
            <a:ext cx="253365" cy="269240"/>
          </a:xfrm>
          <a:prstGeom prst="righ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1400">
              <a:solidFill>
                <a:schemeClr val="lt1"/>
              </a:solidFill>
              <a:latin typeface="微软雅黑" panose="020B0503020204020204" charset="-122"/>
              <a:ea typeface="微软雅黑" panose="020B0503020204020204" charset="-122"/>
            </a:endParaRPr>
          </a:p>
        </p:txBody>
      </p:sp>
      <p:sp>
        <p:nvSpPr>
          <p:cNvPr id="4" name="Text Box 4"/>
          <p:cNvSpPr txBox="1">
            <a:spLocks noChangeArrowheads="1"/>
          </p:cNvSpPr>
          <p:nvPr>
            <p:custDataLst>
              <p:tags r:id="rId4"/>
            </p:custDataLst>
          </p:nvPr>
        </p:nvSpPr>
        <p:spPr bwMode="auto">
          <a:xfrm>
            <a:off x="2137410" y="5231765"/>
            <a:ext cx="1705610" cy="784225"/>
          </a:xfrm>
          <a:prstGeom prst="rect">
            <a:avLst/>
          </a:prstGeom>
          <a:noFill/>
          <a:ln w="9525">
            <a:solidFill>
              <a:srgbClr val="FF0000"/>
            </a:solidFill>
            <a:miter lim="800000"/>
          </a:ln>
          <a:extLst>
            <a:ext uri="{909E8E84-426E-40DD-AFC4-6F175D3DCCD1}">
              <a14:hiddenFill xmlns:a14="http://schemas.microsoft.com/office/drawing/2010/main">
                <a:solidFill>
                  <a:srgbClr val="FFFFFF"/>
                </a:solidFill>
              </a14:hiddenFill>
            </a:ext>
          </a:extLst>
        </p:spPr>
        <p:txBody>
          <a:bodyPr wrap="square" lIns="139547" tIns="69773" rIns="139547" bIns="69773">
            <a:spAutoFit/>
          </a:bodyPr>
          <a:lstStyle>
            <a:lvl1pPr defTabSz="1395730" eaLnBrk="0" hangingPunct="0">
              <a:defRPr sz="3200">
                <a:solidFill>
                  <a:srgbClr val="5B161B"/>
                </a:solidFill>
                <a:latin typeface="Arial" panose="020B0604020202020204" pitchFamily="34" charset="0"/>
                <a:ea typeface="宋体" panose="02010600030101010101" pitchFamily="2" charset="-122"/>
              </a:defRPr>
            </a:lvl1pPr>
            <a:lvl2pPr marL="742950" indent="-285750" defTabSz="1395730" eaLnBrk="0" hangingPunct="0">
              <a:defRPr sz="3200">
                <a:solidFill>
                  <a:srgbClr val="5B161B"/>
                </a:solidFill>
                <a:latin typeface="Arial" panose="020B0604020202020204" pitchFamily="34" charset="0"/>
                <a:ea typeface="宋体" panose="02010600030101010101" pitchFamily="2" charset="-122"/>
              </a:defRPr>
            </a:lvl2pPr>
            <a:lvl3pPr marL="1143000" indent="-228600" defTabSz="1395730" eaLnBrk="0" hangingPunct="0">
              <a:defRPr sz="3200">
                <a:solidFill>
                  <a:srgbClr val="5B161B"/>
                </a:solidFill>
                <a:latin typeface="Arial" panose="020B0604020202020204" pitchFamily="34" charset="0"/>
                <a:ea typeface="宋体" panose="02010600030101010101" pitchFamily="2" charset="-122"/>
              </a:defRPr>
            </a:lvl3pPr>
            <a:lvl4pPr marL="1600200" indent="-228600" defTabSz="1395730" eaLnBrk="0" hangingPunct="0">
              <a:defRPr sz="3200">
                <a:solidFill>
                  <a:srgbClr val="5B161B"/>
                </a:solidFill>
                <a:latin typeface="Arial" panose="020B0604020202020204" pitchFamily="34" charset="0"/>
                <a:ea typeface="宋体" panose="02010600030101010101" pitchFamily="2" charset="-122"/>
              </a:defRPr>
            </a:lvl4pPr>
            <a:lvl5pPr marL="2057400" indent="-228600" defTabSz="1395730" eaLnBrk="0" hangingPunct="0">
              <a:defRPr sz="3200">
                <a:solidFill>
                  <a:srgbClr val="5B161B"/>
                </a:solidFill>
                <a:latin typeface="Arial" panose="020B0604020202020204" pitchFamily="34" charset="0"/>
                <a:ea typeface="宋体" panose="02010600030101010101" pitchFamily="2" charset="-122"/>
              </a:defRPr>
            </a:lvl5pPr>
            <a:lvl6pPr marL="2514600" indent="-228600" algn="ctr" defTabSz="1395730" eaLnBrk="0" fontAlgn="base" hangingPunct="0">
              <a:spcBef>
                <a:spcPct val="0"/>
              </a:spcBef>
              <a:spcAft>
                <a:spcPct val="0"/>
              </a:spcAft>
              <a:buFont typeface="Arial" panose="020B0604020202020204" pitchFamily="34" charset="0"/>
              <a:defRPr sz="3200">
                <a:solidFill>
                  <a:srgbClr val="5B161B"/>
                </a:solidFill>
                <a:latin typeface="Arial" panose="020B0604020202020204" pitchFamily="34" charset="0"/>
                <a:ea typeface="宋体" panose="02010600030101010101" pitchFamily="2" charset="-122"/>
              </a:defRPr>
            </a:lvl6pPr>
            <a:lvl7pPr marL="2971800" indent="-228600" algn="ctr" defTabSz="1395730" eaLnBrk="0" fontAlgn="base" hangingPunct="0">
              <a:spcBef>
                <a:spcPct val="0"/>
              </a:spcBef>
              <a:spcAft>
                <a:spcPct val="0"/>
              </a:spcAft>
              <a:buFont typeface="Arial" panose="020B0604020202020204" pitchFamily="34" charset="0"/>
              <a:defRPr sz="3200">
                <a:solidFill>
                  <a:srgbClr val="5B161B"/>
                </a:solidFill>
                <a:latin typeface="Arial" panose="020B0604020202020204" pitchFamily="34" charset="0"/>
                <a:ea typeface="宋体" panose="02010600030101010101" pitchFamily="2" charset="-122"/>
              </a:defRPr>
            </a:lvl7pPr>
            <a:lvl8pPr marL="3429000" indent="-228600" algn="ctr" defTabSz="1395730" eaLnBrk="0" fontAlgn="base" hangingPunct="0">
              <a:spcBef>
                <a:spcPct val="0"/>
              </a:spcBef>
              <a:spcAft>
                <a:spcPct val="0"/>
              </a:spcAft>
              <a:buFont typeface="Arial" panose="020B0604020202020204" pitchFamily="34" charset="0"/>
              <a:defRPr sz="3200">
                <a:solidFill>
                  <a:srgbClr val="5B161B"/>
                </a:solidFill>
                <a:latin typeface="Arial" panose="020B0604020202020204" pitchFamily="34" charset="0"/>
                <a:ea typeface="宋体" panose="02010600030101010101" pitchFamily="2" charset="-122"/>
              </a:defRPr>
            </a:lvl8pPr>
            <a:lvl9pPr marL="3886200" indent="-228600" algn="ctr" defTabSz="1395730" eaLnBrk="0" fontAlgn="base" hangingPunct="0">
              <a:spcBef>
                <a:spcPct val="0"/>
              </a:spcBef>
              <a:spcAft>
                <a:spcPct val="0"/>
              </a:spcAft>
              <a:buFont typeface="Arial" panose="020B0604020202020204" pitchFamily="34" charset="0"/>
              <a:defRPr sz="3200">
                <a:solidFill>
                  <a:srgbClr val="5B161B"/>
                </a:solidFill>
                <a:latin typeface="Arial" panose="020B0604020202020204" pitchFamily="34" charset="0"/>
                <a:ea typeface="宋体" panose="02010600030101010101" pitchFamily="2" charset="-122"/>
              </a:defRPr>
            </a:lvl9pPr>
          </a:lstStyle>
          <a:p>
            <a:pPr algn="l" eaLnBrk="1" hangingPunct="1">
              <a:buClr>
                <a:schemeClr val="hlink"/>
              </a:buClr>
              <a:buFont typeface="Wingdings" panose="05000000000000000000" pitchFamily="2" charset="2"/>
              <a:buNone/>
            </a:pPr>
            <a:r>
              <a:rPr lang="zh-CN" altLang="zh-CN" sz="1400">
                <a:solidFill>
                  <a:schemeClr val="dk1"/>
                </a:solidFill>
                <a:latin typeface="微软雅黑" panose="020B0503020204020204" charset="-122"/>
                <a:ea typeface="微软雅黑" panose="020B0503020204020204" charset="-122"/>
                <a:cs typeface="微软雅黑" panose="020B0503020204020204" charset="-122"/>
              </a:rPr>
              <a:t>第二步：呼救</a:t>
            </a:r>
            <a:endParaRPr lang="zh-CN" altLang="zh-CN" sz="1400">
              <a:solidFill>
                <a:schemeClr val="dk1"/>
              </a:solidFill>
              <a:latin typeface="微软雅黑" panose="020B0503020204020204" charset="-122"/>
              <a:ea typeface="微软雅黑" panose="020B0503020204020204" charset="-122"/>
              <a:cs typeface="微软雅黑" panose="020B0503020204020204" charset="-122"/>
            </a:endParaRPr>
          </a:p>
          <a:p>
            <a:pPr algn="l" eaLnBrk="1" hangingPunct="1">
              <a:buClr>
                <a:schemeClr val="hlink"/>
              </a:buClr>
              <a:buFont typeface="Wingdings" panose="05000000000000000000" pitchFamily="2" charset="2"/>
              <a:buNone/>
            </a:pPr>
            <a:r>
              <a:rPr lang="zh-CN" sz="1400">
                <a:solidFill>
                  <a:schemeClr val="dk1"/>
                </a:solidFill>
                <a:latin typeface="微软雅黑" panose="020B0503020204020204" charset="-122"/>
                <a:ea typeface="微软雅黑" panose="020B0503020204020204" charset="-122"/>
                <a:cs typeface="微软雅黑" panose="020B0503020204020204" charset="-122"/>
              </a:rPr>
              <a:t>呼叫周围人员，拨打</a:t>
            </a:r>
            <a:r>
              <a:rPr lang="en-US" altLang="zh-CN" sz="1400">
                <a:solidFill>
                  <a:schemeClr val="dk1"/>
                </a:solidFill>
                <a:latin typeface="微软雅黑" panose="020B0503020204020204" charset="-122"/>
                <a:ea typeface="微软雅黑" panose="020B0503020204020204" charset="-122"/>
                <a:cs typeface="微软雅黑" panose="020B0503020204020204" charset="-122"/>
              </a:rPr>
              <a:t>120</a:t>
            </a:r>
            <a:r>
              <a:rPr lang="zh-CN" altLang="en-US" sz="1400">
                <a:solidFill>
                  <a:schemeClr val="dk1"/>
                </a:solidFill>
                <a:latin typeface="微软雅黑" panose="020B0503020204020204" charset="-122"/>
                <a:ea typeface="微软雅黑" panose="020B0503020204020204" charset="-122"/>
                <a:cs typeface="微软雅黑" panose="020B0503020204020204" charset="-122"/>
              </a:rPr>
              <a:t>。</a:t>
            </a:r>
            <a:endParaRPr lang="zh-CN" altLang="en-US" sz="140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6" name="右箭头 5"/>
          <p:cNvSpPr/>
          <p:nvPr>
            <p:custDataLst>
              <p:tags r:id="rId5"/>
            </p:custDataLst>
          </p:nvPr>
        </p:nvSpPr>
        <p:spPr>
          <a:xfrm>
            <a:off x="3843020" y="5489575"/>
            <a:ext cx="253365" cy="269240"/>
          </a:xfrm>
          <a:prstGeom prst="righ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1400">
              <a:solidFill>
                <a:schemeClr val="lt1"/>
              </a:solidFill>
              <a:latin typeface="微软雅黑" panose="020B0503020204020204" charset="-122"/>
              <a:ea typeface="微软雅黑" panose="020B0503020204020204" charset="-122"/>
            </a:endParaRPr>
          </a:p>
        </p:txBody>
      </p:sp>
      <p:sp>
        <p:nvSpPr>
          <p:cNvPr id="8" name="Text Box 4"/>
          <p:cNvSpPr txBox="1">
            <a:spLocks noChangeArrowheads="1"/>
          </p:cNvSpPr>
          <p:nvPr>
            <p:custDataLst>
              <p:tags r:id="rId6"/>
            </p:custDataLst>
          </p:nvPr>
        </p:nvSpPr>
        <p:spPr bwMode="auto">
          <a:xfrm>
            <a:off x="4096385" y="5231765"/>
            <a:ext cx="1724025" cy="784225"/>
          </a:xfrm>
          <a:prstGeom prst="rect">
            <a:avLst/>
          </a:prstGeom>
          <a:noFill/>
          <a:ln w="9525">
            <a:solidFill>
              <a:srgbClr val="FF0000"/>
            </a:solidFill>
            <a:miter lim="800000"/>
          </a:ln>
          <a:extLst>
            <a:ext uri="{909E8E84-426E-40DD-AFC4-6F175D3DCCD1}">
              <a14:hiddenFill xmlns:a14="http://schemas.microsoft.com/office/drawing/2010/main">
                <a:solidFill>
                  <a:srgbClr val="FFFFFF"/>
                </a:solidFill>
              </a14:hiddenFill>
            </a:ext>
          </a:extLst>
        </p:spPr>
        <p:txBody>
          <a:bodyPr wrap="square" lIns="139547" tIns="69773" rIns="139547" bIns="69773">
            <a:spAutoFit/>
          </a:bodyPr>
          <a:lstStyle>
            <a:lvl1pPr defTabSz="1395730" eaLnBrk="0" hangingPunct="0">
              <a:defRPr sz="3200">
                <a:solidFill>
                  <a:srgbClr val="5B161B"/>
                </a:solidFill>
                <a:latin typeface="Arial" panose="020B0604020202020204" pitchFamily="34" charset="0"/>
                <a:ea typeface="宋体" panose="02010600030101010101" pitchFamily="2" charset="-122"/>
              </a:defRPr>
            </a:lvl1pPr>
            <a:lvl2pPr marL="742950" indent="-285750" defTabSz="1395730" eaLnBrk="0" hangingPunct="0">
              <a:defRPr sz="3200">
                <a:solidFill>
                  <a:srgbClr val="5B161B"/>
                </a:solidFill>
                <a:latin typeface="Arial" panose="020B0604020202020204" pitchFamily="34" charset="0"/>
                <a:ea typeface="宋体" panose="02010600030101010101" pitchFamily="2" charset="-122"/>
              </a:defRPr>
            </a:lvl2pPr>
            <a:lvl3pPr marL="1143000" indent="-228600" defTabSz="1395730" eaLnBrk="0" hangingPunct="0">
              <a:defRPr sz="3200">
                <a:solidFill>
                  <a:srgbClr val="5B161B"/>
                </a:solidFill>
                <a:latin typeface="Arial" panose="020B0604020202020204" pitchFamily="34" charset="0"/>
                <a:ea typeface="宋体" panose="02010600030101010101" pitchFamily="2" charset="-122"/>
              </a:defRPr>
            </a:lvl3pPr>
            <a:lvl4pPr marL="1600200" indent="-228600" defTabSz="1395730" eaLnBrk="0" hangingPunct="0">
              <a:defRPr sz="3200">
                <a:solidFill>
                  <a:srgbClr val="5B161B"/>
                </a:solidFill>
                <a:latin typeface="Arial" panose="020B0604020202020204" pitchFamily="34" charset="0"/>
                <a:ea typeface="宋体" panose="02010600030101010101" pitchFamily="2" charset="-122"/>
              </a:defRPr>
            </a:lvl4pPr>
            <a:lvl5pPr marL="2057400" indent="-228600" defTabSz="1395730" eaLnBrk="0" hangingPunct="0">
              <a:defRPr sz="3200">
                <a:solidFill>
                  <a:srgbClr val="5B161B"/>
                </a:solidFill>
                <a:latin typeface="Arial" panose="020B0604020202020204" pitchFamily="34" charset="0"/>
                <a:ea typeface="宋体" panose="02010600030101010101" pitchFamily="2" charset="-122"/>
              </a:defRPr>
            </a:lvl5pPr>
            <a:lvl6pPr marL="2514600" indent="-228600" algn="ctr" defTabSz="1395730" eaLnBrk="0" fontAlgn="base" hangingPunct="0">
              <a:spcBef>
                <a:spcPct val="0"/>
              </a:spcBef>
              <a:spcAft>
                <a:spcPct val="0"/>
              </a:spcAft>
              <a:buFont typeface="Arial" panose="020B0604020202020204" pitchFamily="34" charset="0"/>
              <a:defRPr sz="3200">
                <a:solidFill>
                  <a:srgbClr val="5B161B"/>
                </a:solidFill>
                <a:latin typeface="Arial" panose="020B0604020202020204" pitchFamily="34" charset="0"/>
                <a:ea typeface="宋体" panose="02010600030101010101" pitchFamily="2" charset="-122"/>
              </a:defRPr>
            </a:lvl6pPr>
            <a:lvl7pPr marL="2971800" indent="-228600" algn="ctr" defTabSz="1395730" eaLnBrk="0" fontAlgn="base" hangingPunct="0">
              <a:spcBef>
                <a:spcPct val="0"/>
              </a:spcBef>
              <a:spcAft>
                <a:spcPct val="0"/>
              </a:spcAft>
              <a:buFont typeface="Arial" panose="020B0604020202020204" pitchFamily="34" charset="0"/>
              <a:defRPr sz="3200">
                <a:solidFill>
                  <a:srgbClr val="5B161B"/>
                </a:solidFill>
                <a:latin typeface="Arial" panose="020B0604020202020204" pitchFamily="34" charset="0"/>
                <a:ea typeface="宋体" panose="02010600030101010101" pitchFamily="2" charset="-122"/>
              </a:defRPr>
            </a:lvl7pPr>
            <a:lvl8pPr marL="3429000" indent="-228600" algn="ctr" defTabSz="1395730" eaLnBrk="0" fontAlgn="base" hangingPunct="0">
              <a:spcBef>
                <a:spcPct val="0"/>
              </a:spcBef>
              <a:spcAft>
                <a:spcPct val="0"/>
              </a:spcAft>
              <a:buFont typeface="Arial" panose="020B0604020202020204" pitchFamily="34" charset="0"/>
              <a:defRPr sz="3200">
                <a:solidFill>
                  <a:srgbClr val="5B161B"/>
                </a:solidFill>
                <a:latin typeface="Arial" panose="020B0604020202020204" pitchFamily="34" charset="0"/>
                <a:ea typeface="宋体" panose="02010600030101010101" pitchFamily="2" charset="-122"/>
              </a:defRPr>
            </a:lvl8pPr>
            <a:lvl9pPr marL="3886200" indent="-228600" algn="ctr" defTabSz="1395730" eaLnBrk="0" fontAlgn="base" hangingPunct="0">
              <a:spcBef>
                <a:spcPct val="0"/>
              </a:spcBef>
              <a:spcAft>
                <a:spcPct val="0"/>
              </a:spcAft>
              <a:buFont typeface="Arial" panose="020B0604020202020204" pitchFamily="34" charset="0"/>
              <a:defRPr sz="3200">
                <a:solidFill>
                  <a:srgbClr val="5B161B"/>
                </a:solidFill>
                <a:latin typeface="Arial" panose="020B0604020202020204" pitchFamily="34" charset="0"/>
                <a:ea typeface="宋体" panose="02010600030101010101" pitchFamily="2" charset="-122"/>
              </a:defRPr>
            </a:lvl9pPr>
          </a:lstStyle>
          <a:p>
            <a:pPr algn="l" eaLnBrk="1" hangingPunct="1">
              <a:buClr>
                <a:schemeClr val="hlink"/>
              </a:buClr>
              <a:buFont typeface="Wingdings" panose="05000000000000000000" pitchFamily="2" charset="2"/>
              <a:buNone/>
            </a:pPr>
            <a:r>
              <a:rPr lang="zh-CN" altLang="zh-CN" sz="1400">
                <a:solidFill>
                  <a:schemeClr val="dk1"/>
                </a:solidFill>
                <a:latin typeface="微软雅黑" panose="020B0503020204020204" charset="-122"/>
                <a:ea typeface="微软雅黑" panose="020B0503020204020204" charset="-122"/>
              </a:rPr>
              <a:t>第三步：摆放体位</a:t>
            </a:r>
            <a:endParaRPr lang="zh-CN" altLang="zh-CN" sz="1400">
              <a:solidFill>
                <a:schemeClr val="dk1"/>
              </a:solidFill>
              <a:latin typeface="微软雅黑" panose="020B0503020204020204" charset="-122"/>
              <a:ea typeface="微软雅黑" panose="020B0503020204020204" charset="-122"/>
            </a:endParaRPr>
          </a:p>
          <a:p>
            <a:pPr algn="l" eaLnBrk="1" hangingPunct="1">
              <a:buClr>
                <a:schemeClr val="hlink"/>
              </a:buClr>
              <a:buFont typeface="Wingdings" panose="05000000000000000000" pitchFamily="2" charset="2"/>
              <a:buNone/>
            </a:pPr>
            <a:r>
              <a:rPr lang="zh-CN" sz="1400">
                <a:solidFill>
                  <a:schemeClr val="dk1"/>
                </a:solidFill>
                <a:latin typeface="微软雅黑" panose="020B0503020204020204" charset="-122"/>
                <a:ea typeface="微软雅黑" panose="020B0503020204020204" charset="-122"/>
              </a:rPr>
              <a:t>将受伤者摆放成仰卧体位</a:t>
            </a:r>
            <a:r>
              <a:rPr lang="zh-CN" altLang="en-US" sz="1400">
                <a:solidFill>
                  <a:schemeClr val="dk1"/>
                </a:solidFill>
                <a:latin typeface="微软雅黑" panose="020B0503020204020204" charset="-122"/>
                <a:ea typeface="微软雅黑" panose="020B0503020204020204" charset="-122"/>
              </a:rPr>
              <a:t>。</a:t>
            </a:r>
            <a:endParaRPr lang="zh-CN" altLang="en-US" sz="1400">
              <a:solidFill>
                <a:schemeClr val="dk1"/>
              </a:solidFill>
              <a:latin typeface="微软雅黑" panose="020B0503020204020204" charset="-122"/>
              <a:ea typeface="微软雅黑" panose="020B0503020204020204" charset="-122"/>
            </a:endParaRPr>
          </a:p>
        </p:txBody>
      </p:sp>
      <p:sp>
        <p:nvSpPr>
          <p:cNvPr id="9" name="右箭头 8"/>
          <p:cNvSpPr/>
          <p:nvPr>
            <p:custDataLst>
              <p:tags r:id="rId7"/>
            </p:custDataLst>
          </p:nvPr>
        </p:nvSpPr>
        <p:spPr>
          <a:xfrm>
            <a:off x="5820410" y="5487670"/>
            <a:ext cx="253365" cy="269240"/>
          </a:xfrm>
          <a:prstGeom prst="righ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1400">
              <a:solidFill>
                <a:schemeClr val="lt1"/>
              </a:solidFill>
              <a:latin typeface="微软雅黑" panose="020B0503020204020204" charset="-122"/>
              <a:ea typeface="微软雅黑" panose="020B0503020204020204" charset="-122"/>
            </a:endParaRPr>
          </a:p>
        </p:txBody>
      </p:sp>
      <p:sp>
        <p:nvSpPr>
          <p:cNvPr id="10" name="Text Box 4"/>
          <p:cNvSpPr txBox="1">
            <a:spLocks noChangeArrowheads="1"/>
          </p:cNvSpPr>
          <p:nvPr>
            <p:custDataLst>
              <p:tags r:id="rId8"/>
            </p:custDataLst>
          </p:nvPr>
        </p:nvSpPr>
        <p:spPr bwMode="auto">
          <a:xfrm>
            <a:off x="6074410" y="5236210"/>
            <a:ext cx="1734820" cy="784225"/>
          </a:xfrm>
          <a:prstGeom prst="rect">
            <a:avLst/>
          </a:prstGeom>
          <a:noFill/>
          <a:ln w="9525">
            <a:solidFill>
              <a:srgbClr val="FF0000"/>
            </a:solidFill>
            <a:miter lim="800000"/>
          </a:ln>
          <a:extLst>
            <a:ext uri="{909E8E84-426E-40DD-AFC4-6F175D3DCCD1}">
              <a14:hiddenFill xmlns:a14="http://schemas.microsoft.com/office/drawing/2010/main">
                <a:solidFill>
                  <a:srgbClr val="FFFFFF"/>
                </a:solidFill>
              </a14:hiddenFill>
            </a:ext>
          </a:extLst>
        </p:spPr>
        <p:txBody>
          <a:bodyPr wrap="square" lIns="139547" tIns="69773" rIns="139547" bIns="69773">
            <a:spAutoFit/>
          </a:bodyPr>
          <a:lstStyle>
            <a:lvl1pPr defTabSz="1395730" eaLnBrk="0" hangingPunct="0">
              <a:defRPr sz="3200">
                <a:solidFill>
                  <a:srgbClr val="5B161B"/>
                </a:solidFill>
                <a:latin typeface="Arial" panose="020B0604020202020204" pitchFamily="34" charset="0"/>
                <a:ea typeface="宋体" panose="02010600030101010101" pitchFamily="2" charset="-122"/>
              </a:defRPr>
            </a:lvl1pPr>
            <a:lvl2pPr marL="742950" indent="-285750" defTabSz="1395730" eaLnBrk="0" hangingPunct="0">
              <a:defRPr sz="3200">
                <a:solidFill>
                  <a:srgbClr val="5B161B"/>
                </a:solidFill>
                <a:latin typeface="Arial" panose="020B0604020202020204" pitchFamily="34" charset="0"/>
                <a:ea typeface="宋体" panose="02010600030101010101" pitchFamily="2" charset="-122"/>
              </a:defRPr>
            </a:lvl2pPr>
            <a:lvl3pPr marL="1143000" indent="-228600" defTabSz="1395730" eaLnBrk="0" hangingPunct="0">
              <a:defRPr sz="3200">
                <a:solidFill>
                  <a:srgbClr val="5B161B"/>
                </a:solidFill>
                <a:latin typeface="Arial" panose="020B0604020202020204" pitchFamily="34" charset="0"/>
                <a:ea typeface="宋体" panose="02010600030101010101" pitchFamily="2" charset="-122"/>
              </a:defRPr>
            </a:lvl3pPr>
            <a:lvl4pPr marL="1600200" indent="-228600" defTabSz="1395730" eaLnBrk="0" hangingPunct="0">
              <a:defRPr sz="3200">
                <a:solidFill>
                  <a:srgbClr val="5B161B"/>
                </a:solidFill>
                <a:latin typeface="Arial" panose="020B0604020202020204" pitchFamily="34" charset="0"/>
                <a:ea typeface="宋体" panose="02010600030101010101" pitchFamily="2" charset="-122"/>
              </a:defRPr>
            </a:lvl4pPr>
            <a:lvl5pPr marL="2057400" indent="-228600" defTabSz="1395730" eaLnBrk="0" hangingPunct="0">
              <a:defRPr sz="3200">
                <a:solidFill>
                  <a:srgbClr val="5B161B"/>
                </a:solidFill>
                <a:latin typeface="Arial" panose="020B0604020202020204" pitchFamily="34" charset="0"/>
                <a:ea typeface="宋体" panose="02010600030101010101" pitchFamily="2" charset="-122"/>
              </a:defRPr>
            </a:lvl5pPr>
            <a:lvl6pPr marL="2514600" indent="-228600" algn="ctr" defTabSz="1395730" eaLnBrk="0" fontAlgn="base" hangingPunct="0">
              <a:spcBef>
                <a:spcPct val="0"/>
              </a:spcBef>
              <a:spcAft>
                <a:spcPct val="0"/>
              </a:spcAft>
              <a:buFont typeface="Arial" panose="020B0604020202020204" pitchFamily="34" charset="0"/>
              <a:defRPr sz="3200">
                <a:solidFill>
                  <a:srgbClr val="5B161B"/>
                </a:solidFill>
                <a:latin typeface="Arial" panose="020B0604020202020204" pitchFamily="34" charset="0"/>
                <a:ea typeface="宋体" panose="02010600030101010101" pitchFamily="2" charset="-122"/>
              </a:defRPr>
            </a:lvl6pPr>
            <a:lvl7pPr marL="2971800" indent="-228600" algn="ctr" defTabSz="1395730" eaLnBrk="0" fontAlgn="base" hangingPunct="0">
              <a:spcBef>
                <a:spcPct val="0"/>
              </a:spcBef>
              <a:spcAft>
                <a:spcPct val="0"/>
              </a:spcAft>
              <a:buFont typeface="Arial" panose="020B0604020202020204" pitchFamily="34" charset="0"/>
              <a:defRPr sz="3200">
                <a:solidFill>
                  <a:srgbClr val="5B161B"/>
                </a:solidFill>
                <a:latin typeface="Arial" panose="020B0604020202020204" pitchFamily="34" charset="0"/>
                <a:ea typeface="宋体" panose="02010600030101010101" pitchFamily="2" charset="-122"/>
              </a:defRPr>
            </a:lvl7pPr>
            <a:lvl8pPr marL="3429000" indent="-228600" algn="ctr" defTabSz="1395730" eaLnBrk="0" fontAlgn="base" hangingPunct="0">
              <a:spcBef>
                <a:spcPct val="0"/>
              </a:spcBef>
              <a:spcAft>
                <a:spcPct val="0"/>
              </a:spcAft>
              <a:buFont typeface="Arial" panose="020B0604020202020204" pitchFamily="34" charset="0"/>
              <a:defRPr sz="3200">
                <a:solidFill>
                  <a:srgbClr val="5B161B"/>
                </a:solidFill>
                <a:latin typeface="Arial" panose="020B0604020202020204" pitchFamily="34" charset="0"/>
                <a:ea typeface="宋体" panose="02010600030101010101" pitchFamily="2" charset="-122"/>
              </a:defRPr>
            </a:lvl8pPr>
            <a:lvl9pPr marL="3886200" indent="-228600" algn="ctr" defTabSz="1395730" eaLnBrk="0" fontAlgn="base" hangingPunct="0">
              <a:spcBef>
                <a:spcPct val="0"/>
              </a:spcBef>
              <a:spcAft>
                <a:spcPct val="0"/>
              </a:spcAft>
              <a:buFont typeface="Arial" panose="020B0604020202020204" pitchFamily="34" charset="0"/>
              <a:defRPr sz="3200">
                <a:solidFill>
                  <a:srgbClr val="5B161B"/>
                </a:solidFill>
                <a:latin typeface="Arial" panose="020B0604020202020204" pitchFamily="34" charset="0"/>
                <a:ea typeface="宋体" panose="02010600030101010101" pitchFamily="2" charset="-122"/>
              </a:defRPr>
            </a:lvl9pPr>
          </a:lstStyle>
          <a:p>
            <a:pPr algn="l" eaLnBrk="1" hangingPunct="1">
              <a:buClr>
                <a:schemeClr val="hlink"/>
              </a:buClr>
              <a:buFont typeface="Wingdings" panose="05000000000000000000" pitchFamily="2" charset="2"/>
              <a:buNone/>
            </a:pPr>
            <a:r>
              <a:rPr lang="zh-CN" altLang="zh-CN" sz="1400">
                <a:solidFill>
                  <a:schemeClr val="dk1"/>
                </a:solidFill>
                <a:latin typeface="微软雅黑" panose="020B0503020204020204" charset="-122"/>
                <a:ea typeface="微软雅黑" panose="020B0503020204020204" charset="-122"/>
                <a:cs typeface="微软雅黑" panose="020B0503020204020204" charset="-122"/>
              </a:rPr>
              <a:t>第四步：胸外按压</a:t>
            </a:r>
            <a:endParaRPr lang="zh-CN" altLang="zh-CN" sz="1400">
              <a:solidFill>
                <a:schemeClr val="dk1"/>
              </a:solidFill>
              <a:latin typeface="微软雅黑" panose="020B0503020204020204" charset="-122"/>
              <a:ea typeface="微软雅黑" panose="020B0503020204020204" charset="-122"/>
              <a:cs typeface="微软雅黑" panose="020B0503020204020204" charset="-122"/>
            </a:endParaRPr>
          </a:p>
          <a:p>
            <a:pPr algn="l" eaLnBrk="1" hangingPunct="1">
              <a:buClr>
                <a:schemeClr val="hlink"/>
              </a:buClr>
              <a:buFont typeface="Wingdings" panose="05000000000000000000" pitchFamily="2" charset="2"/>
              <a:buNone/>
            </a:pPr>
            <a:r>
              <a:rPr lang="zh-CN" sz="1400">
                <a:solidFill>
                  <a:schemeClr val="dk1"/>
                </a:solidFill>
                <a:latin typeface="微软雅黑" panose="020B0503020204020204" charset="-122"/>
                <a:ea typeface="微软雅黑" panose="020B0503020204020204" charset="-122"/>
                <a:cs typeface="微软雅黑" panose="020B0503020204020204" charset="-122"/>
              </a:rPr>
              <a:t>成人</a:t>
            </a:r>
            <a:r>
              <a:rPr lang="en-US" altLang="zh-CN" sz="1400">
                <a:solidFill>
                  <a:schemeClr val="dk1"/>
                </a:solidFill>
                <a:latin typeface="微软雅黑" panose="020B0503020204020204" charset="-122"/>
                <a:ea typeface="微软雅黑" panose="020B0503020204020204" charset="-122"/>
                <a:cs typeface="微软雅黑" panose="020B0503020204020204" charset="-122"/>
              </a:rPr>
              <a:t>30</a:t>
            </a:r>
            <a:r>
              <a:rPr lang="zh-CN" altLang="en-US" sz="1400">
                <a:solidFill>
                  <a:schemeClr val="dk1"/>
                </a:solidFill>
                <a:latin typeface="微软雅黑" panose="020B0503020204020204" charset="-122"/>
                <a:ea typeface="微软雅黑" panose="020B0503020204020204" charset="-122"/>
                <a:cs typeface="微软雅黑" panose="020B0503020204020204" charset="-122"/>
              </a:rPr>
              <a:t>次，儿童</a:t>
            </a:r>
            <a:r>
              <a:rPr lang="en-US" altLang="zh-CN" sz="1400">
                <a:solidFill>
                  <a:schemeClr val="dk1"/>
                </a:solidFill>
                <a:latin typeface="微软雅黑" panose="020B0503020204020204" charset="-122"/>
                <a:ea typeface="微软雅黑" panose="020B0503020204020204" charset="-122"/>
                <a:cs typeface="微软雅黑" panose="020B0503020204020204" charset="-122"/>
              </a:rPr>
              <a:t>15</a:t>
            </a:r>
            <a:r>
              <a:rPr lang="zh-CN" altLang="en-US" sz="1400">
                <a:solidFill>
                  <a:schemeClr val="dk1"/>
                </a:solidFill>
                <a:latin typeface="微软雅黑" panose="020B0503020204020204" charset="-122"/>
                <a:ea typeface="微软雅黑" panose="020B0503020204020204" charset="-122"/>
                <a:cs typeface="微软雅黑" panose="020B0503020204020204" charset="-122"/>
              </a:rPr>
              <a:t>次。</a:t>
            </a:r>
            <a:endParaRPr lang="zh-CN" altLang="en-US" sz="1400">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11" name="右箭头 10"/>
          <p:cNvSpPr/>
          <p:nvPr>
            <p:custDataLst>
              <p:tags r:id="rId9"/>
            </p:custDataLst>
          </p:nvPr>
        </p:nvSpPr>
        <p:spPr>
          <a:xfrm>
            <a:off x="7809865" y="5494020"/>
            <a:ext cx="253365" cy="269240"/>
          </a:xfrm>
          <a:prstGeom prst="righ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1400">
              <a:solidFill>
                <a:schemeClr val="lt1"/>
              </a:solidFill>
              <a:latin typeface="微软雅黑" panose="020B0503020204020204" charset="-122"/>
              <a:ea typeface="微软雅黑" panose="020B0503020204020204" charset="-122"/>
            </a:endParaRPr>
          </a:p>
        </p:txBody>
      </p:sp>
      <p:sp>
        <p:nvSpPr>
          <p:cNvPr id="12" name="Text Box 4"/>
          <p:cNvSpPr txBox="1">
            <a:spLocks noChangeArrowheads="1"/>
          </p:cNvSpPr>
          <p:nvPr>
            <p:custDataLst>
              <p:tags r:id="rId10"/>
            </p:custDataLst>
          </p:nvPr>
        </p:nvSpPr>
        <p:spPr bwMode="auto">
          <a:xfrm>
            <a:off x="8063865" y="5236210"/>
            <a:ext cx="1772285" cy="784225"/>
          </a:xfrm>
          <a:prstGeom prst="rect">
            <a:avLst/>
          </a:prstGeom>
          <a:noFill/>
          <a:ln w="9525">
            <a:solidFill>
              <a:srgbClr val="FF0000"/>
            </a:solidFill>
            <a:miter lim="800000"/>
          </a:ln>
          <a:extLst>
            <a:ext uri="{909E8E84-426E-40DD-AFC4-6F175D3DCCD1}">
              <a14:hiddenFill xmlns:a14="http://schemas.microsoft.com/office/drawing/2010/main">
                <a:solidFill>
                  <a:srgbClr val="FFFFFF"/>
                </a:solidFill>
              </a14:hiddenFill>
            </a:ext>
          </a:extLst>
        </p:spPr>
        <p:txBody>
          <a:bodyPr wrap="square" lIns="139547" tIns="69773" rIns="139547" bIns="69773">
            <a:spAutoFit/>
          </a:bodyPr>
          <a:lstStyle>
            <a:lvl1pPr defTabSz="1395730" eaLnBrk="0" hangingPunct="0">
              <a:defRPr sz="3200">
                <a:solidFill>
                  <a:srgbClr val="5B161B"/>
                </a:solidFill>
                <a:latin typeface="Arial" panose="020B0604020202020204" pitchFamily="34" charset="0"/>
                <a:ea typeface="宋体" panose="02010600030101010101" pitchFamily="2" charset="-122"/>
              </a:defRPr>
            </a:lvl1pPr>
            <a:lvl2pPr marL="742950" indent="-285750" defTabSz="1395730" eaLnBrk="0" hangingPunct="0">
              <a:defRPr sz="3200">
                <a:solidFill>
                  <a:srgbClr val="5B161B"/>
                </a:solidFill>
                <a:latin typeface="Arial" panose="020B0604020202020204" pitchFamily="34" charset="0"/>
                <a:ea typeface="宋体" panose="02010600030101010101" pitchFamily="2" charset="-122"/>
              </a:defRPr>
            </a:lvl2pPr>
            <a:lvl3pPr marL="1143000" indent="-228600" defTabSz="1395730" eaLnBrk="0" hangingPunct="0">
              <a:defRPr sz="3200">
                <a:solidFill>
                  <a:srgbClr val="5B161B"/>
                </a:solidFill>
                <a:latin typeface="Arial" panose="020B0604020202020204" pitchFamily="34" charset="0"/>
                <a:ea typeface="宋体" panose="02010600030101010101" pitchFamily="2" charset="-122"/>
              </a:defRPr>
            </a:lvl3pPr>
            <a:lvl4pPr marL="1600200" indent="-228600" defTabSz="1395730" eaLnBrk="0" hangingPunct="0">
              <a:defRPr sz="3200">
                <a:solidFill>
                  <a:srgbClr val="5B161B"/>
                </a:solidFill>
                <a:latin typeface="Arial" panose="020B0604020202020204" pitchFamily="34" charset="0"/>
                <a:ea typeface="宋体" panose="02010600030101010101" pitchFamily="2" charset="-122"/>
              </a:defRPr>
            </a:lvl4pPr>
            <a:lvl5pPr marL="2057400" indent="-228600" defTabSz="1395730" eaLnBrk="0" hangingPunct="0">
              <a:defRPr sz="3200">
                <a:solidFill>
                  <a:srgbClr val="5B161B"/>
                </a:solidFill>
                <a:latin typeface="Arial" panose="020B0604020202020204" pitchFamily="34" charset="0"/>
                <a:ea typeface="宋体" panose="02010600030101010101" pitchFamily="2" charset="-122"/>
              </a:defRPr>
            </a:lvl5pPr>
            <a:lvl6pPr marL="2514600" indent="-228600" algn="ctr" defTabSz="1395730" eaLnBrk="0" fontAlgn="base" hangingPunct="0">
              <a:spcBef>
                <a:spcPct val="0"/>
              </a:spcBef>
              <a:spcAft>
                <a:spcPct val="0"/>
              </a:spcAft>
              <a:buFont typeface="Arial" panose="020B0604020202020204" pitchFamily="34" charset="0"/>
              <a:defRPr sz="3200">
                <a:solidFill>
                  <a:srgbClr val="5B161B"/>
                </a:solidFill>
                <a:latin typeface="Arial" panose="020B0604020202020204" pitchFamily="34" charset="0"/>
                <a:ea typeface="宋体" panose="02010600030101010101" pitchFamily="2" charset="-122"/>
              </a:defRPr>
            </a:lvl6pPr>
            <a:lvl7pPr marL="2971800" indent="-228600" algn="ctr" defTabSz="1395730" eaLnBrk="0" fontAlgn="base" hangingPunct="0">
              <a:spcBef>
                <a:spcPct val="0"/>
              </a:spcBef>
              <a:spcAft>
                <a:spcPct val="0"/>
              </a:spcAft>
              <a:buFont typeface="Arial" panose="020B0604020202020204" pitchFamily="34" charset="0"/>
              <a:defRPr sz="3200">
                <a:solidFill>
                  <a:srgbClr val="5B161B"/>
                </a:solidFill>
                <a:latin typeface="Arial" panose="020B0604020202020204" pitchFamily="34" charset="0"/>
                <a:ea typeface="宋体" panose="02010600030101010101" pitchFamily="2" charset="-122"/>
              </a:defRPr>
            </a:lvl7pPr>
            <a:lvl8pPr marL="3429000" indent="-228600" algn="ctr" defTabSz="1395730" eaLnBrk="0" fontAlgn="base" hangingPunct="0">
              <a:spcBef>
                <a:spcPct val="0"/>
              </a:spcBef>
              <a:spcAft>
                <a:spcPct val="0"/>
              </a:spcAft>
              <a:buFont typeface="Arial" panose="020B0604020202020204" pitchFamily="34" charset="0"/>
              <a:defRPr sz="3200">
                <a:solidFill>
                  <a:srgbClr val="5B161B"/>
                </a:solidFill>
                <a:latin typeface="Arial" panose="020B0604020202020204" pitchFamily="34" charset="0"/>
                <a:ea typeface="宋体" panose="02010600030101010101" pitchFamily="2" charset="-122"/>
              </a:defRPr>
            </a:lvl8pPr>
            <a:lvl9pPr marL="3886200" indent="-228600" algn="ctr" defTabSz="1395730" eaLnBrk="0" fontAlgn="base" hangingPunct="0">
              <a:spcBef>
                <a:spcPct val="0"/>
              </a:spcBef>
              <a:spcAft>
                <a:spcPct val="0"/>
              </a:spcAft>
              <a:buFont typeface="Arial" panose="020B0604020202020204" pitchFamily="34" charset="0"/>
              <a:defRPr sz="3200">
                <a:solidFill>
                  <a:srgbClr val="5B161B"/>
                </a:solidFill>
                <a:latin typeface="Arial" panose="020B0604020202020204" pitchFamily="34" charset="0"/>
                <a:ea typeface="宋体" panose="02010600030101010101" pitchFamily="2" charset="-122"/>
              </a:defRPr>
            </a:lvl9pPr>
          </a:lstStyle>
          <a:p>
            <a:pPr algn="l" eaLnBrk="1" hangingPunct="1">
              <a:buClr>
                <a:schemeClr val="hlink"/>
              </a:buClr>
              <a:buFont typeface="Wingdings" panose="05000000000000000000" pitchFamily="2" charset="2"/>
              <a:buNone/>
            </a:pPr>
            <a:r>
              <a:rPr lang="zh-CN" altLang="zh-CN" sz="1400">
                <a:solidFill>
                  <a:schemeClr val="dk1"/>
                </a:solidFill>
                <a:latin typeface="微软雅黑" panose="020B0503020204020204" charset="-122"/>
                <a:ea typeface="微软雅黑" panose="020B0503020204020204" charset="-122"/>
              </a:rPr>
              <a:t>第五步：开放气道</a:t>
            </a:r>
            <a:endParaRPr lang="zh-CN" altLang="zh-CN" sz="1400">
              <a:solidFill>
                <a:schemeClr val="dk1"/>
              </a:solidFill>
              <a:latin typeface="微软雅黑" panose="020B0503020204020204" charset="-122"/>
              <a:ea typeface="微软雅黑" panose="020B0503020204020204" charset="-122"/>
            </a:endParaRPr>
          </a:p>
          <a:p>
            <a:pPr algn="l" eaLnBrk="1" hangingPunct="1">
              <a:buClr>
                <a:schemeClr val="hlink"/>
              </a:buClr>
              <a:buFont typeface="Wingdings" panose="05000000000000000000" pitchFamily="2" charset="2"/>
              <a:buNone/>
            </a:pPr>
            <a:r>
              <a:rPr lang="zh-CN" sz="1400">
                <a:solidFill>
                  <a:schemeClr val="dk1"/>
                </a:solidFill>
                <a:latin typeface="微软雅黑" panose="020B0503020204020204" charset="-122"/>
                <a:ea typeface="微软雅黑" panose="020B0503020204020204" charset="-122"/>
              </a:rPr>
              <a:t>仰起受伤者头，抬起患者的颏部。</a:t>
            </a:r>
            <a:endParaRPr lang="zh-CN" sz="1400">
              <a:solidFill>
                <a:schemeClr val="dk1"/>
              </a:solidFill>
              <a:latin typeface="微软雅黑" panose="020B0503020204020204" charset="-122"/>
              <a:ea typeface="微软雅黑" panose="020B0503020204020204" charset="-122"/>
            </a:endParaRPr>
          </a:p>
        </p:txBody>
      </p:sp>
      <p:sp>
        <p:nvSpPr>
          <p:cNvPr id="14" name="右箭头 13"/>
          <p:cNvSpPr/>
          <p:nvPr>
            <p:custDataLst>
              <p:tags r:id="rId11"/>
            </p:custDataLst>
          </p:nvPr>
        </p:nvSpPr>
        <p:spPr>
          <a:xfrm>
            <a:off x="9836785" y="5487035"/>
            <a:ext cx="253365" cy="269240"/>
          </a:xfrm>
          <a:prstGeom prst="righ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1400">
              <a:solidFill>
                <a:schemeClr val="lt1"/>
              </a:solidFill>
              <a:latin typeface="微软雅黑" panose="020B0503020204020204" charset="-122"/>
              <a:ea typeface="微软雅黑" panose="020B0503020204020204" charset="-122"/>
            </a:endParaRPr>
          </a:p>
        </p:txBody>
      </p:sp>
      <p:sp>
        <p:nvSpPr>
          <p:cNvPr id="15" name="Text Box 4"/>
          <p:cNvSpPr txBox="1">
            <a:spLocks noChangeArrowheads="1"/>
          </p:cNvSpPr>
          <p:nvPr>
            <p:custDataLst>
              <p:tags r:id="rId12"/>
            </p:custDataLst>
          </p:nvPr>
        </p:nvSpPr>
        <p:spPr bwMode="auto">
          <a:xfrm>
            <a:off x="10090785" y="5229225"/>
            <a:ext cx="1952625" cy="784225"/>
          </a:xfrm>
          <a:prstGeom prst="rect">
            <a:avLst/>
          </a:prstGeom>
          <a:noFill/>
          <a:ln w="9525">
            <a:solidFill>
              <a:srgbClr val="FF0000"/>
            </a:solidFill>
            <a:miter lim="800000"/>
          </a:ln>
          <a:extLst>
            <a:ext uri="{909E8E84-426E-40DD-AFC4-6F175D3DCCD1}">
              <a14:hiddenFill xmlns:a14="http://schemas.microsoft.com/office/drawing/2010/main">
                <a:solidFill>
                  <a:srgbClr val="FFFFFF"/>
                </a:solidFill>
              </a14:hiddenFill>
            </a:ext>
          </a:extLst>
        </p:spPr>
        <p:txBody>
          <a:bodyPr wrap="square" lIns="139547" tIns="69773" rIns="139547" bIns="69773">
            <a:spAutoFit/>
          </a:bodyPr>
          <a:lstStyle>
            <a:lvl1pPr defTabSz="1395730" eaLnBrk="0" hangingPunct="0">
              <a:defRPr sz="3200">
                <a:solidFill>
                  <a:srgbClr val="5B161B"/>
                </a:solidFill>
                <a:latin typeface="Arial" panose="020B0604020202020204" pitchFamily="34" charset="0"/>
                <a:ea typeface="宋体" panose="02010600030101010101" pitchFamily="2" charset="-122"/>
              </a:defRPr>
            </a:lvl1pPr>
            <a:lvl2pPr marL="742950" indent="-285750" defTabSz="1395730" eaLnBrk="0" hangingPunct="0">
              <a:defRPr sz="3200">
                <a:solidFill>
                  <a:srgbClr val="5B161B"/>
                </a:solidFill>
                <a:latin typeface="Arial" panose="020B0604020202020204" pitchFamily="34" charset="0"/>
                <a:ea typeface="宋体" panose="02010600030101010101" pitchFamily="2" charset="-122"/>
              </a:defRPr>
            </a:lvl2pPr>
            <a:lvl3pPr marL="1143000" indent="-228600" defTabSz="1395730" eaLnBrk="0" hangingPunct="0">
              <a:defRPr sz="3200">
                <a:solidFill>
                  <a:srgbClr val="5B161B"/>
                </a:solidFill>
                <a:latin typeface="Arial" panose="020B0604020202020204" pitchFamily="34" charset="0"/>
                <a:ea typeface="宋体" panose="02010600030101010101" pitchFamily="2" charset="-122"/>
              </a:defRPr>
            </a:lvl3pPr>
            <a:lvl4pPr marL="1600200" indent="-228600" defTabSz="1395730" eaLnBrk="0" hangingPunct="0">
              <a:defRPr sz="3200">
                <a:solidFill>
                  <a:srgbClr val="5B161B"/>
                </a:solidFill>
                <a:latin typeface="Arial" panose="020B0604020202020204" pitchFamily="34" charset="0"/>
                <a:ea typeface="宋体" panose="02010600030101010101" pitchFamily="2" charset="-122"/>
              </a:defRPr>
            </a:lvl4pPr>
            <a:lvl5pPr marL="2057400" indent="-228600" defTabSz="1395730" eaLnBrk="0" hangingPunct="0">
              <a:defRPr sz="3200">
                <a:solidFill>
                  <a:srgbClr val="5B161B"/>
                </a:solidFill>
                <a:latin typeface="Arial" panose="020B0604020202020204" pitchFamily="34" charset="0"/>
                <a:ea typeface="宋体" panose="02010600030101010101" pitchFamily="2" charset="-122"/>
              </a:defRPr>
            </a:lvl5pPr>
            <a:lvl6pPr marL="2514600" indent="-228600" algn="ctr" defTabSz="1395730" eaLnBrk="0" fontAlgn="base" hangingPunct="0">
              <a:spcBef>
                <a:spcPct val="0"/>
              </a:spcBef>
              <a:spcAft>
                <a:spcPct val="0"/>
              </a:spcAft>
              <a:buFont typeface="Arial" panose="020B0604020202020204" pitchFamily="34" charset="0"/>
              <a:defRPr sz="3200">
                <a:solidFill>
                  <a:srgbClr val="5B161B"/>
                </a:solidFill>
                <a:latin typeface="Arial" panose="020B0604020202020204" pitchFamily="34" charset="0"/>
                <a:ea typeface="宋体" panose="02010600030101010101" pitchFamily="2" charset="-122"/>
              </a:defRPr>
            </a:lvl6pPr>
            <a:lvl7pPr marL="2971800" indent="-228600" algn="ctr" defTabSz="1395730" eaLnBrk="0" fontAlgn="base" hangingPunct="0">
              <a:spcBef>
                <a:spcPct val="0"/>
              </a:spcBef>
              <a:spcAft>
                <a:spcPct val="0"/>
              </a:spcAft>
              <a:buFont typeface="Arial" panose="020B0604020202020204" pitchFamily="34" charset="0"/>
              <a:defRPr sz="3200">
                <a:solidFill>
                  <a:srgbClr val="5B161B"/>
                </a:solidFill>
                <a:latin typeface="Arial" panose="020B0604020202020204" pitchFamily="34" charset="0"/>
                <a:ea typeface="宋体" panose="02010600030101010101" pitchFamily="2" charset="-122"/>
              </a:defRPr>
            </a:lvl7pPr>
            <a:lvl8pPr marL="3429000" indent="-228600" algn="ctr" defTabSz="1395730" eaLnBrk="0" fontAlgn="base" hangingPunct="0">
              <a:spcBef>
                <a:spcPct val="0"/>
              </a:spcBef>
              <a:spcAft>
                <a:spcPct val="0"/>
              </a:spcAft>
              <a:buFont typeface="Arial" panose="020B0604020202020204" pitchFamily="34" charset="0"/>
              <a:defRPr sz="3200">
                <a:solidFill>
                  <a:srgbClr val="5B161B"/>
                </a:solidFill>
                <a:latin typeface="Arial" panose="020B0604020202020204" pitchFamily="34" charset="0"/>
                <a:ea typeface="宋体" panose="02010600030101010101" pitchFamily="2" charset="-122"/>
              </a:defRPr>
            </a:lvl8pPr>
            <a:lvl9pPr marL="3886200" indent="-228600" algn="ctr" defTabSz="1395730" eaLnBrk="0" fontAlgn="base" hangingPunct="0">
              <a:spcBef>
                <a:spcPct val="0"/>
              </a:spcBef>
              <a:spcAft>
                <a:spcPct val="0"/>
              </a:spcAft>
              <a:buFont typeface="Arial" panose="020B0604020202020204" pitchFamily="34" charset="0"/>
              <a:defRPr sz="3200">
                <a:solidFill>
                  <a:srgbClr val="5B161B"/>
                </a:solidFill>
                <a:latin typeface="Arial" panose="020B0604020202020204" pitchFamily="34" charset="0"/>
                <a:ea typeface="宋体" panose="02010600030101010101" pitchFamily="2" charset="-122"/>
              </a:defRPr>
            </a:lvl9pPr>
          </a:lstStyle>
          <a:p>
            <a:pPr algn="l" eaLnBrk="1" hangingPunct="1">
              <a:buClr>
                <a:schemeClr val="hlink"/>
              </a:buClr>
              <a:buFont typeface="Wingdings" panose="05000000000000000000" pitchFamily="2" charset="2"/>
              <a:buNone/>
            </a:pPr>
            <a:r>
              <a:rPr lang="zh-CN" altLang="zh-CN" sz="1400">
                <a:solidFill>
                  <a:schemeClr val="dk1"/>
                </a:solidFill>
                <a:latin typeface="微软雅黑" panose="020B0503020204020204" charset="-122"/>
                <a:ea typeface="微软雅黑" panose="020B0503020204020204" charset="-122"/>
              </a:rPr>
              <a:t>第六步：人工吹气</a:t>
            </a:r>
            <a:endParaRPr lang="zh-CN" altLang="zh-CN" sz="1400">
              <a:solidFill>
                <a:schemeClr val="dk1"/>
              </a:solidFill>
              <a:latin typeface="微软雅黑" panose="020B0503020204020204" charset="-122"/>
              <a:ea typeface="微软雅黑" panose="020B0503020204020204" charset="-122"/>
            </a:endParaRPr>
          </a:p>
          <a:p>
            <a:pPr algn="l" eaLnBrk="1" hangingPunct="1">
              <a:buClr>
                <a:schemeClr val="hlink"/>
              </a:buClr>
              <a:buFont typeface="Wingdings" panose="05000000000000000000" pitchFamily="2" charset="2"/>
              <a:buNone/>
            </a:pPr>
            <a:r>
              <a:rPr lang="zh-CN" sz="1400">
                <a:solidFill>
                  <a:schemeClr val="dk1"/>
                </a:solidFill>
                <a:latin typeface="微软雅黑" panose="020B0503020204020204" charset="-122"/>
                <a:ea typeface="微软雅黑" panose="020B0503020204020204" charset="-122"/>
              </a:rPr>
              <a:t>捏鼻，口包口，人工吹气</a:t>
            </a:r>
            <a:r>
              <a:rPr lang="en-US" altLang="zh-CN" sz="1400">
                <a:solidFill>
                  <a:schemeClr val="dk1"/>
                </a:solidFill>
                <a:latin typeface="微软雅黑" panose="020B0503020204020204" charset="-122"/>
                <a:ea typeface="微软雅黑" panose="020B0503020204020204" charset="-122"/>
              </a:rPr>
              <a:t>2</a:t>
            </a:r>
            <a:r>
              <a:rPr lang="zh-CN" altLang="en-US" sz="1400">
                <a:solidFill>
                  <a:schemeClr val="dk1"/>
                </a:solidFill>
                <a:latin typeface="微软雅黑" panose="020B0503020204020204" charset="-122"/>
                <a:ea typeface="微软雅黑" panose="020B0503020204020204" charset="-122"/>
              </a:rPr>
              <a:t>次（儿童</a:t>
            </a:r>
            <a:r>
              <a:rPr lang="en-US" altLang="zh-CN" sz="1400">
                <a:solidFill>
                  <a:schemeClr val="dk1"/>
                </a:solidFill>
                <a:latin typeface="微软雅黑" panose="020B0503020204020204" charset="-122"/>
                <a:ea typeface="微软雅黑" panose="020B0503020204020204" charset="-122"/>
              </a:rPr>
              <a:t>1</a:t>
            </a:r>
            <a:r>
              <a:rPr lang="zh-CN" altLang="en-US" sz="1400">
                <a:solidFill>
                  <a:schemeClr val="dk1"/>
                </a:solidFill>
                <a:latin typeface="微软雅黑" panose="020B0503020204020204" charset="-122"/>
                <a:ea typeface="微软雅黑" panose="020B0503020204020204" charset="-122"/>
              </a:rPr>
              <a:t>次）</a:t>
            </a:r>
            <a:r>
              <a:rPr lang="zh-CN" sz="1400">
                <a:solidFill>
                  <a:schemeClr val="dk1"/>
                </a:solidFill>
                <a:latin typeface="微软雅黑" panose="020B0503020204020204" charset="-122"/>
                <a:ea typeface="微软雅黑" panose="020B0503020204020204" charset="-122"/>
              </a:rPr>
              <a:t>。</a:t>
            </a:r>
            <a:endParaRPr lang="zh-CN" sz="1400">
              <a:solidFill>
                <a:schemeClr val="dk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第二节  用电安全指示</a:t>
            </a:r>
            <a:endParaRPr lang="zh-CN" altLang="en-US" sz="4000" b="1">
              <a:solidFill>
                <a:schemeClr val="lt1"/>
              </a:solidFill>
            </a:endParaRPr>
          </a:p>
        </p:txBody>
      </p:sp>
      <p:sp>
        <p:nvSpPr>
          <p:cNvPr id="2" name="矩形 1"/>
          <p:cNvSpPr/>
          <p:nvPr/>
        </p:nvSpPr>
        <p:spPr>
          <a:xfrm>
            <a:off x="581660" y="162115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触电应急处置</a:t>
            </a:r>
            <a:endParaRPr lang="zh-CN" altLang="en-US" sz="2400" b="1">
              <a:solidFill>
                <a:srgbClr val="FFFFFF"/>
              </a:solidFill>
              <a:latin typeface="微软雅黑" panose="020B0503020204020204" charset="-122"/>
              <a:ea typeface="微软雅黑" panose="020B0503020204020204" charset="-122"/>
            </a:endParaRPr>
          </a:p>
        </p:txBody>
      </p:sp>
      <p:sp>
        <p:nvSpPr>
          <p:cNvPr id="4" name="矩形 3"/>
          <p:cNvSpPr/>
          <p:nvPr/>
        </p:nvSpPr>
        <p:spPr>
          <a:xfrm>
            <a:off x="581462" y="2179350"/>
            <a:ext cx="7416824" cy="1938020"/>
          </a:xfrm>
          <a:prstGeom prst="rect">
            <a:avLst/>
          </a:prstGeom>
        </p:spPr>
        <p:txBody>
          <a:bodyPr wrap="square">
            <a:spAutoFit/>
          </a:bodyPr>
          <a:lstStyle/>
          <a:p>
            <a:pPr>
              <a:lnSpc>
                <a:spcPct val="150000"/>
              </a:lnSpc>
            </a:pPr>
            <a:r>
              <a:rPr lang="zh-CN" altLang="en-US" sz="2000" b="1" smtClean="0">
                <a:solidFill>
                  <a:schemeClr val="dk1"/>
                </a:solidFill>
                <a:latin typeface="微软雅黑" panose="020B0503020204020204" charset="-122"/>
                <a:ea typeface="微软雅黑" panose="020B0503020204020204" charset="-122"/>
                <a:cs typeface="微软雅黑" panose="020B0503020204020204" charset="-122"/>
              </a:rPr>
              <a:t>三、转送医疗机构</a:t>
            </a:r>
            <a:endParaRPr lang="en-US" altLang="zh-CN" sz="2000" b="1" smtClean="0">
              <a:solidFill>
                <a:schemeClr val="dk1"/>
              </a:solidFill>
              <a:latin typeface="微软雅黑" panose="020B0503020204020204" charset="-122"/>
              <a:ea typeface="微软雅黑" panose="020B0503020204020204" charset="-122"/>
              <a:cs typeface="微软雅黑" panose="020B0503020204020204" charset="-122"/>
            </a:endParaRPr>
          </a:p>
          <a:p>
            <a:pPr>
              <a:lnSpc>
                <a:spcPct val="150000"/>
              </a:lnSpc>
            </a:pPr>
            <a:r>
              <a:rPr lang="en-US" altLang="zh-CN" sz="2000" smtClean="0">
                <a:solidFill>
                  <a:schemeClr val="dk1"/>
                </a:solidFill>
                <a:latin typeface="微软雅黑" panose="020B0503020204020204" charset="-122"/>
                <a:ea typeface="微软雅黑" panose="020B0503020204020204" charset="-122"/>
                <a:cs typeface="微软雅黑" panose="020B0503020204020204" charset="-122"/>
              </a:rPr>
              <a:t>        1</a:t>
            </a:r>
            <a:r>
              <a:rPr lang="zh-CN" altLang="en-US" sz="2000" smtClean="0">
                <a:solidFill>
                  <a:schemeClr val="dk1"/>
                </a:solidFill>
                <a:latin typeface="微软雅黑" panose="020B0503020204020204" charset="-122"/>
                <a:ea typeface="微软雅黑" panose="020B0503020204020204" charset="-122"/>
                <a:cs typeface="微软雅黑" panose="020B0503020204020204" charset="-122"/>
              </a:rPr>
              <a:t>、</a:t>
            </a:r>
            <a:r>
              <a:rPr lang="zh-CN" sz="2000">
                <a:solidFill>
                  <a:schemeClr val="dk1"/>
                </a:solidFill>
                <a:latin typeface="微软雅黑" panose="020B0503020204020204" charset="-122"/>
                <a:ea typeface="微软雅黑" panose="020B0503020204020204" charset="-122"/>
                <a:cs typeface="微软雅黑" panose="020B0503020204020204" charset="-122"/>
              </a:rPr>
              <a:t>打</a:t>
            </a:r>
            <a:r>
              <a:rPr lang="en-US" altLang="zh-CN" sz="2000">
                <a:solidFill>
                  <a:schemeClr val="dk1"/>
                </a:solidFill>
                <a:latin typeface="微软雅黑" panose="020B0503020204020204" charset="-122"/>
                <a:ea typeface="微软雅黑" panose="020B0503020204020204" charset="-122"/>
                <a:cs typeface="微软雅黑" panose="020B0503020204020204" charset="-122"/>
              </a:rPr>
              <a:t>120</a:t>
            </a:r>
            <a:r>
              <a:rPr lang="zh-CN" sz="2000">
                <a:solidFill>
                  <a:schemeClr val="dk1"/>
                </a:solidFill>
                <a:latin typeface="微软雅黑" panose="020B0503020204020204" charset="-122"/>
                <a:ea typeface="微软雅黑" panose="020B0503020204020204" charset="-122"/>
                <a:cs typeface="微软雅黑" panose="020B0503020204020204" charset="-122"/>
              </a:rPr>
              <a:t>电话呼叫救护车。</a:t>
            </a:r>
            <a:endParaRPr lang="zh-CN" sz="2000">
              <a:solidFill>
                <a:schemeClr val="dk1"/>
              </a:solidFill>
              <a:latin typeface="微软雅黑" panose="020B0503020204020204" charset="-122"/>
              <a:ea typeface="微软雅黑" panose="020B0503020204020204" charset="-122"/>
              <a:cs typeface="微软雅黑" panose="020B0503020204020204" charset="-122"/>
            </a:endParaRPr>
          </a:p>
          <a:p>
            <a:pPr>
              <a:lnSpc>
                <a:spcPct val="150000"/>
              </a:lnSpc>
            </a:pPr>
            <a:r>
              <a:rPr lang="en-US" altLang="zh-CN" sz="2000">
                <a:solidFill>
                  <a:schemeClr val="dk1"/>
                </a:solidFill>
                <a:latin typeface="微软雅黑" panose="020B0503020204020204" charset="-122"/>
                <a:ea typeface="微软雅黑" panose="020B0503020204020204" charset="-122"/>
                <a:cs typeface="微软雅黑" panose="020B0503020204020204" charset="-122"/>
              </a:rPr>
              <a:t>        2</a:t>
            </a:r>
            <a:r>
              <a:rPr lang="zh-CN" altLang="en-US" sz="2000">
                <a:solidFill>
                  <a:schemeClr val="dk1"/>
                </a:solidFill>
                <a:latin typeface="微软雅黑" panose="020B0503020204020204" charset="-122"/>
                <a:ea typeface="微软雅黑" panose="020B0503020204020204" charset="-122"/>
                <a:cs typeface="微软雅黑" panose="020B0503020204020204" charset="-122"/>
              </a:rPr>
              <a:t>、</a:t>
            </a:r>
            <a:r>
              <a:rPr lang="zh-CN" sz="2000">
                <a:solidFill>
                  <a:schemeClr val="dk1"/>
                </a:solidFill>
                <a:latin typeface="微软雅黑" panose="020B0503020204020204" charset="-122"/>
                <a:ea typeface="微软雅黑" panose="020B0503020204020204" charset="-122"/>
                <a:cs typeface="微软雅黑" panose="020B0503020204020204" charset="-122"/>
              </a:rPr>
              <a:t>自己车送医院时，触电者应平躺与车上，不要蜷曲；</a:t>
            </a:r>
            <a:endParaRPr lang="zh-CN" sz="2000">
              <a:solidFill>
                <a:schemeClr val="dk1"/>
              </a:solidFill>
              <a:latin typeface="微软雅黑" panose="020B0503020204020204" charset="-122"/>
              <a:ea typeface="微软雅黑" panose="020B0503020204020204" charset="-122"/>
              <a:cs typeface="微软雅黑" panose="020B0503020204020204" charset="-122"/>
            </a:endParaRPr>
          </a:p>
          <a:p>
            <a:pPr>
              <a:lnSpc>
                <a:spcPct val="150000"/>
              </a:lnSpc>
            </a:pPr>
            <a:r>
              <a:rPr lang="en-US" altLang="zh-CN" sz="2000">
                <a:solidFill>
                  <a:schemeClr val="dk1"/>
                </a:solidFill>
                <a:latin typeface="微软雅黑" panose="020B0503020204020204" charset="-122"/>
                <a:ea typeface="微软雅黑" panose="020B0503020204020204" charset="-122"/>
                <a:cs typeface="微软雅黑" panose="020B0503020204020204" charset="-122"/>
              </a:rPr>
              <a:t>        3</a:t>
            </a:r>
            <a:r>
              <a:rPr lang="zh-CN" altLang="en-US" sz="2000">
                <a:solidFill>
                  <a:schemeClr val="dk1"/>
                </a:solidFill>
                <a:latin typeface="微软雅黑" panose="020B0503020204020204" charset="-122"/>
                <a:ea typeface="微软雅黑" panose="020B0503020204020204" charset="-122"/>
                <a:cs typeface="微软雅黑" panose="020B0503020204020204" charset="-122"/>
              </a:rPr>
              <a:t>、</a:t>
            </a:r>
            <a:r>
              <a:rPr lang="zh-CN" sz="2000">
                <a:solidFill>
                  <a:schemeClr val="dk1"/>
                </a:solidFill>
                <a:latin typeface="微软雅黑" panose="020B0503020204020204" charset="-122"/>
                <a:ea typeface="微软雅黑" panose="020B0503020204020204" charset="-122"/>
                <a:cs typeface="微软雅黑" panose="020B0503020204020204" charset="-122"/>
              </a:rPr>
              <a:t>尽快送往医院，途中应继续抢救。</a:t>
            </a:r>
            <a:endParaRPr lang="zh-CN" sz="2000">
              <a:solidFill>
                <a:schemeClr val="dk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第二节  用电安全指示</a:t>
            </a:r>
            <a:endParaRPr lang="zh-CN" altLang="en-US" sz="4000" b="1">
              <a:solidFill>
                <a:schemeClr val="lt1"/>
              </a:solidFill>
            </a:endParaRPr>
          </a:p>
        </p:txBody>
      </p:sp>
      <p:sp>
        <p:nvSpPr>
          <p:cNvPr id="4" name="矩形 3"/>
          <p:cNvSpPr/>
          <p:nvPr/>
        </p:nvSpPr>
        <p:spPr>
          <a:xfrm>
            <a:off x="581660" y="162115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电气火灾应急处置</a:t>
            </a:r>
            <a:endParaRPr lang="zh-CN" altLang="en-US" sz="2400" b="1">
              <a:solidFill>
                <a:srgbClr val="FFFFFF"/>
              </a:solidFill>
              <a:latin typeface="微软雅黑" panose="020B0503020204020204" charset="-122"/>
              <a:ea typeface="微软雅黑" panose="020B0503020204020204" charset="-122"/>
            </a:endParaRPr>
          </a:p>
        </p:txBody>
      </p:sp>
      <p:sp>
        <p:nvSpPr>
          <p:cNvPr id="5" name="矩形 4"/>
          <p:cNvSpPr/>
          <p:nvPr>
            <p:custDataLst>
              <p:tags r:id="rId1"/>
            </p:custDataLst>
          </p:nvPr>
        </p:nvSpPr>
        <p:spPr>
          <a:xfrm>
            <a:off x="581660" y="2179320"/>
            <a:ext cx="4023360" cy="4143375"/>
          </a:xfrm>
          <a:prstGeom prst="rect">
            <a:avLst/>
          </a:prstGeom>
        </p:spPr>
        <p:txBody>
          <a:bodyPr wrap="square">
            <a:spAutoFit/>
          </a:bodyPr>
          <a:lstStyle/>
          <a:p>
            <a:pPr>
              <a:lnSpc>
                <a:spcPct val="150000"/>
              </a:lnSpc>
            </a:pPr>
            <a:r>
              <a:rPr lang="zh-CN" altLang="en-US" sz="2000" b="1" smtClean="0">
                <a:solidFill>
                  <a:schemeClr val="dk1"/>
                </a:solidFill>
                <a:latin typeface="微软雅黑" panose="020B0503020204020204" charset="-122"/>
                <a:ea typeface="微软雅黑" panose="020B0503020204020204" charset="-122"/>
                <a:cs typeface="微软雅黑" panose="020B0503020204020204" charset="-122"/>
              </a:rPr>
              <a:t>一、电气火灾和爆炸原因分析</a:t>
            </a:r>
            <a:endParaRPr lang="zh-CN" altLang="en-US" sz="2000" b="1" smtClean="0">
              <a:solidFill>
                <a:schemeClr val="dk1"/>
              </a:solidFill>
              <a:latin typeface="微软雅黑" panose="020B0503020204020204" charset="-122"/>
              <a:ea typeface="微软雅黑" panose="020B0503020204020204" charset="-122"/>
              <a:cs typeface="微软雅黑" panose="020B0503020204020204" charset="-122"/>
            </a:endParaRPr>
          </a:p>
          <a:p>
            <a:pPr marL="285750" lvl="0" indent="0" fontAlgn="auto">
              <a:lnSpc>
                <a:spcPts val="4000"/>
              </a:lnSpc>
              <a:buFont typeface="Wingdings" panose="05000000000000000000" pitchFamily="2" charset="2"/>
              <a:buChar char="Ø"/>
              <a:defRPr/>
            </a:pPr>
            <a:r>
              <a:rPr sz="2000">
                <a:solidFill>
                  <a:schemeClr val="dk1"/>
                </a:solidFill>
                <a:latin typeface="微软雅黑" panose="020B0503020204020204" charset="-122"/>
                <a:ea typeface="微软雅黑" panose="020B0503020204020204" charset="-122"/>
                <a:sym typeface="思源黑体" panose="020B0500000000000000" pitchFamily="34" charset="-122"/>
              </a:rPr>
              <a:t>短路</a:t>
            </a:r>
            <a:endParaRPr sz="2000">
              <a:solidFill>
                <a:schemeClr val="dk1"/>
              </a:solidFill>
              <a:latin typeface="微软雅黑" panose="020B0503020204020204" charset="-122"/>
              <a:ea typeface="微软雅黑" panose="020B0503020204020204" charset="-122"/>
              <a:sym typeface="思源黑体" panose="020B0500000000000000" pitchFamily="34" charset="-122"/>
            </a:endParaRPr>
          </a:p>
          <a:p>
            <a:pPr marL="285750" lvl="0" indent="0" fontAlgn="auto">
              <a:lnSpc>
                <a:spcPts val="4000"/>
              </a:lnSpc>
              <a:buFont typeface="Wingdings" panose="05000000000000000000" pitchFamily="2" charset="2"/>
              <a:buChar char="Ø"/>
              <a:defRPr/>
            </a:pPr>
            <a:r>
              <a:rPr sz="2000">
                <a:solidFill>
                  <a:schemeClr val="dk1"/>
                </a:solidFill>
                <a:latin typeface="微软雅黑" panose="020B0503020204020204" charset="-122"/>
                <a:ea typeface="微软雅黑" panose="020B0503020204020204" charset="-122"/>
                <a:sym typeface="思源黑体" panose="020B0500000000000000" pitchFamily="34" charset="-122"/>
              </a:rPr>
              <a:t>过载</a:t>
            </a:r>
            <a:endParaRPr sz="2000">
              <a:solidFill>
                <a:schemeClr val="dk1"/>
              </a:solidFill>
              <a:latin typeface="微软雅黑" panose="020B0503020204020204" charset="-122"/>
              <a:ea typeface="微软雅黑" panose="020B0503020204020204" charset="-122"/>
              <a:sym typeface="思源黑体" panose="020B0500000000000000" pitchFamily="34" charset="-122"/>
            </a:endParaRPr>
          </a:p>
          <a:p>
            <a:pPr marL="285750" lvl="0" indent="0" fontAlgn="auto">
              <a:lnSpc>
                <a:spcPts val="4000"/>
              </a:lnSpc>
              <a:buFont typeface="Wingdings" panose="05000000000000000000" pitchFamily="2" charset="2"/>
              <a:buChar char="Ø"/>
              <a:defRPr/>
            </a:pPr>
            <a:r>
              <a:rPr sz="2000">
                <a:solidFill>
                  <a:schemeClr val="dk1"/>
                </a:solidFill>
                <a:latin typeface="微软雅黑" panose="020B0503020204020204" charset="-122"/>
                <a:ea typeface="微软雅黑" panose="020B0503020204020204" charset="-122"/>
                <a:sym typeface="思源黑体" panose="020B0500000000000000" pitchFamily="34" charset="-122"/>
              </a:rPr>
              <a:t>接触不良</a:t>
            </a:r>
            <a:endParaRPr sz="2000">
              <a:solidFill>
                <a:schemeClr val="dk1"/>
              </a:solidFill>
              <a:latin typeface="微软雅黑" panose="020B0503020204020204" charset="-122"/>
              <a:ea typeface="微软雅黑" panose="020B0503020204020204" charset="-122"/>
              <a:sym typeface="思源黑体" panose="020B0500000000000000" pitchFamily="34" charset="-122"/>
            </a:endParaRPr>
          </a:p>
          <a:p>
            <a:pPr marL="285750" lvl="0" indent="0" fontAlgn="auto">
              <a:lnSpc>
                <a:spcPts val="4000"/>
              </a:lnSpc>
              <a:buFont typeface="Wingdings" panose="05000000000000000000" pitchFamily="2" charset="2"/>
              <a:buChar char="Ø"/>
              <a:defRPr/>
            </a:pPr>
            <a:r>
              <a:rPr sz="2000">
                <a:solidFill>
                  <a:schemeClr val="dk1"/>
                </a:solidFill>
                <a:latin typeface="微软雅黑" panose="020B0503020204020204" charset="-122"/>
                <a:ea typeface="微软雅黑" panose="020B0503020204020204" charset="-122"/>
                <a:sym typeface="思源黑体" panose="020B0500000000000000" pitchFamily="34" charset="-122"/>
              </a:rPr>
              <a:t>散热不良</a:t>
            </a:r>
            <a:endParaRPr sz="2000">
              <a:solidFill>
                <a:schemeClr val="dk1"/>
              </a:solidFill>
              <a:latin typeface="微软雅黑" panose="020B0503020204020204" charset="-122"/>
              <a:ea typeface="微软雅黑" panose="020B0503020204020204" charset="-122"/>
              <a:sym typeface="思源黑体" panose="020B0500000000000000" pitchFamily="34" charset="-122"/>
            </a:endParaRPr>
          </a:p>
          <a:p>
            <a:pPr marL="285750" lvl="0" indent="0" fontAlgn="auto">
              <a:lnSpc>
                <a:spcPts val="4000"/>
              </a:lnSpc>
              <a:buFont typeface="Wingdings" panose="05000000000000000000" pitchFamily="2" charset="2"/>
              <a:buChar char="Ø"/>
              <a:defRPr/>
            </a:pPr>
            <a:r>
              <a:rPr sz="2000">
                <a:solidFill>
                  <a:schemeClr val="dk1"/>
                </a:solidFill>
                <a:latin typeface="微软雅黑" panose="020B0503020204020204" charset="-122"/>
                <a:ea typeface="微软雅黑" panose="020B0503020204020204" charset="-122"/>
                <a:sym typeface="思源黑体" panose="020B0500000000000000" pitchFamily="34" charset="-122"/>
              </a:rPr>
              <a:t>电火花和电弧</a:t>
            </a:r>
            <a:endParaRPr sz="2000">
              <a:solidFill>
                <a:schemeClr val="dk1"/>
              </a:solidFill>
              <a:latin typeface="微软雅黑" panose="020B0503020204020204" charset="-122"/>
              <a:ea typeface="微软雅黑" panose="020B0503020204020204" charset="-122"/>
              <a:sym typeface="思源黑体" panose="020B0500000000000000" pitchFamily="34" charset="-122"/>
            </a:endParaRPr>
          </a:p>
          <a:p>
            <a:pPr marL="285750" lvl="0" indent="0" fontAlgn="auto">
              <a:lnSpc>
                <a:spcPts val="4000"/>
              </a:lnSpc>
              <a:buFont typeface="Wingdings" panose="05000000000000000000" pitchFamily="2" charset="2"/>
              <a:buChar char="Ø"/>
              <a:defRPr/>
            </a:pPr>
            <a:r>
              <a:rPr sz="2000">
                <a:solidFill>
                  <a:schemeClr val="dk1"/>
                </a:solidFill>
                <a:latin typeface="微软雅黑" panose="020B0503020204020204" charset="-122"/>
                <a:ea typeface="微软雅黑" panose="020B0503020204020204" charset="-122"/>
                <a:sym typeface="思源黑体" panose="020B0500000000000000" pitchFamily="34" charset="-122"/>
              </a:rPr>
              <a:t>工作火花</a:t>
            </a:r>
            <a:endParaRPr sz="2000">
              <a:solidFill>
                <a:schemeClr val="dk1"/>
              </a:solidFill>
              <a:latin typeface="微软雅黑" panose="020B0503020204020204" charset="-122"/>
              <a:ea typeface="微软雅黑" panose="020B0503020204020204" charset="-122"/>
              <a:sym typeface="思源黑体" panose="020B0500000000000000" pitchFamily="34" charset="-122"/>
            </a:endParaRPr>
          </a:p>
          <a:p>
            <a:pPr marL="285750" lvl="0" indent="0" fontAlgn="auto">
              <a:lnSpc>
                <a:spcPts val="4000"/>
              </a:lnSpc>
              <a:buFont typeface="Wingdings" panose="05000000000000000000" pitchFamily="2" charset="2"/>
              <a:buChar char="Ø"/>
              <a:defRPr/>
            </a:pPr>
            <a:r>
              <a:rPr sz="2000">
                <a:solidFill>
                  <a:schemeClr val="dk1"/>
                </a:solidFill>
                <a:latin typeface="微软雅黑" panose="020B0503020204020204" charset="-122"/>
                <a:ea typeface="微软雅黑" panose="020B0503020204020204" charset="-122"/>
                <a:sym typeface="思源黑体" panose="020B0500000000000000" pitchFamily="34" charset="-122"/>
              </a:rPr>
              <a:t>事故火花</a:t>
            </a:r>
            <a:endParaRPr sz="2000">
              <a:solidFill>
                <a:schemeClr val="dk1"/>
              </a:solidFill>
              <a:latin typeface="微软雅黑" panose="020B0503020204020204" charset="-122"/>
              <a:ea typeface="微软雅黑" panose="020B0503020204020204" charset="-122"/>
              <a:sym typeface="思源黑体" panose="020B0500000000000000" pitchFamily="34" charset="-122"/>
            </a:endParaRPr>
          </a:p>
        </p:txBody>
      </p:sp>
      <p:pic>
        <p:nvPicPr>
          <p:cNvPr id="8" name="图片 7"/>
          <p:cNvPicPr>
            <a:picLocks noChangeAspect="1"/>
          </p:cNvPicPr>
          <p:nvPr/>
        </p:nvPicPr>
        <p:blipFill>
          <a:blip r:embed="rId2"/>
          <a:stretch>
            <a:fillRect/>
          </a:stretch>
        </p:blipFill>
        <p:spPr>
          <a:xfrm>
            <a:off x="6718300" y="2622550"/>
            <a:ext cx="3810000" cy="28575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第二节  用电安全指示</a:t>
            </a:r>
            <a:endParaRPr lang="zh-CN" altLang="en-US" sz="4000" b="1">
              <a:solidFill>
                <a:schemeClr val="lt1"/>
              </a:solidFill>
            </a:endParaRPr>
          </a:p>
        </p:txBody>
      </p:sp>
      <p:sp>
        <p:nvSpPr>
          <p:cNvPr id="4" name="矩形 3"/>
          <p:cNvSpPr/>
          <p:nvPr/>
        </p:nvSpPr>
        <p:spPr>
          <a:xfrm>
            <a:off x="581660" y="162115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电气火灾应急处置</a:t>
            </a:r>
            <a:endParaRPr lang="zh-CN" altLang="en-US" sz="2400" b="1">
              <a:solidFill>
                <a:srgbClr val="FFFFFF"/>
              </a:solidFill>
              <a:latin typeface="微软雅黑" panose="020B0503020204020204" charset="-122"/>
              <a:ea typeface="微软雅黑" panose="020B0503020204020204" charset="-122"/>
            </a:endParaRPr>
          </a:p>
        </p:txBody>
      </p:sp>
      <p:sp>
        <p:nvSpPr>
          <p:cNvPr id="5" name="矩形 4"/>
          <p:cNvSpPr/>
          <p:nvPr>
            <p:custDataLst>
              <p:tags r:id="rId1"/>
            </p:custDataLst>
          </p:nvPr>
        </p:nvSpPr>
        <p:spPr>
          <a:xfrm>
            <a:off x="581660" y="2179320"/>
            <a:ext cx="11030585" cy="2604770"/>
          </a:xfrm>
          <a:prstGeom prst="rect">
            <a:avLst/>
          </a:prstGeom>
        </p:spPr>
        <p:txBody>
          <a:bodyPr wrap="square">
            <a:spAutoFit/>
          </a:bodyPr>
          <a:lstStyle/>
          <a:p>
            <a:pPr>
              <a:lnSpc>
                <a:spcPct val="150000"/>
              </a:lnSpc>
            </a:pPr>
            <a:r>
              <a:rPr lang="zh-CN" altLang="en-US" sz="2000" b="1" smtClean="0">
                <a:solidFill>
                  <a:schemeClr val="dk1"/>
                </a:solidFill>
                <a:latin typeface="微软雅黑" panose="020B0503020204020204" charset="-122"/>
                <a:ea typeface="微软雅黑" panose="020B0503020204020204" charset="-122"/>
                <a:cs typeface="微软雅黑" panose="020B0503020204020204" charset="-122"/>
              </a:rPr>
              <a:t>二、电气火灾和爆炸事故应急措施</a:t>
            </a:r>
            <a:endParaRPr lang="zh-CN" altLang="en-US" sz="2000" b="1" smtClean="0">
              <a:solidFill>
                <a:schemeClr val="dk1"/>
              </a:solidFill>
              <a:latin typeface="微软雅黑" panose="020B0503020204020204" charset="-122"/>
              <a:ea typeface="微软雅黑" panose="020B0503020204020204" charset="-122"/>
              <a:cs typeface="微软雅黑" panose="020B0503020204020204" charset="-122"/>
            </a:endParaRPr>
          </a:p>
          <a:p>
            <a:pPr marL="285750" lvl="0" indent="0" fontAlgn="auto">
              <a:lnSpc>
                <a:spcPts val="4000"/>
              </a:lnSpc>
              <a:buFont typeface="Wingdings" panose="05000000000000000000" pitchFamily="2" charset="2"/>
              <a:buChar char="Ø"/>
              <a:defRPr/>
            </a:pPr>
            <a:r>
              <a:rPr sz="2000">
                <a:solidFill>
                  <a:schemeClr val="dk1"/>
                </a:solidFill>
                <a:latin typeface="微软雅黑" panose="020B0503020204020204" charset="-122"/>
                <a:ea typeface="微软雅黑" panose="020B0503020204020204" charset="-122"/>
                <a:sym typeface="思源黑体" panose="020B0500000000000000" pitchFamily="34" charset="-122"/>
              </a:rPr>
              <a:t>立即切断电源，查看有无触电人员，实施抢救；</a:t>
            </a:r>
            <a:endParaRPr sz="2000">
              <a:solidFill>
                <a:schemeClr val="dk1"/>
              </a:solidFill>
              <a:latin typeface="微软雅黑" panose="020B0503020204020204" charset="-122"/>
              <a:ea typeface="微软雅黑" panose="020B0503020204020204" charset="-122"/>
              <a:sym typeface="思源黑体" panose="020B0500000000000000" pitchFamily="34" charset="-122"/>
            </a:endParaRPr>
          </a:p>
          <a:p>
            <a:pPr marL="285750" lvl="0" indent="0" fontAlgn="auto">
              <a:lnSpc>
                <a:spcPts val="4000"/>
              </a:lnSpc>
              <a:buFont typeface="Wingdings" panose="05000000000000000000" pitchFamily="2" charset="2"/>
              <a:buChar char="Ø"/>
              <a:defRPr/>
            </a:pPr>
            <a:r>
              <a:rPr sz="2000">
                <a:solidFill>
                  <a:schemeClr val="dk1"/>
                </a:solidFill>
                <a:latin typeface="微软雅黑" panose="020B0503020204020204" charset="-122"/>
                <a:ea typeface="微软雅黑" panose="020B0503020204020204" charset="-122"/>
                <a:sym typeface="思源黑体" panose="020B0500000000000000" pitchFamily="34" charset="-122"/>
              </a:rPr>
              <a:t>用灭火器或车间备用灭火砂将火扑灭；</a:t>
            </a:r>
            <a:endParaRPr sz="2000">
              <a:solidFill>
                <a:schemeClr val="dk1"/>
              </a:solidFill>
              <a:latin typeface="微软雅黑" panose="020B0503020204020204" charset="-122"/>
              <a:ea typeface="微软雅黑" panose="020B0503020204020204" charset="-122"/>
              <a:sym typeface="思源黑体" panose="020B0500000000000000" pitchFamily="34" charset="-122"/>
            </a:endParaRPr>
          </a:p>
          <a:p>
            <a:pPr marL="285750" lvl="0" indent="0" fontAlgn="auto">
              <a:lnSpc>
                <a:spcPts val="4000"/>
              </a:lnSpc>
              <a:buFont typeface="Wingdings" panose="05000000000000000000" pitchFamily="2" charset="2"/>
              <a:buChar char="Ø"/>
              <a:defRPr/>
            </a:pPr>
            <a:r>
              <a:rPr sz="2000">
                <a:solidFill>
                  <a:schemeClr val="dk1"/>
                </a:solidFill>
                <a:latin typeface="微软雅黑" panose="020B0503020204020204" charset="-122"/>
                <a:ea typeface="微软雅黑" panose="020B0503020204020204" charset="-122"/>
                <a:sym typeface="思源黑体" panose="020B0500000000000000" pitchFamily="34" charset="-122"/>
              </a:rPr>
              <a:t>无法切断电源时，应用不导电的灭火剂灭火，不要</a:t>
            </a:r>
            <a:r>
              <a:rPr lang="zh-CN" sz="2000">
                <a:solidFill>
                  <a:schemeClr val="dk1"/>
                </a:solidFill>
                <a:latin typeface="微软雅黑" panose="020B0503020204020204" charset="-122"/>
                <a:ea typeface="微软雅黑" panose="020B0503020204020204" charset="-122"/>
                <a:sym typeface="思源黑体" panose="020B0500000000000000" pitchFamily="34" charset="-122"/>
              </a:rPr>
              <a:t>用</a:t>
            </a:r>
            <a:r>
              <a:rPr sz="2000">
                <a:solidFill>
                  <a:schemeClr val="dk1"/>
                </a:solidFill>
                <a:latin typeface="微软雅黑" panose="020B0503020204020204" charset="-122"/>
                <a:ea typeface="微软雅黑" panose="020B0503020204020204" charset="-122"/>
                <a:sym typeface="思源黑体" panose="020B0500000000000000" pitchFamily="34" charset="-122"/>
              </a:rPr>
              <a:t>水及泡沫灭火剂，推荐使用CO2灭火器；</a:t>
            </a:r>
            <a:endParaRPr sz="2000">
              <a:solidFill>
                <a:schemeClr val="dk1"/>
              </a:solidFill>
              <a:latin typeface="微软雅黑" panose="020B0503020204020204" charset="-122"/>
              <a:ea typeface="微软雅黑" panose="020B0503020204020204" charset="-122"/>
              <a:sym typeface="思源黑体" panose="020B0500000000000000" pitchFamily="34" charset="-122"/>
            </a:endParaRPr>
          </a:p>
          <a:p>
            <a:pPr marL="285750" lvl="0" indent="0" fontAlgn="auto">
              <a:lnSpc>
                <a:spcPts val="4000"/>
              </a:lnSpc>
              <a:buFont typeface="Wingdings" panose="05000000000000000000" pitchFamily="2" charset="2"/>
              <a:buChar char="Ø"/>
              <a:defRPr/>
            </a:pPr>
            <a:r>
              <a:rPr sz="2000">
                <a:solidFill>
                  <a:schemeClr val="dk1"/>
                </a:solidFill>
                <a:latin typeface="微软雅黑" panose="020B0503020204020204" charset="-122"/>
                <a:ea typeface="微软雅黑" panose="020B0503020204020204" charset="-122"/>
                <a:sym typeface="思源黑体" panose="020B0500000000000000" pitchFamily="34" charset="-122"/>
              </a:rPr>
              <a:t>迅速拨打110或119报警电话；</a:t>
            </a:r>
            <a:endParaRPr sz="2000">
              <a:solidFill>
                <a:schemeClr val="dk1"/>
              </a:solidFill>
              <a:latin typeface="微软雅黑" panose="020B0503020204020204" charset="-122"/>
              <a:ea typeface="微软雅黑" panose="020B0503020204020204" charset="-122"/>
              <a:sym typeface="思源黑体" panose="020B0500000000000000" pitchFamily="34" charset="-122"/>
            </a:endParaRPr>
          </a:p>
        </p:txBody>
      </p:sp>
      <p:grpSp>
        <p:nvGrpSpPr>
          <p:cNvPr id="14" name="组合 13"/>
          <p:cNvGrpSpPr/>
          <p:nvPr/>
        </p:nvGrpSpPr>
        <p:grpSpPr>
          <a:xfrm>
            <a:off x="1969485" y="5038232"/>
            <a:ext cx="8251574" cy="1337946"/>
            <a:chOff x="790826" y="4404518"/>
            <a:chExt cx="8251574" cy="1337946"/>
          </a:xfrm>
        </p:grpSpPr>
        <p:grpSp>
          <p:nvGrpSpPr>
            <p:cNvPr id="9" name="组合 8"/>
            <p:cNvGrpSpPr/>
            <p:nvPr/>
          </p:nvGrpSpPr>
          <p:grpSpPr>
            <a:xfrm>
              <a:off x="790826" y="4404518"/>
              <a:ext cx="528320" cy="1337946"/>
              <a:chOff x="1011232" y="3527595"/>
              <a:chExt cx="4970121" cy="447822"/>
            </a:xfrm>
          </p:grpSpPr>
          <p:sp>
            <p:nvSpPr>
              <p:cNvPr id="10" name="圆角矩形 36"/>
              <p:cNvSpPr/>
              <p:nvPr>
                <p:custDataLst>
                  <p:tags r:id="rId2"/>
                </p:custDataLst>
              </p:nvPr>
            </p:nvSpPr>
            <p:spPr>
              <a:xfrm>
                <a:off x="1011232" y="3527595"/>
                <a:ext cx="4970121" cy="447822"/>
              </a:xfrm>
              <a:prstGeom prst="roundRect">
                <a:avLst>
                  <a:gd name="adj" fmla="val 0"/>
                </a:avLst>
              </a:prstGeom>
              <a:solidFill>
                <a:srgbClr val="FF0000"/>
              </a:solidFill>
              <a:ln w="19050">
                <a:solidFill>
                  <a:schemeClr val="lt1"/>
                </a:solidFill>
              </a:ln>
              <a:effectLst>
                <a:outerShdw blurRad="177800" dist="114300" dir="2700000" sx="101000" sy="101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eaVert" lIns="68615" tIns="34308" rIns="68615" bIns="34308" rtlCol="0" anchor="ctr"/>
              <a:lstStyle>
                <a:defPPr>
                  <a:defRPr lang="zh-CN"/>
                </a:defPPr>
                <a:lvl1pPr marL="0" algn="l" defTabSz="915035" rtl="0" eaLnBrk="1" latinLnBrk="0" hangingPunct="1">
                  <a:defRPr sz="1800" kern="1200">
                    <a:solidFill>
                      <a:schemeClr val="lt1"/>
                    </a:solidFill>
                    <a:latin typeface="+mn-lt"/>
                    <a:ea typeface="+mn-ea"/>
                    <a:cs typeface="+mn-cs"/>
                  </a:defRPr>
                </a:lvl1pPr>
                <a:lvl2pPr marL="457200" algn="l" defTabSz="915035" rtl="0" eaLnBrk="1" latinLnBrk="0" hangingPunct="1">
                  <a:defRPr sz="1800" kern="1200">
                    <a:solidFill>
                      <a:schemeClr val="lt1"/>
                    </a:solidFill>
                    <a:latin typeface="+mn-lt"/>
                    <a:ea typeface="+mn-ea"/>
                    <a:cs typeface="+mn-cs"/>
                  </a:defRPr>
                </a:lvl2pPr>
                <a:lvl3pPr marL="915035" algn="l" defTabSz="915035" rtl="0" eaLnBrk="1" latinLnBrk="0" hangingPunct="1">
                  <a:defRPr sz="1800" kern="1200">
                    <a:solidFill>
                      <a:schemeClr val="lt1"/>
                    </a:solidFill>
                    <a:latin typeface="+mn-lt"/>
                    <a:ea typeface="+mn-ea"/>
                    <a:cs typeface="+mn-cs"/>
                  </a:defRPr>
                </a:lvl3pPr>
                <a:lvl4pPr marL="1372235" algn="l" defTabSz="915035" rtl="0" eaLnBrk="1" latinLnBrk="0" hangingPunct="1">
                  <a:defRPr sz="1800" kern="1200">
                    <a:solidFill>
                      <a:schemeClr val="lt1"/>
                    </a:solidFill>
                    <a:latin typeface="+mn-lt"/>
                    <a:ea typeface="+mn-ea"/>
                    <a:cs typeface="+mn-cs"/>
                  </a:defRPr>
                </a:lvl4pPr>
                <a:lvl5pPr marL="1829435" algn="l" defTabSz="915035" rtl="0" eaLnBrk="1" latinLnBrk="0" hangingPunct="1">
                  <a:defRPr sz="1800" kern="1200">
                    <a:solidFill>
                      <a:schemeClr val="lt1"/>
                    </a:solidFill>
                    <a:latin typeface="+mn-lt"/>
                    <a:ea typeface="+mn-ea"/>
                    <a:cs typeface="+mn-cs"/>
                  </a:defRPr>
                </a:lvl5pPr>
                <a:lvl6pPr marL="2287270" algn="l" defTabSz="915035" rtl="0" eaLnBrk="1" latinLnBrk="0" hangingPunct="1">
                  <a:defRPr sz="1800" kern="1200">
                    <a:solidFill>
                      <a:schemeClr val="lt1"/>
                    </a:solidFill>
                    <a:latin typeface="+mn-lt"/>
                    <a:ea typeface="+mn-ea"/>
                    <a:cs typeface="+mn-cs"/>
                  </a:defRPr>
                </a:lvl6pPr>
                <a:lvl7pPr marL="2744470" algn="l" defTabSz="915035" rtl="0" eaLnBrk="1" latinLnBrk="0" hangingPunct="1">
                  <a:defRPr sz="1800" kern="1200">
                    <a:solidFill>
                      <a:schemeClr val="lt1"/>
                    </a:solidFill>
                    <a:latin typeface="+mn-lt"/>
                    <a:ea typeface="+mn-ea"/>
                    <a:cs typeface="+mn-cs"/>
                  </a:defRPr>
                </a:lvl7pPr>
                <a:lvl8pPr marL="3202305" algn="l" defTabSz="915035" rtl="0" eaLnBrk="1" latinLnBrk="0" hangingPunct="1">
                  <a:defRPr sz="1800" kern="1200">
                    <a:solidFill>
                      <a:schemeClr val="lt1"/>
                    </a:solidFill>
                    <a:latin typeface="+mn-lt"/>
                    <a:ea typeface="+mn-ea"/>
                    <a:cs typeface="+mn-cs"/>
                  </a:defRPr>
                </a:lvl8pPr>
                <a:lvl9pPr marL="3659505" algn="l" defTabSz="915035" rtl="0" eaLnBrk="1" latinLnBrk="0" hangingPunct="1">
                  <a:defRPr sz="1800" kern="1200">
                    <a:solidFill>
                      <a:schemeClr val="lt1"/>
                    </a:solidFill>
                    <a:latin typeface="+mn-lt"/>
                    <a:ea typeface="+mn-ea"/>
                    <a:cs typeface="+mn-cs"/>
                  </a:defRPr>
                </a:lvl9pPr>
              </a:lstStyle>
              <a:p>
                <a:pPr algn="ctr"/>
                <a:endParaRPr lang="zh-CN" altLang="en-US" sz="1350">
                  <a:solidFill>
                    <a:schemeClr val="lt1"/>
                  </a:solidFill>
                  <a:latin typeface="黑体" panose="02010609060101010101" charset="-122"/>
                  <a:ea typeface="黑体" panose="02010609060101010101" charset="-122"/>
                </a:endParaRPr>
              </a:p>
            </p:txBody>
          </p:sp>
          <p:sp>
            <p:nvSpPr>
              <p:cNvPr id="11" name="矩形 10"/>
              <p:cNvSpPr/>
              <p:nvPr>
                <p:custDataLst>
                  <p:tags r:id="rId3"/>
                </p:custDataLst>
              </p:nvPr>
            </p:nvSpPr>
            <p:spPr>
              <a:xfrm>
                <a:off x="2051077" y="3551411"/>
                <a:ext cx="2889831" cy="400110"/>
              </a:xfrm>
              <a:prstGeom prst="rect">
                <a:avLst/>
              </a:prstGeom>
            </p:spPr>
            <p:txBody>
              <a:bodyPr vert="eaVert" wrap="square" anchor="ctr">
                <a:spAutoFit/>
              </a:bodyPr>
              <a:lstStyle/>
              <a:p>
                <a:pPr algn="ctr"/>
                <a:r>
                  <a:rPr lang="zh-CN" altLang="en-US" sz="2000">
                    <a:solidFill>
                      <a:schemeClr val="lt1"/>
                    </a:solidFill>
                    <a:latin typeface="微软雅黑" panose="020B0503020204020204" charset="-122"/>
                    <a:ea typeface="微软雅黑" panose="020B0503020204020204" charset="-122"/>
                  </a:rPr>
                  <a:t>警告</a:t>
                </a:r>
                <a:endParaRPr lang="zh-CN" altLang="en-US" sz="2000">
                  <a:solidFill>
                    <a:schemeClr val="lt1"/>
                  </a:solidFill>
                  <a:latin typeface="微软雅黑" panose="020B0503020204020204" charset="-122"/>
                  <a:ea typeface="微软雅黑" panose="020B0503020204020204" charset="-122"/>
                </a:endParaRPr>
              </a:p>
            </p:txBody>
          </p:sp>
        </p:grpSp>
        <p:sp>
          <p:nvSpPr>
            <p:cNvPr id="13" name="矩形 12"/>
            <p:cNvSpPr/>
            <p:nvPr/>
          </p:nvSpPr>
          <p:spPr>
            <a:xfrm>
              <a:off x="1294953" y="4404518"/>
              <a:ext cx="7747447" cy="1337945"/>
            </a:xfrm>
            <a:prstGeom prst="rect">
              <a:avLst/>
            </a:prstGeom>
            <a:ln>
              <a:solidFill>
                <a:srgbClr val="854022"/>
              </a:solidFill>
            </a:ln>
          </p:spPr>
          <p:txBody>
            <a:bodyPr wrap="square">
              <a:spAutoFit/>
            </a:bodyPr>
            <a:lstStyle/>
            <a:p>
              <a:pPr marL="285750" lvl="0" indent="0" fontAlgn="auto">
                <a:lnSpc>
                  <a:spcPct val="150000"/>
                </a:lnSpc>
                <a:buFont typeface="Wingdings" panose="05000000000000000000" pitchFamily="2" charset="2"/>
                <a:buChar char="Ø"/>
                <a:defRPr/>
              </a:pPr>
              <a:r>
                <a:rPr lang="zh-CN" altLang="en-US" b="1">
                  <a:solidFill>
                    <a:srgbClr val="FF0000"/>
                  </a:solidFill>
                  <a:latin typeface="微软雅黑" panose="020B0503020204020204" charset="-122"/>
                  <a:ea typeface="微软雅黑" panose="020B0503020204020204" charset="-122"/>
                  <a:sym typeface="+mn-ea"/>
                </a:rPr>
                <a:t>电源未切断时，切勿把水浇到电气用具或开关上。</a:t>
              </a:r>
              <a:endParaRPr lang="zh-CN" altLang="en-US" b="1">
                <a:solidFill>
                  <a:srgbClr val="FF0000"/>
                </a:solidFill>
                <a:latin typeface="微软雅黑" panose="020B0503020204020204" charset="-122"/>
                <a:ea typeface="微软雅黑" panose="020B0503020204020204" charset="-122"/>
                <a:sym typeface="+mn-ea"/>
              </a:endParaRPr>
            </a:p>
            <a:p>
              <a:pPr marL="285750" lvl="0" indent="0" fontAlgn="auto">
                <a:lnSpc>
                  <a:spcPct val="150000"/>
                </a:lnSpc>
                <a:buFont typeface="Wingdings" panose="05000000000000000000" pitchFamily="2" charset="2"/>
                <a:buChar char="Ø"/>
                <a:defRPr/>
              </a:pPr>
              <a:r>
                <a:rPr lang="zh-CN" altLang="en-US" b="1">
                  <a:solidFill>
                    <a:srgbClr val="FF0000"/>
                  </a:solidFill>
                  <a:latin typeface="微软雅黑" panose="020B0503020204020204" charset="-122"/>
                  <a:ea typeface="微软雅黑" panose="020B0503020204020204" charset="-122"/>
                </a:rPr>
                <a:t>如果电气用具或插头仍在着火，切勿用手碰及电气用具的开关。</a:t>
              </a:r>
              <a:endParaRPr lang="zh-CN" altLang="en-US" b="1">
                <a:solidFill>
                  <a:srgbClr val="FF0000"/>
                </a:solidFill>
                <a:latin typeface="微软雅黑" panose="020B0503020204020204" charset="-122"/>
                <a:ea typeface="微软雅黑" panose="020B0503020204020204" charset="-122"/>
              </a:endParaRPr>
            </a:p>
            <a:p>
              <a:pPr marL="285750" lvl="0" indent="0" fontAlgn="auto">
                <a:lnSpc>
                  <a:spcPct val="150000"/>
                </a:lnSpc>
                <a:buFont typeface="Wingdings" panose="05000000000000000000" pitchFamily="2" charset="2"/>
                <a:buChar char="Ø"/>
                <a:defRPr/>
              </a:pPr>
              <a:r>
                <a:rPr lang="zh-CN" altLang="en-US" b="1">
                  <a:solidFill>
                    <a:srgbClr val="FF0000"/>
                  </a:solidFill>
                  <a:latin typeface="微软雅黑" panose="020B0503020204020204" charset="-122"/>
                  <a:ea typeface="微软雅黑" panose="020B0503020204020204" charset="-122"/>
                </a:rPr>
                <a:t>发现电线段落在地上，不要用手直接去捡；</a:t>
              </a:r>
              <a:endParaRPr lang="zh-CN" altLang="en-US" b="1">
                <a:solidFill>
                  <a:srgbClr val="FF0000"/>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第二节  用电安全指示</a:t>
            </a:r>
            <a:endParaRPr lang="zh-CN" altLang="en-US" sz="4000" b="1">
              <a:solidFill>
                <a:schemeClr val="lt1"/>
              </a:solidFill>
            </a:endParaRPr>
          </a:p>
        </p:txBody>
      </p:sp>
      <p:sp>
        <p:nvSpPr>
          <p:cNvPr id="2" name="矩形 1"/>
          <p:cNvSpPr/>
          <p:nvPr/>
        </p:nvSpPr>
        <p:spPr>
          <a:xfrm>
            <a:off x="581660" y="162115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用电安全事故预防</a:t>
            </a:r>
            <a:endParaRPr lang="zh-CN" altLang="en-US" sz="2400" b="1">
              <a:solidFill>
                <a:srgbClr val="FFFFFF"/>
              </a:solidFill>
              <a:latin typeface="微软雅黑" panose="020B0503020204020204" charset="-122"/>
              <a:ea typeface="微软雅黑" panose="020B0503020204020204" charset="-122"/>
            </a:endParaRPr>
          </a:p>
        </p:txBody>
      </p:sp>
      <p:sp>
        <p:nvSpPr>
          <p:cNvPr id="5" name="矩形 4"/>
          <p:cNvSpPr/>
          <p:nvPr>
            <p:custDataLst>
              <p:tags r:id="rId1"/>
            </p:custDataLst>
          </p:nvPr>
        </p:nvSpPr>
        <p:spPr>
          <a:xfrm>
            <a:off x="581660" y="2179320"/>
            <a:ext cx="11029950" cy="4246245"/>
          </a:xfrm>
          <a:prstGeom prst="rect">
            <a:avLst/>
          </a:prstGeom>
        </p:spPr>
        <p:txBody>
          <a:bodyPr wrap="square">
            <a:spAutoFit/>
          </a:bodyPr>
          <a:lstStyle/>
          <a:p>
            <a:pPr marL="285750" lvl="0" indent="0" fontAlgn="auto">
              <a:lnSpc>
                <a:spcPct val="150000"/>
              </a:lnSpc>
              <a:buFont typeface="Wingdings" panose="05000000000000000000" pitchFamily="2" charset="2"/>
              <a:buChar char="Ø"/>
              <a:defRPr/>
            </a:pPr>
            <a:r>
              <a:rPr lang="en-US">
                <a:solidFill>
                  <a:schemeClr val="dk1"/>
                </a:solidFill>
                <a:latin typeface="微软雅黑" panose="020B0503020204020204" charset="-122"/>
                <a:ea typeface="微软雅黑" panose="020B0503020204020204" charset="-122"/>
                <a:sym typeface="思源黑体" panose="020B0500000000000000" pitchFamily="34" charset="-122"/>
              </a:rPr>
              <a:t>  1</a:t>
            </a:r>
            <a:r>
              <a:rPr lang="zh-CN" altLang="en-US">
                <a:solidFill>
                  <a:schemeClr val="dk1"/>
                </a:solidFill>
                <a:latin typeface="微软雅黑" panose="020B0503020204020204" charset="-122"/>
                <a:ea typeface="微软雅黑" panose="020B0503020204020204" charset="-122"/>
                <a:sym typeface="思源黑体" panose="020B0500000000000000" pitchFamily="34" charset="-122"/>
              </a:rPr>
              <a:t>、</a:t>
            </a:r>
            <a:r>
              <a:rPr>
                <a:solidFill>
                  <a:schemeClr val="dk1"/>
                </a:solidFill>
                <a:latin typeface="微软雅黑" panose="020B0503020204020204" charset="-122"/>
                <a:ea typeface="微软雅黑" panose="020B0503020204020204" charset="-122"/>
                <a:sym typeface="思源黑体" panose="020B0500000000000000" pitchFamily="34" charset="-122"/>
              </a:rPr>
              <a:t>防止超负荷用电。 </a:t>
            </a:r>
            <a:endParaRPr>
              <a:solidFill>
                <a:schemeClr val="dk1"/>
              </a:solidFill>
              <a:latin typeface="微软雅黑" panose="020B0503020204020204" charset="-122"/>
              <a:ea typeface="微软雅黑" panose="020B0503020204020204" charset="-122"/>
              <a:sym typeface="思源黑体" panose="020B0500000000000000" pitchFamily="34" charset="-122"/>
            </a:endParaRPr>
          </a:p>
          <a:p>
            <a:pPr marL="285750" lvl="0" indent="0" fontAlgn="auto">
              <a:lnSpc>
                <a:spcPct val="150000"/>
              </a:lnSpc>
              <a:buFont typeface="Wingdings" panose="05000000000000000000" pitchFamily="2" charset="2"/>
              <a:buChar char="Ø"/>
              <a:defRPr/>
            </a:pPr>
            <a:r>
              <a:rPr lang="en-US">
                <a:solidFill>
                  <a:schemeClr val="dk1"/>
                </a:solidFill>
                <a:latin typeface="微软雅黑" panose="020B0503020204020204" charset="-122"/>
                <a:ea typeface="微软雅黑" panose="020B0503020204020204" charset="-122"/>
                <a:sym typeface="思源黑体" panose="020B0500000000000000" pitchFamily="34" charset="-122"/>
              </a:rPr>
              <a:t>  2</a:t>
            </a:r>
            <a:r>
              <a:rPr lang="zh-CN" altLang="en-US">
                <a:solidFill>
                  <a:schemeClr val="dk1"/>
                </a:solidFill>
                <a:latin typeface="微软雅黑" panose="020B0503020204020204" charset="-122"/>
                <a:ea typeface="微软雅黑" panose="020B0503020204020204" charset="-122"/>
                <a:sym typeface="思源黑体" panose="020B0500000000000000" pitchFamily="34" charset="-122"/>
              </a:rPr>
              <a:t>、</a:t>
            </a:r>
            <a:r>
              <a:rPr>
                <a:solidFill>
                  <a:schemeClr val="dk1"/>
                </a:solidFill>
                <a:latin typeface="微软雅黑" panose="020B0503020204020204" charset="-122"/>
                <a:ea typeface="微软雅黑" panose="020B0503020204020204" charset="-122"/>
                <a:sym typeface="思源黑体" panose="020B0500000000000000" pitchFamily="34" charset="-122"/>
              </a:rPr>
              <a:t>各种电气设备插头应经常保持完好无损，不用时应从插座上拔下，从插座上取下电线插头时，应握住插头，而不要拉电线。工作台上的插座应安装在不易碰装的位置，若有损坏应及时修理或更换。</a:t>
            </a:r>
            <a:endParaRPr>
              <a:solidFill>
                <a:schemeClr val="dk1"/>
              </a:solidFill>
              <a:latin typeface="微软雅黑" panose="020B0503020204020204" charset="-122"/>
              <a:ea typeface="微软雅黑" panose="020B0503020204020204" charset="-122"/>
              <a:sym typeface="思源黑体" panose="020B0500000000000000" pitchFamily="34" charset="-122"/>
            </a:endParaRPr>
          </a:p>
          <a:p>
            <a:pPr marL="285750" lvl="0" indent="0" fontAlgn="auto">
              <a:lnSpc>
                <a:spcPct val="150000"/>
              </a:lnSpc>
              <a:buFont typeface="Wingdings" panose="05000000000000000000" pitchFamily="2" charset="2"/>
              <a:buChar char="Ø"/>
              <a:defRPr/>
            </a:pPr>
            <a:r>
              <a:rPr lang="en-US">
                <a:solidFill>
                  <a:schemeClr val="dk1"/>
                </a:solidFill>
                <a:latin typeface="微软雅黑" panose="020B0503020204020204" charset="-122"/>
                <a:ea typeface="微软雅黑" panose="020B0503020204020204" charset="-122"/>
                <a:sym typeface="思源黑体" panose="020B0500000000000000" pitchFamily="34" charset="-122"/>
              </a:rPr>
              <a:t>  3</a:t>
            </a:r>
            <a:r>
              <a:rPr lang="zh-CN" altLang="en-US">
                <a:solidFill>
                  <a:schemeClr val="dk1"/>
                </a:solidFill>
                <a:latin typeface="微软雅黑" panose="020B0503020204020204" charset="-122"/>
                <a:ea typeface="微软雅黑" panose="020B0503020204020204" charset="-122"/>
                <a:sym typeface="思源黑体" panose="020B0500000000000000" pitchFamily="34" charset="-122"/>
              </a:rPr>
              <a:t>、</a:t>
            </a:r>
            <a:r>
              <a:rPr>
                <a:solidFill>
                  <a:schemeClr val="dk1"/>
                </a:solidFill>
                <a:latin typeface="微软雅黑" panose="020B0503020204020204" charset="-122"/>
                <a:ea typeface="微软雅黑" panose="020B0503020204020204" charset="-122"/>
                <a:sym typeface="思源黑体" panose="020B0500000000000000" pitchFamily="34" charset="-122"/>
              </a:rPr>
              <a:t>插座所能承受的负荷应与其载流量相匹配，不可盲目地将多种电器都插到一个插座上。</a:t>
            </a:r>
            <a:endParaRPr>
              <a:solidFill>
                <a:schemeClr val="dk1"/>
              </a:solidFill>
              <a:latin typeface="微软雅黑" panose="020B0503020204020204" charset="-122"/>
              <a:ea typeface="微软雅黑" panose="020B0503020204020204" charset="-122"/>
              <a:sym typeface="思源黑体" panose="020B0500000000000000" pitchFamily="34" charset="-122"/>
            </a:endParaRPr>
          </a:p>
          <a:p>
            <a:pPr marL="285750" lvl="0" indent="0" fontAlgn="auto">
              <a:lnSpc>
                <a:spcPct val="150000"/>
              </a:lnSpc>
              <a:buFont typeface="Wingdings" panose="05000000000000000000" pitchFamily="2" charset="2"/>
              <a:buChar char="Ø"/>
              <a:defRPr/>
            </a:pPr>
            <a:r>
              <a:rPr lang="en-US">
                <a:solidFill>
                  <a:schemeClr val="dk1"/>
                </a:solidFill>
                <a:latin typeface="微软雅黑" panose="020B0503020204020204" charset="-122"/>
                <a:ea typeface="微软雅黑" panose="020B0503020204020204" charset="-122"/>
                <a:sym typeface="思源黑体" panose="020B0500000000000000" pitchFamily="34" charset="-122"/>
              </a:rPr>
              <a:t>  4</a:t>
            </a:r>
            <a:r>
              <a:rPr lang="zh-CN" altLang="en-US">
                <a:solidFill>
                  <a:schemeClr val="dk1"/>
                </a:solidFill>
                <a:latin typeface="微软雅黑" panose="020B0503020204020204" charset="-122"/>
                <a:ea typeface="微软雅黑" panose="020B0503020204020204" charset="-122"/>
                <a:sym typeface="思源黑体" panose="020B0500000000000000" pitchFamily="34" charset="-122"/>
              </a:rPr>
              <a:t>、</a:t>
            </a:r>
            <a:r>
              <a:rPr>
                <a:solidFill>
                  <a:schemeClr val="dk1"/>
                </a:solidFill>
                <a:latin typeface="微软雅黑" panose="020B0503020204020204" charset="-122"/>
                <a:ea typeface="微软雅黑" panose="020B0503020204020204" charset="-122"/>
                <a:sym typeface="思源黑体" panose="020B0500000000000000" pitchFamily="34" charset="-122"/>
              </a:rPr>
              <a:t>电气室或</a:t>
            </a:r>
            <a:r>
              <a:rPr lang="zh-CN">
                <a:solidFill>
                  <a:schemeClr val="dk1"/>
                </a:solidFill>
                <a:latin typeface="微软雅黑" panose="020B0503020204020204" charset="-122"/>
                <a:ea typeface="微软雅黑" panose="020B0503020204020204" charset="-122"/>
                <a:sym typeface="思源黑体" panose="020B0500000000000000" pitchFamily="34" charset="-122"/>
              </a:rPr>
              <a:t>配电</a:t>
            </a:r>
            <a:r>
              <a:rPr>
                <a:solidFill>
                  <a:schemeClr val="dk1"/>
                </a:solidFill>
                <a:latin typeface="微软雅黑" panose="020B0503020204020204" charset="-122"/>
                <a:ea typeface="微软雅黑" panose="020B0503020204020204" charset="-122"/>
                <a:sym typeface="思源黑体" panose="020B0500000000000000" pitchFamily="34" charset="-122"/>
              </a:rPr>
              <a:t>箱前不得堆放物品。</a:t>
            </a:r>
            <a:endParaRPr>
              <a:solidFill>
                <a:schemeClr val="dk1"/>
              </a:solidFill>
              <a:latin typeface="微软雅黑" panose="020B0503020204020204" charset="-122"/>
              <a:ea typeface="微软雅黑" panose="020B0503020204020204" charset="-122"/>
              <a:sym typeface="思源黑体" panose="020B0500000000000000" pitchFamily="34" charset="-122"/>
            </a:endParaRPr>
          </a:p>
          <a:p>
            <a:pPr marL="285750" lvl="0" indent="0" fontAlgn="auto">
              <a:lnSpc>
                <a:spcPct val="150000"/>
              </a:lnSpc>
              <a:buFont typeface="Wingdings" panose="05000000000000000000" pitchFamily="2" charset="2"/>
              <a:buChar char="Ø"/>
              <a:defRPr/>
            </a:pPr>
            <a:r>
              <a:rPr lang="en-US">
                <a:solidFill>
                  <a:schemeClr val="dk1"/>
                </a:solidFill>
                <a:latin typeface="微软雅黑" panose="020B0503020204020204" charset="-122"/>
                <a:ea typeface="微软雅黑" panose="020B0503020204020204" charset="-122"/>
                <a:sym typeface="思源黑体" panose="020B0500000000000000" pitchFamily="34" charset="-122"/>
              </a:rPr>
              <a:t>  5</a:t>
            </a:r>
            <a:r>
              <a:rPr lang="zh-CN" altLang="en-US">
                <a:solidFill>
                  <a:schemeClr val="dk1"/>
                </a:solidFill>
                <a:latin typeface="微软雅黑" panose="020B0503020204020204" charset="-122"/>
                <a:ea typeface="微软雅黑" panose="020B0503020204020204" charset="-122"/>
                <a:sym typeface="思源黑体" panose="020B0500000000000000" pitchFamily="34" charset="-122"/>
              </a:rPr>
              <a:t>、</a:t>
            </a:r>
            <a:r>
              <a:rPr>
                <a:solidFill>
                  <a:schemeClr val="dk1"/>
                </a:solidFill>
                <a:latin typeface="微软雅黑" panose="020B0503020204020204" charset="-122"/>
                <a:ea typeface="微软雅黑" panose="020B0503020204020204" charset="-122"/>
                <a:sym typeface="思源黑体" panose="020B0500000000000000" pitchFamily="34" charset="-122"/>
              </a:rPr>
              <a:t>电气箱或开关箱的设备线路应有连接标示图，开关及断路器应有用途标示。 </a:t>
            </a:r>
            <a:endParaRPr>
              <a:solidFill>
                <a:schemeClr val="dk1"/>
              </a:solidFill>
              <a:latin typeface="微软雅黑" panose="020B0503020204020204" charset="-122"/>
              <a:ea typeface="微软雅黑" panose="020B0503020204020204" charset="-122"/>
              <a:sym typeface="思源黑体" panose="020B0500000000000000" pitchFamily="34" charset="-122"/>
            </a:endParaRPr>
          </a:p>
          <a:p>
            <a:pPr marL="285750" lvl="0" indent="0" fontAlgn="auto">
              <a:lnSpc>
                <a:spcPct val="150000"/>
              </a:lnSpc>
              <a:buFont typeface="Wingdings" panose="05000000000000000000" pitchFamily="2" charset="2"/>
              <a:buChar char="Ø"/>
              <a:defRPr/>
            </a:pPr>
            <a:r>
              <a:rPr lang="en-US">
                <a:solidFill>
                  <a:schemeClr val="dk1"/>
                </a:solidFill>
                <a:latin typeface="微软雅黑" panose="020B0503020204020204" charset="-122"/>
                <a:ea typeface="微软雅黑" panose="020B0503020204020204" charset="-122"/>
                <a:sym typeface="思源黑体" panose="020B0500000000000000" pitchFamily="34" charset="-122"/>
              </a:rPr>
              <a:t>  6</a:t>
            </a:r>
            <a:r>
              <a:rPr lang="zh-CN" altLang="en-US">
                <a:solidFill>
                  <a:schemeClr val="dk1"/>
                </a:solidFill>
                <a:latin typeface="微软雅黑" panose="020B0503020204020204" charset="-122"/>
                <a:ea typeface="微软雅黑" panose="020B0503020204020204" charset="-122"/>
                <a:sym typeface="思源黑体" panose="020B0500000000000000" pitchFamily="34" charset="-122"/>
              </a:rPr>
              <a:t>、</a:t>
            </a:r>
            <a:r>
              <a:rPr>
                <a:solidFill>
                  <a:schemeClr val="dk1"/>
                </a:solidFill>
                <a:latin typeface="微软雅黑" panose="020B0503020204020204" charset="-122"/>
                <a:ea typeface="微软雅黑" panose="020B0503020204020204" charset="-122"/>
                <a:sym typeface="思源黑体" panose="020B0500000000000000" pitchFamily="34" charset="-122"/>
              </a:rPr>
              <a:t>对于任何不用的线路应视为火线。</a:t>
            </a:r>
            <a:endParaRPr>
              <a:solidFill>
                <a:schemeClr val="dk1"/>
              </a:solidFill>
              <a:latin typeface="微软雅黑" panose="020B0503020204020204" charset="-122"/>
              <a:ea typeface="微软雅黑" panose="020B0503020204020204" charset="-122"/>
              <a:sym typeface="思源黑体" panose="020B0500000000000000" pitchFamily="34" charset="-122"/>
            </a:endParaRPr>
          </a:p>
          <a:p>
            <a:pPr marL="285750" lvl="0" indent="0" fontAlgn="auto">
              <a:lnSpc>
                <a:spcPct val="150000"/>
              </a:lnSpc>
              <a:buFont typeface="Wingdings" panose="05000000000000000000" pitchFamily="2" charset="2"/>
              <a:buChar char="Ø"/>
              <a:defRPr/>
            </a:pPr>
            <a:r>
              <a:rPr lang="en-US">
                <a:solidFill>
                  <a:schemeClr val="dk1"/>
                </a:solidFill>
                <a:latin typeface="微软雅黑" panose="020B0503020204020204" charset="-122"/>
                <a:ea typeface="微软雅黑" panose="020B0503020204020204" charset="-122"/>
                <a:sym typeface="思源黑体" panose="020B0500000000000000" pitchFamily="34" charset="-122"/>
              </a:rPr>
              <a:t>  7</a:t>
            </a:r>
            <a:r>
              <a:rPr lang="zh-CN" altLang="en-US">
                <a:solidFill>
                  <a:schemeClr val="dk1"/>
                </a:solidFill>
                <a:latin typeface="微软雅黑" panose="020B0503020204020204" charset="-122"/>
                <a:ea typeface="微软雅黑" panose="020B0503020204020204" charset="-122"/>
                <a:sym typeface="思源黑体" panose="020B0500000000000000" pitchFamily="34" charset="-122"/>
              </a:rPr>
              <a:t>、</a:t>
            </a:r>
            <a:r>
              <a:rPr>
                <a:solidFill>
                  <a:schemeClr val="dk1"/>
                </a:solidFill>
                <a:latin typeface="微软雅黑" panose="020B0503020204020204" charset="-122"/>
                <a:ea typeface="微软雅黑" panose="020B0503020204020204" charset="-122"/>
                <a:sym typeface="思源黑体" panose="020B0500000000000000" pitchFamily="34" charset="-122"/>
              </a:rPr>
              <a:t>实施电气作业时应以停电作业为主。</a:t>
            </a:r>
            <a:endParaRPr>
              <a:solidFill>
                <a:schemeClr val="dk1"/>
              </a:solidFill>
              <a:latin typeface="微软雅黑" panose="020B0503020204020204" charset="-122"/>
              <a:ea typeface="微软雅黑" panose="020B0503020204020204" charset="-122"/>
              <a:sym typeface="思源黑体" panose="020B0500000000000000" pitchFamily="34" charset="-122"/>
            </a:endParaRPr>
          </a:p>
          <a:p>
            <a:pPr marL="285750" lvl="0" indent="0" fontAlgn="auto">
              <a:lnSpc>
                <a:spcPct val="150000"/>
              </a:lnSpc>
              <a:buFont typeface="Wingdings" panose="05000000000000000000" pitchFamily="2" charset="2"/>
              <a:buChar char="Ø"/>
              <a:defRPr/>
            </a:pPr>
            <a:r>
              <a:rPr lang="en-US">
                <a:solidFill>
                  <a:schemeClr val="dk1"/>
                </a:solidFill>
                <a:latin typeface="微软雅黑" panose="020B0503020204020204" charset="-122"/>
                <a:ea typeface="微软雅黑" panose="020B0503020204020204" charset="-122"/>
                <a:sym typeface="思源黑体" panose="020B0500000000000000" pitchFamily="34" charset="-122"/>
              </a:rPr>
              <a:t>  </a:t>
            </a:r>
            <a:r>
              <a:rPr>
                <a:solidFill>
                  <a:schemeClr val="dk1"/>
                </a:solidFill>
                <a:latin typeface="微软雅黑" panose="020B0503020204020204" charset="-122"/>
                <a:ea typeface="微软雅黑" panose="020B0503020204020204" charset="-122"/>
                <a:sym typeface="思源黑体" panose="020B0500000000000000" pitchFamily="34" charset="-122"/>
              </a:rPr>
              <a:t>8、电作业时应按停电作业的程序，根据实际情况施行必要的“上锁、标示、监视、”“放电”、“检电”、“接地”及“护围”。</a:t>
            </a:r>
            <a:endParaRPr>
              <a:solidFill>
                <a:schemeClr val="dk1"/>
              </a:solidFill>
              <a:latin typeface="微软雅黑" panose="020B0503020204020204" charset="-122"/>
              <a:ea typeface="微软雅黑" panose="020B0503020204020204" charset="-122"/>
              <a:sym typeface="思源黑体" panose="020B05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第二节  用电安全指示</a:t>
            </a:r>
            <a:endParaRPr lang="zh-CN" altLang="en-US" sz="4000" b="1">
              <a:solidFill>
                <a:schemeClr val="lt1"/>
              </a:solidFill>
            </a:endParaRPr>
          </a:p>
        </p:txBody>
      </p:sp>
      <p:sp>
        <p:nvSpPr>
          <p:cNvPr id="2" name="矩形 1"/>
          <p:cNvSpPr/>
          <p:nvPr/>
        </p:nvSpPr>
        <p:spPr>
          <a:xfrm>
            <a:off x="581660" y="1621155"/>
            <a:ext cx="448310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用电安全事故预防</a:t>
            </a:r>
            <a:endParaRPr lang="zh-CN" altLang="en-US" sz="2400" b="1">
              <a:solidFill>
                <a:srgbClr val="FFFFFF"/>
              </a:solidFill>
              <a:latin typeface="微软雅黑" panose="020B0503020204020204" charset="-122"/>
              <a:ea typeface="微软雅黑" panose="020B0503020204020204" charset="-122"/>
            </a:endParaRPr>
          </a:p>
        </p:txBody>
      </p:sp>
      <p:sp>
        <p:nvSpPr>
          <p:cNvPr id="5" name="矩形 4"/>
          <p:cNvSpPr/>
          <p:nvPr>
            <p:custDataLst>
              <p:tags r:id="rId1"/>
            </p:custDataLst>
          </p:nvPr>
        </p:nvSpPr>
        <p:spPr>
          <a:xfrm>
            <a:off x="581660" y="2179320"/>
            <a:ext cx="11029950" cy="3830955"/>
          </a:xfrm>
          <a:prstGeom prst="rect">
            <a:avLst/>
          </a:prstGeom>
        </p:spPr>
        <p:txBody>
          <a:bodyPr wrap="square">
            <a:spAutoFit/>
          </a:bodyPr>
          <a:lstStyle/>
          <a:p>
            <a:pPr marL="285750" lvl="0" indent="0" fontAlgn="auto">
              <a:lnSpc>
                <a:spcPct val="150000"/>
              </a:lnSpc>
              <a:buFont typeface="Wingdings" panose="05000000000000000000" pitchFamily="2" charset="2"/>
              <a:buChar char="Ø"/>
              <a:defRPr/>
            </a:pPr>
            <a:r>
              <a:rPr lang="en-US">
                <a:solidFill>
                  <a:schemeClr val="dk1"/>
                </a:solidFill>
                <a:latin typeface="微软雅黑" panose="020B0503020204020204" charset="-122"/>
                <a:ea typeface="微软雅黑" panose="020B0503020204020204" charset="-122"/>
                <a:sym typeface="思源黑体" panose="020B0500000000000000" pitchFamily="34" charset="-122"/>
              </a:rPr>
              <a:t>  9</a:t>
            </a:r>
            <a:r>
              <a:rPr lang="zh-CN" altLang="en-US">
                <a:solidFill>
                  <a:schemeClr val="dk1"/>
                </a:solidFill>
                <a:latin typeface="微软雅黑" panose="020B0503020204020204" charset="-122"/>
                <a:ea typeface="微软雅黑" panose="020B0503020204020204" charset="-122"/>
                <a:sym typeface="思源黑体" panose="020B0500000000000000" pitchFamily="34" charset="-122"/>
              </a:rPr>
              <a:t>、</a:t>
            </a:r>
            <a:r>
              <a:rPr>
                <a:solidFill>
                  <a:schemeClr val="dk1"/>
                </a:solidFill>
                <a:latin typeface="微软雅黑" panose="020B0503020204020204" charset="-122"/>
                <a:ea typeface="微软雅黑" panose="020B0503020204020204" charset="-122"/>
                <a:sym typeface="思源黑体" panose="020B0500000000000000" pitchFamily="34" charset="-122"/>
              </a:rPr>
              <a:t>操作电气设备务必熟悉并遵守其操作方法及程序，严格执行操作规程。</a:t>
            </a:r>
            <a:endParaRPr>
              <a:solidFill>
                <a:schemeClr val="dk1"/>
              </a:solidFill>
              <a:latin typeface="微软雅黑" panose="020B0503020204020204" charset="-122"/>
              <a:ea typeface="微软雅黑" panose="020B0503020204020204" charset="-122"/>
              <a:sym typeface="思源黑体" panose="020B0500000000000000" pitchFamily="34" charset="-122"/>
            </a:endParaRPr>
          </a:p>
          <a:p>
            <a:pPr marL="285750" lvl="0" indent="0" fontAlgn="auto">
              <a:lnSpc>
                <a:spcPct val="150000"/>
              </a:lnSpc>
              <a:buFont typeface="Wingdings" panose="05000000000000000000" pitchFamily="2" charset="2"/>
              <a:buChar char="Ø"/>
              <a:defRPr/>
            </a:pPr>
            <a:r>
              <a:rPr lang="en-US">
                <a:solidFill>
                  <a:schemeClr val="dk1"/>
                </a:solidFill>
                <a:latin typeface="微软雅黑" panose="020B0503020204020204" charset="-122"/>
                <a:ea typeface="微软雅黑" panose="020B0503020204020204" charset="-122"/>
                <a:sym typeface="思源黑体" panose="020B0500000000000000" pitchFamily="34" charset="-122"/>
              </a:rPr>
              <a:t>  10</a:t>
            </a:r>
            <a:r>
              <a:rPr lang="zh-CN" altLang="en-US">
                <a:solidFill>
                  <a:schemeClr val="dk1"/>
                </a:solidFill>
                <a:latin typeface="微软雅黑" panose="020B0503020204020204" charset="-122"/>
                <a:ea typeface="微软雅黑" panose="020B0503020204020204" charset="-122"/>
                <a:sym typeface="思源黑体" panose="020B0500000000000000" pitchFamily="34" charset="-122"/>
              </a:rPr>
              <a:t>、</a:t>
            </a:r>
            <a:r>
              <a:rPr>
                <a:solidFill>
                  <a:schemeClr val="dk1"/>
                </a:solidFill>
                <a:latin typeface="微软雅黑" panose="020B0503020204020204" charset="-122"/>
                <a:ea typeface="微软雅黑" panose="020B0503020204020204" charset="-122"/>
                <a:sym typeface="思源黑体" panose="020B0500000000000000" pitchFamily="34" charset="-122"/>
              </a:rPr>
              <a:t>正确执行绝缘用防护具、防护装备、火线作业用器具、装置的定期检验及作业前检查。</a:t>
            </a:r>
            <a:endParaRPr>
              <a:solidFill>
                <a:schemeClr val="dk1"/>
              </a:solidFill>
              <a:latin typeface="微软雅黑" panose="020B0503020204020204" charset="-122"/>
              <a:ea typeface="微软雅黑" panose="020B0503020204020204" charset="-122"/>
              <a:sym typeface="思源黑体" panose="020B0500000000000000" pitchFamily="34" charset="-122"/>
            </a:endParaRPr>
          </a:p>
          <a:p>
            <a:pPr marL="285750" lvl="0" indent="0" fontAlgn="auto">
              <a:lnSpc>
                <a:spcPct val="150000"/>
              </a:lnSpc>
              <a:buFont typeface="Wingdings" panose="05000000000000000000" pitchFamily="2" charset="2"/>
              <a:buChar char="Ø"/>
              <a:defRPr/>
            </a:pPr>
            <a:r>
              <a:rPr lang="en-US">
                <a:solidFill>
                  <a:schemeClr val="dk1"/>
                </a:solidFill>
                <a:latin typeface="微软雅黑" panose="020B0503020204020204" charset="-122"/>
                <a:ea typeface="微软雅黑" panose="020B0503020204020204" charset="-122"/>
                <a:sym typeface="思源黑体" panose="020B0500000000000000" pitchFamily="34" charset="-122"/>
              </a:rPr>
              <a:t>  11</a:t>
            </a:r>
            <a:r>
              <a:rPr lang="zh-CN" altLang="en-US">
                <a:solidFill>
                  <a:schemeClr val="dk1"/>
                </a:solidFill>
                <a:latin typeface="微软雅黑" panose="020B0503020204020204" charset="-122"/>
                <a:ea typeface="微软雅黑" panose="020B0503020204020204" charset="-122"/>
                <a:sym typeface="思源黑体" panose="020B0500000000000000" pitchFamily="34" charset="-122"/>
              </a:rPr>
              <a:t>、</a:t>
            </a:r>
            <a:r>
              <a:rPr>
                <a:solidFill>
                  <a:schemeClr val="dk1"/>
                </a:solidFill>
                <a:latin typeface="微软雅黑" panose="020B0503020204020204" charset="-122"/>
                <a:ea typeface="微软雅黑" panose="020B0503020204020204" charset="-122"/>
                <a:sym typeface="思源黑体" panose="020B0500000000000000" pitchFamily="34" charset="-122"/>
              </a:rPr>
              <a:t>对电气设备及线路应实施自动检查或定期检查（如受电盘及分电盘的动作试验、用电设备绝缘情况、接地电阻、自备屋外配电线路等应每年定期检查一次）</a:t>
            </a:r>
            <a:r>
              <a:rPr lang="zh-CN">
                <a:solidFill>
                  <a:schemeClr val="dk1"/>
                </a:solidFill>
                <a:latin typeface="微软雅黑" panose="020B0503020204020204" charset="-122"/>
                <a:ea typeface="微软雅黑" panose="020B0503020204020204" charset="-122"/>
                <a:sym typeface="思源黑体" panose="020B0500000000000000" pitchFamily="34" charset="-122"/>
              </a:rPr>
              <a:t>。</a:t>
            </a:r>
            <a:endParaRPr lang="zh-CN">
              <a:solidFill>
                <a:schemeClr val="dk1"/>
              </a:solidFill>
              <a:latin typeface="微软雅黑" panose="020B0503020204020204" charset="-122"/>
              <a:ea typeface="微软雅黑" panose="020B0503020204020204" charset="-122"/>
              <a:sym typeface="思源黑体" panose="020B0500000000000000" pitchFamily="34" charset="-122"/>
            </a:endParaRPr>
          </a:p>
          <a:p>
            <a:pPr marL="285750" lvl="0" indent="0" fontAlgn="auto">
              <a:lnSpc>
                <a:spcPct val="150000"/>
              </a:lnSpc>
              <a:buFont typeface="Wingdings" panose="05000000000000000000" pitchFamily="2" charset="2"/>
              <a:buChar char="Ø"/>
              <a:defRPr/>
            </a:pPr>
            <a:r>
              <a:rPr lang="en-US" altLang="zh-CN">
                <a:solidFill>
                  <a:schemeClr val="dk1"/>
                </a:solidFill>
                <a:latin typeface="微软雅黑" panose="020B0503020204020204" charset="-122"/>
                <a:ea typeface="微软雅黑" panose="020B0503020204020204" charset="-122"/>
                <a:sym typeface="思源黑体" panose="020B0500000000000000" pitchFamily="34" charset="-122"/>
              </a:rPr>
              <a:t>  12</a:t>
            </a:r>
            <a:r>
              <a:rPr lang="zh-CN" altLang="en-US">
                <a:solidFill>
                  <a:schemeClr val="dk1"/>
                </a:solidFill>
                <a:latin typeface="微软雅黑" panose="020B0503020204020204" charset="-122"/>
                <a:ea typeface="微软雅黑" panose="020B0503020204020204" charset="-122"/>
                <a:sym typeface="思源黑体" panose="020B0500000000000000" pitchFamily="34" charset="-122"/>
              </a:rPr>
              <a:t>、</a:t>
            </a:r>
            <a:r>
              <a:rPr lang="zh-CN">
                <a:solidFill>
                  <a:schemeClr val="dk1"/>
                </a:solidFill>
                <a:latin typeface="微软雅黑" panose="020B0503020204020204" charset="-122"/>
                <a:ea typeface="微软雅黑" panose="020B0503020204020204" charset="-122"/>
                <a:sym typeface="思源黑体" panose="020B0500000000000000" pitchFamily="34" charset="-122"/>
              </a:rPr>
              <a:t>电气技术人员的配备。</a:t>
            </a:r>
            <a:endParaRPr lang="zh-CN">
              <a:solidFill>
                <a:schemeClr val="dk1"/>
              </a:solidFill>
              <a:latin typeface="微软雅黑" panose="020B0503020204020204" charset="-122"/>
              <a:ea typeface="微软雅黑" panose="020B0503020204020204" charset="-122"/>
              <a:sym typeface="思源黑体" panose="020B0500000000000000" pitchFamily="34" charset="-122"/>
            </a:endParaRPr>
          </a:p>
          <a:p>
            <a:pPr marL="285750" lvl="0" indent="0" fontAlgn="auto">
              <a:lnSpc>
                <a:spcPct val="150000"/>
              </a:lnSpc>
              <a:buFont typeface="Wingdings" panose="05000000000000000000" pitchFamily="2" charset="2"/>
              <a:buChar char="Ø"/>
              <a:defRPr/>
            </a:pPr>
            <a:r>
              <a:rPr lang="en-US" altLang="zh-CN">
                <a:solidFill>
                  <a:schemeClr val="dk1"/>
                </a:solidFill>
                <a:latin typeface="微软雅黑" panose="020B0503020204020204" charset="-122"/>
                <a:ea typeface="微软雅黑" panose="020B0503020204020204" charset="-122"/>
                <a:sym typeface="思源黑体" panose="020B0500000000000000" pitchFamily="34" charset="-122"/>
              </a:rPr>
              <a:t>  13</a:t>
            </a:r>
            <a:r>
              <a:rPr lang="zh-CN" altLang="en-US">
                <a:solidFill>
                  <a:schemeClr val="dk1"/>
                </a:solidFill>
                <a:latin typeface="微软雅黑" panose="020B0503020204020204" charset="-122"/>
                <a:ea typeface="微软雅黑" panose="020B0503020204020204" charset="-122"/>
                <a:sym typeface="思源黑体" panose="020B0500000000000000" pitchFamily="34" charset="-122"/>
              </a:rPr>
              <a:t>、</a:t>
            </a:r>
            <a:r>
              <a:rPr lang="zh-CN">
                <a:solidFill>
                  <a:schemeClr val="dk1"/>
                </a:solidFill>
                <a:latin typeface="微软雅黑" panose="020B0503020204020204" charset="-122"/>
                <a:ea typeface="微软雅黑" panose="020B0503020204020204" charset="-122"/>
                <a:sym typeface="思源黑体" panose="020B0500000000000000" pitchFamily="34" charset="-122"/>
              </a:rPr>
              <a:t>非合格的电气技术人员不得任意装设及维修电气器材。</a:t>
            </a:r>
            <a:endParaRPr lang="zh-CN">
              <a:solidFill>
                <a:schemeClr val="dk1"/>
              </a:solidFill>
              <a:latin typeface="微软雅黑" panose="020B0503020204020204" charset="-122"/>
              <a:ea typeface="微软雅黑" panose="020B0503020204020204" charset="-122"/>
              <a:sym typeface="思源黑体" panose="020B0500000000000000" pitchFamily="34" charset="-122"/>
            </a:endParaRPr>
          </a:p>
          <a:p>
            <a:pPr marL="285750" lvl="0" indent="0" fontAlgn="auto">
              <a:lnSpc>
                <a:spcPct val="150000"/>
              </a:lnSpc>
              <a:buFont typeface="Wingdings" panose="05000000000000000000" pitchFamily="2" charset="2"/>
              <a:buChar char="Ø"/>
              <a:defRPr/>
            </a:pPr>
            <a:r>
              <a:rPr lang="en-US" altLang="zh-CN">
                <a:solidFill>
                  <a:schemeClr val="dk1"/>
                </a:solidFill>
                <a:latin typeface="微软雅黑" panose="020B0503020204020204" charset="-122"/>
                <a:ea typeface="微软雅黑" panose="020B0503020204020204" charset="-122"/>
                <a:sym typeface="思源黑体" panose="020B0500000000000000" pitchFamily="34" charset="-122"/>
              </a:rPr>
              <a:t>  14</a:t>
            </a:r>
            <a:r>
              <a:rPr lang="zh-CN" altLang="en-US">
                <a:solidFill>
                  <a:schemeClr val="dk1"/>
                </a:solidFill>
                <a:latin typeface="微软雅黑" panose="020B0503020204020204" charset="-122"/>
                <a:ea typeface="微软雅黑" panose="020B0503020204020204" charset="-122"/>
                <a:sym typeface="思源黑体" panose="020B0500000000000000" pitchFamily="34" charset="-122"/>
              </a:rPr>
              <a:t>、</a:t>
            </a:r>
            <a:r>
              <a:rPr lang="zh-CN">
                <a:solidFill>
                  <a:schemeClr val="dk1"/>
                </a:solidFill>
                <a:latin typeface="微软雅黑" panose="020B0503020204020204" charset="-122"/>
                <a:ea typeface="微软雅黑" panose="020B0503020204020204" charset="-122"/>
                <a:sym typeface="思源黑体" panose="020B0500000000000000" pitchFamily="34" charset="-122"/>
              </a:rPr>
              <a:t>加强员工一般电气安全的教育。</a:t>
            </a:r>
            <a:endParaRPr lang="zh-CN">
              <a:solidFill>
                <a:schemeClr val="dk1"/>
              </a:solidFill>
              <a:latin typeface="微软雅黑" panose="020B0503020204020204" charset="-122"/>
              <a:ea typeface="微软雅黑" panose="020B0503020204020204" charset="-122"/>
              <a:sym typeface="思源黑体" panose="020B0500000000000000" pitchFamily="34" charset="-122"/>
            </a:endParaRPr>
          </a:p>
          <a:p>
            <a:pPr marL="285750" lvl="0" indent="0" fontAlgn="auto">
              <a:lnSpc>
                <a:spcPct val="150000"/>
              </a:lnSpc>
              <a:buFont typeface="Wingdings" panose="05000000000000000000" pitchFamily="2" charset="2"/>
              <a:buChar char="Ø"/>
              <a:defRPr/>
            </a:pPr>
            <a:r>
              <a:rPr lang="en-US" altLang="zh-CN">
                <a:solidFill>
                  <a:schemeClr val="dk1"/>
                </a:solidFill>
                <a:latin typeface="微软雅黑" panose="020B0503020204020204" charset="-122"/>
                <a:ea typeface="微软雅黑" panose="020B0503020204020204" charset="-122"/>
                <a:sym typeface="思源黑体" panose="020B0500000000000000" pitchFamily="34" charset="-122"/>
              </a:rPr>
              <a:t>  15</a:t>
            </a:r>
            <a:r>
              <a:rPr lang="zh-CN" altLang="en-US">
                <a:solidFill>
                  <a:schemeClr val="dk1"/>
                </a:solidFill>
                <a:latin typeface="微软雅黑" panose="020B0503020204020204" charset="-122"/>
                <a:ea typeface="微软雅黑" panose="020B0503020204020204" charset="-122"/>
                <a:sym typeface="思源黑体" panose="020B0500000000000000" pitchFamily="34" charset="-122"/>
              </a:rPr>
              <a:t>、</a:t>
            </a:r>
            <a:r>
              <a:rPr lang="zh-CN">
                <a:solidFill>
                  <a:schemeClr val="dk1"/>
                </a:solidFill>
                <a:latin typeface="微软雅黑" panose="020B0503020204020204" charset="-122"/>
                <a:ea typeface="微软雅黑" panose="020B0503020204020204" charset="-122"/>
                <a:sym typeface="思源黑体" panose="020B0500000000000000" pitchFamily="34" charset="-122"/>
              </a:rPr>
              <a:t>对于工厂内的电气技术人员，应按工厂的电气设备与线路，实施相关的电气操作与安全教育培训，并责令其务必按安全操作规程操作电器设备与供电配电。</a:t>
            </a:r>
            <a:endParaRPr lang="zh-CN">
              <a:solidFill>
                <a:schemeClr val="dk1"/>
              </a:solidFill>
              <a:latin typeface="微软雅黑" panose="020B0503020204020204" charset="-122"/>
              <a:ea typeface="微软雅黑" panose="020B0503020204020204" charset="-122"/>
              <a:sym typeface="思源黑体" panose="020B05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6" name="矩形 1049198"/>
          <p:cNvSpPr/>
          <p:nvPr/>
        </p:nvSpPr>
        <p:spPr>
          <a:xfrm>
            <a:off x="-635" y="3094355"/>
            <a:ext cx="12192635" cy="1106805"/>
          </a:xfrm>
          <a:prstGeom prst="rect">
            <a:avLst/>
          </a:prstGeom>
          <a:gradFill>
            <a:gsLst>
              <a:gs pos="0">
                <a:srgbClr val="E30000"/>
              </a:gs>
              <a:gs pos="100000">
                <a:srgbClr val="760303"/>
              </a:gs>
            </a:gsLst>
            <a:lin ang="5400000" scaled="0"/>
          </a:gradFill>
          <a:ln w="9525">
            <a:noFill/>
          </a:ln>
        </p:spPr>
        <p:txBody>
          <a:bodyPr wrap="square" lIns="91440" tIns="45720" rIns="91440" bIns="45720" anchor="ctr" anchorCtr="0">
            <a:spAutoFit/>
          </a:bodyPr>
          <a:lstStyle/>
          <a:p>
            <a:pPr algn="ctr"/>
            <a:r>
              <a:rPr lang="zh-CN" altLang="en-US" sz="6600" b="1">
                <a:solidFill>
                  <a:srgbClr val="FFFFFF"/>
                </a:solidFill>
                <a:latin typeface="微软雅黑" panose="020B0503020204020204" charset="-122"/>
                <a:ea typeface="微软雅黑" panose="020B0503020204020204" charset="-122"/>
                <a:sym typeface="宋体" panose="02010600030101010101" pitchFamily="2" charset="-122"/>
              </a:rPr>
              <a:t>消防安全知识</a:t>
            </a:r>
            <a:endParaRPr lang="zh-CN" altLang="en-US" sz="6600" b="1">
              <a:solidFill>
                <a:srgbClr val="FFFFFF"/>
              </a:solidFill>
              <a:latin typeface="微软雅黑" panose="020B0503020204020204" charset="-122"/>
              <a:ea typeface="微软雅黑" panose="020B0503020204020204" charset="-122"/>
              <a:sym typeface="宋体" panose="02010600030101010101" pitchFamily="2" charset="-122"/>
            </a:endParaRPr>
          </a:p>
        </p:txBody>
      </p:sp>
      <p:sp>
        <p:nvSpPr>
          <p:cNvPr id="24587" name="矩形 1049200"/>
          <p:cNvSpPr/>
          <p:nvPr/>
        </p:nvSpPr>
        <p:spPr>
          <a:xfrm>
            <a:off x="4378008" y="0"/>
            <a:ext cx="3435350" cy="3153410"/>
          </a:xfrm>
          <a:prstGeom prst="rect">
            <a:avLst/>
          </a:prstGeom>
          <a:noFill/>
          <a:ln w="9525">
            <a:noFill/>
          </a:ln>
        </p:spPr>
        <p:txBody>
          <a:bodyPr lIns="91440" tIns="45720" rIns="91440" bIns="45720" anchor="t" anchorCtr="0">
            <a:spAutoFit/>
          </a:bodyPr>
          <a:lstStyle/>
          <a:p>
            <a:pPr algn="ctr">
              <a:buSzTx/>
            </a:pPr>
            <a:r>
              <a:rPr lang="en-US" altLang="zh-CN" sz="19900" b="1">
                <a:gradFill>
                  <a:gsLst>
                    <a:gs pos="0">
                      <a:srgbClr val="E30000"/>
                    </a:gs>
                    <a:gs pos="100000">
                      <a:srgbClr val="760303"/>
                    </a:gs>
                  </a:gsLst>
                  <a:lin scaled="0"/>
                </a:gradFill>
                <a:effectLst>
                  <a:outerShdw blurRad="38100" dist="38100" dir="2700000" algn="tl">
                    <a:srgbClr val="000000">
                      <a:alpha val="43137"/>
                    </a:srgbClr>
                  </a:outerShdw>
                </a:effectLst>
                <a:latin typeface="Century Gothic" panose="020B0502020202020204" pitchFamily="34" charset="0"/>
                <a:ea typeface="冬青黑体简体中文 W3"/>
              </a:rPr>
              <a:t>03</a:t>
            </a:r>
            <a:endParaRPr lang="en-US" altLang="zh-CN" sz="19900" b="1">
              <a:gradFill>
                <a:gsLst>
                  <a:gs pos="0">
                    <a:srgbClr val="E30000"/>
                  </a:gs>
                  <a:gs pos="100000">
                    <a:srgbClr val="760303"/>
                  </a:gs>
                </a:gsLst>
                <a:lin scaled="0"/>
              </a:gradFill>
              <a:effectLst>
                <a:outerShdw blurRad="38100" dist="38100" dir="2700000" algn="tl">
                  <a:srgbClr val="000000">
                    <a:alpha val="43137"/>
                  </a:srgbClr>
                </a:outerShdw>
              </a:effectLst>
              <a:latin typeface="Century Gothic" panose="020B0502020202020204" pitchFamily="34" charset="0"/>
              <a:ea typeface="冬青黑体简体中文 W3"/>
            </a:endParaRPr>
          </a:p>
        </p:txBody>
      </p:sp>
    </p:spTree>
  </p:cSld>
  <p:clrMapOvr>
    <a:masterClrMapping/>
  </p:clrMapOvr>
  <p:transition advTm="3000"/>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第三节  消防安全知识</a:t>
            </a:r>
            <a:endParaRPr lang="zh-CN" altLang="en-US" sz="4000" b="1">
              <a:solidFill>
                <a:schemeClr val="lt1"/>
              </a:solidFill>
            </a:endParaRPr>
          </a:p>
        </p:txBody>
      </p:sp>
      <p:sp>
        <p:nvSpPr>
          <p:cNvPr id="2" name="矩形 1"/>
          <p:cNvSpPr/>
          <p:nvPr/>
        </p:nvSpPr>
        <p:spPr>
          <a:xfrm>
            <a:off x="581660" y="1621155"/>
            <a:ext cx="224028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基础概念</a:t>
            </a:r>
            <a:endParaRPr lang="zh-CN" altLang="en-US" sz="2400" b="1">
              <a:solidFill>
                <a:srgbClr val="FFFFFF"/>
              </a:solidFill>
              <a:latin typeface="微软雅黑" panose="020B0503020204020204" charset="-122"/>
              <a:ea typeface="微软雅黑" panose="020B0503020204020204" charset="-122"/>
            </a:endParaRPr>
          </a:p>
        </p:txBody>
      </p:sp>
      <p:sp>
        <p:nvSpPr>
          <p:cNvPr id="4" name="文本框 3"/>
          <p:cNvSpPr txBox="1"/>
          <p:nvPr>
            <p:custDataLst>
              <p:tags r:id="rId1"/>
            </p:custDataLst>
          </p:nvPr>
        </p:nvSpPr>
        <p:spPr>
          <a:xfrm>
            <a:off x="808990" y="2084070"/>
            <a:ext cx="10573385" cy="4661535"/>
          </a:xfrm>
          <a:prstGeom prst="rect">
            <a:avLst/>
          </a:prstGeom>
          <a:noFill/>
        </p:spPr>
        <p:txBody>
          <a:bodyPr wrap="square" rtlCol="0">
            <a:spAutoFit/>
          </a:bodyPr>
          <a:lstStyle/>
          <a:p>
            <a:pPr algn="l" fontAlgn="auto">
              <a:lnSpc>
                <a:spcPct val="150000"/>
              </a:lnSpc>
              <a:buClrTx/>
              <a:buSzTx/>
              <a:buFontTx/>
            </a:pPr>
            <a:r>
              <a:rPr lang="zh-CN" altLang="en-US" b="1">
                <a:solidFill>
                  <a:schemeClr val="dk1"/>
                </a:solidFill>
                <a:latin typeface="微软雅黑" panose="020B0503020204020204" charset="-122"/>
                <a:ea typeface="微软雅黑" panose="020B0503020204020204" charset="-122"/>
                <a:cs typeface="微软雅黑" panose="020B0503020204020204" charset="-122"/>
              </a:rPr>
              <a:t>一、燃烧</a:t>
            </a:r>
            <a:endParaRPr lang="en-US" altLang="zh-CN" b="1">
              <a:solidFill>
                <a:schemeClr val="dk1"/>
              </a:solidFill>
              <a:latin typeface="微软雅黑" panose="020B0503020204020204" charset="-122"/>
              <a:ea typeface="微软雅黑" panose="020B0503020204020204" charset="-122"/>
              <a:cs typeface="微软雅黑" panose="020B0503020204020204" charset="-122"/>
            </a:endParaRPr>
          </a:p>
          <a:p>
            <a:pPr algn="l" fontAlgn="auto">
              <a:lnSpc>
                <a:spcPct val="150000"/>
              </a:lnSpc>
              <a:buClrTx/>
              <a:buSzTx/>
              <a:buFontTx/>
            </a:pPr>
            <a:r>
              <a:rPr lang="en-US" altLang="zh-CN" b="1">
                <a:solidFill>
                  <a:schemeClr val="dk1"/>
                </a:solidFill>
                <a:latin typeface="微软雅黑" panose="020B0503020204020204" charset="-122"/>
                <a:ea typeface="微软雅黑" panose="020B0503020204020204" charset="-122"/>
                <a:cs typeface="微软雅黑" panose="020B0503020204020204" charset="-122"/>
              </a:rPr>
              <a:t>    1</a:t>
            </a:r>
            <a:r>
              <a:rPr lang="zh-CN" altLang="en-US" b="1">
                <a:solidFill>
                  <a:schemeClr val="dk1"/>
                </a:solidFill>
                <a:latin typeface="微软雅黑" panose="020B0503020204020204" charset="-122"/>
                <a:ea typeface="微软雅黑" panose="020B0503020204020204" charset="-122"/>
                <a:cs typeface="微软雅黑" panose="020B0503020204020204" charset="-122"/>
              </a:rPr>
              <a:t>、燃烧定义</a:t>
            </a:r>
            <a:endParaRPr lang="zh-CN" b="1">
              <a:solidFill>
                <a:schemeClr val="dk1"/>
              </a:solidFill>
              <a:latin typeface="微软雅黑" panose="020B0503020204020204" charset="-122"/>
              <a:ea typeface="微软雅黑" panose="020B0503020204020204" charset="-122"/>
              <a:cs typeface="微软雅黑" panose="020B0503020204020204" charset="-122"/>
            </a:endParaRPr>
          </a:p>
          <a:p>
            <a:pPr algn="l" fontAlgn="auto">
              <a:lnSpc>
                <a:spcPct val="150000"/>
              </a:lnSpc>
              <a:buClrTx/>
              <a:buSzTx/>
              <a:buFontTx/>
              <a:buNone/>
            </a:pPr>
            <a:r>
              <a:rPr lang="en-US" altLang="zh-CN" b="1">
                <a:solidFill>
                  <a:schemeClr val="dk1"/>
                </a:solidFill>
                <a:latin typeface="微软雅黑" panose="020B0503020204020204" charset="-122"/>
                <a:ea typeface="微软雅黑" panose="020B0503020204020204" charset="-122"/>
                <a:cs typeface="微软雅黑" panose="020B0503020204020204" charset="-122"/>
              </a:rPr>
              <a:t>    </a:t>
            </a:r>
            <a:r>
              <a:rPr lang="zh-CN" altLang="en-US">
                <a:solidFill>
                  <a:schemeClr val="dk1"/>
                </a:solidFill>
                <a:latin typeface="微软雅黑" panose="020B0503020204020204" charset="-122"/>
                <a:ea typeface="微软雅黑" panose="020B0503020204020204" charset="-122"/>
                <a:cs typeface="微软雅黑" panose="020B0503020204020204" charset="-122"/>
              </a:rPr>
              <a:t>定义：</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燃烧是物质发生的氧化反应，通常伴有火焰、发光和（或）发烟现象。</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buClrTx/>
              <a:buSzTx/>
              <a:buFontTx/>
              <a:buNone/>
            </a:pPr>
            <a:r>
              <a:rPr lang="en-US" altLang="zh-CN" b="1">
                <a:solidFill>
                  <a:schemeClr val="dk1"/>
                </a:solidFill>
                <a:latin typeface="微软雅黑" panose="020B0503020204020204" charset="-122"/>
                <a:ea typeface="微软雅黑" panose="020B0503020204020204" charset="-122"/>
                <a:cs typeface="微软雅黑" panose="020B0503020204020204" charset="-122"/>
              </a:rPr>
              <a:t>    2</a:t>
            </a:r>
            <a:r>
              <a:rPr lang="zh-CN" altLang="en-US" b="1">
                <a:solidFill>
                  <a:schemeClr val="dk1"/>
                </a:solidFill>
                <a:latin typeface="微软雅黑" panose="020B0503020204020204" charset="-122"/>
                <a:ea typeface="微软雅黑" panose="020B0503020204020204" charset="-122"/>
                <a:cs typeface="微软雅黑" panose="020B0503020204020204" charset="-122"/>
              </a:rPr>
              <a:t>、燃烧的条件</a:t>
            </a:r>
            <a:endParaRPr lang="zh-CN" altLang="en-US">
              <a:solidFill>
                <a:schemeClr val="dk1"/>
              </a:solidFill>
              <a:latin typeface="微软雅黑" panose="020B0503020204020204" charset="-122"/>
              <a:ea typeface="微软雅黑" panose="020B0503020204020204" charset="-122"/>
              <a:cs typeface="微软雅黑" panose="020B0503020204020204" charset="-122"/>
            </a:endParaRPr>
          </a:p>
          <a:p>
            <a:pPr algn="l" fontAlgn="auto">
              <a:lnSpc>
                <a:spcPct val="150000"/>
              </a:lnSpc>
              <a:buClrTx/>
              <a:buSzTx/>
              <a:buFontTx/>
            </a:pPr>
            <a:r>
              <a:rPr lang="en-US" altLang="zh-CN" b="1">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1</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）可燃物要有一定数量；</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buClrTx/>
              <a:buSzTx/>
              <a:buFontTx/>
            </a:pP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2</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）助燃物要有一定浓度（氧气）；</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buClrTx/>
              <a:buSzTx/>
              <a:buFontTx/>
            </a:pP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3</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）着火源要有一定能量（温度）；</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buClrTx/>
              <a:buSzTx/>
              <a:buFontTx/>
            </a:pP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4</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）具备未受抑制的链反应。</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buClrTx/>
              <a:buSzTx/>
              <a:buFontTx/>
            </a:pPr>
            <a:r>
              <a:rPr lang="en-US" altLang="zh-CN" b="1">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b="1">
                <a:solidFill>
                  <a:schemeClr val="dk1"/>
                </a:solidFill>
                <a:latin typeface="微软雅黑" panose="020B0503020204020204" charset="-122"/>
                <a:ea typeface="微软雅黑" panose="020B0503020204020204" charset="-122"/>
                <a:cs typeface="微软雅黑" panose="020B0503020204020204" charset="-122"/>
                <a:sym typeface="+mn-ea"/>
              </a:rPr>
              <a:t>3、燃烧三要素</a:t>
            </a:r>
            <a:endParaRPr lang="zh-CN" altLang="en-US" b="1">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buClrTx/>
              <a:buSzTx/>
              <a:buFont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燃烧的必要条件：又称燃烧三要素。</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buClrTx/>
              <a:buSzTx/>
              <a:buFontTx/>
              <a:buNone/>
            </a:pP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即：可燃物、助燃物（氧化剂）和引火源。</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p:txBody>
      </p:sp>
      <p:grpSp>
        <p:nvGrpSpPr>
          <p:cNvPr id="22530" name="Group 37"/>
          <p:cNvGrpSpPr/>
          <p:nvPr/>
        </p:nvGrpSpPr>
        <p:grpSpPr>
          <a:xfrm>
            <a:off x="8616633" y="3489325"/>
            <a:ext cx="2232025" cy="2238375"/>
            <a:chOff x="3197" y="1570"/>
            <a:chExt cx="1406" cy="1410"/>
          </a:xfrm>
        </p:grpSpPr>
        <p:sp>
          <p:nvSpPr>
            <p:cNvPr id="22531" name="AutoShape 38"/>
            <p:cNvSpPr/>
            <p:nvPr>
              <p:custDataLst>
                <p:tags r:id="rId2"/>
              </p:custDataLst>
            </p:nvPr>
          </p:nvSpPr>
          <p:spPr>
            <a:xfrm>
              <a:off x="3197" y="1570"/>
              <a:ext cx="1406" cy="1179"/>
            </a:xfrm>
            <a:prstGeom prst="triangle">
              <a:avLst>
                <a:gd name="adj" fmla="val 50000"/>
              </a:avLst>
            </a:prstGeom>
            <a:solidFill>
              <a:srgbClr val="99CCFF"/>
            </a:solidFill>
            <a:ln w="73025" cap="flat" cmpd="sng">
              <a:solidFill>
                <a:srgbClr val="0000FF"/>
              </a:solidFill>
              <a:prstDash val="solid"/>
              <a:miter/>
              <a:headEnd type="none" w="med" len="med"/>
              <a:tailEnd type="none" w="med" len="med"/>
            </a:ln>
          </p:spPr>
          <p:txBody>
            <a:bodyPr wrap="none" anchor="ctr" anchorCtr="0"/>
            <a:lstStyle/>
            <a:p>
              <a:endParaRPr lang="zh-CN" altLang="en-US">
                <a:solidFill>
                  <a:schemeClr val="dk1"/>
                </a:solidFill>
                <a:latin typeface="微软雅黑" panose="020B0503020204020204" charset="-122"/>
                <a:ea typeface="微软雅黑" panose="020B0503020204020204" charset="-122"/>
              </a:endParaRPr>
            </a:p>
          </p:txBody>
        </p:sp>
        <p:sp>
          <p:nvSpPr>
            <p:cNvPr id="22532" name="Text Box 39"/>
            <p:cNvSpPr txBox="1"/>
            <p:nvPr>
              <p:custDataLst>
                <p:tags r:id="rId3"/>
              </p:custDataLst>
            </p:nvPr>
          </p:nvSpPr>
          <p:spPr>
            <a:xfrm rot="1755735">
              <a:off x="3288" y="1796"/>
              <a:ext cx="227" cy="577"/>
            </a:xfrm>
            <a:prstGeom prst="rect">
              <a:avLst/>
            </a:prstGeom>
            <a:noFill/>
            <a:ln w="9525">
              <a:noFill/>
            </a:ln>
          </p:spPr>
          <p:txBody>
            <a:bodyPr anchor="t" anchorCtr="0">
              <a:spAutoFit/>
            </a:bodyPr>
            <a:lstStyle/>
            <a:p>
              <a:pPr>
                <a:spcBef>
                  <a:spcPct val="50000"/>
                </a:spcBef>
              </a:pPr>
              <a:r>
                <a:rPr lang="zh-CN" altLang="en-US">
                  <a:solidFill>
                    <a:schemeClr val="accent2"/>
                  </a:solidFill>
                  <a:latin typeface="微软雅黑" panose="020B0503020204020204" charset="-122"/>
                  <a:ea typeface="微软雅黑" panose="020B0503020204020204" charset="-122"/>
                </a:rPr>
                <a:t>引火源</a:t>
              </a:r>
              <a:endParaRPr lang="zh-CN" altLang="en-US">
                <a:solidFill>
                  <a:schemeClr val="accent2"/>
                </a:solidFill>
                <a:latin typeface="微软雅黑" panose="020B0503020204020204" charset="-122"/>
                <a:ea typeface="微软雅黑" panose="020B0503020204020204" charset="-122"/>
              </a:endParaRPr>
            </a:p>
          </p:txBody>
        </p:sp>
        <p:sp>
          <p:nvSpPr>
            <p:cNvPr id="22533" name="Text Box 40"/>
            <p:cNvSpPr txBox="1"/>
            <p:nvPr>
              <p:custDataLst>
                <p:tags r:id="rId4"/>
              </p:custDataLst>
            </p:nvPr>
          </p:nvSpPr>
          <p:spPr>
            <a:xfrm rot="-1815274">
              <a:off x="4195" y="1796"/>
              <a:ext cx="227" cy="577"/>
            </a:xfrm>
            <a:prstGeom prst="rect">
              <a:avLst/>
            </a:prstGeom>
            <a:noFill/>
            <a:ln w="9525">
              <a:noFill/>
            </a:ln>
          </p:spPr>
          <p:txBody>
            <a:bodyPr anchor="t" anchorCtr="0">
              <a:spAutoFit/>
            </a:bodyPr>
            <a:lstStyle/>
            <a:p>
              <a:pPr>
                <a:spcBef>
                  <a:spcPct val="50000"/>
                </a:spcBef>
              </a:pPr>
              <a:r>
                <a:rPr lang="zh-CN" altLang="en-US">
                  <a:solidFill>
                    <a:schemeClr val="accent2"/>
                  </a:solidFill>
                  <a:latin typeface="微软雅黑" panose="020B0503020204020204" charset="-122"/>
                  <a:ea typeface="微软雅黑" panose="020B0503020204020204" charset="-122"/>
                </a:rPr>
                <a:t>助燃物</a:t>
              </a:r>
              <a:endParaRPr lang="zh-CN" altLang="en-US">
                <a:solidFill>
                  <a:schemeClr val="accent2"/>
                </a:solidFill>
                <a:latin typeface="微软雅黑" panose="020B0503020204020204" charset="-122"/>
                <a:ea typeface="微软雅黑" panose="020B0503020204020204" charset="-122"/>
              </a:endParaRPr>
            </a:p>
          </p:txBody>
        </p:sp>
        <p:sp>
          <p:nvSpPr>
            <p:cNvPr id="22534" name="Text Box 41"/>
            <p:cNvSpPr txBox="1"/>
            <p:nvPr>
              <p:custDataLst>
                <p:tags r:id="rId5"/>
              </p:custDataLst>
            </p:nvPr>
          </p:nvSpPr>
          <p:spPr>
            <a:xfrm>
              <a:off x="3560" y="2749"/>
              <a:ext cx="725" cy="231"/>
            </a:xfrm>
            <a:prstGeom prst="rect">
              <a:avLst/>
            </a:prstGeom>
            <a:noFill/>
            <a:ln w="9525">
              <a:noFill/>
            </a:ln>
          </p:spPr>
          <p:txBody>
            <a:bodyPr anchor="t" anchorCtr="0">
              <a:spAutoFit/>
            </a:bodyPr>
            <a:lstStyle/>
            <a:p>
              <a:pPr>
                <a:spcBef>
                  <a:spcPct val="50000"/>
                </a:spcBef>
              </a:pPr>
              <a:r>
                <a:rPr lang="zh-CN" altLang="en-US">
                  <a:solidFill>
                    <a:schemeClr val="accent2"/>
                  </a:solidFill>
                  <a:latin typeface="微软雅黑" panose="020B0503020204020204" charset="-122"/>
                  <a:ea typeface="微软雅黑" panose="020B0503020204020204" charset="-122"/>
                </a:rPr>
                <a:t>可燃物</a:t>
              </a:r>
              <a:endParaRPr lang="zh-CN" altLang="en-US">
                <a:solidFill>
                  <a:schemeClr val="accent2"/>
                </a:solidFill>
                <a:latin typeface="微软雅黑" panose="020B0503020204020204" charset="-122"/>
                <a:ea typeface="微软雅黑" panose="020B0503020204020204" charset="-122"/>
              </a:endParaRPr>
            </a:p>
          </p:txBody>
        </p:sp>
        <p:sp>
          <p:nvSpPr>
            <p:cNvPr id="22538" name="Freeform 45"/>
            <p:cNvSpPr/>
            <p:nvPr>
              <p:custDataLst>
                <p:tags r:id="rId6"/>
              </p:custDataLst>
            </p:nvPr>
          </p:nvSpPr>
          <p:spPr>
            <a:xfrm>
              <a:off x="3606" y="1842"/>
              <a:ext cx="544" cy="825"/>
            </a:xfrm>
            <a:custGeom>
              <a:avLst/>
              <a:gdLst/>
              <a:ahLst/>
              <a:cxnLst>
                <a:cxn ang="0">
                  <a:pos x="91" y="915"/>
                </a:cxn>
                <a:cxn ang="0">
                  <a:pos x="0" y="779"/>
                </a:cxn>
                <a:cxn ang="0">
                  <a:pos x="91" y="643"/>
                </a:cxn>
                <a:cxn ang="0">
                  <a:pos x="136" y="507"/>
                </a:cxn>
                <a:cxn ang="0">
                  <a:pos x="181" y="326"/>
                </a:cxn>
                <a:cxn ang="0">
                  <a:pos x="227" y="462"/>
                </a:cxn>
                <a:cxn ang="0">
                  <a:pos x="272" y="553"/>
                </a:cxn>
                <a:cxn ang="0">
                  <a:pos x="363" y="190"/>
                </a:cxn>
                <a:cxn ang="0">
                  <a:pos x="363" y="8"/>
                </a:cxn>
                <a:cxn ang="0">
                  <a:pos x="454" y="144"/>
                </a:cxn>
                <a:cxn ang="0">
                  <a:pos x="454" y="280"/>
                </a:cxn>
                <a:cxn ang="0">
                  <a:pos x="499" y="462"/>
                </a:cxn>
                <a:cxn ang="0">
                  <a:pos x="544" y="553"/>
                </a:cxn>
                <a:cxn ang="0">
                  <a:pos x="635" y="371"/>
                </a:cxn>
                <a:cxn ang="0">
                  <a:pos x="635" y="190"/>
                </a:cxn>
                <a:cxn ang="0">
                  <a:pos x="726" y="462"/>
                </a:cxn>
                <a:cxn ang="0">
                  <a:pos x="680" y="734"/>
                </a:cxn>
                <a:cxn ang="0">
                  <a:pos x="454" y="915"/>
                </a:cxn>
                <a:cxn ang="0">
                  <a:pos x="227" y="915"/>
                </a:cxn>
                <a:cxn ang="0">
                  <a:pos x="91" y="915"/>
                </a:cxn>
              </a:cxnLst>
              <a:rect l="0" t="0" r="0" b="0"/>
              <a:pathLst>
                <a:path w="734" h="944">
                  <a:moveTo>
                    <a:pt x="91" y="915"/>
                  </a:moveTo>
                  <a:cubicBezTo>
                    <a:pt x="53" y="892"/>
                    <a:pt x="0" y="824"/>
                    <a:pt x="0" y="779"/>
                  </a:cubicBezTo>
                  <a:cubicBezTo>
                    <a:pt x="0" y="734"/>
                    <a:pt x="68" y="688"/>
                    <a:pt x="91" y="643"/>
                  </a:cubicBezTo>
                  <a:cubicBezTo>
                    <a:pt x="114" y="598"/>
                    <a:pt x="121" y="560"/>
                    <a:pt x="136" y="507"/>
                  </a:cubicBezTo>
                  <a:cubicBezTo>
                    <a:pt x="151" y="454"/>
                    <a:pt x="166" y="333"/>
                    <a:pt x="181" y="326"/>
                  </a:cubicBezTo>
                  <a:cubicBezTo>
                    <a:pt x="196" y="319"/>
                    <a:pt x="212" y="424"/>
                    <a:pt x="227" y="462"/>
                  </a:cubicBezTo>
                  <a:cubicBezTo>
                    <a:pt x="242" y="500"/>
                    <a:pt x="249" y="598"/>
                    <a:pt x="272" y="553"/>
                  </a:cubicBezTo>
                  <a:cubicBezTo>
                    <a:pt x="295" y="508"/>
                    <a:pt x="348" y="281"/>
                    <a:pt x="363" y="190"/>
                  </a:cubicBezTo>
                  <a:cubicBezTo>
                    <a:pt x="378" y="99"/>
                    <a:pt x="348" y="16"/>
                    <a:pt x="363" y="8"/>
                  </a:cubicBezTo>
                  <a:cubicBezTo>
                    <a:pt x="378" y="0"/>
                    <a:pt x="439" y="99"/>
                    <a:pt x="454" y="144"/>
                  </a:cubicBezTo>
                  <a:cubicBezTo>
                    <a:pt x="469" y="189"/>
                    <a:pt x="447" y="227"/>
                    <a:pt x="454" y="280"/>
                  </a:cubicBezTo>
                  <a:cubicBezTo>
                    <a:pt x="461" y="333"/>
                    <a:pt x="484" y="416"/>
                    <a:pt x="499" y="462"/>
                  </a:cubicBezTo>
                  <a:cubicBezTo>
                    <a:pt x="514" y="508"/>
                    <a:pt x="521" y="568"/>
                    <a:pt x="544" y="553"/>
                  </a:cubicBezTo>
                  <a:cubicBezTo>
                    <a:pt x="567" y="538"/>
                    <a:pt x="620" y="431"/>
                    <a:pt x="635" y="371"/>
                  </a:cubicBezTo>
                  <a:cubicBezTo>
                    <a:pt x="650" y="311"/>
                    <a:pt x="620" y="175"/>
                    <a:pt x="635" y="190"/>
                  </a:cubicBezTo>
                  <a:cubicBezTo>
                    <a:pt x="650" y="205"/>
                    <a:pt x="718" y="371"/>
                    <a:pt x="726" y="462"/>
                  </a:cubicBezTo>
                  <a:cubicBezTo>
                    <a:pt x="734" y="553"/>
                    <a:pt x="725" y="659"/>
                    <a:pt x="680" y="734"/>
                  </a:cubicBezTo>
                  <a:cubicBezTo>
                    <a:pt x="635" y="809"/>
                    <a:pt x="529" y="885"/>
                    <a:pt x="454" y="915"/>
                  </a:cubicBezTo>
                  <a:cubicBezTo>
                    <a:pt x="379" y="945"/>
                    <a:pt x="280" y="915"/>
                    <a:pt x="227" y="915"/>
                  </a:cubicBezTo>
                  <a:cubicBezTo>
                    <a:pt x="174" y="915"/>
                    <a:pt x="129" y="938"/>
                    <a:pt x="91" y="915"/>
                  </a:cubicBezTo>
                  <a:close/>
                </a:path>
              </a:pathLst>
            </a:custGeom>
            <a:solidFill>
              <a:srgbClr val="F94633"/>
            </a:solidFill>
            <a:ln w="9525" cap="flat" cmpd="sng">
              <a:solidFill>
                <a:schemeClr val="dk1"/>
              </a:solidFill>
              <a:prstDash val="solid"/>
              <a:round/>
              <a:headEnd type="none" w="med" len="med"/>
              <a:tailEnd type="none" w="med" len="med"/>
            </a:ln>
          </p:spPr>
          <p:txBody>
            <a:bodyPr/>
            <a:lstStyle/>
            <a:p>
              <a:endParaRPr lang="zh-CN" altLang="en-US">
                <a:solidFill>
                  <a:schemeClr val="dk1"/>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第三节  消防安全知识</a:t>
            </a:r>
            <a:endParaRPr lang="zh-CN" altLang="en-US" sz="4000" b="1">
              <a:solidFill>
                <a:schemeClr val="lt1"/>
              </a:solidFill>
            </a:endParaRPr>
          </a:p>
        </p:txBody>
      </p:sp>
      <p:sp>
        <p:nvSpPr>
          <p:cNvPr id="4" name="文本框 3"/>
          <p:cNvSpPr txBox="1"/>
          <p:nvPr>
            <p:custDataLst>
              <p:tags r:id="rId1"/>
            </p:custDataLst>
          </p:nvPr>
        </p:nvSpPr>
        <p:spPr>
          <a:xfrm>
            <a:off x="809625" y="2088515"/>
            <a:ext cx="10573385" cy="3830955"/>
          </a:xfrm>
          <a:prstGeom prst="rect">
            <a:avLst/>
          </a:prstGeom>
          <a:noFill/>
        </p:spPr>
        <p:txBody>
          <a:bodyPr wrap="square" rtlCol="0">
            <a:spAutoFit/>
          </a:bodyPr>
          <a:lstStyle/>
          <a:p>
            <a:pPr algn="l" fontAlgn="auto">
              <a:lnSpc>
                <a:spcPct val="150000"/>
              </a:lnSpc>
              <a:buClrTx/>
              <a:buSzTx/>
              <a:buFontTx/>
            </a:pPr>
            <a:r>
              <a:rPr lang="en-US" altLang="zh-CN" b="1">
                <a:solidFill>
                  <a:schemeClr val="dk1"/>
                </a:solidFill>
                <a:latin typeface="微软雅黑" panose="020B0503020204020204" charset="-122"/>
                <a:ea typeface="微软雅黑" panose="020B0503020204020204" charset="-122"/>
                <a:cs typeface="微软雅黑" panose="020B0503020204020204" charset="-122"/>
              </a:rPr>
              <a:t>4</a:t>
            </a:r>
            <a:r>
              <a:rPr lang="zh-CN" altLang="en-US" b="1">
                <a:solidFill>
                  <a:schemeClr val="dk1"/>
                </a:solidFill>
                <a:latin typeface="微软雅黑" panose="020B0503020204020204" charset="-122"/>
                <a:ea typeface="微软雅黑" panose="020B0503020204020204" charset="-122"/>
                <a:cs typeface="微软雅黑" panose="020B0503020204020204" charset="-122"/>
              </a:rPr>
              <a:t>、燃烧的类型</a:t>
            </a:r>
            <a:endParaRPr lang="zh-CN" b="1">
              <a:solidFill>
                <a:schemeClr val="dk1"/>
              </a:solidFill>
              <a:latin typeface="微软雅黑" panose="020B0503020204020204" charset="-122"/>
              <a:ea typeface="微软雅黑" panose="020B0503020204020204" charset="-122"/>
              <a:cs typeface="微软雅黑" panose="020B0503020204020204" charset="-122"/>
            </a:endParaRPr>
          </a:p>
          <a:p>
            <a:pPr algn="l">
              <a:lnSpc>
                <a:spcPct val="150000"/>
              </a:lnSpc>
              <a:buClrTx/>
              <a:buSzTx/>
              <a:buNone/>
            </a:pPr>
            <a:r>
              <a:rPr lang="en-US" altLang="zh-CN" b="1">
                <a:solidFill>
                  <a:schemeClr val="dk1"/>
                </a:solidFill>
                <a:latin typeface="微软雅黑" panose="020B0503020204020204" charset="-122"/>
                <a:ea typeface="微软雅黑" panose="020B0503020204020204" charset="-122"/>
                <a:cs typeface="微软雅黑" panose="020B0503020204020204" charset="-122"/>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1</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）闪燃</a:t>
            </a:r>
            <a:endParaRPr lang="zh-CN" altLang="en-US">
              <a:solidFill>
                <a:schemeClr val="dk1"/>
              </a:solidFill>
              <a:latin typeface="微软雅黑" panose="020B0503020204020204" charset="-122"/>
              <a:ea typeface="微软雅黑" panose="020B0503020204020204" charset="-122"/>
              <a:cs typeface="微软雅黑" panose="020B0503020204020204" charset="-122"/>
            </a:endParaRPr>
          </a:p>
          <a:p>
            <a:pPr algn="l">
              <a:lnSpc>
                <a:spcPct val="150000"/>
              </a:lnSpc>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闪燃是指液体或固体表面产生的可燃气体，遇着火源发生一闪即灭的现象。</a:t>
            </a:r>
            <a:endParaRPr lang="zh-CN" altLang="en-US">
              <a:solidFill>
                <a:schemeClr val="dk1"/>
              </a:solidFill>
              <a:latin typeface="微软雅黑" panose="020B0503020204020204" charset="-122"/>
              <a:ea typeface="微软雅黑" panose="020B0503020204020204" charset="-122"/>
              <a:cs typeface="微软雅黑" panose="020B0503020204020204" charset="-122"/>
            </a:endParaRPr>
          </a:p>
          <a:p>
            <a:pPr algn="l">
              <a:lnSpc>
                <a:spcPct val="150000"/>
              </a:lnSpc>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2</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）自燃</a:t>
            </a:r>
            <a:b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b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自燃是指可燃物质在没有外部火源的作用下，因自身发热、蓄热后发生的燃烧现象。</a:t>
            </a:r>
            <a:endParaRPr lang="zh-CN" altLang="en-US">
              <a:solidFill>
                <a:schemeClr val="dk1"/>
              </a:solidFill>
              <a:latin typeface="微软雅黑" panose="020B0503020204020204" charset="-122"/>
              <a:ea typeface="微软雅黑" panose="020B0503020204020204" charset="-122"/>
              <a:cs typeface="微软雅黑" panose="020B0503020204020204" charset="-122"/>
            </a:endParaRPr>
          </a:p>
          <a:p>
            <a:pPr algn="l">
              <a:lnSpc>
                <a:spcPct val="150000"/>
              </a:lnSpc>
              <a:buClrTx/>
              <a:buSzTx/>
              <a:buNone/>
            </a:pP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3</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）着火</a:t>
            </a:r>
            <a:endParaRPr lang="zh-CN" altLang="en-US">
              <a:solidFill>
                <a:schemeClr val="dk1"/>
              </a:solidFill>
              <a:latin typeface="微软雅黑" panose="020B0503020204020204" charset="-122"/>
              <a:ea typeface="微软雅黑" panose="020B0503020204020204" charset="-122"/>
              <a:cs typeface="微软雅黑" panose="020B0503020204020204" charset="-122"/>
            </a:endParaRPr>
          </a:p>
          <a:p>
            <a:pPr algn="l">
              <a:lnSpc>
                <a:spcPct val="150000"/>
              </a:lnSpc>
              <a:buClrTx/>
              <a:buSzTx/>
              <a:buNone/>
            </a:pP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着火是指可燃物质在火源作用下发生燃烧，当被移去火源  后仍能持续燃烧的现象。</a:t>
            </a:r>
            <a:endParaRPr lang="zh-CN" altLang="en-US">
              <a:solidFill>
                <a:schemeClr val="dk1"/>
              </a:solidFill>
              <a:latin typeface="微软雅黑" panose="020B0503020204020204" charset="-122"/>
              <a:ea typeface="微软雅黑" panose="020B0503020204020204" charset="-122"/>
              <a:cs typeface="微软雅黑" panose="020B0503020204020204" charset="-122"/>
            </a:endParaRPr>
          </a:p>
          <a:p>
            <a:pPr algn="l">
              <a:lnSpc>
                <a:spcPct val="150000"/>
              </a:lnSpc>
              <a:buClrTx/>
              <a:buSzTx/>
              <a:buNone/>
            </a:pP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4</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）爆炸</a:t>
            </a:r>
            <a:endParaRPr lang="zh-CN" altLang="en-US">
              <a:solidFill>
                <a:schemeClr val="dk1"/>
              </a:solidFill>
              <a:latin typeface="微软雅黑" panose="020B0503020204020204" charset="-122"/>
              <a:ea typeface="微软雅黑" panose="020B0503020204020204" charset="-122"/>
              <a:cs typeface="微软雅黑" panose="020B0503020204020204" charset="-122"/>
            </a:endParaRPr>
          </a:p>
          <a:p>
            <a:pPr algn="l">
              <a:lnSpc>
                <a:spcPct val="150000"/>
              </a:lnSpc>
              <a:buClrTx/>
              <a:buSzTx/>
              <a:buNone/>
            </a:pP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爆炸是指物质急剧氧化或发生分解反应，短时间内温度、压力骤增的现象。</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
        <p:nvSpPr>
          <p:cNvPr id="5" name="矩形 4"/>
          <p:cNvSpPr/>
          <p:nvPr/>
        </p:nvSpPr>
        <p:spPr>
          <a:xfrm>
            <a:off x="581660" y="1621155"/>
            <a:ext cx="224028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基础概念</a:t>
            </a:r>
            <a:endParaRPr lang="zh-CN" altLang="en-US" sz="2400" b="1">
              <a:solidFill>
                <a:srgbClr val="FFFFFF"/>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第三节  消防安全知识</a:t>
            </a:r>
            <a:endParaRPr lang="zh-CN" altLang="en-US" sz="4000" b="1">
              <a:solidFill>
                <a:schemeClr val="lt1"/>
              </a:solidFill>
            </a:endParaRPr>
          </a:p>
        </p:txBody>
      </p:sp>
      <p:sp>
        <p:nvSpPr>
          <p:cNvPr id="4" name="文本框 3"/>
          <p:cNvSpPr txBox="1"/>
          <p:nvPr>
            <p:custDataLst>
              <p:tags r:id="rId1"/>
            </p:custDataLst>
          </p:nvPr>
        </p:nvSpPr>
        <p:spPr>
          <a:xfrm>
            <a:off x="809625" y="2088515"/>
            <a:ext cx="10573385" cy="1753235"/>
          </a:xfrm>
          <a:prstGeom prst="rect">
            <a:avLst/>
          </a:prstGeom>
          <a:noFill/>
        </p:spPr>
        <p:txBody>
          <a:bodyPr wrap="square" rtlCol="0">
            <a:spAutoFit/>
          </a:bodyPr>
          <a:lstStyle/>
          <a:p>
            <a:pPr algn="l" fontAlgn="auto">
              <a:lnSpc>
                <a:spcPct val="150000"/>
              </a:lnSpc>
              <a:buClrTx/>
              <a:buSzTx/>
              <a:buFontTx/>
            </a:pPr>
            <a:r>
              <a:rPr lang="en-US" altLang="zh-CN" b="1">
                <a:solidFill>
                  <a:schemeClr val="dk1"/>
                </a:solidFill>
                <a:latin typeface="微软雅黑" panose="020B0503020204020204" charset="-122"/>
                <a:ea typeface="微软雅黑" panose="020B0503020204020204" charset="-122"/>
                <a:cs typeface="微软雅黑" panose="020B0503020204020204" charset="-122"/>
              </a:rPr>
              <a:t>5</a:t>
            </a:r>
            <a:r>
              <a:rPr lang="zh-CN" altLang="en-US" b="1">
                <a:solidFill>
                  <a:schemeClr val="dk1"/>
                </a:solidFill>
                <a:latin typeface="微软雅黑" panose="020B0503020204020204" charset="-122"/>
                <a:ea typeface="微软雅黑" panose="020B0503020204020204" charset="-122"/>
                <a:cs typeface="微软雅黑" panose="020B0503020204020204" charset="-122"/>
              </a:rPr>
              <a:t>、燃烧的产物</a:t>
            </a:r>
            <a:endParaRPr lang="zh-CN" b="1">
              <a:solidFill>
                <a:schemeClr val="dk1"/>
              </a:solidFill>
              <a:latin typeface="微软雅黑" panose="020B0503020204020204" charset="-122"/>
              <a:ea typeface="微软雅黑" panose="020B0503020204020204" charset="-122"/>
              <a:cs typeface="微软雅黑" panose="020B0503020204020204" charset="-122"/>
            </a:endParaRPr>
          </a:p>
          <a:p>
            <a:pPr algn="l">
              <a:lnSpc>
                <a:spcPct val="150000"/>
              </a:lnSpc>
              <a:buClrTx/>
              <a:buSzTx/>
              <a:buNone/>
            </a:pPr>
            <a:r>
              <a:rPr lang="en-US" altLang="zh-CN" b="1">
                <a:solidFill>
                  <a:schemeClr val="dk1"/>
                </a:solidFill>
                <a:latin typeface="微软雅黑" panose="020B0503020204020204" charset="-122"/>
                <a:ea typeface="微软雅黑" panose="020B0503020204020204" charset="-122"/>
                <a:cs typeface="微软雅黑" panose="020B0503020204020204" charset="-122"/>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由燃烧或热解作用而产生的全部物质，称为燃烧产物。通常指生成的气体、热量、可见烟等。</a:t>
            </a:r>
            <a:endParaRPr lang="zh-CN" altLang="en-US">
              <a:solidFill>
                <a:schemeClr val="dk1"/>
              </a:solidFill>
              <a:latin typeface="微软雅黑" panose="020B0503020204020204" charset="-122"/>
              <a:ea typeface="微软雅黑" panose="020B0503020204020204" charset="-122"/>
              <a:cs typeface="微软雅黑" panose="020B0503020204020204" charset="-122"/>
            </a:endParaRPr>
          </a:p>
          <a:p>
            <a:pPr algn="l">
              <a:lnSpc>
                <a:spcPct val="150000"/>
              </a:lnSpc>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烟气主要成分：</a:t>
            </a:r>
            <a:endParaRPr lang="zh-CN" altLang="en-US">
              <a:solidFill>
                <a:schemeClr val="dk1"/>
              </a:solidFill>
              <a:latin typeface="微软雅黑" panose="020B0503020204020204" charset="-122"/>
              <a:ea typeface="微软雅黑" panose="020B0503020204020204" charset="-122"/>
              <a:cs typeface="微软雅黑" panose="020B0503020204020204" charset="-122"/>
            </a:endParaRPr>
          </a:p>
          <a:p>
            <a:pPr algn="l">
              <a:lnSpc>
                <a:spcPct val="150000"/>
              </a:lnSpc>
              <a:buClrTx/>
              <a:buSzTx/>
              <a:buNone/>
            </a:pP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一氧化碳、二氧化碳、二氧化硫、氰化氢、二氧化氮、醛以及大量固体颗粒物。</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
        <p:nvSpPr>
          <p:cNvPr id="5" name="矩形 4"/>
          <p:cNvSpPr/>
          <p:nvPr/>
        </p:nvSpPr>
        <p:spPr>
          <a:xfrm>
            <a:off x="581660" y="1621155"/>
            <a:ext cx="224028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基础概念</a:t>
            </a:r>
            <a:endParaRPr lang="zh-CN" altLang="en-US" sz="2400" b="1">
              <a:solidFill>
                <a:srgbClr val="FFFFFF"/>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第三节  消防安全知识</a:t>
            </a:r>
            <a:endParaRPr lang="zh-CN" altLang="en-US" sz="4000" b="1">
              <a:solidFill>
                <a:schemeClr val="lt1"/>
              </a:solidFill>
            </a:endParaRPr>
          </a:p>
        </p:txBody>
      </p:sp>
      <p:sp>
        <p:nvSpPr>
          <p:cNvPr id="5" name="矩形 4"/>
          <p:cNvSpPr/>
          <p:nvPr/>
        </p:nvSpPr>
        <p:spPr>
          <a:xfrm>
            <a:off x="581660" y="1621155"/>
            <a:ext cx="224028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基础概念</a:t>
            </a:r>
            <a:endParaRPr lang="zh-CN" altLang="en-US" sz="2400" b="1">
              <a:solidFill>
                <a:srgbClr val="FFFFFF"/>
              </a:solidFill>
              <a:latin typeface="微软雅黑" panose="020B0503020204020204" charset="-122"/>
              <a:ea typeface="微软雅黑" panose="020B0503020204020204" charset="-122"/>
            </a:endParaRPr>
          </a:p>
        </p:txBody>
      </p:sp>
      <p:sp>
        <p:nvSpPr>
          <p:cNvPr id="4" name="文本框 3"/>
          <p:cNvSpPr txBox="1"/>
          <p:nvPr>
            <p:custDataLst>
              <p:tags r:id="rId1"/>
            </p:custDataLst>
          </p:nvPr>
        </p:nvSpPr>
        <p:spPr>
          <a:xfrm>
            <a:off x="808990" y="2084070"/>
            <a:ext cx="10573385" cy="4246245"/>
          </a:xfrm>
          <a:prstGeom prst="rect">
            <a:avLst/>
          </a:prstGeom>
          <a:noFill/>
        </p:spPr>
        <p:txBody>
          <a:bodyPr wrap="square" rtlCol="0">
            <a:spAutoFit/>
          </a:bodyPr>
          <a:lstStyle/>
          <a:p>
            <a:pPr algn="l" fontAlgn="auto">
              <a:lnSpc>
                <a:spcPct val="150000"/>
              </a:lnSpc>
              <a:buClrTx/>
              <a:buSzTx/>
              <a:buFontTx/>
            </a:pPr>
            <a:r>
              <a:rPr lang="zh-CN" altLang="en-US" b="1">
                <a:solidFill>
                  <a:schemeClr val="dk1"/>
                </a:solidFill>
                <a:latin typeface="微软雅黑" panose="020B0503020204020204" charset="-122"/>
                <a:ea typeface="微软雅黑" panose="020B0503020204020204" charset="-122"/>
                <a:cs typeface="微软雅黑" panose="020B0503020204020204" charset="-122"/>
              </a:rPr>
              <a:t>二、火灾</a:t>
            </a:r>
            <a:endParaRPr lang="en-US" altLang="zh-CN" b="1">
              <a:solidFill>
                <a:schemeClr val="dk1"/>
              </a:solidFill>
              <a:latin typeface="微软雅黑" panose="020B0503020204020204" charset="-122"/>
              <a:ea typeface="微软雅黑" panose="020B0503020204020204" charset="-122"/>
              <a:cs typeface="微软雅黑" panose="020B0503020204020204" charset="-122"/>
            </a:endParaRPr>
          </a:p>
          <a:p>
            <a:pPr algn="l">
              <a:lnSpc>
                <a:spcPct val="150000"/>
              </a:lnSpc>
              <a:buClrTx/>
              <a:buSzTx/>
              <a:buNone/>
            </a:pPr>
            <a:r>
              <a:rPr lang="en-US" altLang="zh-CN" b="1">
                <a:solidFill>
                  <a:schemeClr val="dk1"/>
                </a:solidFill>
                <a:latin typeface="微软雅黑" panose="020B0503020204020204" charset="-122"/>
                <a:ea typeface="微软雅黑" panose="020B0503020204020204" charset="-122"/>
                <a:cs typeface="微软雅黑" panose="020B0503020204020204" charset="-122"/>
              </a:rPr>
              <a:t>      </a:t>
            </a:r>
            <a:r>
              <a:rPr lang="en-US" altLang="zh-CN" b="1">
                <a:solidFill>
                  <a:schemeClr val="dk1"/>
                </a:solidFill>
                <a:latin typeface="微软雅黑" panose="020B0503020204020204" charset="-122"/>
                <a:ea typeface="微软雅黑" panose="020B0503020204020204" charset="-122"/>
                <a:cs typeface="微软雅黑" panose="020B0503020204020204" charset="-122"/>
                <a:sym typeface="+mn-ea"/>
              </a:rPr>
              <a:t>1、火灾的定义</a:t>
            </a:r>
            <a:endParaRPr lang="en-US" altLang="zh-CN" b="1">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a:lnSpc>
                <a:spcPct val="150000"/>
              </a:lnSpc>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在时间和空间上失去控制的燃烧所形成的。</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a:lnSpc>
                <a:spcPct val="150000"/>
              </a:lnSpc>
              <a:buClrTx/>
              <a:buSzTx/>
              <a:buNone/>
            </a:pPr>
            <a:r>
              <a:rPr lang="en-US" altLang="zh-CN" b="1">
                <a:solidFill>
                  <a:schemeClr val="dk1"/>
                </a:solidFill>
                <a:latin typeface="微软雅黑" panose="020B0503020204020204" charset="-122"/>
                <a:ea typeface="微软雅黑" panose="020B0503020204020204" charset="-122"/>
                <a:cs typeface="微软雅黑" panose="020B0503020204020204" charset="-122"/>
                <a:sym typeface="+mn-ea"/>
              </a:rPr>
              <a:t>    2</a:t>
            </a:r>
            <a:r>
              <a:rPr lang="zh-CN" altLang="en-US" b="1">
                <a:solidFill>
                  <a:schemeClr val="dk1"/>
                </a:solidFill>
                <a:latin typeface="微软雅黑" panose="020B0503020204020204" charset="-122"/>
                <a:ea typeface="微软雅黑" panose="020B0503020204020204" charset="-122"/>
                <a:cs typeface="微软雅黑" panose="020B0503020204020204" charset="-122"/>
                <a:sym typeface="+mn-ea"/>
              </a:rPr>
              <a:t>、火灾的阶段</a:t>
            </a:r>
            <a:endParaRPr lang="zh-CN" b="1">
              <a:solidFill>
                <a:schemeClr val="dk1"/>
              </a:solidFill>
              <a:latin typeface="微软雅黑" panose="020B0503020204020204" charset="-122"/>
              <a:ea typeface="微软雅黑" panose="020B0503020204020204" charset="-122"/>
              <a:cs typeface="微软雅黑" panose="020B0503020204020204" charset="-122"/>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1</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）火灾初起阶段</a:t>
            </a:r>
            <a:endParaRPr lang="zh-CN" altLang="en-US">
              <a:solidFill>
                <a:schemeClr val="dk1"/>
              </a:solidFill>
              <a:latin typeface="微软雅黑" panose="020B0503020204020204" charset="-122"/>
              <a:ea typeface="微软雅黑" panose="020B0503020204020204" charset="-122"/>
              <a:cs typeface="微软雅黑" panose="020B0503020204020204" charset="-122"/>
            </a:endParaRPr>
          </a:p>
          <a:p>
            <a:pPr algn="l" fontAlgn="auto">
              <a:lnSpc>
                <a:spcPct val="150000"/>
              </a:lnSpc>
              <a:spcBef>
                <a:spcPct val="0"/>
              </a:spcBef>
              <a:buClrTx/>
              <a:buSzTx/>
              <a:buNone/>
            </a:pP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产物：水汽、二氧化碳、少量一氧化碳。温度：火焰温度≥500℃，室温略有上升。</a:t>
            </a:r>
            <a:endParaRPr lang="zh-CN" altLang="en-US">
              <a:solidFill>
                <a:schemeClr val="dk1"/>
              </a:solidFill>
              <a:latin typeface="微软雅黑" panose="020B0503020204020204" charset="-122"/>
              <a:ea typeface="微软雅黑" panose="020B0503020204020204" charset="-122"/>
              <a:cs typeface="微软雅黑" panose="020B0503020204020204" charset="-122"/>
            </a:endParaRPr>
          </a:p>
          <a:p>
            <a:pPr algn="l" fontAlgn="auto">
              <a:lnSpc>
                <a:spcPct val="150000"/>
              </a:lnSpc>
              <a:spcBef>
                <a:spcPct val="0"/>
              </a:spcBef>
              <a:buClrTx/>
              <a:buSzTx/>
              <a:buNone/>
            </a:pP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2</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）火灾发展阶段</a:t>
            </a:r>
            <a:endParaRPr lang="zh-CN" altLang="en-US">
              <a:solidFill>
                <a:schemeClr val="dk1"/>
              </a:solidFill>
              <a:latin typeface="微软雅黑" panose="020B0503020204020204" charset="-122"/>
              <a:ea typeface="微软雅黑" panose="020B0503020204020204" charset="-122"/>
              <a:cs typeface="微软雅黑" panose="020B0503020204020204" charset="-122"/>
            </a:endParaRPr>
          </a:p>
          <a:p>
            <a:pPr algn="l" fontAlgn="auto">
              <a:lnSpc>
                <a:spcPct val="150000"/>
              </a:lnSpc>
              <a:spcBef>
                <a:spcPct val="0"/>
              </a:spcBef>
              <a:buClrTx/>
              <a:buSzTx/>
              <a:buNone/>
            </a:pP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产物：烟、毒性气体。温度：环境温度可达到500℃以上，上层气温达到400-600 ℃---轰燃。</a:t>
            </a:r>
            <a:endParaRPr lang="zh-CN" altLang="en-US">
              <a:solidFill>
                <a:schemeClr val="dk1"/>
              </a:solidFill>
              <a:latin typeface="微软雅黑" panose="020B0503020204020204" charset="-122"/>
              <a:ea typeface="微软雅黑" panose="020B0503020204020204" charset="-122"/>
              <a:cs typeface="微软雅黑" panose="020B0503020204020204" charset="-122"/>
            </a:endParaRPr>
          </a:p>
          <a:p>
            <a:pPr algn="l" fontAlgn="auto">
              <a:lnSpc>
                <a:spcPct val="150000"/>
              </a:lnSpc>
              <a:spcBef>
                <a:spcPct val="0"/>
              </a:spcBef>
              <a:buClrTx/>
              <a:buSzTx/>
              <a:buNone/>
            </a:pP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3</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）火灾下降阶段</a:t>
            </a:r>
            <a:endParaRPr lang="zh-CN" altLang="en-US">
              <a:solidFill>
                <a:schemeClr val="dk1"/>
              </a:solidFill>
              <a:latin typeface="微软雅黑" panose="020B0503020204020204" charset="-122"/>
              <a:ea typeface="微软雅黑" panose="020B0503020204020204" charset="-122"/>
              <a:cs typeface="微软雅黑" panose="020B0503020204020204" charset="-122"/>
            </a:endParaRPr>
          </a:p>
          <a:p>
            <a:pPr algn="l" fontAlgn="auto">
              <a:lnSpc>
                <a:spcPct val="150000"/>
              </a:lnSpc>
              <a:spcBef>
                <a:spcPct val="0"/>
              </a:spcBef>
              <a:buClrTx/>
              <a:buSzTx/>
              <a:buNone/>
            </a:pP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产物：氢气、甲烷。温度：室内温度下降到500℃左右，突然引入较多新鲜空气---爆燃。</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p:txBody>
      </p:sp>
      <p:grpSp>
        <p:nvGrpSpPr>
          <p:cNvPr id="25601" name="Group 26"/>
          <p:cNvGrpSpPr/>
          <p:nvPr/>
        </p:nvGrpSpPr>
        <p:grpSpPr>
          <a:xfrm>
            <a:off x="7879715" y="1621155"/>
            <a:ext cx="3335655" cy="2473960"/>
            <a:chOff x="2068" y="1298"/>
            <a:chExt cx="3395" cy="2266"/>
          </a:xfrm>
        </p:grpSpPr>
        <p:graphicFrame>
          <p:nvGraphicFramePr>
            <p:cNvPr id="25602" name="Object 4"/>
            <p:cNvGraphicFramePr>
              <a:graphicFrameLocks noChangeAspect="1"/>
            </p:cNvGraphicFramePr>
            <p:nvPr/>
          </p:nvGraphicFramePr>
          <p:xfrm>
            <a:off x="2068" y="1298"/>
            <a:ext cx="3395" cy="2266"/>
          </p:xfrm>
          <a:graphic>
            <a:graphicData uri="http://schemas.openxmlformats.org/presentationml/2006/ole">
              <mc:AlternateContent xmlns:mc="http://schemas.openxmlformats.org/markup-compatibility/2006">
                <mc:Choice xmlns:v="urn:schemas-microsoft-com:vml" Requires="v">
                  <p:oleObj spid="_x0000_s1038" name="" r:id="rId2" imgW="7236460" imgH="4831715" progId="MSGraph.Chart.8">
                    <p:embed/>
                  </p:oleObj>
                </mc:Choice>
                <mc:Fallback>
                  <p:oleObj name="" r:id="rId2" imgW="7236460" imgH="4831715" progId="MSGraph.Chart.8">
                    <p:embed/>
                    <p:pic>
                      <p:nvPicPr>
                        <p:cNvPr id="0" name="OLE substitute image"/>
                        <p:cNvPicPr/>
                        <p:nvPr/>
                      </p:nvPicPr>
                      <p:blipFill>
                        <a:blip r:embed="rId3"/>
                        <a:stretch>
                          <a:fillRect/>
                        </a:stretch>
                      </p:blipFill>
                      <p:spPr>
                        <a:xfrm>
                          <a:off x="2068" y="1298"/>
                          <a:ext cx="3395" cy="2266"/>
                        </a:xfrm>
                        <a:prstGeom prst="rect">
                          <a:avLst/>
                        </a:prstGeom>
                        <a:noFill/>
                        <a:ln w="38100">
                          <a:noFill/>
                          <a:miter/>
                        </a:ln>
                      </p:spPr>
                    </p:pic>
                  </p:oleObj>
                </mc:Fallback>
              </mc:AlternateContent>
            </a:graphicData>
          </a:graphic>
        </p:graphicFrame>
        <p:grpSp>
          <p:nvGrpSpPr>
            <p:cNvPr id="25603" name="Group 25"/>
            <p:cNvGrpSpPr/>
            <p:nvPr/>
          </p:nvGrpSpPr>
          <p:grpSpPr>
            <a:xfrm>
              <a:off x="2744" y="1842"/>
              <a:ext cx="2540" cy="1659"/>
              <a:chOff x="2744" y="1842"/>
              <a:chExt cx="2540" cy="1659"/>
            </a:xfrm>
          </p:grpSpPr>
          <p:sp>
            <p:nvSpPr>
              <p:cNvPr id="25604" name="AutoShape 16"/>
              <p:cNvSpPr/>
              <p:nvPr>
                <p:custDataLst>
                  <p:tags r:id="rId4"/>
                </p:custDataLst>
              </p:nvPr>
            </p:nvSpPr>
            <p:spPr>
              <a:xfrm rot="-5400000">
                <a:off x="2948" y="3043"/>
                <a:ext cx="136" cy="273"/>
              </a:xfrm>
              <a:prstGeom prst="leftBrace">
                <a:avLst>
                  <a:gd name="adj1" fmla="val 16727"/>
                  <a:gd name="adj2" fmla="val 50000"/>
                </a:avLst>
              </a:prstGeom>
              <a:noFill/>
              <a:ln w="9525" cap="flat" cmpd="sng">
                <a:solidFill>
                  <a:schemeClr val="dk1"/>
                </a:solidFill>
                <a:prstDash val="solid"/>
                <a:round/>
                <a:headEnd type="none" w="med" len="med"/>
                <a:tailEnd type="none" w="med" len="med"/>
              </a:ln>
            </p:spPr>
            <p:txBody>
              <a:bodyPr wrap="none" anchor="ctr" anchorCtr="0"/>
              <a:lstStyle/>
              <a:p>
                <a:endParaRPr lang="zh-CN" altLang="en-US">
                  <a:solidFill>
                    <a:schemeClr val="dk1"/>
                  </a:solidFill>
                  <a:latin typeface="Arial" panose="020B0604020202020204" pitchFamily="34" charset="0"/>
                  <a:ea typeface="宋体" panose="02010600030101010101" pitchFamily="2" charset="-122"/>
                </a:endParaRPr>
              </a:p>
            </p:txBody>
          </p:sp>
          <p:sp>
            <p:nvSpPr>
              <p:cNvPr id="25605" name="AutoShape 17"/>
              <p:cNvSpPr/>
              <p:nvPr>
                <p:custDataLst>
                  <p:tags r:id="rId5"/>
                </p:custDataLst>
              </p:nvPr>
            </p:nvSpPr>
            <p:spPr>
              <a:xfrm rot="-5400000">
                <a:off x="3696" y="2567"/>
                <a:ext cx="136" cy="1225"/>
              </a:xfrm>
              <a:prstGeom prst="leftBrace">
                <a:avLst>
                  <a:gd name="adj1" fmla="val 75019"/>
                  <a:gd name="adj2" fmla="val 50000"/>
                </a:avLst>
              </a:prstGeom>
              <a:noFill/>
              <a:ln w="9525" cap="flat" cmpd="sng">
                <a:solidFill>
                  <a:schemeClr val="dk1"/>
                </a:solidFill>
                <a:prstDash val="solid"/>
                <a:round/>
                <a:headEnd type="none" w="med" len="med"/>
                <a:tailEnd type="none" w="med" len="med"/>
              </a:ln>
            </p:spPr>
            <p:txBody>
              <a:bodyPr wrap="none" anchor="ctr" anchorCtr="0"/>
              <a:lstStyle/>
              <a:p>
                <a:endParaRPr lang="zh-CN" altLang="en-US">
                  <a:solidFill>
                    <a:schemeClr val="dk1"/>
                  </a:solidFill>
                  <a:latin typeface="Arial" panose="020B0604020202020204" pitchFamily="34" charset="0"/>
                  <a:ea typeface="宋体" panose="02010600030101010101" pitchFamily="2" charset="-122"/>
                </a:endParaRPr>
              </a:p>
            </p:txBody>
          </p:sp>
          <p:sp>
            <p:nvSpPr>
              <p:cNvPr id="25606" name="AutoShape 18"/>
              <p:cNvSpPr/>
              <p:nvPr>
                <p:custDataLst>
                  <p:tags r:id="rId6"/>
                </p:custDataLst>
              </p:nvPr>
            </p:nvSpPr>
            <p:spPr>
              <a:xfrm rot="-5400000">
                <a:off x="4762" y="2726"/>
                <a:ext cx="136" cy="907"/>
              </a:xfrm>
              <a:prstGeom prst="leftBrace">
                <a:avLst>
                  <a:gd name="adj1" fmla="val 55575"/>
                  <a:gd name="adj2" fmla="val 50000"/>
                </a:avLst>
              </a:prstGeom>
              <a:noFill/>
              <a:ln w="9525" cap="flat" cmpd="sng">
                <a:solidFill>
                  <a:schemeClr val="dk1"/>
                </a:solidFill>
                <a:prstDash val="solid"/>
                <a:round/>
                <a:headEnd type="none" w="med" len="med"/>
                <a:tailEnd type="none" w="med" len="med"/>
              </a:ln>
            </p:spPr>
            <p:txBody>
              <a:bodyPr wrap="none" anchor="ctr" anchorCtr="0"/>
              <a:lstStyle/>
              <a:p>
                <a:endParaRPr lang="zh-CN" altLang="en-US">
                  <a:solidFill>
                    <a:schemeClr val="dk1"/>
                  </a:solidFill>
                  <a:latin typeface="Arial" panose="020B0604020202020204" pitchFamily="34" charset="0"/>
                  <a:ea typeface="宋体" panose="02010600030101010101" pitchFamily="2" charset="-122"/>
                </a:endParaRPr>
              </a:p>
            </p:txBody>
          </p:sp>
          <p:sp>
            <p:nvSpPr>
              <p:cNvPr id="25607" name="Text Box 19"/>
              <p:cNvSpPr txBox="1"/>
              <p:nvPr>
                <p:custDataLst>
                  <p:tags r:id="rId7"/>
                </p:custDataLst>
              </p:nvPr>
            </p:nvSpPr>
            <p:spPr>
              <a:xfrm>
                <a:off x="2744" y="3249"/>
                <a:ext cx="545" cy="252"/>
              </a:xfrm>
              <a:prstGeom prst="rect">
                <a:avLst/>
              </a:prstGeom>
              <a:noFill/>
              <a:ln w="9525">
                <a:noFill/>
              </a:ln>
            </p:spPr>
            <p:txBody>
              <a:bodyPr anchor="t" anchorCtr="0">
                <a:spAutoFit/>
              </a:bodyPr>
              <a:lstStyle/>
              <a:p>
                <a:pPr>
                  <a:spcBef>
                    <a:spcPct val="50000"/>
                  </a:spcBef>
                </a:pPr>
                <a:r>
                  <a:rPr lang="zh-CN" altLang="en-US" sz="1200">
                    <a:solidFill>
                      <a:schemeClr val="dk1"/>
                    </a:solidFill>
                    <a:latin typeface="Arial" panose="020B0604020202020204" pitchFamily="34" charset="0"/>
                    <a:ea typeface="宋体" panose="02010600030101010101" pitchFamily="2" charset="-122"/>
                  </a:rPr>
                  <a:t>初起</a:t>
                </a:r>
                <a:endParaRPr lang="zh-CN" altLang="en-US" sz="1200">
                  <a:solidFill>
                    <a:schemeClr val="dk1"/>
                  </a:solidFill>
                  <a:latin typeface="Arial" panose="020B0604020202020204" pitchFamily="34" charset="0"/>
                  <a:ea typeface="宋体" panose="02010600030101010101" pitchFamily="2" charset="-122"/>
                </a:endParaRPr>
              </a:p>
            </p:txBody>
          </p:sp>
          <p:sp>
            <p:nvSpPr>
              <p:cNvPr id="25608" name="Text Box 20"/>
              <p:cNvSpPr txBox="1"/>
              <p:nvPr>
                <p:custDataLst>
                  <p:tags r:id="rId8"/>
                </p:custDataLst>
              </p:nvPr>
            </p:nvSpPr>
            <p:spPr>
              <a:xfrm>
                <a:off x="3334" y="3249"/>
                <a:ext cx="1089" cy="252"/>
              </a:xfrm>
              <a:prstGeom prst="rect">
                <a:avLst/>
              </a:prstGeom>
              <a:noFill/>
              <a:ln w="9525">
                <a:noFill/>
              </a:ln>
            </p:spPr>
            <p:txBody>
              <a:bodyPr wrap="square" anchor="t" anchorCtr="0">
                <a:spAutoFit/>
              </a:bodyPr>
              <a:lstStyle/>
              <a:p>
                <a:pPr>
                  <a:spcBef>
                    <a:spcPct val="50000"/>
                  </a:spcBef>
                </a:pPr>
                <a:r>
                  <a:rPr lang="zh-CN" altLang="en-US" sz="1200">
                    <a:solidFill>
                      <a:schemeClr val="dk1"/>
                    </a:solidFill>
                    <a:latin typeface="Arial" panose="020B0604020202020204" pitchFamily="34" charset="0"/>
                    <a:ea typeface="宋体" panose="02010600030101010101" pitchFamily="2" charset="-122"/>
                  </a:rPr>
                  <a:t>全面发展</a:t>
                </a:r>
                <a:endParaRPr lang="zh-CN" altLang="en-US" sz="1200">
                  <a:solidFill>
                    <a:schemeClr val="dk1"/>
                  </a:solidFill>
                  <a:latin typeface="Arial" panose="020B0604020202020204" pitchFamily="34" charset="0"/>
                  <a:ea typeface="宋体" panose="02010600030101010101" pitchFamily="2" charset="-122"/>
                </a:endParaRPr>
              </a:p>
            </p:txBody>
          </p:sp>
          <p:sp>
            <p:nvSpPr>
              <p:cNvPr id="25609" name="Text Box 21"/>
              <p:cNvSpPr txBox="1"/>
              <p:nvPr>
                <p:custDataLst>
                  <p:tags r:id="rId9"/>
                </p:custDataLst>
              </p:nvPr>
            </p:nvSpPr>
            <p:spPr>
              <a:xfrm>
                <a:off x="4604" y="3249"/>
                <a:ext cx="545" cy="252"/>
              </a:xfrm>
              <a:prstGeom prst="rect">
                <a:avLst/>
              </a:prstGeom>
              <a:noFill/>
              <a:ln w="9525">
                <a:noFill/>
              </a:ln>
            </p:spPr>
            <p:txBody>
              <a:bodyPr anchor="t" anchorCtr="0">
                <a:spAutoFit/>
              </a:bodyPr>
              <a:lstStyle/>
              <a:p>
                <a:pPr>
                  <a:spcBef>
                    <a:spcPct val="50000"/>
                  </a:spcBef>
                </a:pPr>
                <a:r>
                  <a:rPr lang="zh-CN" altLang="en-US" sz="1200">
                    <a:solidFill>
                      <a:schemeClr val="dk1"/>
                    </a:solidFill>
                    <a:latin typeface="Arial" panose="020B0604020202020204" pitchFamily="34" charset="0"/>
                    <a:ea typeface="宋体" panose="02010600030101010101" pitchFamily="2" charset="-122"/>
                  </a:rPr>
                  <a:t>下降</a:t>
                </a:r>
                <a:endParaRPr lang="zh-CN" altLang="en-US" sz="1200">
                  <a:solidFill>
                    <a:schemeClr val="dk1"/>
                  </a:solidFill>
                  <a:latin typeface="Arial" panose="020B0604020202020204" pitchFamily="34" charset="0"/>
                  <a:ea typeface="宋体" panose="02010600030101010101" pitchFamily="2" charset="-122"/>
                </a:endParaRPr>
              </a:p>
            </p:txBody>
          </p:sp>
          <p:sp>
            <p:nvSpPr>
              <p:cNvPr id="25610" name="AutoShape 22"/>
              <p:cNvSpPr/>
              <p:nvPr>
                <p:custDataLst>
                  <p:tags r:id="rId10"/>
                </p:custDataLst>
              </p:nvPr>
            </p:nvSpPr>
            <p:spPr>
              <a:xfrm>
                <a:off x="3334" y="2432"/>
                <a:ext cx="862" cy="305"/>
              </a:xfrm>
              <a:prstGeom prst="wedgeRoundRectCallout">
                <a:avLst>
                  <a:gd name="adj1" fmla="val -72759"/>
                  <a:gd name="adj2" fmla="val 65384"/>
                  <a:gd name="adj3" fmla="val 16667"/>
                </a:avLst>
              </a:prstGeom>
              <a:solidFill>
                <a:schemeClr val="accent1"/>
              </a:solidFill>
              <a:ln w="9525" cap="flat" cmpd="sng">
                <a:solidFill>
                  <a:schemeClr val="dk1"/>
                </a:solidFill>
                <a:prstDash val="solid"/>
                <a:miter/>
                <a:headEnd type="none" w="med" len="med"/>
                <a:tailEnd type="none" w="med" len="med"/>
              </a:ln>
            </p:spPr>
            <p:txBody>
              <a:bodyPr anchor="t" anchorCtr="0"/>
              <a:lstStyle/>
              <a:p>
                <a:pPr fontAlgn="auto">
                  <a:lnSpc>
                    <a:spcPct val="100000"/>
                  </a:lnSpc>
                </a:pPr>
                <a:r>
                  <a:rPr lang="en-US" altLang="zh-CN" sz="1200">
                    <a:solidFill>
                      <a:schemeClr val="lt1"/>
                    </a:solidFill>
                    <a:latin typeface="Arial" panose="020B0604020202020204" pitchFamily="34" charset="0"/>
                    <a:ea typeface="宋体" panose="02010600030101010101" pitchFamily="2" charset="-122"/>
                  </a:rPr>
                  <a:t>A </a:t>
                </a:r>
                <a:r>
                  <a:rPr lang="zh-CN" altLang="en-US" sz="1200">
                    <a:solidFill>
                      <a:schemeClr val="lt1"/>
                    </a:solidFill>
                    <a:latin typeface="Arial" panose="020B0604020202020204" pitchFamily="34" charset="0"/>
                    <a:ea typeface="宋体" panose="02010600030101010101" pitchFamily="2" charset="-122"/>
                  </a:rPr>
                  <a:t>轰燃</a:t>
                </a:r>
                <a:endParaRPr lang="zh-CN" altLang="en-US" sz="1200">
                  <a:solidFill>
                    <a:schemeClr val="lt1"/>
                  </a:solidFill>
                  <a:latin typeface="Arial" panose="020B0604020202020204" pitchFamily="34" charset="0"/>
                  <a:ea typeface="宋体" panose="02010600030101010101" pitchFamily="2" charset="-122"/>
                </a:endParaRPr>
              </a:p>
            </p:txBody>
          </p:sp>
          <p:sp>
            <p:nvSpPr>
              <p:cNvPr id="25611" name="AutoShape 23"/>
              <p:cNvSpPr/>
              <p:nvPr>
                <p:custDataLst>
                  <p:tags r:id="rId11"/>
                </p:custDataLst>
              </p:nvPr>
            </p:nvSpPr>
            <p:spPr>
              <a:xfrm>
                <a:off x="4558" y="1842"/>
                <a:ext cx="298" cy="182"/>
              </a:xfrm>
              <a:prstGeom prst="wedgeRoundRectCallout">
                <a:avLst>
                  <a:gd name="adj1" fmla="val -142921"/>
                  <a:gd name="adj2" fmla="val 65384"/>
                  <a:gd name="adj3" fmla="val 16667"/>
                </a:avLst>
              </a:prstGeom>
              <a:solidFill>
                <a:schemeClr val="accent1"/>
              </a:solidFill>
              <a:ln w="9525" cap="flat" cmpd="sng">
                <a:solidFill>
                  <a:schemeClr val="dk1"/>
                </a:solidFill>
                <a:prstDash val="solid"/>
                <a:miter/>
                <a:headEnd type="none" w="med" len="med"/>
                <a:tailEnd type="none" w="med" len="med"/>
              </a:ln>
            </p:spPr>
            <p:txBody>
              <a:bodyPr anchor="t" anchorCtr="0"/>
              <a:lstStyle/>
              <a:p>
                <a:pPr fontAlgn="auto">
                  <a:lnSpc>
                    <a:spcPct val="100000"/>
                  </a:lnSpc>
                </a:pPr>
                <a:r>
                  <a:rPr lang="en-US" altLang="zh-CN" sz="1200">
                    <a:solidFill>
                      <a:schemeClr val="lt1"/>
                    </a:solidFill>
                    <a:latin typeface="Arial" panose="020B0604020202020204" pitchFamily="34" charset="0"/>
                    <a:ea typeface="宋体" panose="02010600030101010101" pitchFamily="2" charset="-122"/>
                  </a:rPr>
                  <a:t>C</a:t>
                </a:r>
                <a:endParaRPr lang="en-US" altLang="zh-CN" sz="1200">
                  <a:solidFill>
                    <a:schemeClr val="lt1"/>
                  </a:solidFill>
                  <a:latin typeface="Arial" panose="020B0604020202020204" pitchFamily="34" charset="0"/>
                  <a:ea typeface="宋体" panose="02010600030101010101" pitchFamily="2" charset="-122"/>
                </a:endParaRPr>
              </a:p>
            </p:txBody>
          </p:sp>
          <p:sp>
            <p:nvSpPr>
              <p:cNvPr id="25612" name="AutoShape 24"/>
              <p:cNvSpPr/>
              <p:nvPr>
                <p:custDataLst>
                  <p:tags r:id="rId12"/>
                </p:custDataLst>
              </p:nvPr>
            </p:nvSpPr>
            <p:spPr>
              <a:xfrm>
                <a:off x="3016" y="2024"/>
                <a:ext cx="273" cy="181"/>
              </a:xfrm>
              <a:prstGeom prst="wedgeRoundRectCallout">
                <a:avLst>
                  <a:gd name="adj1" fmla="val 15444"/>
                  <a:gd name="adj2" fmla="val 97467"/>
                  <a:gd name="adj3" fmla="val 16667"/>
                </a:avLst>
              </a:prstGeom>
              <a:solidFill>
                <a:schemeClr val="accent1"/>
              </a:solidFill>
              <a:ln w="9525" cap="flat" cmpd="sng">
                <a:solidFill>
                  <a:schemeClr val="dk1"/>
                </a:solidFill>
                <a:prstDash val="solid"/>
                <a:miter/>
                <a:headEnd type="none" w="med" len="med"/>
                <a:tailEnd type="none" w="med" len="med"/>
              </a:ln>
            </p:spPr>
            <p:txBody>
              <a:bodyPr anchor="t" anchorCtr="0"/>
              <a:lstStyle/>
              <a:p>
                <a:pPr fontAlgn="auto">
                  <a:lnSpc>
                    <a:spcPct val="100000"/>
                  </a:lnSpc>
                </a:pPr>
                <a:r>
                  <a:rPr lang="en-US" altLang="zh-CN" sz="1200">
                    <a:solidFill>
                      <a:schemeClr val="lt1"/>
                    </a:solidFill>
                    <a:latin typeface="Arial" panose="020B0604020202020204" pitchFamily="34" charset="0"/>
                    <a:ea typeface="宋体" panose="02010600030101010101" pitchFamily="2" charset="-122"/>
                  </a:rPr>
                  <a:t>B</a:t>
                </a:r>
                <a:endParaRPr lang="en-US" altLang="zh-CN" sz="1200">
                  <a:solidFill>
                    <a:schemeClr val="lt1"/>
                  </a:solidFill>
                  <a:latin typeface="Arial" panose="020B0604020202020204" pitchFamily="34" charset="0"/>
                  <a:ea typeface="宋体" panose="02010600030101010101" pitchFamily="2" charset="-122"/>
                </a:endParaRPr>
              </a:p>
            </p:txBody>
          </p:sp>
        </p:grpSp>
      </p:gr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第三节  消防安全知识</a:t>
            </a:r>
            <a:endParaRPr lang="zh-CN" altLang="en-US" sz="4000" b="1">
              <a:solidFill>
                <a:schemeClr val="lt1"/>
              </a:solidFill>
            </a:endParaRPr>
          </a:p>
        </p:txBody>
      </p:sp>
      <p:sp>
        <p:nvSpPr>
          <p:cNvPr id="4" name="文本框 3"/>
          <p:cNvSpPr txBox="1"/>
          <p:nvPr>
            <p:custDataLst>
              <p:tags r:id="rId1"/>
            </p:custDataLst>
          </p:nvPr>
        </p:nvSpPr>
        <p:spPr>
          <a:xfrm>
            <a:off x="809625" y="2088515"/>
            <a:ext cx="5120005" cy="3830955"/>
          </a:xfrm>
          <a:prstGeom prst="rect">
            <a:avLst/>
          </a:prstGeom>
          <a:noFill/>
        </p:spPr>
        <p:txBody>
          <a:bodyPr wrap="square" rtlCol="0">
            <a:spAutoFit/>
          </a:bodyPr>
          <a:lstStyle/>
          <a:p>
            <a:pPr algn="l" fontAlgn="auto">
              <a:lnSpc>
                <a:spcPct val="150000"/>
              </a:lnSpc>
              <a:buClrTx/>
              <a:buSzTx/>
              <a:buFontTx/>
            </a:pPr>
            <a:r>
              <a:rPr lang="en-US" altLang="zh-CN" b="1">
                <a:solidFill>
                  <a:schemeClr val="dk1"/>
                </a:solidFill>
                <a:latin typeface="微软雅黑" panose="020B0503020204020204" charset="-122"/>
                <a:ea typeface="微软雅黑" panose="020B0503020204020204" charset="-122"/>
                <a:cs typeface="微软雅黑" panose="020B0503020204020204" charset="-122"/>
              </a:rPr>
              <a:t>3</a:t>
            </a:r>
            <a:r>
              <a:rPr lang="zh-CN" altLang="en-US" b="1">
                <a:solidFill>
                  <a:schemeClr val="dk1"/>
                </a:solidFill>
                <a:latin typeface="微软雅黑" panose="020B0503020204020204" charset="-122"/>
                <a:ea typeface="微软雅黑" panose="020B0503020204020204" charset="-122"/>
                <a:cs typeface="微软雅黑" panose="020B0503020204020204" charset="-122"/>
              </a:rPr>
              <a:t>、火灾类型</a:t>
            </a:r>
            <a:endParaRPr lang="zh-CN" b="1">
              <a:solidFill>
                <a:schemeClr val="dk1"/>
              </a:solidFill>
              <a:latin typeface="微软雅黑" panose="020B0503020204020204" charset="-122"/>
              <a:ea typeface="微软雅黑" panose="020B0503020204020204" charset="-122"/>
              <a:cs typeface="微软雅黑" panose="020B0503020204020204" charset="-122"/>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a:solidFill>
                  <a:schemeClr val="dk1"/>
                </a:solidFill>
                <a:latin typeface="微软雅黑" panose="020B0503020204020204" charset="-122"/>
                <a:ea typeface="微软雅黑" panose="020B0503020204020204" charset="-122"/>
                <a:cs typeface="微软雅黑" panose="020B0503020204020204" charset="-122"/>
                <a:sym typeface="+mn-ea"/>
              </a:rPr>
              <a:t>A类火灾：指可燃固体发生的火灾。</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a:solidFill>
                  <a:schemeClr val="dk1"/>
                </a:solidFill>
                <a:latin typeface="微软雅黑" panose="020B0503020204020204" charset="-122"/>
                <a:ea typeface="微软雅黑" panose="020B0503020204020204" charset="-122"/>
                <a:cs typeface="微软雅黑" panose="020B0503020204020204" charset="-122"/>
                <a:sym typeface="+mn-ea"/>
              </a:rPr>
              <a:t>如：木材、纸张、棉花、橡胶等。</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a:solidFill>
                  <a:schemeClr val="dk1"/>
                </a:solidFill>
                <a:latin typeface="微软雅黑" panose="020B0503020204020204" charset="-122"/>
                <a:ea typeface="微软雅黑" panose="020B0503020204020204" charset="-122"/>
                <a:cs typeface="微软雅黑" panose="020B0503020204020204" charset="-122"/>
                <a:sym typeface="+mn-ea"/>
              </a:rPr>
              <a:t>B类火灾：指可燃、易燃液体燃烧发生的火灾。</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a:solidFill>
                  <a:schemeClr val="dk1"/>
                </a:solidFill>
                <a:latin typeface="微软雅黑" panose="020B0503020204020204" charset="-122"/>
                <a:ea typeface="微软雅黑" panose="020B0503020204020204" charset="-122"/>
                <a:cs typeface="微软雅黑" panose="020B0503020204020204" charset="-122"/>
                <a:sym typeface="+mn-ea"/>
              </a:rPr>
              <a:t>如：汽油、酒精、乙醚等。</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a:solidFill>
                  <a:schemeClr val="dk1"/>
                </a:solidFill>
                <a:latin typeface="微软雅黑" panose="020B0503020204020204" charset="-122"/>
                <a:ea typeface="微软雅黑" panose="020B0503020204020204" charset="-122"/>
                <a:cs typeface="微软雅黑" panose="020B0503020204020204" charset="-122"/>
                <a:sym typeface="+mn-ea"/>
              </a:rPr>
              <a:t>C类火灾：指可燃气体发生的火灾。</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a:solidFill>
                  <a:schemeClr val="dk1"/>
                </a:solidFill>
                <a:latin typeface="微软雅黑" panose="020B0503020204020204" charset="-122"/>
                <a:ea typeface="微软雅黑" panose="020B0503020204020204" charset="-122"/>
                <a:cs typeface="微软雅黑" panose="020B0503020204020204" charset="-122"/>
                <a:sym typeface="+mn-ea"/>
              </a:rPr>
              <a:t>如：石油液化气、天然气等。</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solidFill>
                  <a:schemeClr val="dk1"/>
                </a:solidFill>
                <a:latin typeface="微软雅黑" panose="020B0503020204020204" charset="-122"/>
                <a:ea typeface="微软雅黑" panose="020B0503020204020204" charset="-122"/>
                <a:cs typeface="微软雅黑" panose="020B0503020204020204" charset="-122"/>
                <a:sym typeface="+mn-ea"/>
              </a:rPr>
              <a:t>   </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a:solidFill>
                  <a:schemeClr val="dk1"/>
                </a:solidFill>
                <a:latin typeface="微软雅黑" panose="020B0503020204020204" charset="-122"/>
                <a:ea typeface="微软雅黑" panose="020B0503020204020204" charset="-122"/>
                <a:cs typeface="微软雅黑" panose="020B0503020204020204" charset="-122"/>
                <a:sym typeface="+mn-ea"/>
              </a:rPr>
              <a:t>常见的为A/B/C三类火灾</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
        <p:nvSpPr>
          <p:cNvPr id="5" name="矩形 4"/>
          <p:cNvSpPr/>
          <p:nvPr/>
        </p:nvSpPr>
        <p:spPr>
          <a:xfrm>
            <a:off x="581660" y="1621155"/>
            <a:ext cx="224028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基础概念</a:t>
            </a:r>
            <a:endParaRPr lang="zh-CN" altLang="en-US" sz="2400" b="1">
              <a:solidFill>
                <a:srgbClr val="FFFFFF"/>
              </a:solidFill>
              <a:latin typeface="微软雅黑" panose="020B0503020204020204" charset="-122"/>
              <a:ea typeface="微软雅黑" panose="020B0503020204020204" charset="-122"/>
            </a:endParaRPr>
          </a:p>
        </p:txBody>
      </p:sp>
      <p:sp>
        <p:nvSpPr>
          <p:cNvPr id="2" name="文本框 1"/>
          <p:cNvSpPr txBox="1"/>
          <p:nvPr>
            <p:custDataLst>
              <p:tags r:id="rId2"/>
            </p:custDataLst>
          </p:nvPr>
        </p:nvSpPr>
        <p:spPr>
          <a:xfrm>
            <a:off x="6303645" y="2084070"/>
            <a:ext cx="5120005" cy="2999740"/>
          </a:xfrm>
          <a:prstGeom prst="rect">
            <a:avLst/>
          </a:prstGeom>
          <a:noFill/>
        </p:spPr>
        <p:txBody>
          <a:bodyPr wrap="square" rtlCol="0">
            <a:spAutoFit/>
          </a:bodyPr>
          <a:lstStyle/>
          <a:p>
            <a:pPr algn="l" fontAlgn="auto">
              <a:lnSpc>
                <a:spcPct val="150000"/>
              </a:lnSpc>
              <a:spcBef>
                <a:spcPct val="0"/>
              </a:spcBef>
              <a:buClrTx/>
              <a:buSzTx/>
              <a:buNone/>
            </a:pPr>
            <a:endParaRPr lang="en-US" altLang="zh-CN">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a:solidFill>
                  <a:schemeClr val="dk1"/>
                </a:solidFill>
                <a:latin typeface="微软雅黑" panose="020B0503020204020204" charset="-122"/>
                <a:ea typeface="微软雅黑" panose="020B0503020204020204" charset="-122"/>
                <a:cs typeface="微软雅黑" panose="020B0503020204020204" charset="-122"/>
                <a:sym typeface="+mn-ea"/>
              </a:rPr>
              <a:t>D类火灾：指金属火灾。</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a:solidFill>
                  <a:schemeClr val="dk1"/>
                </a:solidFill>
                <a:latin typeface="微软雅黑" panose="020B0503020204020204" charset="-122"/>
                <a:ea typeface="微软雅黑" panose="020B0503020204020204" charset="-122"/>
                <a:cs typeface="微软雅黑" panose="020B0503020204020204" charset="-122"/>
                <a:sym typeface="+mn-ea"/>
              </a:rPr>
              <a:t>如：钾、钠、锂、镁粉等。</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solidFill>
                  <a:schemeClr val="dk1"/>
                </a:solidFill>
                <a:latin typeface="微软雅黑" panose="020B0503020204020204" charset="-122"/>
                <a:ea typeface="微软雅黑" panose="020B0503020204020204" charset="-122"/>
                <a:cs typeface="微软雅黑" panose="020B0503020204020204" charset="-122"/>
                <a:sym typeface="+mn-ea"/>
              </a:rPr>
              <a:t>    E</a:t>
            </a:r>
            <a:r>
              <a:rPr>
                <a:solidFill>
                  <a:schemeClr val="dk1"/>
                </a:solidFill>
                <a:latin typeface="微软雅黑" panose="020B0503020204020204" charset="-122"/>
                <a:ea typeface="微软雅黑" panose="020B0503020204020204" charset="-122"/>
                <a:cs typeface="微软雅黑" panose="020B0503020204020204" charset="-122"/>
                <a:sym typeface="+mn-ea"/>
              </a:rPr>
              <a:t>类火灾：带电物体和精密仪器等物质的火灾。</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a:solidFill>
                  <a:schemeClr val="dk1"/>
                </a:solidFill>
                <a:latin typeface="微软雅黑" panose="020B0503020204020204" charset="-122"/>
                <a:ea typeface="微软雅黑" panose="020B0503020204020204" charset="-122"/>
                <a:cs typeface="微软雅黑" panose="020B0503020204020204" charset="-122"/>
                <a:sym typeface="+mn-ea"/>
              </a:rPr>
              <a:t>如：</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变压器、配电柜火灾</a:t>
            </a:r>
            <a:r>
              <a:rPr>
                <a:solidFill>
                  <a:schemeClr val="dk1"/>
                </a:solidFill>
                <a:latin typeface="微软雅黑" panose="020B0503020204020204" charset="-122"/>
                <a:ea typeface="微软雅黑" panose="020B0503020204020204" charset="-122"/>
                <a:cs typeface="微软雅黑" panose="020B0503020204020204" charset="-122"/>
                <a:sym typeface="+mn-ea"/>
              </a:rPr>
              <a:t>等。</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solidFill>
                  <a:schemeClr val="dk1"/>
                </a:solidFill>
                <a:latin typeface="微软雅黑" panose="020B0503020204020204" charset="-122"/>
                <a:ea typeface="微软雅黑" panose="020B0503020204020204" charset="-122"/>
                <a:cs typeface="微软雅黑" panose="020B0503020204020204" charset="-122"/>
                <a:sym typeface="+mn-ea"/>
              </a:rPr>
              <a:t>    F</a:t>
            </a:r>
            <a:r>
              <a:rPr>
                <a:solidFill>
                  <a:schemeClr val="dk1"/>
                </a:solidFill>
                <a:latin typeface="微软雅黑" panose="020B0503020204020204" charset="-122"/>
                <a:ea typeface="微软雅黑" panose="020B0503020204020204" charset="-122"/>
                <a:cs typeface="微软雅黑" panose="020B0503020204020204" charset="-122"/>
                <a:sym typeface="+mn-ea"/>
              </a:rPr>
              <a:t>类火灾：烹饪器具内的烹饪物火灾。</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a:solidFill>
                  <a:schemeClr val="dk1"/>
                </a:solidFill>
                <a:latin typeface="微软雅黑" panose="020B0503020204020204" charset="-122"/>
                <a:ea typeface="微软雅黑" panose="020B0503020204020204" charset="-122"/>
                <a:cs typeface="微软雅黑" panose="020B0503020204020204" charset="-122"/>
                <a:sym typeface="+mn-ea"/>
              </a:rPr>
              <a:t>如：</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锅内动植物油脂着火</a:t>
            </a:r>
            <a:r>
              <a:rPr>
                <a:solidFill>
                  <a:schemeClr val="dk1"/>
                </a:solidFill>
                <a:latin typeface="微软雅黑" panose="020B0503020204020204" charset="-122"/>
                <a:ea typeface="微软雅黑" panose="020B0503020204020204" charset="-122"/>
                <a:cs typeface="微软雅黑" panose="020B0503020204020204" charset="-122"/>
                <a:sym typeface="+mn-ea"/>
              </a:rPr>
              <a:t>等。</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第三节  消防安全知识</a:t>
            </a:r>
            <a:endParaRPr lang="zh-CN" altLang="en-US" sz="4000" b="1">
              <a:solidFill>
                <a:schemeClr val="lt1"/>
              </a:solidFill>
            </a:endParaRPr>
          </a:p>
        </p:txBody>
      </p:sp>
      <p:sp>
        <p:nvSpPr>
          <p:cNvPr id="4" name="文本框 3"/>
          <p:cNvSpPr txBox="1"/>
          <p:nvPr>
            <p:custDataLst>
              <p:tags r:id="rId1"/>
            </p:custDataLst>
          </p:nvPr>
        </p:nvSpPr>
        <p:spPr>
          <a:xfrm>
            <a:off x="809625" y="2088515"/>
            <a:ext cx="10573385" cy="3415030"/>
          </a:xfrm>
          <a:prstGeom prst="rect">
            <a:avLst/>
          </a:prstGeom>
          <a:noFill/>
        </p:spPr>
        <p:txBody>
          <a:bodyPr wrap="square" rtlCol="0">
            <a:spAutoFit/>
          </a:bodyPr>
          <a:lstStyle/>
          <a:p>
            <a:pPr algn="l" fontAlgn="auto">
              <a:lnSpc>
                <a:spcPct val="150000"/>
              </a:lnSpc>
              <a:buClrTx/>
              <a:buSzTx/>
              <a:buFontTx/>
            </a:pPr>
            <a:r>
              <a:rPr lang="zh-CN" altLang="en-US" b="1">
                <a:solidFill>
                  <a:schemeClr val="dk1"/>
                </a:solidFill>
                <a:latin typeface="微软雅黑" panose="020B0503020204020204" charset="-122"/>
                <a:ea typeface="微软雅黑" panose="020B0503020204020204" charset="-122"/>
                <a:cs typeface="微软雅黑" panose="020B0503020204020204" charset="-122"/>
                <a:sym typeface="+mn-ea"/>
              </a:rPr>
              <a:t>二、火灾扑救</a:t>
            </a:r>
            <a:endParaRPr lang="en-US" altLang="zh-CN" b="1">
              <a:solidFill>
                <a:schemeClr val="dk1"/>
              </a:solidFill>
              <a:latin typeface="微软雅黑" panose="020B0503020204020204" charset="-122"/>
              <a:ea typeface="微软雅黑" panose="020B0503020204020204" charset="-122"/>
              <a:cs typeface="微软雅黑" panose="020B0503020204020204" charset="-122"/>
            </a:endParaRPr>
          </a:p>
          <a:p>
            <a:pPr algn="l" fontAlgn="auto">
              <a:lnSpc>
                <a:spcPct val="150000"/>
              </a:lnSpc>
              <a:buClrTx/>
              <a:buSzTx/>
              <a:buFontTx/>
            </a:pPr>
            <a:r>
              <a:rPr lang="en-US" altLang="zh-CN" b="1">
                <a:solidFill>
                  <a:schemeClr val="dk1"/>
                </a:solidFill>
                <a:latin typeface="微软雅黑" panose="020B0503020204020204" charset="-122"/>
                <a:ea typeface="微软雅黑" panose="020B0503020204020204" charset="-122"/>
                <a:cs typeface="微软雅黑" panose="020B0503020204020204" charset="-122"/>
              </a:rPr>
              <a:t>    1</a:t>
            </a:r>
            <a:r>
              <a:rPr lang="zh-CN" altLang="en-US" b="1">
                <a:solidFill>
                  <a:schemeClr val="dk1"/>
                </a:solidFill>
                <a:latin typeface="微软雅黑" panose="020B0503020204020204" charset="-122"/>
                <a:ea typeface="微软雅黑" panose="020B0503020204020204" charset="-122"/>
                <a:cs typeface="微软雅黑" panose="020B0503020204020204" charset="-122"/>
              </a:rPr>
              <a:t>、灭火的基本方法</a:t>
            </a:r>
            <a:endParaRPr lang="zh-CN" b="1">
              <a:solidFill>
                <a:schemeClr val="dk1"/>
              </a:solidFill>
              <a:latin typeface="微软雅黑" panose="020B0503020204020204" charset="-122"/>
              <a:ea typeface="微软雅黑" panose="020B0503020204020204" charset="-122"/>
              <a:cs typeface="微软雅黑" panose="020B0503020204020204" charset="-122"/>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a:solidFill>
                  <a:schemeClr val="dk1"/>
                </a:solidFill>
                <a:latin typeface="微软雅黑" panose="020B0503020204020204" charset="-122"/>
                <a:ea typeface="微软雅黑" panose="020B0503020204020204" charset="-122"/>
                <a:cs typeface="微软雅黑" panose="020B0503020204020204" charset="-122"/>
                <a:sym typeface="+mn-ea"/>
              </a:rPr>
              <a:t>破坏已经形成的燃烧条件，就可以使燃烧熄灭，最大限度的减少火灾危害。根据燃烧原理和灭火作战实践，灭火的基本方法有：</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1</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a:solidFill>
                  <a:schemeClr val="dk1"/>
                </a:solidFill>
                <a:latin typeface="微软雅黑" panose="020B0503020204020204" charset="-122"/>
                <a:ea typeface="微软雅黑" panose="020B0503020204020204" charset="-122"/>
                <a:cs typeface="微软雅黑" panose="020B0503020204020204" charset="-122"/>
                <a:sym typeface="+mn-ea"/>
              </a:rPr>
              <a:t>冷却法。</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2</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a:solidFill>
                  <a:schemeClr val="dk1"/>
                </a:solidFill>
                <a:latin typeface="微软雅黑" panose="020B0503020204020204" charset="-122"/>
                <a:ea typeface="微软雅黑" panose="020B0503020204020204" charset="-122"/>
                <a:cs typeface="微软雅黑" panose="020B0503020204020204" charset="-122"/>
                <a:sym typeface="+mn-ea"/>
              </a:rPr>
              <a:t>窒息法。</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3</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a:solidFill>
                  <a:schemeClr val="dk1"/>
                </a:solidFill>
                <a:latin typeface="微软雅黑" panose="020B0503020204020204" charset="-122"/>
                <a:ea typeface="微软雅黑" panose="020B0503020204020204" charset="-122"/>
                <a:cs typeface="微软雅黑" panose="020B0503020204020204" charset="-122"/>
                <a:sym typeface="+mn-ea"/>
              </a:rPr>
              <a:t>隔离法。</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4</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a:solidFill>
                  <a:schemeClr val="dk1"/>
                </a:solidFill>
                <a:latin typeface="微软雅黑" panose="020B0503020204020204" charset="-122"/>
                <a:ea typeface="微软雅黑" panose="020B0503020204020204" charset="-122"/>
                <a:cs typeface="微软雅黑" panose="020B0503020204020204" charset="-122"/>
                <a:sym typeface="+mn-ea"/>
              </a:rPr>
              <a:t>抑制法。</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
        <p:nvSpPr>
          <p:cNvPr id="5" name="矩形 4"/>
          <p:cNvSpPr/>
          <p:nvPr/>
        </p:nvSpPr>
        <p:spPr>
          <a:xfrm>
            <a:off x="581660" y="1621155"/>
            <a:ext cx="224028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基础概念</a:t>
            </a:r>
            <a:endParaRPr lang="zh-CN" altLang="en-US" sz="2400" b="1">
              <a:solidFill>
                <a:srgbClr val="FFFFFF"/>
              </a:solidFill>
              <a:latin typeface="微软雅黑" panose="020B0503020204020204" charset="-122"/>
              <a:ea typeface="微软雅黑" panose="020B0503020204020204" charset="-122"/>
            </a:endParaRPr>
          </a:p>
        </p:txBody>
      </p:sp>
      <p:grpSp>
        <p:nvGrpSpPr>
          <p:cNvPr id="27650" name="Group 21"/>
          <p:cNvGrpSpPr/>
          <p:nvPr/>
        </p:nvGrpSpPr>
        <p:grpSpPr>
          <a:xfrm>
            <a:off x="5151755" y="3482023"/>
            <a:ext cx="4537075" cy="2744788"/>
            <a:chOff x="2336" y="2115"/>
            <a:chExt cx="2858" cy="1729"/>
          </a:xfrm>
        </p:grpSpPr>
        <p:grpSp>
          <p:nvGrpSpPr>
            <p:cNvPr id="27651" name="Group 5"/>
            <p:cNvGrpSpPr/>
            <p:nvPr/>
          </p:nvGrpSpPr>
          <p:grpSpPr>
            <a:xfrm>
              <a:off x="3016" y="2115"/>
              <a:ext cx="1426" cy="1593"/>
              <a:chOff x="3352" y="1252"/>
              <a:chExt cx="1426" cy="1593"/>
            </a:xfrm>
          </p:grpSpPr>
          <p:sp>
            <p:nvSpPr>
              <p:cNvPr id="27652" name="Line 6"/>
              <p:cNvSpPr/>
              <p:nvPr>
                <p:custDataLst>
                  <p:tags r:id="rId2"/>
                </p:custDataLst>
              </p:nvPr>
            </p:nvSpPr>
            <p:spPr>
              <a:xfrm rot="432938" flipH="1">
                <a:off x="3447" y="1252"/>
                <a:ext cx="571" cy="1164"/>
              </a:xfrm>
              <a:prstGeom prst="line">
                <a:avLst/>
              </a:prstGeom>
              <a:ln w="9525" cap="flat" cmpd="sng">
                <a:solidFill>
                  <a:srgbClr val="FF0000"/>
                </a:solidFill>
                <a:prstDash val="solid"/>
                <a:round/>
                <a:headEnd type="none" w="med" len="med"/>
                <a:tailEnd type="none" w="med" len="med"/>
              </a:ln>
            </p:spPr>
            <p:txBody>
              <a:bodyPr anchor="t" anchorCtr="0"/>
              <a:lstStyle/>
              <a:p>
                <a:endParaRPr lang="zh-CN" altLang="en-US">
                  <a:solidFill>
                    <a:schemeClr val="dk1"/>
                  </a:solidFill>
                  <a:latin typeface="Arial" panose="020B0604020202020204" pitchFamily="34" charset="0"/>
                  <a:ea typeface="宋体" panose="02010600030101010101" pitchFamily="2" charset="-122"/>
                </a:endParaRPr>
              </a:p>
            </p:txBody>
          </p:sp>
          <p:sp>
            <p:nvSpPr>
              <p:cNvPr id="27653" name="Line 7"/>
              <p:cNvSpPr/>
              <p:nvPr>
                <p:custDataLst>
                  <p:tags r:id="rId3"/>
                </p:custDataLst>
              </p:nvPr>
            </p:nvSpPr>
            <p:spPr>
              <a:xfrm rot="432938">
                <a:off x="3352" y="2428"/>
                <a:ext cx="857" cy="333"/>
              </a:xfrm>
              <a:prstGeom prst="line">
                <a:avLst/>
              </a:prstGeom>
              <a:ln w="9525" cap="flat" cmpd="sng">
                <a:solidFill>
                  <a:srgbClr val="FF0000"/>
                </a:solidFill>
                <a:prstDash val="solid"/>
                <a:round/>
                <a:headEnd type="none" w="med" len="med"/>
                <a:tailEnd type="none" w="med" len="med"/>
              </a:ln>
            </p:spPr>
            <p:txBody>
              <a:bodyPr anchor="t" anchorCtr="0"/>
              <a:lstStyle/>
              <a:p>
                <a:endParaRPr lang="zh-CN" altLang="en-US">
                  <a:solidFill>
                    <a:schemeClr val="dk1"/>
                  </a:solidFill>
                  <a:latin typeface="Arial" panose="020B0604020202020204" pitchFamily="34" charset="0"/>
                  <a:ea typeface="宋体" panose="02010600030101010101" pitchFamily="2" charset="-122"/>
                </a:endParaRPr>
              </a:p>
            </p:txBody>
          </p:sp>
          <p:sp>
            <p:nvSpPr>
              <p:cNvPr id="27654" name="Line 8"/>
              <p:cNvSpPr/>
              <p:nvPr>
                <p:custDataLst>
                  <p:tags r:id="rId4"/>
                </p:custDataLst>
              </p:nvPr>
            </p:nvSpPr>
            <p:spPr>
              <a:xfrm rot="432938" flipH="1" flipV="1">
                <a:off x="3994" y="1305"/>
                <a:ext cx="286" cy="1497"/>
              </a:xfrm>
              <a:prstGeom prst="line">
                <a:avLst/>
              </a:prstGeom>
              <a:ln w="9525" cap="flat" cmpd="sng">
                <a:solidFill>
                  <a:srgbClr val="FF0000"/>
                </a:solidFill>
                <a:prstDash val="solid"/>
                <a:round/>
                <a:headEnd type="none" w="med" len="med"/>
                <a:tailEnd type="none" w="med" len="med"/>
              </a:ln>
            </p:spPr>
            <p:txBody>
              <a:bodyPr anchor="t" anchorCtr="0"/>
              <a:lstStyle/>
              <a:p>
                <a:endParaRPr lang="zh-CN" altLang="en-US">
                  <a:solidFill>
                    <a:schemeClr val="dk1"/>
                  </a:solidFill>
                  <a:latin typeface="Arial" panose="020B0604020202020204" pitchFamily="34" charset="0"/>
                  <a:ea typeface="宋体" panose="02010600030101010101" pitchFamily="2" charset="-122"/>
                </a:endParaRPr>
              </a:p>
            </p:txBody>
          </p:sp>
          <p:sp>
            <p:nvSpPr>
              <p:cNvPr id="27655" name="Line 9"/>
              <p:cNvSpPr/>
              <p:nvPr>
                <p:custDataLst>
                  <p:tags r:id="rId5"/>
                </p:custDataLst>
              </p:nvPr>
            </p:nvSpPr>
            <p:spPr>
              <a:xfrm rot="432938" flipV="1">
                <a:off x="4225" y="2180"/>
                <a:ext cx="458" cy="665"/>
              </a:xfrm>
              <a:prstGeom prst="line">
                <a:avLst/>
              </a:prstGeom>
              <a:ln w="9525" cap="flat" cmpd="sng">
                <a:solidFill>
                  <a:srgbClr val="FF0000"/>
                </a:solidFill>
                <a:prstDash val="solid"/>
                <a:round/>
                <a:headEnd type="none" w="med" len="med"/>
                <a:tailEnd type="none" w="med" len="med"/>
              </a:ln>
            </p:spPr>
            <p:txBody>
              <a:bodyPr anchor="t" anchorCtr="0"/>
              <a:lstStyle/>
              <a:p>
                <a:endParaRPr lang="zh-CN" altLang="en-US">
                  <a:solidFill>
                    <a:schemeClr val="dk1"/>
                  </a:solidFill>
                  <a:latin typeface="Arial" panose="020B0604020202020204" pitchFamily="34" charset="0"/>
                  <a:ea typeface="宋体" panose="02010600030101010101" pitchFamily="2" charset="-122"/>
                </a:endParaRPr>
              </a:p>
            </p:txBody>
          </p:sp>
          <p:sp>
            <p:nvSpPr>
              <p:cNvPr id="27656" name="Line 10"/>
              <p:cNvSpPr/>
              <p:nvPr>
                <p:custDataLst>
                  <p:tags r:id="rId6"/>
                </p:custDataLst>
              </p:nvPr>
            </p:nvSpPr>
            <p:spPr>
              <a:xfrm rot="432938" flipH="1" flipV="1">
                <a:off x="4034" y="1336"/>
                <a:ext cx="744" cy="832"/>
              </a:xfrm>
              <a:prstGeom prst="line">
                <a:avLst/>
              </a:prstGeom>
              <a:ln w="9525" cap="flat" cmpd="sng">
                <a:solidFill>
                  <a:srgbClr val="FF0000"/>
                </a:solidFill>
                <a:prstDash val="solid"/>
                <a:round/>
                <a:headEnd type="none" w="med" len="med"/>
                <a:tailEnd type="none" w="med" len="med"/>
              </a:ln>
            </p:spPr>
            <p:txBody>
              <a:bodyPr anchor="t" anchorCtr="0"/>
              <a:lstStyle/>
              <a:p>
                <a:endParaRPr lang="zh-CN" altLang="en-US">
                  <a:solidFill>
                    <a:schemeClr val="dk1"/>
                  </a:solidFill>
                  <a:latin typeface="Arial" panose="020B0604020202020204" pitchFamily="34" charset="0"/>
                  <a:ea typeface="宋体" panose="02010600030101010101" pitchFamily="2" charset="-122"/>
                </a:endParaRPr>
              </a:p>
            </p:txBody>
          </p:sp>
          <p:sp>
            <p:nvSpPr>
              <p:cNvPr id="27657" name="Line 11"/>
              <p:cNvSpPr/>
              <p:nvPr>
                <p:custDataLst>
                  <p:tags r:id="rId7"/>
                </p:custDataLst>
              </p:nvPr>
            </p:nvSpPr>
            <p:spPr>
              <a:xfrm rot="432938" flipV="1">
                <a:off x="3392" y="2128"/>
                <a:ext cx="1315" cy="332"/>
              </a:xfrm>
              <a:prstGeom prst="line">
                <a:avLst/>
              </a:prstGeom>
              <a:ln w="9525" cap="flat" cmpd="sng">
                <a:solidFill>
                  <a:srgbClr val="FF0000"/>
                </a:solidFill>
                <a:prstDash val="lgDash"/>
                <a:round/>
                <a:headEnd type="none" w="med" len="med"/>
                <a:tailEnd type="none" w="med" len="med"/>
              </a:ln>
            </p:spPr>
            <p:txBody>
              <a:bodyPr anchor="t" anchorCtr="0"/>
              <a:lstStyle/>
              <a:p>
                <a:endParaRPr lang="zh-CN" altLang="en-US">
                  <a:solidFill>
                    <a:schemeClr val="dk1"/>
                  </a:solidFill>
                  <a:latin typeface="Arial" panose="020B0604020202020204" pitchFamily="34" charset="0"/>
                  <a:ea typeface="宋体" panose="02010600030101010101" pitchFamily="2" charset="-122"/>
                </a:endParaRPr>
              </a:p>
            </p:txBody>
          </p:sp>
        </p:grpSp>
        <p:grpSp>
          <p:nvGrpSpPr>
            <p:cNvPr id="27658" name="Group 12"/>
            <p:cNvGrpSpPr/>
            <p:nvPr/>
          </p:nvGrpSpPr>
          <p:grpSpPr>
            <a:xfrm>
              <a:off x="2336" y="2342"/>
              <a:ext cx="2858" cy="1502"/>
              <a:chOff x="2699" y="1026"/>
              <a:chExt cx="2858" cy="1502"/>
            </a:xfrm>
          </p:grpSpPr>
          <p:sp>
            <p:nvSpPr>
              <p:cNvPr id="27659" name="Line 13"/>
              <p:cNvSpPr/>
              <p:nvPr>
                <p:custDataLst>
                  <p:tags r:id="rId8"/>
                </p:custDataLst>
              </p:nvPr>
            </p:nvSpPr>
            <p:spPr>
              <a:xfrm>
                <a:off x="3334" y="1162"/>
                <a:ext cx="408" cy="136"/>
              </a:xfrm>
              <a:prstGeom prst="line">
                <a:avLst/>
              </a:prstGeom>
              <a:ln w="9525" cap="flat" cmpd="sng">
                <a:solidFill>
                  <a:schemeClr val="dk1"/>
                </a:solidFill>
                <a:prstDash val="solid"/>
                <a:round/>
                <a:headEnd type="none" w="med" len="med"/>
                <a:tailEnd type="triangle" w="med" len="med"/>
              </a:ln>
            </p:spPr>
            <p:txBody>
              <a:bodyPr anchor="t" anchorCtr="0"/>
              <a:lstStyle/>
              <a:p>
                <a:endParaRPr lang="zh-CN" altLang="en-US">
                  <a:solidFill>
                    <a:schemeClr val="dk1"/>
                  </a:solidFill>
                  <a:latin typeface="Arial" panose="020B0604020202020204" pitchFamily="34" charset="0"/>
                  <a:ea typeface="宋体" panose="02010600030101010101" pitchFamily="2" charset="-122"/>
                </a:endParaRPr>
              </a:p>
            </p:txBody>
          </p:sp>
          <p:sp>
            <p:nvSpPr>
              <p:cNvPr id="27660" name="Line 14"/>
              <p:cNvSpPr/>
              <p:nvPr>
                <p:custDataLst>
                  <p:tags r:id="rId9"/>
                </p:custDataLst>
              </p:nvPr>
            </p:nvSpPr>
            <p:spPr>
              <a:xfrm flipV="1">
                <a:off x="3288" y="1661"/>
                <a:ext cx="590" cy="45"/>
              </a:xfrm>
              <a:prstGeom prst="line">
                <a:avLst/>
              </a:prstGeom>
              <a:ln w="9525" cap="flat" cmpd="sng">
                <a:solidFill>
                  <a:schemeClr val="dk1"/>
                </a:solidFill>
                <a:prstDash val="solid"/>
                <a:round/>
                <a:headEnd type="none" w="med" len="med"/>
                <a:tailEnd type="triangle" w="med" len="med"/>
              </a:ln>
            </p:spPr>
            <p:txBody>
              <a:bodyPr anchor="t" anchorCtr="0"/>
              <a:lstStyle/>
              <a:p>
                <a:endParaRPr lang="zh-CN" altLang="en-US">
                  <a:solidFill>
                    <a:schemeClr val="dk1"/>
                  </a:solidFill>
                  <a:latin typeface="Arial" panose="020B0604020202020204" pitchFamily="34" charset="0"/>
                  <a:ea typeface="宋体" panose="02010600030101010101" pitchFamily="2" charset="-122"/>
                </a:endParaRPr>
              </a:p>
            </p:txBody>
          </p:sp>
          <p:sp>
            <p:nvSpPr>
              <p:cNvPr id="27661" name="Line 15"/>
              <p:cNvSpPr/>
              <p:nvPr>
                <p:custDataLst>
                  <p:tags r:id="rId10"/>
                </p:custDataLst>
              </p:nvPr>
            </p:nvSpPr>
            <p:spPr>
              <a:xfrm flipV="1">
                <a:off x="3334" y="2251"/>
                <a:ext cx="453" cy="181"/>
              </a:xfrm>
              <a:prstGeom prst="line">
                <a:avLst/>
              </a:prstGeom>
              <a:ln w="9525" cap="flat" cmpd="sng">
                <a:solidFill>
                  <a:schemeClr val="dk1"/>
                </a:solidFill>
                <a:prstDash val="solid"/>
                <a:round/>
                <a:headEnd type="none" w="med" len="med"/>
                <a:tailEnd type="triangle" w="med" len="med"/>
              </a:ln>
            </p:spPr>
            <p:txBody>
              <a:bodyPr anchor="t" anchorCtr="0"/>
              <a:lstStyle/>
              <a:p>
                <a:endParaRPr lang="zh-CN" altLang="en-US">
                  <a:solidFill>
                    <a:schemeClr val="dk1"/>
                  </a:solidFill>
                  <a:latin typeface="Arial" panose="020B0604020202020204" pitchFamily="34" charset="0"/>
                  <a:ea typeface="宋体" panose="02010600030101010101" pitchFamily="2" charset="-122"/>
                </a:endParaRPr>
              </a:p>
            </p:txBody>
          </p:sp>
          <p:sp>
            <p:nvSpPr>
              <p:cNvPr id="27662" name="Line 16"/>
              <p:cNvSpPr/>
              <p:nvPr>
                <p:custDataLst>
                  <p:tags r:id="rId11"/>
                </p:custDataLst>
              </p:nvPr>
            </p:nvSpPr>
            <p:spPr>
              <a:xfrm flipH="1">
                <a:off x="4332" y="1298"/>
                <a:ext cx="498" cy="227"/>
              </a:xfrm>
              <a:prstGeom prst="line">
                <a:avLst/>
              </a:prstGeom>
              <a:ln w="9525" cap="flat" cmpd="sng">
                <a:solidFill>
                  <a:schemeClr val="dk1"/>
                </a:solidFill>
                <a:prstDash val="solid"/>
                <a:round/>
                <a:headEnd type="none" w="med" len="med"/>
                <a:tailEnd type="triangle" w="med" len="med"/>
              </a:ln>
            </p:spPr>
            <p:txBody>
              <a:bodyPr anchor="t" anchorCtr="0"/>
              <a:lstStyle/>
              <a:p>
                <a:endParaRPr lang="zh-CN" altLang="en-US">
                  <a:solidFill>
                    <a:schemeClr val="dk1"/>
                  </a:solidFill>
                  <a:latin typeface="Arial" panose="020B0604020202020204" pitchFamily="34" charset="0"/>
                  <a:ea typeface="宋体" panose="02010600030101010101" pitchFamily="2" charset="-122"/>
                </a:endParaRPr>
              </a:p>
            </p:txBody>
          </p:sp>
          <p:sp>
            <p:nvSpPr>
              <p:cNvPr id="27663" name="Text Box 17"/>
              <p:cNvSpPr txBox="1"/>
              <p:nvPr>
                <p:custDataLst>
                  <p:tags r:id="rId12"/>
                </p:custDataLst>
              </p:nvPr>
            </p:nvSpPr>
            <p:spPr>
              <a:xfrm>
                <a:off x="2789" y="1026"/>
                <a:ext cx="680" cy="232"/>
              </a:xfrm>
              <a:prstGeom prst="rect">
                <a:avLst/>
              </a:prstGeom>
              <a:noFill/>
              <a:ln w="9525">
                <a:noFill/>
              </a:ln>
            </p:spPr>
            <p:txBody>
              <a:bodyPr anchor="t" anchorCtr="0">
                <a:spAutoFit/>
              </a:bodyPr>
              <a:lstStyle/>
              <a:p>
                <a:pPr>
                  <a:spcBef>
                    <a:spcPct val="50000"/>
                  </a:spcBef>
                </a:pPr>
                <a:r>
                  <a:rPr lang="zh-CN" altLang="en-US">
                    <a:solidFill>
                      <a:schemeClr val="dk1"/>
                    </a:solidFill>
                    <a:latin typeface="微软雅黑" panose="020B0503020204020204" charset="-122"/>
                    <a:ea typeface="微软雅黑" panose="020B0503020204020204" charset="-122"/>
                  </a:rPr>
                  <a:t>引火源</a:t>
                </a:r>
                <a:endParaRPr lang="zh-CN" altLang="en-US">
                  <a:solidFill>
                    <a:schemeClr val="dk1"/>
                  </a:solidFill>
                  <a:latin typeface="微软雅黑" panose="020B0503020204020204" charset="-122"/>
                  <a:ea typeface="微软雅黑" panose="020B0503020204020204" charset="-122"/>
                </a:endParaRPr>
              </a:p>
            </p:txBody>
          </p:sp>
          <p:sp>
            <p:nvSpPr>
              <p:cNvPr id="27664" name="Text Box 18"/>
              <p:cNvSpPr txBox="1"/>
              <p:nvPr>
                <p:custDataLst>
                  <p:tags r:id="rId13"/>
                </p:custDataLst>
              </p:nvPr>
            </p:nvSpPr>
            <p:spPr>
              <a:xfrm>
                <a:off x="2699" y="1616"/>
                <a:ext cx="681" cy="232"/>
              </a:xfrm>
              <a:prstGeom prst="rect">
                <a:avLst/>
              </a:prstGeom>
              <a:noFill/>
              <a:ln w="9525">
                <a:noFill/>
              </a:ln>
            </p:spPr>
            <p:txBody>
              <a:bodyPr anchor="t" anchorCtr="0">
                <a:spAutoFit/>
              </a:bodyPr>
              <a:lstStyle/>
              <a:p>
                <a:pPr>
                  <a:spcBef>
                    <a:spcPct val="50000"/>
                  </a:spcBef>
                </a:pPr>
                <a:r>
                  <a:rPr lang="zh-CN" altLang="en-US">
                    <a:solidFill>
                      <a:schemeClr val="dk1"/>
                    </a:solidFill>
                    <a:latin typeface="微软雅黑" panose="020B0503020204020204" charset="-122"/>
                    <a:ea typeface="微软雅黑" panose="020B0503020204020204" charset="-122"/>
                  </a:rPr>
                  <a:t>可燃物</a:t>
                </a:r>
                <a:endParaRPr lang="zh-CN" altLang="en-US">
                  <a:solidFill>
                    <a:schemeClr val="dk1"/>
                  </a:solidFill>
                  <a:latin typeface="微软雅黑" panose="020B0503020204020204" charset="-122"/>
                  <a:ea typeface="微软雅黑" panose="020B0503020204020204" charset="-122"/>
                </a:endParaRPr>
              </a:p>
            </p:txBody>
          </p:sp>
          <p:sp>
            <p:nvSpPr>
              <p:cNvPr id="27665" name="Text Box 19"/>
              <p:cNvSpPr txBox="1"/>
              <p:nvPr>
                <p:custDataLst>
                  <p:tags r:id="rId14"/>
                </p:custDataLst>
              </p:nvPr>
            </p:nvSpPr>
            <p:spPr>
              <a:xfrm>
                <a:off x="4740" y="1026"/>
                <a:ext cx="817" cy="581"/>
              </a:xfrm>
              <a:prstGeom prst="rect">
                <a:avLst/>
              </a:prstGeom>
              <a:noFill/>
              <a:ln w="9525">
                <a:noFill/>
              </a:ln>
            </p:spPr>
            <p:txBody>
              <a:bodyPr anchor="t" anchorCtr="0">
                <a:spAutoFit/>
              </a:bodyPr>
              <a:lstStyle/>
              <a:p>
                <a:pPr>
                  <a:spcBef>
                    <a:spcPct val="50000"/>
                  </a:spcBef>
                </a:pPr>
                <a:r>
                  <a:rPr lang="zh-CN" altLang="en-US">
                    <a:solidFill>
                      <a:schemeClr val="dk1"/>
                    </a:solidFill>
                    <a:latin typeface="微软雅黑" panose="020B0503020204020204" charset="-122"/>
                    <a:ea typeface="微软雅黑" panose="020B0503020204020204" charset="-122"/>
                  </a:rPr>
                  <a:t>燃烧过程中的链式反应</a:t>
                </a:r>
                <a:endParaRPr lang="zh-CN" altLang="en-US">
                  <a:solidFill>
                    <a:schemeClr val="dk1"/>
                  </a:solidFill>
                  <a:latin typeface="微软雅黑" panose="020B0503020204020204" charset="-122"/>
                  <a:ea typeface="微软雅黑" panose="020B0503020204020204" charset="-122"/>
                </a:endParaRPr>
              </a:p>
            </p:txBody>
          </p:sp>
          <p:sp>
            <p:nvSpPr>
              <p:cNvPr id="27666" name="Text Box 20"/>
              <p:cNvSpPr txBox="1"/>
              <p:nvPr>
                <p:custDataLst>
                  <p:tags r:id="rId15"/>
                </p:custDataLst>
              </p:nvPr>
            </p:nvSpPr>
            <p:spPr>
              <a:xfrm>
                <a:off x="2744" y="2296"/>
                <a:ext cx="680" cy="232"/>
              </a:xfrm>
              <a:prstGeom prst="rect">
                <a:avLst/>
              </a:prstGeom>
              <a:noFill/>
              <a:ln w="9525">
                <a:noFill/>
              </a:ln>
            </p:spPr>
            <p:txBody>
              <a:bodyPr anchor="t" anchorCtr="0">
                <a:spAutoFit/>
              </a:bodyPr>
              <a:lstStyle/>
              <a:p>
                <a:pPr>
                  <a:spcBef>
                    <a:spcPct val="50000"/>
                  </a:spcBef>
                </a:pPr>
                <a:r>
                  <a:rPr lang="zh-CN" altLang="en-US">
                    <a:solidFill>
                      <a:schemeClr val="dk1"/>
                    </a:solidFill>
                    <a:latin typeface="微软雅黑" panose="020B0503020204020204" charset="-122"/>
                    <a:ea typeface="微软雅黑" panose="020B0503020204020204" charset="-122"/>
                  </a:rPr>
                  <a:t>助燃物</a:t>
                </a:r>
                <a:endParaRPr lang="zh-CN" altLang="en-US">
                  <a:solidFill>
                    <a:schemeClr val="dk1"/>
                  </a:solidFill>
                  <a:latin typeface="微软雅黑" panose="020B0503020204020204" charset="-122"/>
                  <a:ea typeface="微软雅黑" panose="020B0503020204020204" charset="-122"/>
                </a:endParaRPr>
              </a:p>
            </p:txBody>
          </p:sp>
        </p:grpSp>
      </p:gr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第三节  消防安全知识</a:t>
            </a:r>
            <a:endParaRPr lang="zh-CN" altLang="en-US" sz="4000" b="1">
              <a:solidFill>
                <a:schemeClr val="lt1"/>
              </a:solidFill>
            </a:endParaRPr>
          </a:p>
        </p:txBody>
      </p:sp>
      <p:sp>
        <p:nvSpPr>
          <p:cNvPr id="4" name="文本框 3"/>
          <p:cNvSpPr txBox="1"/>
          <p:nvPr>
            <p:custDataLst>
              <p:tags r:id="rId1"/>
            </p:custDataLst>
          </p:nvPr>
        </p:nvSpPr>
        <p:spPr>
          <a:xfrm>
            <a:off x="809625" y="2088515"/>
            <a:ext cx="10573385" cy="4246245"/>
          </a:xfrm>
          <a:prstGeom prst="rect">
            <a:avLst/>
          </a:prstGeom>
          <a:noFill/>
        </p:spPr>
        <p:txBody>
          <a:bodyPr wrap="square" rtlCol="0">
            <a:spAutoFit/>
          </a:bodyPr>
          <a:lstStyle/>
          <a:p>
            <a:pPr algn="l" fontAlgn="auto">
              <a:lnSpc>
                <a:spcPct val="150000"/>
              </a:lnSpc>
              <a:buClrTx/>
              <a:buSzTx/>
              <a:buFontTx/>
            </a:pPr>
            <a:r>
              <a:rPr lang="en-US" altLang="zh-CN" b="1">
                <a:solidFill>
                  <a:schemeClr val="dk1"/>
                </a:solidFill>
                <a:latin typeface="微软雅黑" panose="020B0503020204020204" charset="-122"/>
                <a:ea typeface="微软雅黑" panose="020B0503020204020204" charset="-122"/>
                <a:cs typeface="微软雅黑" panose="020B0503020204020204" charset="-122"/>
                <a:sym typeface="+mn-ea"/>
              </a:rPr>
              <a:t>2</a:t>
            </a:r>
            <a:r>
              <a:rPr lang="zh-CN" altLang="en-US" b="1">
                <a:solidFill>
                  <a:schemeClr val="dk1"/>
                </a:solidFill>
                <a:latin typeface="微软雅黑" panose="020B0503020204020204" charset="-122"/>
                <a:ea typeface="微软雅黑" panose="020B0503020204020204" charset="-122"/>
                <a:cs typeface="微软雅黑" panose="020B0503020204020204" charset="-122"/>
                <a:sym typeface="+mn-ea"/>
              </a:rPr>
              <a:t>、灭火的具体方法</a:t>
            </a:r>
            <a:endParaRPr lang="zh-CN" b="1">
              <a:solidFill>
                <a:schemeClr val="dk1"/>
              </a:solidFill>
              <a:latin typeface="微软雅黑" panose="020B0503020204020204" charset="-122"/>
              <a:ea typeface="微软雅黑" panose="020B0503020204020204" charset="-122"/>
              <a:cs typeface="微软雅黑" panose="020B0503020204020204" charset="-122"/>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1</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a:solidFill>
                  <a:schemeClr val="dk1"/>
                </a:solidFill>
                <a:latin typeface="微软雅黑" panose="020B0503020204020204" charset="-122"/>
                <a:ea typeface="微软雅黑" panose="020B0503020204020204" charset="-122"/>
                <a:cs typeface="微软雅黑" panose="020B0503020204020204" charset="-122"/>
                <a:sym typeface="+mn-ea"/>
              </a:rPr>
              <a:t>冷却法。就是将灭火剂直接喷射到燃烧物上，以降低燃烧物的温度于燃点之下，使燃烧停止，或将灭火剂喷洒在火源附近的物体上，使其不受火焰辐射热的威胁，避免形成新的火点。（水就是一种具有很好冷却效果的灭火剂）。</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2</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a:solidFill>
                  <a:schemeClr val="dk1"/>
                </a:solidFill>
                <a:latin typeface="微软雅黑" panose="020B0503020204020204" charset="-122"/>
                <a:ea typeface="微软雅黑" panose="020B0503020204020204" charset="-122"/>
                <a:cs typeface="微软雅黑" panose="020B0503020204020204" charset="-122"/>
                <a:sym typeface="+mn-ea"/>
              </a:rPr>
              <a:t>窒息法。就是阻止空气流入燃烧区或用不燃物质冲淡空气，使燃烧物得不到足够的氧气而熄灭。（泡沫灭火的主要作用就是窒息）。</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3</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a:solidFill>
                  <a:schemeClr val="dk1"/>
                </a:solidFill>
                <a:latin typeface="微软雅黑" panose="020B0503020204020204" charset="-122"/>
                <a:ea typeface="微软雅黑" panose="020B0503020204020204" charset="-122"/>
                <a:cs typeface="微软雅黑" panose="020B0503020204020204" charset="-122"/>
                <a:sym typeface="+mn-ea"/>
              </a:rPr>
              <a:t>隔离法。就是将火源处或周围的可燃物质隔离或移开，燃烧会因隔离可燃物而停止。（火场上的破拆就是属于这种方法）。</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4</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a:solidFill>
                  <a:schemeClr val="dk1"/>
                </a:solidFill>
                <a:latin typeface="微软雅黑" panose="020B0503020204020204" charset="-122"/>
                <a:ea typeface="微软雅黑" panose="020B0503020204020204" charset="-122"/>
                <a:cs typeface="微软雅黑" panose="020B0503020204020204" charset="-122"/>
                <a:sym typeface="+mn-ea"/>
              </a:rPr>
              <a:t>抑制法。就是使灭火剂参与到燃烧反应历程中去，使燃烧过程中产生的游离基消失，而形成稳定分子或活性的游离基，使燃烧反应终止。（卤代烷灭火剂和干粉具有抑制灭火作用）。 </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
        <p:nvSpPr>
          <p:cNvPr id="5" name="矩形 4"/>
          <p:cNvSpPr/>
          <p:nvPr/>
        </p:nvSpPr>
        <p:spPr>
          <a:xfrm>
            <a:off x="581660" y="1621155"/>
            <a:ext cx="224028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基础概念</a:t>
            </a:r>
            <a:endParaRPr lang="zh-CN" altLang="en-US" sz="2400" b="1">
              <a:solidFill>
                <a:srgbClr val="FFFFFF"/>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第三节  消防安全知识</a:t>
            </a:r>
            <a:endParaRPr lang="zh-CN" altLang="en-US" sz="4000" b="1">
              <a:solidFill>
                <a:schemeClr val="lt1"/>
              </a:solidFill>
            </a:endParaRPr>
          </a:p>
        </p:txBody>
      </p:sp>
      <p:sp>
        <p:nvSpPr>
          <p:cNvPr id="4" name="文本框 3"/>
          <p:cNvSpPr txBox="1"/>
          <p:nvPr>
            <p:custDataLst>
              <p:tags r:id="rId1"/>
            </p:custDataLst>
          </p:nvPr>
        </p:nvSpPr>
        <p:spPr>
          <a:xfrm>
            <a:off x="809625" y="2088515"/>
            <a:ext cx="10573385" cy="3830955"/>
          </a:xfrm>
          <a:prstGeom prst="rect">
            <a:avLst/>
          </a:prstGeom>
          <a:noFill/>
        </p:spPr>
        <p:txBody>
          <a:bodyPr wrap="square" rtlCol="0">
            <a:spAutoFit/>
          </a:bodyPr>
          <a:lstStyle/>
          <a:p>
            <a:pPr algn="l" fontAlgn="auto">
              <a:lnSpc>
                <a:spcPct val="150000"/>
              </a:lnSpc>
              <a:buClrTx/>
              <a:buSzTx/>
              <a:buFontTx/>
            </a:pPr>
            <a:r>
              <a:rPr lang="en-US" altLang="zh-CN" b="1">
                <a:solidFill>
                  <a:schemeClr val="dk1"/>
                </a:solidFill>
                <a:latin typeface="微软雅黑" panose="020B0503020204020204" charset="-122"/>
                <a:ea typeface="微软雅黑" panose="020B0503020204020204" charset="-122"/>
                <a:cs typeface="微软雅黑" panose="020B0503020204020204" charset="-122"/>
                <a:sym typeface="+mn-ea"/>
              </a:rPr>
              <a:t>3</a:t>
            </a:r>
            <a:r>
              <a:rPr lang="zh-CN" altLang="en-US" b="1">
                <a:solidFill>
                  <a:schemeClr val="dk1"/>
                </a:solidFill>
                <a:latin typeface="微软雅黑" panose="020B0503020204020204" charset="-122"/>
                <a:ea typeface="微软雅黑" panose="020B0503020204020204" charset="-122"/>
                <a:cs typeface="微软雅黑" panose="020B0503020204020204" charset="-122"/>
                <a:sym typeface="+mn-ea"/>
              </a:rPr>
              <a:t>、灭火器的配置原则</a:t>
            </a:r>
            <a:endParaRPr lang="zh-CN" b="1">
              <a:solidFill>
                <a:schemeClr val="dk1"/>
              </a:solidFill>
              <a:latin typeface="微软雅黑" panose="020B0503020204020204" charset="-122"/>
              <a:ea typeface="微软雅黑" panose="020B0503020204020204" charset="-122"/>
              <a:cs typeface="微软雅黑" panose="020B0503020204020204" charset="-122"/>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1</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a:solidFill>
                  <a:schemeClr val="dk1"/>
                </a:solidFill>
                <a:latin typeface="微软雅黑" panose="020B0503020204020204" charset="-122"/>
                <a:ea typeface="微软雅黑" panose="020B0503020204020204" charset="-122"/>
                <a:cs typeface="微软雅黑" panose="020B0503020204020204" charset="-122"/>
                <a:sym typeface="+mn-ea"/>
              </a:rPr>
              <a:t>精密仪器和贵重设备场所、电气设备场所，忌用水灭火，干粉灭火器的残渍会损坏设备， 应选用二氧化碳气体灭火器。</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2</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a:solidFill>
                  <a:schemeClr val="dk1"/>
                </a:solidFill>
                <a:latin typeface="微软雅黑" panose="020B0503020204020204" charset="-122"/>
                <a:ea typeface="微软雅黑" panose="020B0503020204020204" charset="-122"/>
                <a:cs typeface="微软雅黑" panose="020B0503020204020204" charset="-122"/>
                <a:sym typeface="+mn-ea"/>
              </a:rPr>
              <a:t>高温设备场所、贵重书籍和档案资料场所，为了避免水渍损失，忌用水灭火，应选用二氧化碳气体灭火器或干粉灭火器。</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3</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a:solidFill>
                  <a:schemeClr val="dk1"/>
                </a:solidFill>
                <a:latin typeface="微软雅黑" panose="020B0503020204020204" charset="-122"/>
                <a:ea typeface="微软雅黑" panose="020B0503020204020204" charset="-122"/>
                <a:cs typeface="微软雅黑" panose="020B0503020204020204" charset="-122"/>
                <a:sym typeface="+mn-ea"/>
              </a:rPr>
              <a:t>化学危险物品场所，有些灭火剂可能与某些化学物品起 化学反应，有导致火灾扩大的可能，应选用干粉灭火器。</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4</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a:solidFill>
                  <a:schemeClr val="dk1"/>
                </a:solidFill>
                <a:latin typeface="微软雅黑" panose="020B0503020204020204" charset="-122"/>
                <a:ea typeface="微软雅黑" panose="020B0503020204020204" charset="-122"/>
                <a:cs typeface="微软雅黑" panose="020B0503020204020204" charset="-122"/>
                <a:sym typeface="+mn-ea"/>
              </a:rPr>
              <a:t>可燃气体场所，有可能出现气体泄漏火灾，应选用扑灭可燃气体灭火效果较好的泡沫灭火器进行灭火。</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
        <p:nvSpPr>
          <p:cNvPr id="5" name="矩形 4"/>
          <p:cNvSpPr/>
          <p:nvPr/>
        </p:nvSpPr>
        <p:spPr>
          <a:xfrm>
            <a:off x="581660" y="1621155"/>
            <a:ext cx="224028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基础概念</a:t>
            </a:r>
            <a:endParaRPr lang="zh-CN" altLang="en-US" sz="2400" b="1">
              <a:solidFill>
                <a:srgbClr val="FFFFFF"/>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第三节  消防安全知识</a:t>
            </a:r>
            <a:endParaRPr lang="zh-CN" altLang="en-US" sz="4000" b="1">
              <a:solidFill>
                <a:schemeClr val="lt1"/>
              </a:solidFill>
            </a:endParaRPr>
          </a:p>
        </p:txBody>
      </p:sp>
      <p:sp>
        <p:nvSpPr>
          <p:cNvPr id="4" name="文本框 3"/>
          <p:cNvSpPr txBox="1"/>
          <p:nvPr>
            <p:custDataLst>
              <p:tags r:id="rId1"/>
            </p:custDataLst>
          </p:nvPr>
        </p:nvSpPr>
        <p:spPr>
          <a:xfrm>
            <a:off x="581660" y="2206625"/>
            <a:ext cx="10573385" cy="3830955"/>
          </a:xfrm>
          <a:prstGeom prst="rect">
            <a:avLst/>
          </a:prstGeom>
          <a:noFill/>
        </p:spPr>
        <p:txBody>
          <a:bodyPr wrap="square" rtlCol="0">
            <a:spAutoFit/>
          </a:bodyPr>
          <a:lstStyle/>
          <a:p>
            <a:pPr algn="l" fontAlgn="auto">
              <a:lnSpc>
                <a:spcPct val="150000"/>
              </a:lnSpc>
              <a:spcBef>
                <a:spcPct val="0"/>
              </a:spcBef>
              <a:buClrTx/>
              <a:buSzTx/>
              <a:buNone/>
            </a:pPr>
            <a:r>
              <a:rPr lang="zh-CN" b="1">
                <a:solidFill>
                  <a:schemeClr val="dk1"/>
                </a:solidFill>
                <a:latin typeface="微软雅黑" panose="020B0503020204020204" charset="-122"/>
                <a:ea typeface="微软雅黑" panose="020B0503020204020204" charset="-122"/>
                <a:cs typeface="微软雅黑" panose="020B0503020204020204" charset="-122"/>
                <a:sym typeface="+mn-ea"/>
              </a:rPr>
              <a:t>消防安全管理职责：</a:t>
            </a:r>
            <a:endParaRPr lang="zh-CN" b="1">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1</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a:solidFill>
                  <a:schemeClr val="dk1"/>
                </a:solidFill>
                <a:latin typeface="微软雅黑" panose="020B0503020204020204" charset="-122"/>
                <a:ea typeface="微软雅黑" panose="020B0503020204020204" charset="-122"/>
                <a:cs typeface="微软雅黑" panose="020B0503020204020204" charset="-122"/>
                <a:sym typeface="+mn-ea"/>
              </a:rPr>
              <a:t> 落实消防安全生产责任制，制定本单位的消防安全制度、消防安全操作规程，制定灭火和应急疏散预案；</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2</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a:solidFill>
                  <a:schemeClr val="dk1"/>
                </a:solidFill>
                <a:latin typeface="微软雅黑" panose="020B0503020204020204" charset="-122"/>
                <a:ea typeface="微软雅黑" panose="020B0503020204020204" charset="-122"/>
                <a:cs typeface="微软雅黑" panose="020B0503020204020204" charset="-122"/>
                <a:sym typeface="+mn-ea"/>
              </a:rPr>
              <a:t> 按照国家标准、行业标准配置消防设施、器材，设置消防安全标志，并定期组织检验、维修，确保完好有效；</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3</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a:solidFill>
                  <a:schemeClr val="dk1"/>
                </a:solidFill>
                <a:latin typeface="微软雅黑" panose="020B0503020204020204" charset="-122"/>
                <a:ea typeface="微软雅黑" panose="020B0503020204020204" charset="-122"/>
                <a:cs typeface="微软雅黑" panose="020B0503020204020204" charset="-122"/>
                <a:sym typeface="+mn-ea"/>
              </a:rPr>
              <a:t>对建筑消防设施每年至少进行一次全面检测，确保完好有效，检测记录应当完整准确，存档备查；</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4</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a:solidFill>
                  <a:schemeClr val="dk1"/>
                </a:solidFill>
                <a:latin typeface="微软雅黑" panose="020B0503020204020204" charset="-122"/>
                <a:ea typeface="微软雅黑" panose="020B0503020204020204" charset="-122"/>
                <a:cs typeface="微软雅黑" panose="020B0503020204020204" charset="-122"/>
                <a:sym typeface="+mn-ea"/>
              </a:rPr>
              <a:t>保障疏散通道、安全出口、消防车通道畅通，保证防火防烟分区、防火间距符合消防技术标准；</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5</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a:solidFill>
                  <a:schemeClr val="dk1"/>
                </a:solidFill>
                <a:latin typeface="微软雅黑" panose="020B0503020204020204" charset="-122"/>
                <a:ea typeface="微软雅黑" panose="020B0503020204020204" charset="-122"/>
                <a:cs typeface="微软雅黑" panose="020B0503020204020204" charset="-122"/>
                <a:sym typeface="+mn-ea"/>
              </a:rPr>
              <a:t> 组织防火检查，及时消除火灾隐患</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
        <p:nvSpPr>
          <p:cNvPr id="5" name="矩形 4"/>
          <p:cNvSpPr/>
          <p:nvPr/>
        </p:nvSpPr>
        <p:spPr>
          <a:xfrm>
            <a:off x="581660" y="1621155"/>
            <a:ext cx="4788535"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生产经营单位消防安全管理职责</a:t>
            </a:r>
            <a:endParaRPr lang="zh-CN" altLang="en-US" sz="2400" b="1">
              <a:solidFill>
                <a:srgbClr val="FFFFFF"/>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第三节  消防安全知识</a:t>
            </a:r>
            <a:endParaRPr lang="zh-CN" altLang="en-US" sz="4000" b="1">
              <a:solidFill>
                <a:schemeClr val="lt1"/>
              </a:solidFill>
            </a:endParaRPr>
          </a:p>
        </p:txBody>
      </p:sp>
      <p:sp>
        <p:nvSpPr>
          <p:cNvPr id="4" name="文本框 3"/>
          <p:cNvSpPr txBox="1"/>
          <p:nvPr>
            <p:custDataLst>
              <p:tags r:id="rId1"/>
            </p:custDataLst>
          </p:nvPr>
        </p:nvSpPr>
        <p:spPr>
          <a:xfrm>
            <a:off x="581660" y="2206625"/>
            <a:ext cx="10573385" cy="2584450"/>
          </a:xfrm>
          <a:prstGeom prst="rect">
            <a:avLst/>
          </a:prstGeom>
          <a:noFill/>
        </p:spPr>
        <p:txBody>
          <a:bodyPr wrap="square" rtlCol="0">
            <a:spAutoFit/>
          </a:bodyPr>
          <a:lstStyle/>
          <a:p>
            <a:pPr algn="l" fontAlgn="auto">
              <a:lnSpc>
                <a:spcPct val="150000"/>
              </a:lnSpc>
              <a:spcBef>
                <a:spcPct val="0"/>
              </a:spcBef>
              <a:buClrTx/>
              <a:buSzTx/>
              <a:buNone/>
            </a:pPr>
            <a:r>
              <a:rPr lang="zh-CN" b="1">
                <a:solidFill>
                  <a:schemeClr val="dk1"/>
                </a:solidFill>
                <a:latin typeface="微软雅黑" panose="020B0503020204020204" charset="-122"/>
                <a:ea typeface="微软雅黑" panose="020B0503020204020204" charset="-122"/>
                <a:cs typeface="微软雅黑" panose="020B0503020204020204" charset="-122"/>
                <a:sym typeface="+mn-ea"/>
              </a:rPr>
              <a:t>消防安全管理职责：</a:t>
            </a:r>
            <a:endParaRPr lang="zh-CN" b="1">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6</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a:solidFill>
                  <a:schemeClr val="dk1"/>
                </a:solidFill>
                <a:latin typeface="微软雅黑" panose="020B0503020204020204" charset="-122"/>
                <a:ea typeface="微软雅黑" panose="020B0503020204020204" charset="-122"/>
                <a:cs typeface="微软雅黑" panose="020B0503020204020204" charset="-122"/>
                <a:sym typeface="+mn-ea"/>
              </a:rPr>
              <a:t>对职工进行岗前消防安全培训，定期组织进行有针对性的消防演练</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7</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a:solidFill>
                  <a:schemeClr val="dk1"/>
                </a:solidFill>
                <a:latin typeface="微软雅黑" panose="020B0503020204020204" charset="-122"/>
                <a:ea typeface="微软雅黑" panose="020B0503020204020204" charset="-122"/>
                <a:cs typeface="微软雅黑" panose="020B0503020204020204" charset="-122"/>
                <a:sym typeface="+mn-ea"/>
              </a:rPr>
              <a:t>确定消防安全管理人，组织实施本单位的消防安全管理工作</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8</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a:solidFill>
                  <a:schemeClr val="dk1"/>
                </a:solidFill>
                <a:latin typeface="微软雅黑" panose="020B0503020204020204" charset="-122"/>
                <a:ea typeface="微软雅黑" panose="020B0503020204020204" charset="-122"/>
                <a:cs typeface="微软雅黑" panose="020B0503020204020204" charset="-122"/>
                <a:sym typeface="+mn-ea"/>
              </a:rPr>
              <a:t>建立消防档案，确定消防安全重点部位，设置防火标志，实行严格管理</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9</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a:solidFill>
                  <a:schemeClr val="dk1"/>
                </a:solidFill>
                <a:latin typeface="微软雅黑" panose="020B0503020204020204" charset="-122"/>
                <a:ea typeface="微软雅黑" panose="020B0503020204020204" charset="-122"/>
                <a:cs typeface="微软雅黑" panose="020B0503020204020204" charset="-122"/>
                <a:sym typeface="+mn-ea"/>
              </a:rPr>
              <a:t>实行每日防火巡查，并建立巡查记录</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10</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a:solidFill>
                  <a:schemeClr val="dk1"/>
                </a:solidFill>
                <a:latin typeface="微软雅黑" panose="020B0503020204020204" charset="-122"/>
                <a:ea typeface="微软雅黑" panose="020B0503020204020204" charset="-122"/>
                <a:cs typeface="微软雅黑" panose="020B0503020204020204" charset="-122"/>
                <a:sym typeface="+mn-ea"/>
              </a:rPr>
              <a:t>法律、法规规定的其他消防安全职责</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
        <p:nvSpPr>
          <p:cNvPr id="5" name="矩形 4"/>
          <p:cNvSpPr/>
          <p:nvPr/>
        </p:nvSpPr>
        <p:spPr>
          <a:xfrm>
            <a:off x="581660" y="1621155"/>
            <a:ext cx="4788535"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生产经营单位消防安全管理职责</a:t>
            </a:r>
            <a:endParaRPr lang="zh-CN" altLang="en-US" sz="2400" b="1">
              <a:solidFill>
                <a:srgbClr val="FFFFFF"/>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第三节  消防安全知识</a:t>
            </a:r>
            <a:endParaRPr lang="zh-CN" altLang="en-US" sz="4000" b="1">
              <a:solidFill>
                <a:schemeClr val="lt1"/>
              </a:solidFill>
            </a:endParaRPr>
          </a:p>
        </p:txBody>
      </p:sp>
      <p:sp>
        <p:nvSpPr>
          <p:cNvPr id="4" name="文本框 3"/>
          <p:cNvSpPr txBox="1"/>
          <p:nvPr>
            <p:custDataLst>
              <p:tags r:id="rId1"/>
            </p:custDataLst>
          </p:nvPr>
        </p:nvSpPr>
        <p:spPr>
          <a:xfrm>
            <a:off x="842010" y="2206625"/>
            <a:ext cx="4267200" cy="2656205"/>
          </a:xfrm>
          <a:prstGeom prst="rect">
            <a:avLst/>
          </a:prstGeom>
          <a:noFill/>
        </p:spPr>
        <p:txBody>
          <a:bodyPr wrap="square" rtlCol="0">
            <a:spAutoFit/>
          </a:bodyPr>
          <a:lstStyle/>
          <a:p>
            <a:pPr algn="l" fontAlgn="auto">
              <a:lnSpc>
                <a:spcPts val="4000"/>
              </a:lnSpc>
              <a:spcBef>
                <a:spcPct val="0"/>
              </a:spcBef>
              <a:buClrTx/>
              <a:buSzTx/>
              <a:buNone/>
            </a:pPr>
            <a:r>
              <a:rPr lang="zh-CN" b="1">
                <a:solidFill>
                  <a:schemeClr val="dk1"/>
                </a:solidFill>
                <a:latin typeface="微软雅黑" panose="020B0503020204020204" charset="-122"/>
                <a:ea typeface="微软雅黑" panose="020B0503020204020204" charset="-122"/>
                <a:cs typeface="微软雅黑" panose="020B0503020204020204" charset="-122"/>
                <a:sym typeface="+mn-ea"/>
              </a:rPr>
              <a:t>四懂：</a:t>
            </a:r>
            <a:endParaRPr lang="zh-CN" b="1">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ts val="4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1</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a:solidFill>
                  <a:schemeClr val="dk1"/>
                </a:solidFill>
                <a:latin typeface="微软雅黑" panose="020B0503020204020204" charset="-122"/>
                <a:ea typeface="微软雅黑" panose="020B0503020204020204" charset="-122"/>
                <a:cs typeface="微软雅黑" panose="020B0503020204020204" charset="-122"/>
                <a:sym typeface="+mn-ea"/>
              </a:rPr>
              <a:t>懂得岗位火灾的危险性</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ts val="4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2</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a:solidFill>
                  <a:schemeClr val="dk1"/>
                </a:solidFill>
                <a:latin typeface="微软雅黑" panose="020B0503020204020204" charset="-122"/>
                <a:ea typeface="微软雅黑" panose="020B0503020204020204" charset="-122"/>
                <a:cs typeface="微软雅黑" panose="020B0503020204020204" charset="-122"/>
                <a:sym typeface="+mn-ea"/>
              </a:rPr>
              <a:t>懂得预防火灾的措施</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ts val="4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3</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a:solidFill>
                  <a:schemeClr val="dk1"/>
                </a:solidFill>
                <a:latin typeface="微软雅黑" panose="020B0503020204020204" charset="-122"/>
                <a:ea typeface="微软雅黑" panose="020B0503020204020204" charset="-122"/>
                <a:cs typeface="微软雅黑" panose="020B0503020204020204" charset="-122"/>
                <a:sym typeface="+mn-ea"/>
              </a:rPr>
              <a:t>懂得逃生疏散的方法</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ts val="4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4</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a:solidFill>
                  <a:schemeClr val="dk1"/>
                </a:solidFill>
                <a:latin typeface="微软雅黑" panose="020B0503020204020204" charset="-122"/>
                <a:ea typeface="微软雅黑" panose="020B0503020204020204" charset="-122"/>
                <a:cs typeface="微软雅黑" panose="020B0503020204020204" charset="-122"/>
                <a:sym typeface="+mn-ea"/>
              </a:rPr>
              <a:t>懂得扑救火灾的方法</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
        <p:nvSpPr>
          <p:cNvPr id="5" name="矩形 4"/>
          <p:cNvSpPr/>
          <p:nvPr/>
        </p:nvSpPr>
        <p:spPr>
          <a:xfrm>
            <a:off x="581660" y="1621155"/>
            <a:ext cx="4788535"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消防</a:t>
            </a:r>
            <a:r>
              <a:rPr lang="en-US" altLang="zh-CN" sz="2400" b="1">
                <a:solidFill>
                  <a:srgbClr val="FFFFFF"/>
                </a:solidFill>
                <a:latin typeface="微软雅黑" panose="020B0503020204020204" charset="-122"/>
                <a:ea typeface="微软雅黑" panose="020B0503020204020204" charset="-122"/>
              </a:rPr>
              <a:t>“</a:t>
            </a:r>
            <a:r>
              <a:rPr lang="zh-CN" altLang="en-US" sz="2400" b="1">
                <a:solidFill>
                  <a:srgbClr val="FFFFFF"/>
                </a:solidFill>
                <a:latin typeface="微软雅黑" panose="020B0503020204020204" charset="-122"/>
                <a:ea typeface="微软雅黑" panose="020B0503020204020204" charset="-122"/>
              </a:rPr>
              <a:t>四懂四会</a:t>
            </a:r>
            <a:r>
              <a:rPr lang="en-US" altLang="zh-CN" sz="2400" b="1">
                <a:solidFill>
                  <a:srgbClr val="FFFFFF"/>
                </a:solidFill>
                <a:latin typeface="微软雅黑" panose="020B0503020204020204" charset="-122"/>
                <a:ea typeface="微软雅黑" panose="020B0503020204020204" charset="-122"/>
              </a:rPr>
              <a:t>”</a:t>
            </a:r>
            <a:endParaRPr lang="en-US" altLang="zh-CN" sz="2400" b="1">
              <a:solidFill>
                <a:srgbClr val="FFFFFF"/>
              </a:solidFill>
              <a:latin typeface="微软雅黑" panose="020B0503020204020204" charset="-122"/>
              <a:ea typeface="微软雅黑" panose="020B0503020204020204" charset="-122"/>
            </a:endParaRPr>
          </a:p>
        </p:txBody>
      </p:sp>
      <p:sp>
        <p:nvSpPr>
          <p:cNvPr id="2" name="文本框 1"/>
          <p:cNvSpPr txBox="1"/>
          <p:nvPr>
            <p:custDataLst>
              <p:tags r:id="rId2"/>
            </p:custDataLst>
          </p:nvPr>
        </p:nvSpPr>
        <p:spPr>
          <a:xfrm>
            <a:off x="5864860" y="2206625"/>
            <a:ext cx="4267200" cy="2656205"/>
          </a:xfrm>
          <a:prstGeom prst="rect">
            <a:avLst/>
          </a:prstGeom>
          <a:noFill/>
        </p:spPr>
        <p:txBody>
          <a:bodyPr wrap="square" rtlCol="0">
            <a:spAutoFit/>
          </a:bodyPr>
          <a:lstStyle/>
          <a:p>
            <a:pPr algn="l" fontAlgn="auto">
              <a:lnSpc>
                <a:spcPts val="4000"/>
              </a:lnSpc>
              <a:spcBef>
                <a:spcPct val="0"/>
              </a:spcBef>
              <a:buClrTx/>
              <a:buSzTx/>
              <a:buNone/>
            </a:pPr>
            <a:r>
              <a:rPr lang="zh-CN" b="1">
                <a:solidFill>
                  <a:schemeClr val="dk1"/>
                </a:solidFill>
                <a:latin typeface="微软雅黑" panose="020B0503020204020204" charset="-122"/>
                <a:ea typeface="微软雅黑" panose="020B0503020204020204" charset="-122"/>
                <a:cs typeface="微软雅黑" panose="020B0503020204020204" charset="-122"/>
                <a:sym typeface="+mn-ea"/>
              </a:rPr>
              <a:t>四会：</a:t>
            </a:r>
            <a:endParaRPr lang="zh-CN" b="1">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ts val="4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1</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a:solidFill>
                  <a:schemeClr val="dk1"/>
                </a:solidFill>
                <a:latin typeface="微软雅黑" panose="020B0503020204020204" charset="-122"/>
                <a:ea typeface="微软雅黑" panose="020B0503020204020204" charset="-122"/>
                <a:cs typeface="微软雅黑" panose="020B0503020204020204" charset="-122"/>
                <a:sym typeface="+mn-ea"/>
              </a:rPr>
              <a:t>会使用消防器材</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ts val="4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2</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会报火警</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ts val="4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3</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会扑救初起火灾</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ts val="4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4</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lang="zh-CN" altLang="en-US" smtClean="0">
                <a:solidFill>
                  <a:schemeClr val="dk1"/>
                </a:solidFill>
                <a:latin typeface="微软雅黑" panose="020B0503020204020204" charset="-122"/>
                <a:ea typeface="微软雅黑" panose="020B0503020204020204" charset="-122"/>
                <a:sym typeface="+mn-ea"/>
              </a:rPr>
              <a:t>会组织疏散逃生</a:t>
            </a:r>
            <a:endParaRPr lang="zh-CN" altLang="en-US" smtClean="0">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第三节  消防安全知识</a:t>
            </a:r>
            <a:endParaRPr lang="zh-CN" altLang="en-US" sz="4000" b="1">
              <a:solidFill>
                <a:schemeClr val="lt1"/>
              </a:solidFill>
            </a:endParaRPr>
          </a:p>
        </p:txBody>
      </p:sp>
      <p:sp>
        <p:nvSpPr>
          <p:cNvPr id="4" name="文本框 3"/>
          <p:cNvSpPr txBox="1"/>
          <p:nvPr>
            <p:custDataLst>
              <p:tags r:id="rId1"/>
            </p:custDataLst>
          </p:nvPr>
        </p:nvSpPr>
        <p:spPr>
          <a:xfrm>
            <a:off x="810260" y="2800985"/>
            <a:ext cx="10573385" cy="3415030"/>
          </a:xfrm>
          <a:prstGeom prst="rect">
            <a:avLst/>
          </a:prstGeom>
          <a:noFill/>
        </p:spPr>
        <p:txBody>
          <a:bodyPr wrap="square" rtlCol="0">
            <a:spAutoFit/>
          </a:bodyPr>
          <a:lstStyle/>
          <a:p>
            <a:pPr algn="l" fontAlgn="auto">
              <a:lnSpc>
                <a:spcPct val="150000"/>
              </a:lnSpc>
              <a:spcBef>
                <a:spcPct val="0"/>
              </a:spcBef>
              <a:buClrTx/>
              <a:buSzTx/>
              <a:buNone/>
            </a:pPr>
            <a:r>
              <a:rPr lang="zh-CN" b="1">
                <a:solidFill>
                  <a:schemeClr val="dk1"/>
                </a:solidFill>
                <a:latin typeface="微软雅黑" panose="020B0503020204020204" charset="-122"/>
                <a:ea typeface="微软雅黑" panose="020B0503020204020204" charset="-122"/>
                <a:cs typeface="微软雅黑" panose="020B0503020204020204" charset="-122"/>
                <a:sym typeface="+mn-ea"/>
              </a:rPr>
              <a:t>火警报警方法</a:t>
            </a:r>
            <a:endParaRPr lang="zh-CN" b="1">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1</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a:solidFill>
                  <a:schemeClr val="dk1"/>
                </a:solidFill>
                <a:latin typeface="微软雅黑" panose="020B0503020204020204" charset="-122"/>
                <a:ea typeface="微软雅黑" panose="020B0503020204020204" charset="-122"/>
                <a:cs typeface="微软雅黑" panose="020B0503020204020204" charset="-122"/>
                <a:sym typeface="+mn-ea"/>
              </a:rPr>
              <a:t>电话接通以后，请务必要准确报出失火的地址（</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单位名、</a:t>
            </a:r>
            <a:r>
              <a:rPr>
                <a:solidFill>
                  <a:schemeClr val="dk1"/>
                </a:solidFill>
                <a:latin typeface="微软雅黑" panose="020B0503020204020204" charset="-122"/>
                <a:ea typeface="微软雅黑" panose="020B0503020204020204" charset="-122"/>
                <a:cs typeface="微软雅黑" panose="020B0503020204020204" charset="-122"/>
                <a:sym typeface="+mn-ea"/>
              </a:rPr>
              <a:t>路名、门牌号）、什么东西着火、火势大小、有没有人被困、有没有发生爆炸或毒气泄漏以及着火的范围等。在说不清楚具体地址时，要说出地理位置、周围明显建筑物或道路标志。</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2</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a:solidFill>
                  <a:schemeClr val="dk1"/>
                </a:solidFill>
                <a:latin typeface="微软雅黑" panose="020B0503020204020204" charset="-122"/>
                <a:ea typeface="微软雅黑" panose="020B0503020204020204" charset="-122"/>
                <a:cs typeface="微软雅黑" panose="020B0503020204020204" charset="-122"/>
                <a:sym typeface="+mn-ea"/>
              </a:rPr>
              <a:t>将自己的姓名、电话或手机号码告诉对方，以便联系。注意听清接警中心提出的问题，以便正确回答。</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3</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a:solidFill>
                  <a:schemeClr val="dk1"/>
                </a:solidFill>
                <a:latin typeface="微软雅黑" panose="020B0503020204020204" charset="-122"/>
                <a:ea typeface="微软雅黑" panose="020B0503020204020204" charset="-122"/>
                <a:cs typeface="微软雅黑" panose="020B0503020204020204" charset="-122"/>
                <a:sym typeface="+mn-ea"/>
              </a:rPr>
              <a:t>打完电话后，立即派人到</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门口或</a:t>
            </a:r>
            <a:r>
              <a:rPr>
                <a:solidFill>
                  <a:schemeClr val="dk1"/>
                </a:solidFill>
                <a:latin typeface="微软雅黑" panose="020B0503020204020204" charset="-122"/>
                <a:ea typeface="微软雅黑" panose="020B0503020204020204" charset="-122"/>
                <a:cs typeface="微软雅黑" panose="020B0503020204020204" charset="-122"/>
                <a:sym typeface="+mn-ea"/>
              </a:rPr>
              <a:t>交叉路口等候消防车，引导消防车迅速赶到火灾现场。</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4</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a:solidFill>
                  <a:schemeClr val="dk1"/>
                </a:solidFill>
                <a:latin typeface="微软雅黑" panose="020B0503020204020204" charset="-122"/>
                <a:ea typeface="微软雅黑" panose="020B0503020204020204" charset="-122"/>
                <a:cs typeface="微软雅黑" panose="020B0503020204020204" charset="-122"/>
                <a:sym typeface="+mn-ea"/>
              </a:rPr>
              <a:t>如果火情发生了新的变化，要立即告知消防队，以便他们及时调整力量部署。</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
        <p:nvSpPr>
          <p:cNvPr id="5" name="矩形 4"/>
          <p:cNvSpPr/>
          <p:nvPr/>
        </p:nvSpPr>
        <p:spPr>
          <a:xfrm>
            <a:off x="581660" y="1621155"/>
            <a:ext cx="286258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火警报警方法</a:t>
            </a:r>
            <a:endParaRPr lang="zh-CN" altLang="en-US" sz="2400" b="1">
              <a:solidFill>
                <a:srgbClr val="FFFFFF"/>
              </a:solidFill>
              <a:latin typeface="微软雅黑" panose="020B0503020204020204" charset="-122"/>
              <a:ea typeface="微软雅黑" panose="020B0503020204020204" charset="-122"/>
            </a:endParaRPr>
          </a:p>
        </p:txBody>
      </p:sp>
      <p:sp>
        <p:nvSpPr>
          <p:cNvPr id="7" name="圆角矩形 6"/>
          <p:cNvSpPr/>
          <p:nvPr/>
        </p:nvSpPr>
        <p:spPr>
          <a:xfrm>
            <a:off x="3989070" y="2216785"/>
            <a:ext cx="4003675" cy="584200"/>
          </a:xfrm>
          <a:prstGeom prst="roundRect">
            <a:avLst/>
          </a:prstGeom>
          <a:no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lnSpc>
                <a:spcPct val="130000"/>
              </a:lnSpc>
            </a:pPr>
            <a:r>
              <a:rPr lang="zh-CN" altLang="en-US">
                <a:solidFill>
                  <a:srgbClr val="FF0000"/>
                </a:solidFill>
                <a:latin typeface="微软雅黑" panose="020B0503020204020204" charset="-122"/>
                <a:ea typeface="微软雅黑" panose="020B0503020204020204" charset="-122"/>
                <a:cs typeface="微软雅黑" panose="020B0503020204020204" charset="-122"/>
                <a:sym typeface="+mn-lt"/>
              </a:rPr>
              <a:t>火警报警电话的号码是</a:t>
            </a:r>
            <a:r>
              <a:rPr lang="zh-CN" altLang="en-US" b="1">
                <a:solidFill>
                  <a:srgbClr val="FF0000"/>
                </a:solidFill>
                <a:latin typeface="微软雅黑" panose="020B0503020204020204" charset="-122"/>
                <a:ea typeface="微软雅黑" panose="020B0503020204020204" charset="-122"/>
                <a:cs typeface="微软雅黑" panose="020B0503020204020204" charset="-122"/>
                <a:sym typeface="+mn-lt"/>
              </a:rPr>
              <a:t>119！</a:t>
            </a:r>
            <a:endParaRPr lang="zh-CN" altLang="en-US" b="1">
              <a:solidFill>
                <a:srgbClr val="FF0000"/>
              </a:solidFill>
              <a:latin typeface="微软雅黑" panose="020B0503020204020204" charset="-122"/>
              <a:ea typeface="微软雅黑" panose="020B0503020204020204" charset="-122"/>
              <a:cs typeface="微软雅黑" panose="020B0503020204020204" charset="-122"/>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第三节  消防安全知识</a:t>
            </a:r>
            <a:endParaRPr lang="zh-CN" altLang="en-US" sz="4000" b="1">
              <a:solidFill>
                <a:schemeClr val="lt1"/>
              </a:solidFill>
            </a:endParaRPr>
          </a:p>
        </p:txBody>
      </p:sp>
      <p:sp>
        <p:nvSpPr>
          <p:cNvPr id="5" name="矩形 4"/>
          <p:cNvSpPr/>
          <p:nvPr/>
        </p:nvSpPr>
        <p:spPr>
          <a:xfrm>
            <a:off x="581660" y="1621155"/>
            <a:ext cx="4140835"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常见消防器材及其使用方法</a:t>
            </a:r>
            <a:endParaRPr lang="zh-CN" altLang="en-US" sz="2400" b="1">
              <a:solidFill>
                <a:srgbClr val="FFFFFF"/>
              </a:solidFill>
              <a:latin typeface="微软雅黑" panose="020B0503020204020204" charset="-122"/>
              <a:ea typeface="微软雅黑" panose="020B0503020204020204" charset="-122"/>
            </a:endParaRPr>
          </a:p>
        </p:txBody>
      </p:sp>
      <p:grpSp>
        <p:nvGrpSpPr>
          <p:cNvPr id="21" name="组合 20"/>
          <p:cNvGrpSpPr/>
          <p:nvPr/>
        </p:nvGrpSpPr>
        <p:grpSpPr>
          <a:xfrm>
            <a:off x="6933565" y="2313305"/>
            <a:ext cx="4197350" cy="4269740"/>
            <a:chOff x="10712" y="2312"/>
            <a:chExt cx="6610" cy="6724"/>
          </a:xfrm>
        </p:grpSpPr>
        <p:sp>
          <p:nvSpPr>
            <p:cNvPr id="15" name="稻壳儿春秋广告/盗版必究        原创来源：http://chn.docer.com/works?userid=199329941#!/work_time"/>
            <p:cNvSpPr/>
            <p:nvPr>
              <p:custDataLst>
                <p:tags r:id="rId1"/>
              </p:custDataLst>
            </p:nvPr>
          </p:nvSpPr>
          <p:spPr>
            <a:xfrm>
              <a:off x="10712" y="2312"/>
              <a:ext cx="6611" cy="6724"/>
            </a:xfrm>
            <a:prstGeom prst="rect">
              <a:avLst/>
            </a:prstGeom>
            <a:solidFill>
              <a:schemeClr val="lt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95000"/>
                  </a:schemeClr>
                </a:solidFill>
                <a:latin typeface="微软雅黑" panose="020B0503020204020204" charset="-122"/>
                <a:ea typeface="微软雅黑" panose="020B0503020204020204" charset="-122"/>
              </a:endParaRPr>
            </a:p>
          </p:txBody>
        </p:sp>
        <p:grpSp>
          <p:nvGrpSpPr>
            <p:cNvPr id="84996" name="组合 289795"/>
            <p:cNvGrpSpPr/>
            <p:nvPr/>
          </p:nvGrpSpPr>
          <p:grpSpPr>
            <a:xfrm>
              <a:off x="10818" y="2632"/>
              <a:ext cx="6293" cy="6405"/>
              <a:chOff x="0" y="1434"/>
              <a:chExt cx="2517" cy="2341"/>
            </a:xfrm>
          </p:grpSpPr>
          <p:pic>
            <p:nvPicPr>
              <p:cNvPr id="84997" name="图片 289796" descr="消防水带"/>
              <p:cNvPicPr>
                <a:picLocks noChangeAspect="1"/>
              </p:cNvPicPr>
              <p:nvPr/>
            </p:nvPicPr>
            <p:blipFill>
              <a:blip r:embed="rId2"/>
              <a:stretch>
                <a:fillRect/>
              </a:stretch>
            </p:blipFill>
            <p:spPr>
              <a:xfrm>
                <a:off x="0" y="1434"/>
                <a:ext cx="2517" cy="2023"/>
              </a:xfrm>
              <a:prstGeom prst="rect">
                <a:avLst/>
              </a:prstGeom>
              <a:noFill/>
              <a:ln w="9525">
                <a:noFill/>
              </a:ln>
            </p:spPr>
          </p:pic>
          <p:sp>
            <p:nvSpPr>
              <p:cNvPr id="84999" name="矩形 289798"/>
              <p:cNvSpPr/>
              <p:nvPr>
                <p:custDataLst>
                  <p:tags r:id="rId3"/>
                </p:custDataLst>
              </p:nvPr>
            </p:nvSpPr>
            <p:spPr>
              <a:xfrm>
                <a:off x="1973" y="1444"/>
                <a:ext cx="499" cy="317"/>
              </a:xfrm>
              <a:prstGeom prst="rect">
                <a:avLst/>
              </a:prstGeom>
              <a:noFill/>
              <a:ln w="9525">
                <a:noFill/>
              </a:ln>
            </p:spPr>
            <p:txBody>
              <a:bodyPr wrap="none" anchor="ctr"/>
              <a:lstStyle/>
              <a:p>
                <a:pPr algn="ctr" eaLnBrk="0" hangingPunct="0"/>
                <a:r>
                  <a:rPr lang="zh-CN" altLang="en-US" b="1">
                    <a:solidFill>
                      <a:schemeClr val="dk1"/>
                    </a:solidFill>
                    <a:latin typeface="微软雅黑" panose="020B0503020204020204" charset="-122"/>
                    <a:ea typeface="微软雅黑" panose="020B0503020204020204" charset="-122"/>
                  </a:rPr>
                  <a:t>水带</a:t>
                </a:r>
                <a:endParaRPr lang="zh-CN" altLang="en-US" b="1">
                  <a:solidFill>
                    <a:schemeClr val="dk1"/>
                  </a:solidFill>
                  <a:latin typeface="微软雅黑" panose="020B0503020204020204" charset="-122"/>
                  <a:ea typeface="微软雅黑" panose="020B0503020204020204" charset="-122"/>
                </a:endParaRPr>
              </a:p>
            </p:txBody>
          </p:sp>
          <p:sp>
            <p:nvSpPr>
              <p:cNvPr id="85000" name="矩形 289799"/>
              <p:cNvSpPr/>
              <p:nvPr>
                <p:custDataLst>
                  <p:tags r:id="rId4"/>
                </p:custDataLst>
              </p:nvPr>
            </p:nvSpPr>
            <p:spPr>
              <a:xfrm>
                <a:off x="386" y="3457"/>
                <a:ext cx="454" cy="318"/>
              </a:xfrm>
              <a:prstGeom prst="rect">
                <a:avLst/>
              </a:prstGeom>
              <a:noFill/>
              <a:ln w="9525">
                <a:noFill/>
              </a:ln>
            </p:spPr>
            <p:txBody>
              <a:bodyPr wrap="none" anchor="ctr"/>
              <a:lstStyle/>
              <a:p>
                <a:pPr algn="ctr" eaLnBrk="0" hangingPunct="0"/>
                <a:r>
                  <a:rPr lang="zh-CN" altLang="en-US" b="1">
                    <a:solidFill>
                      <a:schemeClr val="dk1"/>
                    </a:solidFill>
                    <a:latin typeface="微软雅黑" panose="020B0503020204020204" charset="-122"/>
                    <a:ea typeface="微软雅黑" panose="020B0503020204020204" charset="-122"/>
                  </a:rPr>
                  <a:t>接扣</a:t>
                </a:r>
                <a:endParaRPr lang="zh-CN" altLang="en-US" b="1">
                  <a:solidFill>
                    <a:schemeClr val="dk1"/>
                  </a:solidFill>
                  <a:latin typeface="微软雅黑" panose="020B0503020204020204" charset="-122"/>
                  <a:ea typeface="微软雅黑" panose="020B0503020204020204" charset="-122"/>
                </a:endParaRPr>
              </a:p>
            </p:txBody>
          </p:sp>
        </p:grpSp>
        <p:cxnSp>
          <p:nvCxnSpPr>
            <p:cNvPr id="10" name="直接箭头连接符 9"/>
            <p:cNvCxnSpPr/>
            <p:nvPr/>
          </p:nvCxnSpPr>
          <p:spPr>
            <a:xfrm flipH="1" flipV="1">
              <a:off x="11783" y="7807"/>
              <a:ext cx="0" cy="1191"/>
            </a:xfrm>
            <a:prstGeom prst="straightConnector1">
              <a:avLst/>
            </a:prstGeom>
            <a:ln w="28575">
              <a:solidFill>
                <a:srgbClr val="F12F4C"/>
              </a:solidFill>
              <a:tailEnd type="arrow"/>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p:nvPr/>
          </p:nvCxnSpPr>
          <p:spPr>
            <a:xfrm rot="16200000" flipH="1" flipV="1">
              <a:off x="15200" y="2465"/>
              <a:ext cx="0" cy="1191"/>
            </a:xfrm>
            <a:prstGeom prst="straightConnector1">
              <a:avLst/>
            </a:prstGeom>
            <a:ln w="28575">
              <a:solidFill>
                <a:srgbClr val="F12F4C"/>
              </a:solidFill>
              <a:tailEnd type="arrow"/>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1308100" y="2842895"/>
            <a:ext cx="3078480" cy="1021080"/>
            <a:chOff x="2029" y="3146"/>
            <a:chExt cx="4848" cy="1608"/>
          </a:xfrm>
        </p:grpSpPr>
        <p:sp>
          <p:nvSpPr>
            <p:cNvPr id="2" name="文本框 1"/>
            <p:cNvSpPr txBox="1"/>
            <p:nvPr>
              <p:custDataLst>
                <p:tags r:id="rId5"/>
              </p:custDataLst>
            </p:nvPr>
          </p:nvSpPr>
          <p:spPr>
            <a:xfrm>
              <a:off x="2050" y="3146"/>
              <a:ext cx="4351" cy="871"/>
            </a:xfrm>
            <a:prstGeom prst="rect">
              <a:avLst/>
            </a:prstGeom>
            <a:noFill/>
          </p:spPr>
          <p:txBody>
            <a:bodyPr wrap="square" rtlCol="0" anchor="t">
              <a:spAutoFit/>
            </a:bodyPr>
            <a:lstStyle/>
            <a:p>
              <a:pPr indent="0" fontAlgn="auto">
                <a:lnSpc>
                  <a:spcPct val="150000"/>
                </a:lnSpc>
              </a:pPr>
              <a:r>
                <a:rPr lang="zh-CN" altLang="en-US" sz="2000">
                  <a:solidFill>
                    <a:schemeClr val="dk1"/>
                  </a:solidFill>
                  <a:latin typeface="微软雅黑" panose="020B0503020204020204" charset="-122"/>
                  <a:ea typeface="微软雅黑" panose="020B0503020204020204" charset="-122"/>
                  <a:sym typeface="+mn-ea"/>
                </a:rPr>
                <a:t>规格：25m / 条；</a:t>
              </a:r>
              <a:endParaRPr lang="zh-CN" altLang="en-US" sz="2000">
                <a:solidFill>
                  <a:schemeClr val="dk1"/>
                </a:solidFill>
                <a:latin typeface="微软雅黑" panose="020B0503020204020204" charset="-122"/>
                <a:ea typeface="微软雅黑" panose="020B0503020204020204" charset="-122"/>
                <a:sym typeface="+mn-ea"/>
              </a:endParaRPr>
            </a:p>
          </p:txBody>
        </p:sp>
        <p:sp>
          <p:nvSpPr>
            <p:cNvPr id="6" name="文本框 5"/>
            <p:cNvSpPr txBox="1"/>
            <p:nvPr>
              <p:custDataLst>
                <p:tags r:id="rId6"/>
              </p:custDataLst>
            </p:nvPr>
          </p:nvSpPr>
          <p:spPr>
            <a:xfrm>
              <a:off x="2029" y="3884"/>
              <a:ext cx="4848" cy="871"/>
            </a:xfrm>
            <a:prstGeom prst="rect">
              <a:avLst/>
            </a:prstGeom>
            <a:noFill/>
          </p:spPr>
          <p:txBody>
            <a:bodyPr wrap="square" rtlCol="0" anchor="t">
              <a:spAutoFit/>
            </a:bodyPr>
            <a:lstStyle/>
            <a:p>
              <a:pPr indent="0" fontAlgn="auto">
                <a:lnSpc>
                  <a:spcPct val="150000"/>
                </a:lnSpc>
              </a:pPr>
              <a:r>
                <a:rPr lang="zh-CN" altLang="en-US" sz="2000">
                  <a:solidFill>
                    <a:schemeClr val="dk1"/>
                  </a:solidFill>
                  <a:latin typeface="微软雅黑" panose="020B0503020204020204" charset="-122"/>
                  <a:ea typeface="微软雅黑" panose="020B0503020204020204" charset="-122"/>
                  <a:sym typeface="+mn-ea"/>
                </a:rPr>
                <a:t>配置要求：1条 / 消防栓；</a:t>
              </a:r>
              <a:endParaRPr lang="zh-CN" altLang="en-US" sz="2000">
                <a:solidFill>
                  <a:schemeClr val="dk1"/>
                </a:solidFill>
                <a:latin typeface="微软雅黑" panose="020B0503020204020204" charset="-122"/>
                <a:ea typeface="微软雅黑" panose="020B0503020204020204" charset="-122"/>
                <a:sym typeface="+mn-ea"/>
              </a:endParaRPr>
            </a:p>
          </p:txBody>
        </p:sp>
      </p:grpSp>
      <p:grpSp>
        <p:nvGrpSpPr>
          <p:cNvPr id="8" name="组合 7"/>
          <p:cNvGrpSpPr/>
          <p:nvPr/>
        </p:nvGrpSpPr>
        <p:grpSpPr>
          <a:xfrm>
            <a:off x="1276350" y="3839210"/>
            <a:ext cx="5545455" cy="2439035"/>
            <a:chOff x="1979" y="4715"/>
            <a:chExt cx="8733" cy="3841"/>
          </a:xfrm>
        </p:grpSpPr>
        <p:sp>
          <p:nvSpPr>
            <p:cNvPr id="9" name="文本框 8"/>
            <p:cNvSpPr txBox="1"/>
            <p:nvPr/>
          </p:nvSpPr>
          <p:spPr>
            <a:xfrm>
              <a:off x="2049" y="5499"/>
              <a:ext cx="8663" cy="1888"/>
            </a:xfrm>
            <a:prstGeom prst="rect">
              <a:avLst/>
            </a:prstGeom>
            <a:noFill/>
          </p:spPr>
          <p:txBody>
            <a:bodyPr wrap="square" rtlCol="0" anchor="t">
              <a:spAutoFit/>
            </a:bodyPr>
            <a:lstStyle/>
            <a:p>
              <a:pPr algn="just" eaLnBrk="0" fontAlgn="base" hangingPunct="0">
                <a:lnSpc>
                  <a:spcPct val="120000"/>
                </a:lnSpc>
                <a:buClr>
                  <a:srgbClr val="C00000"/>
                </a:buClr>
                <a:buSzTx/>
                <a:buFont typeface="Wingdings" panose="05000000000000000000" charset="0"/>
                <a:defRPr/>
              </a:pPr>
              <a:r>
                <a:rPr lang="zh-CN" altLang="en-US" sz="2000">
                  <a:solidFill>
                    <a:srgbClr val="F12F4C"/>
                  </a:solidFill>
                  <a:latin typeface="微软雅黑" panose="020B0503020204020204" charset="-122"/>
                  <a:ea typeface="微软雅黑" panose="020B0503020204020204" charset="-122"/>
                  <a:sym typeface="+mn-ea"/>
                </a:rPr>
                <a:t>铺设时应避免骤然曲折，以防止降低耐水压能力，还应避免扭转，以防止充水后水带转动而使内扣式水带接口脱开。</a:t>
              </a:r>
              <a:endParaRPr lang="zh-CN" altLang="en-US" sz="2000">
                <a:solidFill>
                  <a:srgbClr val="F12F4C"/>
                </a:solidFill>
                <a:latin typeface="微软雅黑" panose="020B0503020204020204" charset="-122"/>
                <a:ea typeface="微软雅黑" panose="020B0503020204020204" charset="-122"/>
                <a:sym typeface="+mn-ea"/>
              </a:endParaRPr>
            </a:p>
          </p:txBody>
        </p:sp>
        <p:sp>
          <p:nvSpPr>
            <p:cNvPr id="11" name="文本框 10"/>
            <p:cNvSpPr txBox="1"/>
            <p:nvPr>
              <p:custDataLst>
                <p:tags r:id="rId7"/>
              </p:custDataLst>
            </p:nvPr>
          </p:nvSpPr>
          <p:spPr>
            <a:xfrm>
              <a:off x="2022" y="4715"/>
              <a:ext cx="2273" cy="871"/>
            </a:xfrm>
            <a:prstGeom prst="rect">
              <a:avLst/>
            </a:prstGeom>
            <a:noFill/>
          </p:spPr>
          <p:txBody>
            <a:bodyPr wrap="square" rtlCol="0" anchor="t">
              <a:spAutoFit/>
            </a:bodyPr>
            <a:lstStyle/>
            <a:p>
              <a:pPr indent="0" fontAlgn="auto">
                <a:lnSpc>
                  <a:spcPct val="150000"/>
                </a:lnSpc>
              </a:pPr>
              <a:r>
                <a:rPr lang="zh-CN" altLang="en-US" sz="2000">
                  <a:solidFill>
                    <a:schemeClr val="dk1"/>
                  </a:solidFill>
                  <a:latin typeface="微软雅黑" panose="020B0503020204020204" charset="-122"/>
                  <a:ea typeface="微软雅黑" panose="020B0503020204020204" charset="-122"/>
                  <a:sym typeface="+mn-ea"/>
                </a:rPr>
                <a:t>使用说明：</a:t>
              </a:r>
              <a:endParaRPr lang="zh-CN" altLang="en-US" sz="2000">
                <a:solidFill>
                  <a:schemeClr val="dk1"/>
                </a:solidFill>
                <a:latin typeface="微软雅黑" panose="020B0503020204020204" charset="-122"/>
                <a:ea typeface="微软雅黑" panose="020B0503020204020204" charset="-122"/>
                <a:sym typeface="+mn-ea"/>
              </a:endParaRPr>
            </a:p>
          </p:txBody>
        </p:sp>
        <p:sp>
          <p:nvSpPr>
            <p:cNvPr id="12" name="文本框 11"/>
            <p:cNvSpPr txBox="1"/>
            <p:nvPr/>
          </p:nvSpPr>
          <p:spPr>
            <a:xfrm>
              <a:off x="1979" y="7249"/>
              <a:ext cx="8732" cy="1307"/>
            </a:xfrm>
            <a:prstGeom prst="rect">
              <a:avLst/>
            </a:prstGeom>
            <a:noFill/>
          </p:spPr>
          <p:txBody>
            <a:bodyPr wrap="square" rtlCol="0" anchor="t">
              <a:spAutoFit/>
            </a:bodyPr>
            <a:lstStyle/>
            <a:p>
              <a:pPr algn="just" eaLnBrk="0" fontAlgn="base" hangingPunct="0">
                <a:lnSpc>
                  <a:spcPct val="120000"/>
                </a:lnSpc>
                <a:buClr>
                  <a:srgbClr val="C00000"/>
                </a:buClr>
                <a:buSzTx/>
                <a:buFont typeface="Wingdings" panose="05000000000000000000" charset="0"/>
                <a:defRPr/>
              </a:pPr>
              <a:r>
                <a:rPr lang="zh-CN" altLang="en-US" sz="2000">
                  <a:solidFill>
                    <a:srgbClr val="F12F4C"/>
                  </a:solidFill>
                  <a:latin typeface="微软雅黑" panose="020B0503020204020204" charset="-122"/>
                  <a:ea typeface="微软雅黑" panose="020B0503020204020204" charset="-122"/>
                  <a:sym typeface="+mn-ea"/>
                </a:rPr>
                <a:t>充水后应避免在地面上强行拖拉，需要改变位置时要尽量抬起移动，以减少水带与地面的磨损。</a:t>
              </a:r>
              <a:endParaRPr lang="zh-CN" altLang="en-US" sz="2000">
                <a:solidFill>
                  <a:srgbClr val="F12F4C"/>
                </a:solidFill>
                <a:latin typeface="微软雅黑" panose="020B0503020204020204" charset="-122"/>
                <a:ea typeface="微软雅黑" panose="020B0503020204020204" charset="-122"/>
                <a:sym typeface="+mn-ea"/>
              </a:endParaRPr>
            </a:p>
          </p:txBody>
        </p:sp>
      </p:grpSp>
      <p:grpSp>
        <p:nvGrpSpPr>
          <p:cNvPr id="25" name="组合 24"/>
          <p:cNvGrpSpPr/>
          <p:nvPr/>
        </p:nvGrpSpPr>
        <p:grpSpPr>
          <a:xfrm>
            <a:off x="1007110" y="2312670"/>
            <a:ext cx="5927725" cy="4270375"/>
            <a:chOff x="1555" y="2311"/>
            <a:chExt cx="9335" cy="6725"/>
          </a:xfrm>
        </p:grpSpPr>
        <p:sp>
          <p:nvSpPr>
            <p:cNvPr id="17" name="矩形 16"/>
            <p:cNvSpPr/>
            <p:nvPr>
              <p:custDataLst>
                <p:tags r:id="rId8"/>
              </p:custDataLst>
            </p:nvPr>
          </p:nvSpPr>
          <p:spPr>
            <a:xfrm>
              <a:off x="1555" y="3146"/>
              <a:ext cx="9334" cy="5890"/>
            </a:xfrm>
            <a:prstGeom prst="rect">
              <a:avLst/>
            </a:prstGeom>
            <a:noFill/>
            <a:ln>
              <a:solidFill>
                <a:srgbClr val="3F3D3D"/>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7295"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grpSp>
          <p:nvGrpSpPr>
            <p:cNvPr id="20" name="组合 19"/>
            <p:cNvGrpSpPr/>
            <p:nvPr/>
          </p:nvGrpSpPr>
          <p:grpSpPr>
            <a:xfrm>
              <a:off x="1555" y="2311"/>
              <a:ext cx="9335" cy="841"/>
              <a:chOff x="1555" y="2311"/>
              <a:chExt cx="9335" cy="841"/>
            </a:xfrm>
          </p:grpSpPr>
          <p:sp>
            <p:nvSpPr>
              <p:cNvPr id="18" name="矩形 17"/>
              <p:cNvSpPr/>
              <p:nvPr>
                <p:custDataLst>
                  <p:tags r:id="rId9"/>
                </p:custDataLst>
              </p:nvPr>
            </p:nvSpPr>
            <p:spPr>
              <a:xfrm>
                <a:off x="1555" y="2353"/>
                <a:ext cx="9335" cy="793"/>
              </a:xfrm>
              <a:prstGeom prst="rect">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sp>
            <p:nvSpPr>
              <p:cNvPr id="19" name="文本框 43"/>
              <p:cNvSpPr txBox="1"/>
              <p:nvPr>
                <p:custDataLst>
                  <p:tags r:id="rId10"/>
                </p:custDataLst>
              </p:nvPr>
            </p:nvSpPr>
            <p:spPr>
              <a:xfrm>
                <a:off x="1780" y="2311"/>
                <a:ext cx="3909" cy="841"/>
              </a:xfrm>
              <a:prstGeom prst="rect">
                <a:avLst/>
              </a:prstGeom>
              <a:noFill/>
              <a:ln w="50800">
                <a:noFill/>
              </a:ln>
            </p:spPr>
            <p:txBody>
              <a:bodyPr wrap="square" rtlCol="0" anchor="ctr">
                <a:spAutoFit/>
              </a:bodyPr>
              <a:lstStyle/>
              <a:p>
                <a:pPr marL="0" marR="0" lvl="0" indent="0" algn="ctr" defTabSz="1217295" rtl="0" fontAlgn="base">
                  <a:lnSpc>
                    <a:spcPct val="120000"/>
                  </a:lnSpc>
                  <a:spcBef>
                    <a:spcPct val="0"/>
                  </a:spcBef>
                  <a:spcAft>
                    <a:spcPct val="0"/>
                  </a:spcAft>
                  <a:buClrTx/>
                  <a:buSzTx/>
                  <a:buFontTx/>
                  <a:buNone/>
                  <a:defRPr/>
                </a:pPr>
                <a:r>
                  <a:rPr lang="zh-CN" altLang="en-US" sz="2400" b="1" noProof="0">
                    <a:ln>
                      <a:noFill/>
                    </a:ln>
                    <a:solidFill>
                      <a:schemeClr val="lt1"/>
                    </a:solidFill>
                    <a:effectLst/>
                    <a:uLnTx/>
                    <a:uFillTx/>
                    <a:latin typeface="微软雅黑" panose="020B0503020204020204" charset="-122"/>
                    <a:ea typeface="微软雅黑" panose="020B0503020204020204" charset="-122"/>
                    <a:cs typeface="Arial" panose="020B0604020202020204" pitchFamily="34" charset="0"/>
                    <a:sym typeface="+mn-ea"/>
                  </a:rPr>
                  <a:t>（一）消防水带</a:t>
                </a:r>
                <a:endParaRPr kumimoji="0" lang="zh-CN" altLang="en-US" sz="2400" b="1"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Arial" panose="020B0604020202020204" pitchFamily="34" charset="0"/>
                  <a:sym typeface="+mn-ea"/>
                </a:endParaRPr>
              </a:p>
            </p:txBody>
          </p:sp>
        </p:grpSp>
      </p:gr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800"/>
                                  </p:stCondLst>
                                  <p:childTnLst>
                                    <p:set>
                                      <p:cBhvr>
                                        <p:cTn id="6" dur="1" fill="hold">
                                          <p:stCondLst>
                                            <p:cond delay="0"/>
                                          </p:stCondLst>
                                        </p:cTn>
                                        <p:tgtEl>
                                          <p:spTgt spid="25"/>
                                        </p:tgtEl>
                                        <p:attrNameLst>
                                          <p:attrName>style.visibility</p:attrName>
                                        </p:attrNameLst>
                                      </p:cBhvr>
                                      <p:to>
                                        <p:strVal val="visible"/>
                                      </p:to>
                                    </p:set>
                                    <p:animEffect transition="in" filter="wipe(up)">
                                      <p:cBhvr>
                                        <p:cTn id="7" dur="500"/>
                                        <p:tgtEl>
                                          <p:spTgt spid="25"/>
                                        </p:tgtEl>
                                      </p:cBhvr>
                                    </p:animEffect>
                                  </p:childTnLst>
                                </p:cTn>
                              </p:par>
                              <p:par>
                                <p:cTn id="8" presetID="42" presetClass="entr" presetSubtype="0" fill="hold" nodeType="withEffect">
                                  <p:stCondLst>
                                    <p:cond delay="470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1000"/>
                                        <p:tgtEl>
                                          <p:spTgt spid="23"/>
                                        </p:tgtEl>
                                      </p:cBhvr>
                                    </p:animEffect>
                                    <p:anim calcmode="lin" valueType="num">
                                      <p:cBhvr>
                                        <p:cTn id="11" dur="1000" fill="hold"/>
                                        <p:tgtEl>
                                          <p:spTgt spid="23"/>
                                        </p:tgtEl>
                                        <p:attrNameLst>
                                          <p:attrName>ppt_x</p:attrName>
                                        </p:attrNameLst>
                                      </p:cBhvr>
                                      <p:tavLst>
                                        <p:tav tm="0">
                                          <p:val>
                                            <p:strVal val="#ppt_x"/>
                                          </p:val>
                                        </p:tav>
                                        <p:tav tm="100000">
                                          <p:val>
                                            <p:strVal val="#ppt_x"/>
                                          </p:val>
                                        </p:tav>
                                      </p:tavLst>
                                    </p:anim>
                                    <p:anim calcmode="lin" valueType="num">
                                      <p:cBhvr>
                                        <p:cTn id="12" dur="1000" fill="hold"/>
                                        <p:tgtEl>
                                          <p:spTgt spid="23"/>
                                        </p:tgtEl>
                                        <p:attrNameLst>
                                          <p:attrName>ppt_y</p:attrName>
                                        </p:attrNameLst>
                                      </p:cBhvr>
                                      <p:tavLst>
                                        <p:tav tm="0">
                                          <p:val>
                                            <p:strVal val="#ppt_y+.1"/>
                                          </p:val>
                                        </p:tav>
                                        <p:tav tm="100000">
                                          <p:val>
                                            <p:strVal val="#ppt_y"/>
                                          </p:val>
                                        </p:tav>
                                      </p:tavLst>
                                    </p:anim>
                                  </p:childTnLst>
                                </p:cTn>
                              </p:par>
                              <p:par>
                                <p:cTn id="13" presetID="53" presetClass="entr" presetSubtype="16" fill="hold" nodeType="withEffect">
                                  <p:stCondLst>
                                    <p:cond delay="5400"/>
                                  </p:stCondLst>
                                  <p:childTnLst>
                                    <p:set>
                                      <p:cBhvr>
                                        <p:cTn id="14" dur="1" fill="hold">
                                          <p:stCondLst>
                                            <p:cond delay="0"/>
                                          </p:stCondLst>
                                        </p:cTn>
                                        <p:tgtEl>
                                          <p:spTgt spid="21"/>
                                        </p:tgtEl>
                                        <p:attrNameLst>
                                          <p:attrName>style.visibility</p:attrName>
                                        </p:attrNameLst>
                                      </p:cBhvr>
                                      <p:to>
                                        <p:strVal val="visible"/>
                                      </p:to>
                                    </p:set>
                                    <p:anim calcmode="lin" valueType="num">
                                      <p:cBhvr>
                                        <p:cTn id="15" dur="1000" fill="hold"/>
                                        <p:tgtEl>
                                          <p:spTgt spid="21"/>
                                        </p:tgtEl>
                                        <p:attrNameLst>
                                          <p:attrName>ppt_w</p:attrName>
                                        </p:attrNameLst>
                                      </p:cBhvr>
                                      <p:tavLst>
                                        <p:tav tm="0">
                                          <p:val>
                                            <p:fltVal val="0"/>
                                          </p:val>
                                        </p:tav>
                                        <p:tav tm="100000">
                                          <p:val>
                                            <p:strVal val="#ppt_w"/>
                                          </p:val>
                                        </p:tav>
                                      </p:tavLst>
                                    </p:anim>
                                    <p:anim calcmode="lin" valueType="num">
                                      <p:cBhvr>
                                        <p:cTn id="16" dur="1000" fill="hold"/>
                                        <p:tgtEl>
                                          <p:spTgt spid="21"/>
                                        </p:tgtEl>
                                        <p:attrNameLst>
                                          <p:attrName>ppt_h</p:attrName>
                                        </p:attrNameLst>
                                      </p:cBhvr>
                                      <p:tavLst>
                                        <p:tav tm="0">
                                          <p:val>
                                            <p:fltVal val="0"/>
                                          </p:val>
                                        </p:tav>
                                        <p:tav tm="100000">
                                          <p:val>
                                            <p:strVal val="#ppt_h"/>
                                          </p:val>
                                        </p:tav>
                                      </p:tavLst>
                                    </p:anim>
                                    <p:animEffect transition="in" filter="fade">
                                      <p:cBhvr>
                                        <p:cTn id="17" dur="1000"/>
                                        <p:tgtEl>
                                          <p:spTgt spid="21"/>
                                        </p:tgtEl>
                                      </p:cBhvr>
                                    </p:animEffect>
                                  </p:childTnLst>
                                </p:cTn>
                              </p:par>
                              <p:par>
                                <p:cTn id="18" presetID="42" presetClass="entr" presetSubtype="0" fill="hold" nodeType="withEffect">
                                  <p:stCondLst>
                                    <p:cond delay="109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第三节  消防安全知识</a:t>
            </a:r>
            <a:endParaRPr lang="zh-CN" altLang="en-US" sz="4000" b="1">
              <a:solidFill>
                <a:schemeClr val="lt1"/>
              </a:solidFill>
            </a:endParaRPr>
          </a:p>
        </p:txBody>
      </p:sp>
      <p:sp>
        <p:nvSpPr>
          <p:cNvPr id="5" name="矩形 4"/>
          <p:cNvSpPr/>
          <p:nvPr/>
        </p:nvSpPr>
        <p:spPr>
          <a:xfrm>
            <a:off x="581660" y="1621155"/>
            <a:ext cx="4140835"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常见消防器材及其使用方法</a:t>
            </a:r>
            <a:endParaRPr lang="zh-CN" altLang="en-US" sz="2400" b="1">
              <a:solidFill>
                <a:srgbClr val="FFFFFF"/>
              </a:solidFill>
              <a:latin typeface="微软雅黑" panose="020B0503020204020204" charset="-122"/>
              <a:ea typeface="微软雅黑" panose="020B0503020204020204" charset="-122"/>
            </a:endParaRPr>
          </a:p>
        </p:txBody>
      </p:sp>
      <p:grpSp>
        <p:nvGrpSpPr>
          <p:cNvPr id="4" name="组合 3"/>
          <p:cNvGrpSpPr/>
          <p:nvPr/>
        </p:nvGrpSpPr>
        <p:grpSpPr>
          <a:xfrm>
            <a:off x="1617345" y="3724910"/>
            <a:ext cx="4272280" cy="820420"/>
            <a:chOff x="2563" y="4671"/>
            <a:chExt cx="6728" cy="1292"/>
          </a:xfrm>
        </p:grpSpPr>
        <p:sp>
          <p:nvSpPr>
            <p:cNvPr id="7" name="文本占位符 13314"/>
            <p:cNvSpPr>
              <a:spLocks noGrp="1"/>
            </p:cNvSpPr>
            <p:nvPr>
              <p:custDataLst>
                <p:tags r:id="rId1"/>
              </p:custDataLst>
            </p:nvPr>
          </p:nvSpPr>
          <p:spPr>
            <a:xfrm>
              <a:off x="2563" y="4671"/>
              <a:ext cx="6728" cy="608"/>
            </a:xfrm>
            <a:prstGeom prst="rect">
              <a:avLst/>
            </a:prstGeom>
            <a:noFill/>
            <a:ln w="9525">
              <a:noFill/>
              <a:miter/>
            </a:ln>
          </p:spPr>
          <p:txBody>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marR="0" lvl="0" indent="0" algn="l" defTabSz="914400" rtl="0" eaLnBrk="1" fontAlgn="base" latinLnBrk="0" hangingPunct="1">
                <a:lnSpc>
                  <a:spcPct val="80000"/>
                </a:lnSpc>
                <a:spcBef>
                  <a:spcPct val="20000"/>
                </a:spcBef>
                <a:spcAft>
                  <a:spcPct val="0"/>
                </a:spcAft>
                <a:buClrTx/>
                <a:buSzTx/>
                <a:buFontTx/>
                <a:buNone/>
                <a:defRPr/>
              </a:pPr>
              <a:r>
                <a:rPr kumimoji="0" lang="zh-CN" altLang="en-US" sz="2000" i="0" u="none" strike="noStrike" kern="1200" cap="none" spc="0" normalizeH="0" baseline="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规格：</a:t>
              </a:r>
              <a:r>
                <a:rPr kumimoji="0" lang="en-US" altLang="zh-CN" sz="2000" i="0" u="none" strike="noStrike" kern="1200" cap="none" spc="0" normalizeH="0" baseline="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19 mm</a:t>
              </a:r>
              <a:r>
                <a:rPr kumimoji="0" lang="zh-CN" altLang="en-US" sz="2000" i="0" u="none" strike="noStrike" kern="1200" cap="none" spc="0" normalizeH="0" baseline="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密集直流；</a:t>
              </a:r>
              <a:endParaRPr kumimoji="0" lang="zh-CN" altLang="en-US" sz="2000" i="0" u="none" strike="noStrike" kern="1200" cap="none" spc="0" normalizeH="0" baseline="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endParaRPr>
            </a:p>
          </p:txBody>
        </p:sp>
        <p:sp>
          <p:nvSpPr>
            <p:cNvPr id="13" name="文本占位符 13314"/>
            <p:cNvSpPr>
              <a:spLocks noGrp="1"/>
            </p:cNvSpPr>
            <p:nvPr>
              <p:custDataLst>
                <p:tags r:id="rId2"/>
              </p:custDataLst>
            </p:nvPr>
          </p:nvSpPr>
          <p:spPr>
            <a:xfrm>
              <a:off x="2563" y="5381"/>
              <a:ext cx="6728" cy="583"/>
            </a:xfrm>
            <a:prstGeom prst="rect">
              <a:avLst/>
            </a:prstGeom>
            <a:noFill/>
            <a:ln w="9525">
              <a:noFill/>
              <a:miter/>
            </a:ln>
          </p:spPr>
          <p:txBody>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marR="0" lvl="0" indent="0" algn="l" defTabSz="914400" rtl="0" eaLnBrk="1" fontAlgn="base" latinLnBrk="0" hangingPunct="1">
                <a:lnSpc>
                  <a:spcPct val="80000"/>
                </a:lnSpc>
                <a:spcBef>
                  <a:spcPct val="20000"/>
                </a:spcBef>
                <a:spcAft>
                  <a:spcPct val="0"/>
                </a:spcAft>
                <a:buClrTx/>
                <a:buSzTx/>
                <a:buFontTx/>
                <a:buNone/>
                <a:defRPr/>
              </a:pPr>
              <a:r>
                <a:rPr kumimoji="0" lang="zh-CN" altLang="en-US" sz="2000" i="0" u="none" strike="noStrike" kern="1200" cap="none" spc="0" normalizeH="0" baseline="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配置要求：</a:t>
              </a:r>
              <a:r>
                <a:rPr kumimoji="0" lang="en-US" altLang="zh-CN" sz="2000" i="0" u="none" strike="noStrike" kern="1200" cap="none" spc="0" normalizeH="0" baseline="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1</a:t>
              </a:r>
              <a:r>
                <a:rPr kumimoji="0" lang="zh-CN" altLang="en-US" sz="2000" i="0" u="none" strike="noStrike" kern="1200" cap="none" spc="0" normalizeH="0" baseline="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个 </a:t>
              </a:r>
              <a:r>
                <a:rPr kumimoji="0" lang="en-US" altLang="zh-CN" sz="2000" i="0" u="none" strike="noStrike" kern="1200" cap="none" spc="0" normalizeH="0" baseline="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 </a:t>
              </a:r>
              <a:r>
                <a:rPr kumimoji="0" lang="zh-CN" altLang="en-US" sz="2000" i="0" u="none" strike="noStrike" kern="1200" cap="none" spc="0" normalizeH="0" baseline="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消防栓；</a:t>
              </a:r>
              <a:endParaRPr kumimoji="0" lang="zh-CN" altLang="en-US" sz="2000" i="0" u="none" strike="noStrike" kern="1200" cap="none" spc="0" normalizeH="0" baseline="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sp>
        <p:nvSpPr>
          <p:cNvPr id="16" name="文本占位符 13314"/>
          <p:cNvSpPr>
            <a:spLocks noGrp="1"/>
          </p:cNvSpPr>
          <p:nvPr>
            <p:custDataLst>
              <p:tags r:id="rId3"/>
            </p:custDataLst>
          </p:nvPr>
        </p:nvSpPr>
        <p:spPr>
          <a:xfrm>
            <a:off x="1619885" y="4656455"/>
            <a:ext cx="3888740" cy="866775"/>
          </a:xfrm>
          <a:prstGeom prst="rect">
            <a:avLst/>
          </a:prstGeom>
          <a:noFill/>
          <a:ln w="9525">
            <a:noFill/>
            <a:miter/>
          </a:ln>
        </p:spPr>
        <p:txBody>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marR="0" lvl="0" indent="0" algn="l" defTabSz="914400" rtl="0">
              <a:lnSpc>
                <a:spcPct val="150000"/>
              </a:lnSpc>
              <a:spcBef>
                <a:spcPct val="0"/>
              </a:spcBef>
              <a:spcAft>
                <a:spcPct val="0"/>
              </a:spcAft>
              <a:buClrTx/>
              <a:buSzTx/>
              <a:buFontTx/>
              <a:buNone/>
              <a:defRPr/>
            </a:pPr>
            <a:r>
              <a:rPr kumimoji="0" lang="zh-CN" altLang="en-US" sz="2000" i="0" u="none" strike="noStrike" kern="1200" cap="none" spc="0" normalizeH="0" baseline="0" noProof="0">
                <a:ln>
                  <a:noFill/>
                </a:ln>
                <a:solidFill>
                  <a:schemeClr val="dk1"/>
                </a:solidFill>
                <a:effectLst/>
                <a:uLnTx/>
                <a:uFillTx/>
                <a:latin typeface="微软雅黑" panose="020B0503020204020204" charset="-122"/>
                <a:ea typeface="微软雅黑" panose="020B0503020204020204" charset="-122"/>
                <a:cs typeface="+mn-cs"/>
                <a:sym typeface="+mn-ea"/>
              </a:rPr>
              <a:t>使用说明：直接连接在水带</a:t>
            </a:r>
            <a:r>
              <a:rPr kumimoji="0" lang="zh-CN" altLang="en-US" sz="2000" i="0" u="none" strike="noStrike" kern="1200" cap="none" spc="0" normalizeH="0" baseline="0" noProof="0" smtClean="0">
                <a:ln>
                  <a:noFill/>
                </a:ln>
                <a:solidFill>
                  <a:schemeClr val="dk1"/>
                </a:solidFill>
                <a:effectLst/>
                <a:uLnTx/>
                <a:uFillTx/>
                <a:latin typeface="微软雅黑" panose="020B0503020204020204" charset="-122"/>
                <a:ea typeface="微软雅黑" panose="020B0503020204020204" charset="-122"/>
                <a:cs typeface="+mn-cs"/>
                <a:sym typeface="+mn-ea"/>
              </a:rPr>
              <a:t>接</a:t>
            </a:r>
            <a:r>
              <a:rPr kumimoji="0" lang="zh-CN" altLang="en-US" sz="2000" i="0" u="none" strike="noStrike" kern="1200" cap="none" spc="0" normalizeH="0" baseline="0" noProof="0">
                <a:ln>
                  <a:noFill/>
                </a:ln>
                <a:solidFill>
                  <a:schemeClr val="dk1"/>
                </a:solidFill>
                <a:effectLst/>
                <a:uLnTx/>
                <a:uFillTx/>
                <a:latin typeface="微软雅黑" panose="020B0503020204020204" charset="-122"/>
                <a:ea typeface="微软雅黑" panose="020B0503020204020204" charset="-122"/>
                <a:cs typeface="+mn-cs"/>
                <a:sym typeface="+mn-ea"/>
              </a:rPr>
              <a:t>扣上使用。</a:t>
            </a:r>
            <a:endParaRPr kumimoji="0" lang="zh-CN" altLang="en-US" sz="2000" i="0" u="none" strike="noStrike" kern="1200" cap="none" spc="0" normalizeH="0" baseline="0" noProof="0">
              <a:ln>
                <a:noFill/>
              </a:ln>
              <a:solidFill>
                <a:schemeClr val="dk1"/>
              </a:solidFill>
              <a:effectLst/>
              <a:uLnTx/>
              <a:uFillTx/>
              <a:latin typeface="微软雅黑" panose="020B0503020204020204" charset="-122"/>
              <a:ea typeface="微软雅黑" panose="020B0503020204020204" charset="-122"/>
              <a:cs typeface="+mn-cs"/>
              <a:sym typeface="+mn-ea"/>
            </a:endParaRPr>
          </a:p>
        </p:txBody>
      </p:sp>
      <p:grpSp>
        <p:nvGrpSpPr>
          <p:cNvPr id="22" name="组合 21"/>
          <p:cNvGrpSpPr/>
          <p:nvPr/>
        </p:nvGrpSpPr>
        <p:grpSpPr>
          <a:xfrm>
            <a:off x="1270635" y="2617470"/>
            <a:ext cx="4613910" cy="3561080"/>
            <a:chOff x="2017" y="2927"/>
            <a:chExt cx="7266" cy="5608"/>
          </a:xfrm>
        </p:grpSpPr>
        <p:grpSp>
          <p:nvGrpSpPr>
            <p:cNvPr id="24" name="组合 23"/>
            <p:cNvGrpSpPr/>
            <p:nvPr/>
          </p:nvGrpSpPr>
          <p:grpSpPr>
            <a:xfrm>
              <a:off x="2017" y="2927"/>
              <a:ext cx="7265" cy="841"/>
              <a:chOff x="1555" y="2311"/>
              <a:chExt cx="7265" cy="841"/>
            </a:xfrm>
          </p:grpSpPr>
          <p:sp>
            <p:nvSpPr>
              <p:cNvPr id="26" name="矩形 25"/>
              <p:cNvSpPr/>
              <p:nvPr>
                <p:custDataLst>
                  <p:tags r:id="rId4"/>
                </p:custDataLst>
              </p:nvPr>
            </p:nvSpPr>
            <p:spPr>
              <a:xfrm>
                <a:off x="1555" y="2353"/>
                <a:ext cx="7265" cy="793"/>
              </a:xfrm>
              <a:prstGeom prst="rect">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sp>
            <p:nvSpPr>
              <p:cNvPr id="27" name="文本框 43"/>
              <p:cNvSpPr txBox="1"/>
              <p:nvPr>
                <p:custDataLst>
                  <p:tags r:id="rId5"/>
                </p:custDataLst>
              </p:nvPr>
            </p:nvSpPr>
            <p:spPr>
              <a:xfrm>
                <a:off x="1780" y="2311"/>
                <a:ext cx="3909" cy="841"/>
              </a:xfrm>
              <a:prstGeom prst="rect">
                <a:avLst/>
              </a:prstGeom>
              <a:noFill/>
              <a:ln w="50800">
                <a:noFill/>
              </a:ln>
            </p:spPr>
            <p:txBody>
              <a:bodyPr wrap="square" rtlCol="0" anchor="ctr">
                <a:spAutoFit/>
              </a:bodyPr>
              <a:lstStyle/>
              <a:p>
                <a:pPr marL="0" marR="0" lvl="0" algn="ctr" defTabSz="1217295" rtl="0" eaLnBrk="1" fontAlgn="base" latinLnBrk="0" hangingPunct="1">
                  <a:lnSpc>
                    <a:spcPct val="120000"/>
                  </a:lnSpc>
                  <a:spcBef>
                    <a:spcPct val="20000"/>
                  </a:spcBef>
                  <a:buClrTx/>
                  <a:buSzTx/>
                  <a:buFontTx/>
                  <a:buNone/>
                  <a:defRPr/>
                </a:pPr>
                <a:r>
                  <a:rPr lang="zh-CN" altLang="en-US" sz="2400" b="1" noProof="0">
                    <a:ln>
                      <a:noFill/>
                    </a:ln>
                    <a:solidFill>
                      <a:schemeClr val="lt1"/>
                    </a:solidFill>
                    <a:effectLst/>
                    <a:uLnTx/>
                    <a:uFillTx/>
                    <a:latin typeface="微软雅黑" panose="020B0503020204020204" charset="-122"/>
                    <a:ea typeface="微软雅黑" panose="020B0503020204020204" charset="-122"/>
                    <a:cs typeface="Arial" panose="020B0604020202020204" pitchFamily="34" charset="0"/>
                    <a:sym typeface="+mn-ea"/>
                  </a:rPr>
                  <a:t>（二）消防水枪</a:t>
                </a:r>
                <a:endParaRPr kumimoji="0" lang="zh-CN" altLang="en-US" sz="2400" b="1"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Arial" panose="020B0604020202020204" pitchFamily="34" charset="0"/>
                  <a:sym typeface="+mn-ea"/>
                </a:endParaRPr>
              </a:p>
            </p:txBody>
          </p:sp>
        </p:grpSp>
        <p:sp>
          <p:nvSpPr>
            <p:cNvPr id="28" name="矩形 27"/>
            <p:cNvSpPr/>
            <p:nvPr>
              <p:custDataLst>
                <p:tags r:id="rId6"/>
              </p:custDataLst>
            </p:nvPr>
          </p:nvSpPr>
          <p:spPr>
            <a:xfrm>
              <a:off x="2017" y="3749"/>
              <a:ext cx="7266" cy="4786"/>
            </a:xfrm>
            <a:prstGeom prst="rect">
              <a:avLst/>
            </a:prstGeom>
            <a:noFill/>
            <a:ln>
              <a:solidFill>
                <a:srgbClr val="3F3D3D"/>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7295"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grpSp>
      <p:grpSp>
        <p:nvGrpSpPr>
          <p:cNvPr id="29" name="组合 28"/>
          <p:cNvGrpSpPr/>
          <p:nvPr/>
        </p:nvGrpSpPr>
        <p:grpSpPr>
          <a:xfrm>
            <a:off x="5883275" y="2642235"/>
            <a:ext cx="4900930" cy="3535680"/>
            <a:chOff x="9281" y="2966"/>
            <a:chExt cx="7718" cy="5568"/>
          </a:xfrm>
        </p:grpSpPr>
        <p:sp>
          <p:nvSpPr>
            <p:cNvPr id="30" name="矩形 29"/>
            <p:cNvSpPr/>
            <p:nvPr>
              <p:custDataLst>
                <p:tags r:id="rId7"/>
              </p:custDataLst>
            </p:nvPr>
          </p:nvSpPr>
          <p:spPr>
            <a:xfrm>
              <a:off x="9281" y="2966"/>
              <a:ext cx="7718" cy="5569"/>
            </a:xfrm>
            <a:prstGeom prst="rect">
              <a:avLst/>
            </a:prstGeom>
            <a:solidFill>
              <a:srgbClr val="DAD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grpSp>
          <p:nvGrpSpPr>
            <p:cNvPr id="31" name="组合 30"/>
            <p:cNvGrpSpPr/>
            <p:nvPr/>
          </p:nvGrpSpPr>
          <p:grpSpPr>
            <a:xfrm>
              <a:off x="9611" y="2966"/>
              <a:ext cx="7388" cy="5555"/>
              <a:chOff x="9655" y="2750"/>
              <a:chExt cx="7388" cy="5813"/>
            </a:xfrm>
          </p:grpSpPr>
          <p:pic>
            <p:nvPicPr>
              <p:cNvPr id="86020" name="文本占位符 290817" descr="水枪"/>
              <p:cNvPicPr>
                <a:picLocks noGrp="1" noChangeAspect="1"/>
              </p:cNvPicPr>
              <p:nvPr/>
            </p:nvPicPr>
            <p:blipFill>
              <a:blip r:embed="rId8"/>
              <a:stretch>
                <a:fillRect/>
              </a:stretch>
            </p:blipFill>
            <p:spPr>
              <a:xfrm>
                <a:off x="12283" y="2750"/>
                <a:ext cx="4760" cy="5813"/>
              </a:xfrm>
              <a:prstGeom prst="rect">
                <a:avLst/>
              </a:prstGeom>
              <a:noFill/>
              <a:ln w="9525">
                <a:noFill/>
              </a:ln>
            </p:spPr>
          </p:pic>
          <p:grpSp>
            <p:nvGrpSpPr>
              <p:cNvPr id="86021" name="组合 290818"/>
              <p:cNvGrpSpPr/>
              <p:nvPr/>
            </p:nvGrpSpPr>
            <p:grpSpPr>
              <a:xfrm>
                <a:off x="9655" y="3544"/>
                <a:ext cx="2655" cy="4295"/>
                <a:chOff x="2936" y="1170"/>
                <a:chExt cx="1062" cy="1718"/>
              </a:xfrm>
            </p:grpSpPr>
            <p:sp>
              <p:nvSpPr>
                <p:cNvPr id="86023" name="矩形 290820"/>
                <p:cNvSpPr/>
                <p:nvPr>
                  <p:custDataLst>
                    <p:tags r:id="rId9"/>
                  </p:custDataLst>
                </p:nvPr>
              </p:nvSpPr>
              <p:spPr>
                <a:xfrm>
                  <a:off x="2936" y="1170"/>
                  <a:ext cx="861" cy="220"/>
                </a:xfrm>
                <a:prstGeom prst="rect">
                  <a:avLst/>
                </a:prstGeom>
                <a:noFill/>
                <a:ln w="9525">
                  <a:noFill/>
                </a:ln>
              </p:spPr>
              <p:txBody>
                <a:bodyPr wrap="none" anchor="ctr"/>
                <a:lstStyle/>
                <a:p>
                  <a:pPr algn="ctr" eaLnBrk="0" hangingPunct="0"/>
                  <a:r>
                    <a:rPr lang="en-US" altLang="zh-CN" b="1">
                      <a:solidFill>
                        <a:schemeClr val="dk1"/>
                      </a:solidFill>
                      <a:latin typeface="微软雅黑" panose="020B0503020204020204" charset="-122"/>
                      <a:ea typeface="微软雅黑" panose="020B0503020204020204" charset="-122"/>
                      <a:cs typeface="微软雅黑" panose="020B0503020204020204" charset="-122"/>
                    </a:rPr>
                    <a:t>19</a:t>
                  </a:r>
                  <a:r>
                    <a:rPr lang="zh-CN" altLang="en-US" b="1">
                      <a:solidFill>
                        <a:schemeClr val="dk1"/>
                      </a:solidFill>
                      <a:latin typeface="微软雅黑" panose="020B0503020204020204" charset="-122"/>
                      <a:ea typeface="微软雅黑" panose="020B0503020204020204" charset="-122"/>
                      <a:cs typeface="微软雅黑" panose="020B0503020204020204" charset="-122"/>
                    </a:rPr>
                    <a:t>毫米枪口</a:t>
                  </a:r>
                  <a:endParaRPr lang="zh-CN" altLang="en-US" b="1">
                    <a:solidFill>
                      <a:schemeClr val="dk1"/>
                    </a:solidFill>
                    <a:latin typeface="微软雅黑" panose="020B0503020204020204" charset="-122"/>
                    <a:ea typeface="微软雅黑" panose="020B0503020204020204" charset="-122"/>
                    <a:cs typeface="微软雅黑" panose="020B0503020204020204" charset="-122"/>
                  </a:endParaRPr>
                </a:p>
              </p:txBody>
            </p:sp>
            <p:sp>
              <p:nvSpPr>
                <p:cNvPr id="86025" name="矩形 290822"/>
                <p:cNvSpPr/>
                <p:nvPr>
                  <p:custDataLst>
                    <p:tags r:id="rId10"/>
                  </p:custDataLst>
                </p:nvPr>
              </p:nvSpPr>
              <p:spPr>
                <a:xfrm>
                  <a:off x="2940" y="1496"/>
                  <a:ext cx="998" cy="565"/>
                </a:xfrm>
                <a:prstGeom prst="rect">
                  <a:avLst/>
                </a:prstGeom>
                <a:noFill/>
                <a:ln w="9525">
                  <a:noFill/>
                </a:ln>
              </p:spPr>
              <p:txBody>
                <a:bodyPr wrap="none" anchor="ctr"/>
                <a:lstStyle/>
                <a:p>
                  <a:pPr algn="l" eaLnBrk="0" hangingPunct="0"/>
                  <a:r>
                    <a:rPr lang="zh-CN" altLang="en-US" b="1">
                      <a:solidFill>
                        <a:schemeClr val="dk1"/>
                      </a:solidFill>
                      <a:latin typeface="微软雅黑" panose="020B0503020204020204" charset="-122"/>
                      <a:ea typeface="微软雅黑" panose="020B0503020204020204" charset="-122"/>
                    </a:rPr>
                    <a:t>可拧开，换成</a:t>
                  </a:r>
                  <a:endParaRPr lang="zh-CN" altLang="en-US" b="1">
                    <a:solidFill>
                      <a:schemeClr val="dk1"/>
                    </a:solidFill>
                    <a:latin typeface="微软雅黑" panose="020B0503020204020204" charset="-122"/>
                    <a:ea typeface="微软雅黑" panose="020B0503020204020204" charset="-122"/>
                  </a:endParaRPr>
                </a:p>
                <a:p>
                  <a:pPr algn="l" eaLnBrk="0" hangingPunct="0"/>
                  <a:r>
                    <a:rPr lang="zh-CN" altLang="en-US" b="1">
                      <a:solidFill>
                        <a:schemeClr val="dk1"/>
                      </a:solidFill>
                      <a:latin typeface="微软雅黑" panose="020B0503020204020204" charset="-122"/>
                      <a:ea typeface="微软雅黑" panose="020B0503020204020204" charset="-122"/>
                    </a:rPr>
                    <a:t>多功能枪口</a:t>
                  </a:r>
                  <a:endParaRPr lang="zh-CN" altLang="en-US" b="1">
                    <a:solidFill>
                      <a:schemeClr val="dk1"/>
                    </a:solidFill>
                    <a:latin typeface="微软雅黑" panose="020B0503020204020204" charset="-122"/>
                    <a:ea typeface="微软雅黑" panose="020B0503020204020204" charset="-122"/>
                  </a:endParaRPr>
                </a:p>
              </p:txBody>
            </p:sp>
            <p:sp>
              <p:nvSpPr>
                <p:cNvPr id="86027" name="矩形 290824"/>
                <p:cNvSpPr/>
                <p:nvPr>
                  <p:custDataLst>
                    <p:tags r:id="rId11"/>
                  </p:custDataLst>
                </p:nvPr>
              </p:nvSpPr>
              <p:spPr>
                <a:xfrm>
                  <a:off x="3227" y="2707"/>
                  <a:ext cx="771" cy="181"/>
                </a:xfrm>
                <a:prstGeom prst="rect">
                  <a:avLst/>
                </a:prstGeom>
                <a:noFill/>
                <a:ln w="9525">
                  <a:noFill/>
                </a:ln>
              </p:spPr>
              <p:txBody>
                <a:bodyPr wrap="none" anchor="ctr"/>
                <a:lstStyle/>
                <a:p>
                  <a:pPr algn="l" eaLnBrk="0" hangingPunct="0"/>
                  <a:r>
                    <a:rPr lang="zh-CN" altLang="en-US" b="1">
                      <a:solidFill>
                        <a:schemeClr val="dk1"/>
                      </a:solidFill>
                      <a:latin typeface="微软雅黑" panose="020B0503020204020204" charset="-122"/>
                      <a:ea typeface="微软雅黑" panose="020B0503020204020204" charset="-122"/>
                    </a:rPr>
                    <a:t>接扣处</a:t>
                  </a:r>
                  <a:endParaRPr lang="zh-CN" altLang="en-US" b="1">
                    <a:solidFill>
                      <a:schemeClr val="dk1"/>
                    </a:solidFill>
                    <a:latin typeface="微软雅黑" panose="020B0503020204020204" charset="-122"/>
                    <a:ea typeface="微软雅黑" panose="020B0503020204020204" charset="-122"/>
                  </a:endParaRPr>
                </a:p>
              </p:txBody>
            </p:sp>
          </p:grpSp>
          <p:cxnSp>
            <p:nvCxnSpPr>
              <p:cNvPr id="32" name="直接箭头连接符 31"/>
              <p:cNvCxnSpPr/>
              <p:nvPr/>
            </p:nvCxnSpPr>
            <p:spPr>
              <a:xfrm rot="5400000" flipH="1" flipV="1">
                <a:off x="12276" y="3403"/>
                <a:ext cx="0" cy="907"/>
              </a:xfrm>
              <a:prstGeom prst="straightConnector1">
                <a:avLst/>
              </a:prstGeom>
              <a:ln w="28575">
                <a:solidFill>
                  <a:srgbClr val="F12F4C"/>
                </a:solidFill>
                <a:tailEnd type="arrow"/>
              </a:ln>
            </p:spPr>
            <p:style>
              <a:lnRef idx="1">
                <a:schemeClr val="accent1"/>
              </a:lnRef>
              <a:fillRef idx="0">
                <a:schemeClr val="accent1"/>
              </a:fillRef>
              <a:effectRef idx="0">
                <a:schemeClr val="accent1"/>
              </a:effectRef>
              <a:fontRef idx="minor">
                <a:schemeClr val="tx1"/>
              </a:fontRef>
            </p:style>
          </p:cxnSp>
          <p:cxnSp>
            <p:nvCxnSpPr>
              <p:cNvPr id="33" name="直接箭头连接符 32"/>
              <p:cNvCxnSpPr/>
              <p:nvPr/>
            </p:nvCxnSpPr>
            <p:spPr>
              <a:xfrm rot="5400000" flipH="1" flipV="1">
                <a:off x="12306" y="4695"/>
                <a:ext cx="0" cy="907"/>
              </a:xfrm>
              <a:prstGeom prst="straightConnector1">
                <a:avLst/>
              </a:prstGeom>
              <a:ln w="28575">
                <a:solidFill>
                  <a:srgbClr val="F12F4C"/>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rot="5400000" flipH="1" flipV="1">
                <a:off x="12306" y="7135"/>
                <a:ext cx="0" cy="907"/>
              </a:xfrm>
              <a:prstGeom prst="straightConnector1">
                <a:avLst/>
              </a:prstGeom>
              <a:ln w="28575">
                <a:solidFill>
                  <a:srgbClr val="F12F4C"/>
                </a:solidFill>
                <a:tailEnd type="arrow"/>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20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500"/>
                                        <p:tgtEl>
                                          <p:spTgt spid="22"/>
                                        </p:tgtEl>
                                      </p:cBhvr>
                                    </p:animEffect>
                                  </p:childTnLst>
                                </p:cTn>
                              </p:par>
                              <p:par>
                                <p:cTn id="8" presetID="53" presetClass="entr" presetSubtype="16" fill="hold" nodeType="withEffect">
                                  <p:stCondLst>
                                    <p:cond delay="2000"/>
                                  </p:stCondLst>
                                  <p:childTnLst>
                                    <p:set>
                                      <p:cBhvr>
                                        <p:cTn id="9" dur="1" fill="hold">
                                          <p:stCondLst>
                                            <p:cond delay="0"/>
                                          </p:stCondLst>
                                        </p:cTn>
                                        <p:tgtEl>
                                          <p:spTgt spid="29"/>
                                        </p:tgtEl>
                                        <p:attrNameLst>
                                          <p:attrName>style.visibility</p:attrName>
                                        </p:attrNameLst>
                                      </p:cBhvr>
                                      <p:to>
                                        <p:strVal val="visible"/>
                                      </p:to>
                                    </p:set>
                                    <p:anim calcmode="lin" valueType="num">
                                      <p:cBhvr>
                                        <p:cTn id="10" dur="500" fill="hold"/>
                                        <p:tgtEl>
                                          <p:spTgt spid="29"/>
                                        </p:tgtEl>
                                        <p:attrNameLst>
                                          <p:attrName>ppt_w</p:attrName>
                                        </p:attrNameLst>
                                      </p:cBhvr>
                                      <p:tavLst>
                                        <p:tav tm="0">
                                          <p:val>
                                            <p:fltVal val="0"/>
                                          </p:val>
                                        </p:tav>
                                        <p:tav tm="100000">
                                          <p:val>
                                            <p:strVal val="#ppt_w"/>
                                          </p:val>
                                        </p:tav>
                                      </p:tavLst>
                                    </p:anim>
                                    <p:anim calcmode="lin" valueType="num">
                                      <p:cBhvr>
                                        <p:cTn id="11" dur="500" fill="hold"/>
                                        <p:tgtEl>
                                          <p:spTgt spid="29"/>
                                        </p:tgtEl>
                                        <p:attrNameLst>
                                          <p:attrName>ppt_h</p:attrName>
                                        </p:attrNameLst>
                                      </p:cBhvr>
                                      <p:tavLst>
                                        <p:tav tm="0">
                                          <p:val>
                                            <p:fltVal val="0"/>
                                          </p:val>
                                        </p:tav>
                                        <p:tav tm="100000">
                                          <p:val>
                                            <p:strVal val="#ppt_h"/>
                                          </p:val>
                                        </p:tav>
                                      </p:tavLst>
                                    </p:anim>
                                    <p:animEffect transition="in" filter="fade">
                                      <p:cBhvr>
                                        <p:cTn id="12" dur="500"/>
                                        <p:tgtEl>
                                          <p:spTgt spid="29"/>
                                        </p:tgtEl>
                                      </p:cBhvr>
                                    </p:animEffect>
                                  </p:childTnLst>
                                </p:cTn>
                              </p:par>
                              <p:par>
                                <p:cTn id="13" presetID="42" presetClass="entr" presetSubtype="0" fill="hold" nodeType="withEffect">
                                  <p:stCondLst>
                                    <p:cond delay="270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960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1000"/>
                                        <p:tgtEl>
                                          <p:spTgt spid="16"/>
                                        </p:tgtEl>
                                      </p:cBhvr>
                                    </p:animEffect>
                                    <p:anim calcmode="lin" valueType="num">
                                      <p:cBhvr>
                                        <p:cTn id="21" dur="1000" fill="hold"/>
                                        <p:tgtEl>
                                          <p:spTgt spid="16"/>
                                        </p:tgtEl>
                                        <p:attrNameLst>
                                          <p:attrName>ppt_x</p:attrName>
                                        </p:attrNameLst>
                                      </p:cBhvr>
                                      <p:tavLst>
                                        <p:tav tm="0">
                                          <p:val>
                                            <p:strVal val="#ppt_x"/>
                                          </p:val>
                                        </p:tav>
                                        <p:tav tm="100000">
                                          <p:val>
                                            <p:strVal val="#ppt_x"/>
                                          </p:val>
                                        </p:tav>
                                      </p:tavLst>
                                    </p:anim>
                                    <p:anim calcmode="lin" valueType="num">
                                      <p:cBhvr>
                                        <p:cTn id="2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第三节  消防安全知识</a:t>
            </a:r>
            <a:endParaRPr lang="zh-CN" altLang="en-US" sz="4000" b="1">
              <a:solidFill>
                <a:schemeClr val="lt1"/>
              </a:solidFill>
            </a:endParaRPr>
          </a:p>
        </p:txBody>
      </p:sp>
      <p:sp>
        <p:nvSpPr>
          <p:cNvPr id="5" name="矩形 4"/>
          <p:cNvSpPr/>
          <p:nvPr/>
        </p:nvSpPr>
        <p:spPr>
          <a:xfrm>
            <a:off x="581660" y="1621155"/>
            <a:ext cx="4140835"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常见消防器材及其使用方法</a:t>
            </a:r>
            <a:endParaRPr lang="zh-CN" altLang="en-US" sz="2400" b="1">
              <a:solidFill>
                <a:srgbClr val="FFFFFF"/>
              </a:solidFill>
              <a:latin typeface="微软雅黑" panose="020B0503020204020204" charset="-122"/>
              <a:ea typeface="微软雅黑" panose="020B0503020204020204" charset="-122"/>
            </a:endParaRPr>
          </a:p>
        </p:txBody>
      </p:sp>
      <p:grpSp>
        <p:nvGrpSpPr>
          <p:cNvPr id="2" name="组合 1"/>
          <p:cNvGrpSpPr/>
          <p:nvPr/>
        </p:nvGrpSpPr>
        <p:grpSpPr>
          <a:xfrm>
            <a:off x="1712595" y="2911475"/>
            <a:ext cx="3900170" cy="911225"/>
            <a:chOff x="2744" y="3284"/>
            <a:chExt cx="6142" cy="1435"/>
          </a:xfrm>
        </p:grpSpPr>
        <p:sp>
          <p:nvSpPr>
            <p:cNvPr id="6" name="文本占位符 13314"/>
            <p:cNvSpPr>
              <a:spLocks noGrp="1"/>
            </p:cNvSpPr>
            <p:nvPr>
              <p:custDataLst>
                <p:tags r:id="rId1"/>
              </p:custDataLst>
            </p:nvPr>
          </p:nvSpPr>
          <p:spPr>
            <a:xfrm>
              <a:off x="2757" y="3284"/>
              <a:ext cx="5519" cy="737"/>
            </a:xfrm>
            <a:prstGeom prst="rect">
              <a:avLst/>
            </a:prstGeom>
            <a:noFill/>
            <a:ln w="9525">
              <a:noFill/>
              <a:miter/>
            </a:ln>
          </p:spPr>
          <p:txBody>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marR="0" lvl="0" indent="0" algn="l" defTabSz="914400" rtl="0" eaLnBrk="1" fontAlgn="base" latinLnBrk="0" hangingPunct="1">
                <a:lnSpc>
                  <a:spcPct val="80000"/>
                </a:lnSpc>
                <a:spcBef>
                  <a:spcPct val="20000"/>
                </a:spcBef>
                <a:spcAft>
                  <a:spcPct val="0"/>
                </a:spcAft>
                <a:buClrTx/>
                <a:buSzTx/>
                <a:buFontTx/>
                <a:buNone/>
                <a:defRPr/>
              </a:pPr>
              <a:r>
                <a:rPr kumimoji="0" lang="zh-CN" altLang="en-US" sz="2000" i="0" u="none" strike="noStrike" kern="1200" cap="none" spc="0" normalizeH="0" baseline="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规格：650×450 </a:t>
              </a:r>
              <a:r>
                <a:rPr kumimoji="0" lang="en-US" altLang="zh-CN" sz="2000" i="0" u="none" strike="noStrike" kern="1200" cap="none" spc="0" normalizeH="0" baseline="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cm</a:t>
              </a:r>
              <a:r>
                <a:rPr kumimoji="0" lang="zh-CN" altLang="en-US" sz="2000" i="0" u="none" strike="noStrike" kern="1200" cap="none" spc="0" normalizeH="0" baseline="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a:t>
              </a:r>
              <a:endParaRPr kumimoji="0" lang="zh-CN" altLang="en-US" sz="2000" i="0" u="none" strike="noStrike" kern="1200" cap="none" spc="0" normalizeH="0" baseline="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endParaRPr>
            </a:p>
          </p:txBody>
        </p:sp>
        <p:sp>
          <p:nvSpPr>
            <p:cNvPr id="8" name="文本占位符 13314"/>
            <p:cNvSpPr>
              <a:spLocks noGrp="1"/>
            </p:cNvSpPr>
            <p:nvPr>
              <p:custDataLst>
                <p:tags r:id="rId2"/>
              </p:custDataLst>
            </p:nvPr>
          </p:nvSpPr>
          <p:spPr>
            <a:xfrm>
              <a:off x="2744" y="3983"/>
              <a:ext cx="6142" cy="737"/>
            </a:xfrm>
            <a:prstGeom prst="rect">
              <a:avLst/>
            </a:prstGeom>
            <a:noFill/>
            <a:ln w="9525">
              <a:noFill/>
              <a:miter/>
            </a:ln>
          </p:spPr>
          <p:txBody>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marR="0" lvl="0" indent="0" algn="l" defTabSz="914400" rtl="0" eaLnBrk="1" fontAlgn="base" latinLnBrk="0" hangingPunct="1">
                <a:lnSpc>
                  <a:spcPct val="80000"/>
                </a:lnSpc>
                <a:spcBef>
                  <a:spcPct val="20000"/>
                </a:spcBef>
                <a:spcAft>
                  <a:spcPct val="0"/>
                </a:spcAft>
                <a:buClrTx/>
                <a:buSzTx/>
                <a:buFontTx/>
                <a:buNone/>
                <a:defRPr/>
              </a:pPr>
              <a:r>
                <a:rPr lang="zh-CN" altLang="en-US" sz="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配置要求：水带1条、水枪1个；</a:t>
              </a:r>
              <a:endParaRPr kumimoji="0" lang="zh-CN" altLang="en-US" sz="2000" i="0" u="none" strike="noStrike" kern="1200" cap="none" spc="0" normalizeH="0" baseline="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grpSp>
        <p:nvGrpSpPr>
          <p:cNvPr id="23" name="组合 22"/>
          <p:cNvGrpSpPr/>
          <p:nvPr/>
        </p:nvGrpSpPr>
        <p:grpSpPr>
          <a:xfrm>
            <a:off x="1677670" y="3836035"/>
            <a:ext cx="4202430" cy="2825750"/>
            <a:chOff x="2689" y="4784"/>
            <a:chExt cx="6618" cy="4450"/>
          </a:xfrm>
        </p:grpSpPr>
        <p:sp>
          <p:nvSpPr>
            <p:cNvPr id="9" name="文本占位符 13314"/>
            <p:cNvSpPr>
              <a:spLocks noGrp="1"/>
            </p:cNvSpPr>
            <p:nvPr>
              <p:custDataLst>
                <p:tags r:id="rId3"/>
              </p:custDataLst>
            </p:nvPr>
          </p:nvSpPr>
          <p:spPr>
            <a:xfrm>
              <a:off x="2689" y="4784"/>
              <a:ext cx="3277" cy="737"/>
            </a:xfrm>
            <a:prstGeom prst="rect">
              <a:avLst/>
            </a:prstGeom>
            <a:noFill/>
            <a:ln w="9525">
              <a:noFill/>
              <a:miter/>
            </a:ln>
          </p:spPr>
          <p:txBody>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marR="0" lvl="0" indent="0" algn="l" defTabSz="914400" rtl="0" eaLnBrk="1" fontAlgn="base" latinLnBrk="0" hangingPunct="1">
                <a:lnSpc>
                  <a:spcPct val="80000"/>
                </a:lnSpc>
                <a:spcBef>
                  <a:spcPct val="20000"/>
                </a:spcBef>
                <a:spcAft>
                  <a:spcPct val="0"/>
                </a:spcAft>
                <a:buClrTx/>
                <a:buSzTx/>
                <a:buFontTx/>
                <a:buNone/>
                <a:defRPr/>
              </a:pPr>
              <a:r>
                <a:rPr lang="zh-CN" altLang="en-US" sz="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使用方法 ：</a:t>
              </a:r>
              <a:endParaRPr kumimoji="0" lang="zh-CN" altLang="en-US" sz="2000" i="0" u="none" strike="noStrike" kern="1200" cap="none" spc="0" normalizeH="0" baseline="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endParaRPr>
            </a:p>
          </p:txBody>
        </p:sp>
        <p:sp>
          <p:nvSpPr>
            <p:cNvPr id="10" name="文本占位符 13314"/>
            <p:cNvSpPr>
              <a:spLocks noGrp="1"/>
            </p:cNvSpPr>
            <p:nvPr/>
          </p:nvSpPr>
          <p:spPr>
            <a:xfrm>
              <a:off x="2727" y="5295"/>
              <a:ext cx="6304" cy="2437"/>
            </a:xfrm>
            <a:prstGeom prst="rect">
              <a:avLst/>
            </a:prstGeom>
            <a:noFill/>
            <a:ln w="9525">
              <a:noFill/>
              <a:miter/>
            </a:ln>
          </p:spPr>
          <p:txBody>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marR="0" lvl="0" algn="l" defTabSz="914400" rtl="0">
                <a:lnSpc>
                  <a:spcPct val="120000"/>
                </a:lnSpc>
                <a:spcBef>
                  <a:spcPct val="0"/>
                </a:spcBef>
                <a:buClrTx/>
                <a:buSzTx/>
                <a:buFontTx/>
                <a:buNone/>
                <a:defRPr/>
              </a:pPr>
              <a:r>
                <a:rPr kumimoji="0" lang="zh-CN" altLang="en-US" sz="2000" i="0" u="none" strike="noStrike" kern="1200" cap="none" spc="0" normalizeH="0" baseline="0" noProof="0">
                  <a:ln>
                    <a:noFill/>
                  </a:ln>
                  <a:solidFill>
                    <a:srgbClr val="F12F4C"/>
                  </a:solidFill>
                  <a:effectLst/>
                  <a:uLnTx/>
                  <a:uFillTx/>
                  <a:latin typeface="微软雅黑" panose="020B0503020204020204" charset="-122"/>
                  <a:ea typeface="微软雅黑" panose="020B0503020204020204" charset="-122"/>
                  <a:sym typeface="+mn-ea"/>
                </a:rPr>
                <a:t>取出消火栓内水带并展开，一头连接在出水接扣上，另一端接上水枪，缓慢开启球阀（严禁快速开启，防止水锤现象）。</a:t>
              </a:r>
              <a:endParaRPr kumimoji="0" lang="zh-CN" altLang="en-US" sz="2000" i="0" u="none" strike="noStrike" kern="1200" cap="none" spc="0" normalizeH="0" baseline="0" noProof="0">
                <a:ln>
                  <a:noFill/>
                </a:ln>
                <a:solidFill>
                  <a:srgbClr val="F12F4C"/>
                </a:solidFill>
                <a:effectLst/>
                <a:uLnTx/>
                <a:uFillTx/>
                <a:latin typeface="微软雅黑" panose="020B0503020204020204" charset="-122"/>
                <a:ea typeface="微软雅黑" panose="020B0503020204020204" charset="-122"/>
                <a:sym typeface="+mn-ea"/>
              </a:endParaRPr>
            </a:p>
          </p:txBody>
        </p:sp>
        <p:sp>
          <p:nvSpPr>
            <p:cNvPr id="11" name="文本占位符 13314"/>
            <p:cNvSpPr>
              <a:spLocks noGrp="1"/>
            </p:cNvSpPr>
            <p:nvPr/>
          </p:nvSpPr>
          <p:spPr>
            <a:xfrm>
              <a:off x="2727" y="7732"/>
              <a:ext cx="6581" cy="1502"/>
            </a:xfrm>
            <a:prstGeom prst="rect">
              <a:avLst/>
            </a:prstGeom>
            <a:noFill/>
            <a:ln w="9525">
              <a:noFill/>
              <a:miter/>
            </a:ln>
          </p:spPr>
          <p:txBody>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marR="0" lvl="0" indent="0" algn="l" defTabSz="914400" rtl="0">
                <a:lnSpc>
                  <a:spcPct val="120000"/>
                </a:lnSpc>
                <a:spcBef>
                  <a:spcPct val="0"/>
                </a:spcBef>
                <a:spcAft>
                  <a:spcPct val="0"/>
                </a:spcAft>
                <a:buClrTx/>
                <a:buSzTx/>
                <a:buFontTx/>
                <a:buNone/>
                <a:defRPr/>
              </a:pPr>
              <a:r>
                <a:rPr kumimoji="0" lang="zh-CN" altLang="en-US" sz="2000" i="0" u="none" strike="noStrike" kern="1200" cap="none" spc="0" normalizeH="0" baseline="0" noProof="0">
                  <a:ln>
                    <a:noFill/>
                  </a:ln>
                  <a:solidFill>
                    <a:srgbClr val="F12F4C"/>
                  </a:solidFill>
                  <a:effectLst/>
                  <a:uLnTx/>
                  <a:uFillTx/>
                  <a:latin typeface="微软雅黑" panose="020B0503020204020204" charset="-122"/>
                  <a:ea typeface="微软雅黑" panose="020B0503020204020204" charset="-122"/>
                  <a:sym typeface="+mn-ea"/>
                </a:rPr>
                <a:t>快速拉取橡胶水管至事故地点，同时缓慢开启球阀开关。</a:t>
              </a:r>
              <a:endParaRPr kumimoji="0" lang="zh-CN" altLang="en-US" sz="2000" i="0" u="none" strike="noStrike" kern="1200" cap="none" spc="0" normalizeH="0" baseline="0" noProof="0">
                <a:ln>
                  <a:noFill/>
                </a:ln>
                <a:solidFill>
                  <a:srgbClr val="F12F4C"/>
                </a:solidFill>
                <a:effectLst/>
                <a:uLnTx/>
                <a:uFillTx/>
                <a:latin typeface="微软雅黑" panose="020B0503020204020204" charset="-122"/>
                <a:ea typeface="微软雅黑" panose="020B0503020204020204" charset="-122"/>
                <a:sym typeface="+mn-ea"/>
              </a:endParaRPr>
            </a:p>
          </p:txBody>
        </p:sp>
      </p:grpSp>
      <p:grpSp>
        <p:nvGrpSpPr>
          <p:cNvPr id="12" name="组合 11"/>
          <p:cNvGrpSpPr/>
          <p:nvPr/>
        </p:nvGrpSpPr>
        <p:grpSpPr>
          <a:xfrm>
            <a:off x="5980430" y="2233295"/>
            <a:ext cx="4711065" cy="4507230"/>
            <a:chOff x="9465" y="2260"/>
            <a:chExt cx="7419" cy="7098"/>
          </a:xfrm>
        </p:grpSpPr>
        <p:sp>
          <p:nvSpPr>
            <p:cNvPr id="17" name="稻壳儿春秋广告/盗版必究        原创来源：http://chn.docer.com/works?userid=199329941#!/work_time"/>
            <p:cNvSpPr/>
            <p:nvPr>
              <p:custDataLst>
                <p:tags r:id="rId4"/>
              </p:custDataLst>
            </p:nvPr>
          </p:nvSpPr>
          <p:spPr>
            <a:xfrm>
              <a:off x="9617" y="2260"/>
              <a:ext cx="7266" cy="7099"/>
            </a:xfrm>
            <a:prstGeom prst="rect">
              <a:avLst/>
            </a:prstGeom>
            <a:solidFill>
              <a:schemeClr val="lt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95000"/>
                  </a:schemeClr>
                </a:solidFill>
                <a:latin typeface="微软雅黑" panose="020B0503020204020204" charset="-122"/>
                <a:ea typeface="微软雅黑" panose="020B0503020204020204" charset="-122"/>
              </a:endParaRPr>
            </a:p>
          </p:txBody>
        </p:sp>
        <p:pic>
          <p:nvPicPr>
            <p:cNvPr id="87045" name="图片 291842" descr="消防栓"/>
            <p:cNvPicPr>
              <a:picLocks noChangeAspect="1"/>
            </p:cNvPicPr>
            <p:nvPr/>
          </p:nvPicPr>
          <p:blipFill>
            <a:blip r:embed="rId5"/>
            <a:stretch>
              <a:fillRect/>
            </a:stretch>
          </p:blipFill>
          <p:spPr>
            <a:xfrm>
              <a:off x="11500" y="2456"/>
              <a:ext cx="5384" cy="6885"/>
            </a:xfrm>
            <a:prstGeom prst="rect">
              <a:avLst/>
            </a:prstGeom>
            <a:noFill/>
            <a:ln w="9525">
              <a:noFill/>
            </a:ln>
          </p:spPr>
        </p:pic>
        <p:sp>
          <p:nvSpPr>
            <p:cNvPr id="87050" name="矩形 291847"/>
            <p:cNvSpPr/>
            <p:nvPr>
              <p:custDataLst>
                <p:tags r:id="rId6"/>
              </p:custDataLst>
            </p:nvPr>
          </p:nvSpPr>
          <p:spPr>
            <a:xfrm>
              <a:off x="9465" y="3727"/>
              <a:ext cx="2267" cy="662"/>
            </a:xfrm>
            <a:prstGeom prst="rect">
              <a:avLst/>
            </a:prstGeom>
            <a:noFill/>
            <a:ln w="9525">
              <a:noFill/>
            </a:ln>
          </p:spPr>
          <p:txBody>
            <a:bodyPr wrap="none" anchor="ctr"/>
            <a:lstStyle/>
            <a:p>
              <a:pPr algn="ctr" eaLnBrk="0" hangingPunct="0"/>
              <a:r>
                <a:rPr lang="zh-CN" altLang="en-US" b="1">
                  <a:solidFill>
                    <a:schemeClr val="dk1"/>
                  </a:solidFill>
                  <a:latin typeface="微软雅黑" panose="020B0503020204020204" charset="-122"/>
                  <a:ea typeface="微软雅黑" panose="020B0503020204020204" charset="-122"/>
                </a:rPr>
                <a:t>消防球阀</a:t>
              </a:r>
              <a:endParaRPr lang="zh-CN" altLang="en-US" b="1">
                <a:solidFill>
                  <a:schemeClr val="dk1"/>
                </a:solidFill>
                <a:latin typeface="微软雅黑" panose="020B0503020204020204" charset="-122"/>
                <a:ea typeface="微软雅黑" panose="020B0503020204020204" charset="-122"/>
              </a:endParaRPr>
            </a:p>
          </p:txBody>
        </p:sp>
        <p:sp>
          <p:nvSpPr>
            <p:cNvPr id="87051" name="矩形 291848"/>
            <p:cNvSpPr/>
            <p:nvPr>
              <p:custDataLst>
                <p:tags r:id="rId7"/>
              </p:custDataLst>
            </p:nvPr>
          </p:nvSpPr>
          <p:spPr>
            <a:xfrm>
              <a:off x="9617" y="4438"/>
              <a:ext cx="1943" cy="633"/>
            </a:xfrm>
            <a:prstGeom prst="rect">
              <a:avLst/>
            </a:prstGeom>
            <a:noFill/>
            <a:ln w="9525">
              <a:noFill/>
            </a:ln>
          </p:spPr>
          <p:txBody>
            <a:bodyPr wrap="none" anchor="ctr"/>
            <a:lstStyle/>
            <a:p>
              <a:pPr algn="ctr" eaLnBrk="0" hangingPunct="0"/>
              <a:r>
                <a:rPr lang="zh-CN" altLang="en-US" b="1">
                  <a:solidFill>
                    <a:schemeClr val="dk1"/>
                  </a:solidFill>
                  <a:latin typeface="微软雅黑" panose="020B0503020204020204" charset="-122"/>
                  <a:ea typeface="微软雅黑" panose="020B0503020204020204" charset="-122"/>
                </a:rPr>
                <a:t>出水接扣</a:t>
              </a:r>
              <a:endParaRPr lang="zh-CN" altLang="en-US" b="1">
                <a:solidFill>
                  <a:schemeClr val="dk1"/>
                </a:solidFill>
                <a:latin typeface="微软雅黑" panose="020B0503020204020204" charset="-122"/>
                <a:ea typeface="微软雅黑" panose="020B0503020204020204" charset="-122"/>
              </a:endParaRPr>
            </a:p>
          </p:txBody>
        </p:sp>
        <p:sp>
          <p:nvSpPr>
            <p:cNvPr id="87052" name="矩形 291849"/>
            <p:cNvSpPr/>
            <p:nvPr>
              <p:custDataLst>
                <p:tags r:id="rId8"/>
              </p:custDataLst>
            </p:nvPr>
          </p:nvSpPr>
          <p:spPr>
            <a:xfrm>
              <a:off x="9710" y="6548"/>
              <a:ext cx="1910" cy="567"/>
            </a:xfrm>
            <a:prstGeom prst="rect">
              <a:avLst/>
            </a:prstGeom>
            <a:noFill/>
            <a:ln w="9525">
              <a:noFill/>
            </a:ln>
          </p:spPr>
          <p:txBody>
            <a:bodyPr wrap="none" anchor="ctr"/>
            <a:lstStyle/>
            <a:p>
              <a:pPr algn="ctr" eaLnBrk="0" hangingPunct="0"/>
              <a:r>
                <a:rPr lang="zh-CN" altLang="en-US" b="1">
                  <a:solidFill>
                    <a:schemeClr val="dk1"/>
                  </a:solidFill>
                  <a:latin typeface="微软雅黑" panose="020B0503020204020204" charset="-122"/>
                  <a:ea typeface="微软雅黑" panose="020B0503020204020204" charset="-122"/>
                </a:rPr>
                <a:t>消防水管</a:t>
              </a:r>
              <a:endParaRPr lang="zh-CN" altLang="en-US" b="1">
                <a:solidFill>
                  <a:schemeClr val="dk1"/>
                </a:solidFill>
                <a:latin typeface="微软雅黑" panose="020B0503020204020204" charset="-122"/>
                <a:ea typeface="微软雅黑" panose="020B0503020204020204" charset="-122"/>
              </a:endParaRPr>
            </a:p>
          </p:txBody>
        </p:sp>
        <p:sp>
          <p:nvSpPr>
            <p:cNvPr id="87053" name="矩形 291850"/>
            <p:cNvSpPr/>
            <p:nvPr>
              <p:custDataLst>
                <p:tags r:id="rId9"/>
              </p:custDataLst>
            </p:nvPr>
          </p:nvSpPr>
          <p:spPr>
            <a:xfrm>
              <a:off x="9710" y="7751"/>
              <a:ext cx="2023" cy="455"/>
            </a:xfrm>
            <a:prstGeom prst="rect">
              <a:avLst/>
            </a:prstGeom>
            <a:noFill/>
            <a:ln w="9525">
              <a:noFill/>
            </a:ln>
          </p:spPr>
          <p:txBody>
            <a:bodyPr wrap="none" anchor="ctr"/>
            <a:lstStyle/>
            <a:p>
              <a:pPr algn="ctr" eaLnBrk="0" hangingPunct="0"/>
              <a:r>
                <a:rPr lang="zh-CN" altLang="en-US" b="1">
                  <a:solidFill>
                    <a:schemeClr val="dk1"/>
                  </a:solidFill>
                  <a:latin typeface="微软雅黑" panose="020B0503020204020204" charset="-122"/>
                  <a:ea typeface="微软雅黑" panose="020B0503020204020204" charset="-122"/>
                </a:rPr>
                <a:t>橡胶水管</a:t>
              </a:r>
              <a:endParaRPr lang="zh-CN" altLang="en-US" b="1">
                <a:solidFill>
                  <a:schemeClr val="dk1"/>
                </a:solidFill>
                <a:latin typeface="微软雅黑" panose="020B0503020204020204" charset="-122"/>
                <a:ea typeface="微软雅黑" panose="020B0503020204020204" charset="-122"/>
              </a:endParaRPr>
            </a:p>
          </p:txBody>
        </p:sp>
        <p:cxnSp>
          <p:nvCxnSpPr>
            <p:cNvPr id="14" name="直接箭头连接符 13"/>
            <p:cNvCxnSpPr/>
            <p:nvPr/>
          </p:nvCxnSpPr>
          <p:spPr>
            <a:xfrm rot="5400000" flipH="1" flipV="1">
              <a:off x="12890" y="2586"/>
              <a:ext cx="0" cy="2891"/>
            </a:xfrm>
            <a:prstGeom prst="straightConnector1">
              <a:avLst/>
            </a:prstGeom>
            <a:ln w="28575">
              <a:solidFill>
                <a:srgbClr val="3F3D3D"/>
              </a:solidFill>
              <a:tailEnd type="arrow"/>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rot="5400000" flipH="1" flipV="1">
              <a:off x="12807" y="3359"/>
              <a:ext cx="0" cy="2778"/>
            </a:xfrm>
            <a:prstGeom prst="straightConnector1">
              <a:avLst/>
            </a:prstGeom>
            <a:ln w="28575">
              <a:solidFill>
                <a:srgbClr val="3F3D3D"/>
              </a:solidFill>
              <a:tailEnd type="arrow"/>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p:nvPr/>
          </p:nvCxnSpPr>
          <p:spPr>
            <a:xfrm rot="5400000" flipH="1" flipV="1">
              <a:off x="13696" y="4565"/>
              <a:ext cx="0" cy="4535"/>
            </a:xfrm>
            <a:prstGeom prst="straightConnector1">
              <a:avLst/>
            </a:prstGeom>
            <a:ln w="28575">
              <a:solidFill>
                <a:srgbClr val="3F3D3D"/>
              </a:solidFill>
              <a:tailEnd type="arrow"/>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p:nvPr/>
          </p:nvCxnSpPr>
          <p:spPr>
            <a:xfrm rot="5400000" flipH="1" flipV="1">
              <a:off x="13307" y="6128"/>
              <a:ext cx="0" cy="3742"/>
            </a:xfrm>
            <a:prstGeom prst="straightConnector1">
              <a:avLst/>
            </a:prstGeom>
            <a:ln w="28575">
              <a:solidFill>
                <a:srgbClr val="3F3D3D"/>
              </a:solidFill>
              <a:tailEnd type="arrow"/>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1448435" y="2221865"/>
            <a:ext cx="4622800" cy="4503420"/>
            <a:chOff x="2328" y="2242"/>
            <a:chExt cx="7280" cy="7092"/>
          </a:xfrm>
        </p:grpSpPr>
        <p:sp>
          <p:nvSpPr>
            <p:cNvPr id="21" name="矩形 20"/>
            <p:cNvSpPr/>
            <p:nvPr>
              <p:custDataLst>
                <p:tags r:id="rId10"/>
              </p:custDataLst>
            </p:nvPr>
          </p:nvSpPr>
          <p:spPr>
            <a:xfrm>
              <a:off x="2328" y="2994"/>
              <a:ext cx="7266" cy="6341"/>
            </a:xfrm>
            <a:prstGeom prst="rect">
              <a:avLst/>
            </a:prstGeom>
            <a:noFill/>
            <a:ln>
              <a:solidFill>
                <a:srgbClr val="3F3D3D"/>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7295"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grpSp>
          <p:nvGrpSpPr>
            <p:cNvPr id="25" name="组合 24"/>
            <p:cNvGrpSpPr/>
            <p:nvPr/>
          </p:nvGrpSpPr>
          <p:grpSpPr>
            <a:xfrm>
              <a:off x="2344" y="2242"/>
              <a:ext cx="7265" cy="793"/>
              <a:chOff x="1555" y="2353"/>
              <a:chExt cx="7265" cy="793"/>
            </a:xfrm>
          </p:grpSpPr>
          <p:sp>
            <p:nvSpPr>
              <p:cNvPr id="35" name="矩形 34"/>
              <p:cNvSpPr/>
              <p:nvPr>
                <p:custDataLst>
                  <p:tags r:id="rId11"/>
                </p:custDataLst>
              </p:nvPr>
            </p:nvSpPr>
            <p:spPr>
              <a:xfrm>
                <a:off x="1555" y="2353"/>
                <a:ext cx="7265" cy="793"/>
              </a:xfrm>
              <a:prstGeom prst="rect">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sp>
            <p:nvSpPr>
              <p:cNvPr id="36" name="文本框 43"/>
              <p:cNvSpPr txBox="1"/>
              <p:nvPr>
                <p:custDataLst>
                  <p:tags r:id="rId12"/>
                </p:custDataLst>
              </p:nvPr>
            </p:nvSpPr>
            <p:spPr>
              <a:xfrm>
                <a:off x="1780" y="2518"/>
                <a:ext cx="3909" cy="608"/>
              </a:xfrm>
              <a:prstGeom prst="rect">
                <a:avLst/>
              </a:prstGeom>
              <a:noFill/>
              <a:ln w="50800">
                <a:noFill/>
              </a:ln>
            </p:spPr>
            <p:txBody>
              <a:bodyPr wrap="square" rtlCol="0" anchor="ctr">
                <a:spAutoFit/>
              </a:bodyPr>
              <a:lstStyle/>
              <a:p>
                <a:pPr marL="0" marR="0" lvl="0" indent="0" algn="l" defTabSz="914400" rtl="0" eaLnBrk="1" fontAlgn="base" latinLnBrk="0" hangingPunct="1">
                  <a:lnSpc>
                    <a:spcPct val="80000"/>
                  </a:lnSpc>
                  <a:spcBef>
                    <a:spcPct val="20000"/>
                  </a:spcBef>
                  <a:spcAft>
                    <a:spcPct val="0"/>
                  </a:spcAft>
                  <a:buClrTx/>
                  <a:buSzTx/>
                  <a:buFontTx/>
                  <a:buNone/>
                  <a:defRPr/>
                </a:pPr>
                <a:r>
                  <a:rPr lang="zh-CN" altLang="en-US" sz="2400" b="1" noProof="0">
                    <a:ln>
                      <a:noFill/>
                    </a:ln>
                    <a:solidFill>
                      <a:schemeClr val="lt1"/>
                    </a:solidFill>
                    <a:effectLst/>
                    <a:uLnTx/>
                    <a:uFillTx/>
                    <a:latin typeface="微软雅黑" panose="020B0503020204020204" charset="-122"/>
                    <a:ea typeface="微软雅黑" panose="020B0503020204020204" charset="-122"/>
                    <a:cs typeface="Arial" panose="020B0604020202020204" pitchFamily="34" charset="0"/>
                    <a:sym typeface="+mn-ea"/>
                  </a:rPr>
                  <a:t>（三）消火栓</a:t>
                </a:r>
                <a:endParaRPr kumimoji="0" lang="zh-CN" altLang="en-US" sz="2400" b="1"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Arial" panose="020B0604020202020204" pitchFamily="34" charset="0"/>
                  <a:sym typeface="+mn-ea"/>
                </a:endParaRPr>
              </a:p>
            </p:txBody>
          </p:sp>
        </p:grpSp>
      </p:gr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par>
                                <p:cTn id="8" presetID="53" presetClass="entr" presetSubtype="16" fill="hold" nodeType="withEffect">
                                  <p:stCondLst>
                                    <p:cond delay="2100"/>
                                  </p:stCondLst>
                                  <p:childTnLst>
                                    <p:set>
                                      <p:cBhvr>
                                        <p:cTn id="9" dur="1" fill="hold">
                                          <p:stCondLst>
                                            <p:cond delay="0"/>
                                          </p:stCondLst>
                                        </p:cTn>
                                        <p:tgtEl>
                                          <p:spTgt spid="12"/>
                                        </p:tgtEl>
                                        <p:attrNameLst>
                                          <p:attrName>style.visibility</p:attrName>
                                        </p:attrNameLst>
                                      </p:cBhvr>
                                      <p:to>
                                        <p:strVal val="visible"/>
                                      </p:to>
                                    </p:set>
                                    <p:anim calcmode="lin" valueType="num">
                                      <p:cBhvr>
                                        <p:cTn id="10" dur="500" fill="hold"/>
                                        <p:tgtEl>
                                          <p:spTgt spid="12"/>
                                        </p:tgtEl>
                                        <p:attrNameLst>
                                          <p:attrName>ppt_w</p:attrName>
                                        </p:attrNameLst>
                                      </p:cBhvr>
                                      <p:tavLst>
                                        <p:tav tm="0">
                                          <p:val>
                                            <p:fltVal val="0"/>
                                          </p:val>
                                        </p:tav>
                                        <p:tav tm="100000">
                                          <p:val>
                                            <p:strVal val="#ppt_w"/>
                                          </p:val>
                                        </p:tav>
                                      </p:tavLst>
                                    </p:anim>
                                    <p:anim calcmode="lin" valueType="num">
                                      <p:cBhvr>
                                        <p:cTn id="11" dur="500" fill="hold"/>
                                        <p:tgtEl>
                                          <p:spTgt spid="12"/>
                                        </p:tgtEl>
                                        <p:attrNameLst>
                                          <p:attrName>ppt_h</p:attrName>
                                        </p:attrNameLst>
                                      </p:cBhvr>
                                      <p:tavLst>
                                        <p:tav tm="0">
                                          <p:val>
                                            <p:fltVal val="0"/>
                                          </p:val>
                                        </p:tav>
                                        <p:tav tm="100000">
                                          <p:val>
                                            <p:strVal val="#ppt_h"/>
                                          </p:val>
                                        </p:tav>
                                      </p:tavLst>
                                    </p:anim>
                                    <p:animEffect transition="in" filter="fade">
                                      <p:cBhvr>
                                        <p:cTn id="12" dur="500"/>
                                        <p:tgtEl>
                                          <p:spTgt spid="12"/>
                                        </p:tgtEl>
                                      </p:cBhvr>
                                    </p:animEffect>
                                  </p:childTnLst>
                                </p:cTn>
                              </p:par>
                              <p:par>
                                <p:cTn id="13" presetID="42" presetClass="entr" presetSubtype="0" fill="hold" nodeType="withEffect">
                                  <p:stCondLst>
                                    <p:cond delay="250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990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1000"/>
                                        <p:tgtEl>
                                          <p:spTgt spid="23"/>
                                        </p:tgtEl>
                                      </p:cBhvr>
                                    </p:animEffect>
                                    <p:anim calcmode="lin" valueType="num">
                                      <p:cBhvr>
                                        <p:cTn id="21" dur="1000" fill="hold"/>
                                        <p:tgtEl>
                                          <p:spTgt spid="23"/>
                                        </p:tgtEl>
                                        <p:attrNameLst>
                                          <p:attrName>ppt_x</p:attrName>
                                        </p:attrNameLst>
                                      </p:cBhvr>
                                      <p:tavLst>
                                        <p:tav tm="0">
                                          <p:val>
                                            <p:strVal val="#ppt_x"/>
                                          </p:val>
                                        </p:tav>
                                        <p:tav tm="100000">
                                          <p:val>
                                            <p:strVal val="#ppt_x"/>
                                          </p:val>
                                        </p:tav>
                                      </p:tavLst>
                                    </p:anim>
                                    <p:anim calcmode="lin" valueType="num">
                                      <p:cBhvr>
                                        <p:cTn id="22"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第三节  消防安全知识</a:t>
            </a:r>
            <a:endParaRPr lang="zh-CN" altLang="en-US" sz="4000" b="1">
              <a:solidFill>
                <a:schemeClr val="lt1"/>
              </a:solidFill>
            </a:endParaRPr>
          </a:p>
        </p:txBody>
      </p:sp>
      <p:sp>
        <p:nvSpPr>
          <p:cNvPr id="5" name="矩形 4"/>
          <p:cNvSpPr/>
          <p:nvPr/>
        </p:nvSpPr>
        <p:spPr>
          <a:xfrm>
            <a:off x="581660" y="1621155"/>
            <a:ext cx="4140835"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常见消防器材及其使用方法</a:t>
            </a:r>
            <a:endParaRPr lang="zh-CN" altLang="en-US" sz="2400" b="1">
              <a:solidFill>
                <a:srgbClr val="FFFFFF"/>
              </a:solidFill>
              <a:latin typeface="微软雅黑" panose="020B0503020204020204" charset="-122"/>
              <a:ea typeface="微软雅黑" panose="020B0503020204020204" charset="-122"/>
            </a:endParaRPr>
          </a:p>
        </p:txBody>
      </p:sp>
      <p:grpSp>
        <p:nvGrpSpPr>
          <p:cNvPr id="32" name="组合 31"/>
          <p:cNvGrpSpPr/>
          <p:nvPr/>
        </p:nvGrpSpPr>
        <p:grpSpPr>
          <a:xfrm>
            <a:off x="1765635" y="2827177"/>
            <a:ext cx="4277329" cy="784505"/>
            <a:chOff x="2336" y="3465"/>
            <a:chExt cx="7085" cy="1382"/>
          </a:xfrm>
        </p:grpSpPr>
        <p:sp>
          <p:nvSpPr>
            <p:cNvPr id="14" name="文本占位符 13314"/>
            <p:cNvSpPr>
              <a:spLocks noGrp="1"/>
            </p:cNvSpPr>
            <p:nvPr>
              <p:custDataLst>
                <p:tags r:id="rId1"/>
              </p:custDataLst>
            </p:nvPr>
          </p:nvSpPr>
          <p:spPr>
            <a:xfrm>
              <a:off x="2381" y="3465"/>
              <a:ext cx="5639" cy="694"/>
            </a:xfrm>
            <a:prstGeom prst="rect">
              <a:avLst/>
            </a:prstGeom>
            <a:noFill/>
            <a:ln w="9525">
              <a:noFill/>
              <a:miter/>
            </a:ln>
          </p:spPr>
          <p:txBody>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marR="0" lvl="0" indent="0" algn="l" defTabSz="914400" rtl="0" eaLnBrk="1" fontAlgn="base" latinLnBrk="0" hangingPunct="1">
                <a:lnSpc>
                  <a:spcPct val="90000"/>
                </a:lnSpc>
                <a:spcBef>
                  <a:spcPct val="20000"/>
                </a:spcBef>
                <a:spcAft>
                  <a:spcPct val="0"/>
                </a:spcAft>
                <a:buClrTx/>
                <a:buSzTx/>
                <a:buFontTx/>
                <a:buNone/>
                <a:defRPr/>
              </a:pPr>
              <a:r>
                <a:rPr kumimoji="0" lang="zh-CN" altLang="en-US" sz="2000" i="0" u="none" strike="noStrike" kern="1200" cap="none" spc="0" normalizeH="0" baseline="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规格：</a:t>
              </a:r>
              <a:r>
                <a:rPr kumimoji="0" lang="en-US" altLang="zh-CN" sz="2000" i="0" u="none" strike="noStrike" kern="1200" cap="none" spc="0" normalizeH="0" baseline="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2</a:t>
              </a:r>
              <a:r>
                <a:rPr kumimoji="0" lang="zh-CN" altLang="en-US" sz="2000" i="0" u="none" strike="noStrike" kern="1200" cap="none" spc="0" normalizeH="0" baseline="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公斤 </a:t>
              </a:r>
              <a:r>
                <a:rPr kumimoji="0" lang="en-US" altLang="zh-CN" sz="2000" i="0" u="none" strike="noStrike" kern="1200" cap="none" spc="0" normalizeH="0" baseline="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 4</a:t>
              </a:r>
              <a:r>
                <a:rPr kumimoji="0" lang="zh-CN" altLang="en-US" sz="2000" i="0" u="none" strike="noStrike" kern="1200" cap="none" spc="0" normalizeH="0" baseline="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公斤；</a:t>
              </a:r>
              <a:endParaRPr kumimoji="0" lang="zh-CN" altLang="en-US" sz="2000" i="0" u="none" strike="noStrike" kern="1200" cap="none" spc="0" normalizeH="0" baseline="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endParaRPr>
            </a:p>
          </p:txBody>
        </p:sp>
        <p:sp>
          <p:nvSpPr>
            <p:cNvPr id="15" name="文本占位符 13314"/>
            <p:cNvSpPr>
              <a:spLocks noGrp="1"/>
            </p:cNvSpPr>
            <p:nvPr>
              <p:custDataLst>
                <p:tags r:id="rId2"/>
              </p:custDataLst>
            </p:nvPr>
          </p:nvSpPr>
          <p:spPr>
            <a:xfrm>
              <a:off x="2336" y="4153"/>
              <a:ext cx="7085" cy="694"/>
            </a:xfrm>
            <a:prstGeom prst="rect">
              <a:avLst/>
            </a:prstGeom>
            <a:noFill/>
            <a:ln w="9525">
              <a:noFill/>
              <a:miter/>
            </a:ln>
          </p:spPr>
          <p:txBody>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marR="0" lvl="0" indent="0" algn="l" defTabSz="914400" rtl="0" eaLnBrk="1" fontAlgn="base" latinLnBrk="0" hangingPunct="1">
                <a:lnSpc>
                  <a:spcPct val="90000"/>
                </a:lnSpc>
                <a:spcBef>
                  <a:spcPct val="20000"/>
                </a:spcBef>
                <a:spcAft>
                  <a:spcPct val="0"/>
                </a:spcAft>
                <a:buClrTx/>
                <a:buSzTx/>
                <a:buFontTx/>
                <a:buNone/>
                <a:defRPr/>
              </a:pPr>
              <a:r>
                <a:rPr lang="zh-CN" altLang="en-US" sz="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配置要求：</a:t>
              </a:r>
              <a:r>
                <a:rPr lang="en-US" altLang="zh-CN" sz="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2 </a:t>
              </a:r>
              <a:r>
                <a:rPr lang="zh-CN" altLang="en-US" sz="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具 </a:t>
              </a:r>
              <a:r>
                <a:rPr lang="en-US" altLang="zh-CN" sz="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 100 m</a:t>
              </a:r>
              <a:r>
                <a:rPr lang="en-US" altLang="zh-CN" sz="2000" baseline="30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2</a:t>
              </a:r>
              <a:r>
                <a:rPr lang="zh-CN" altLang="en-US" sz="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a:t>
              </a:r>
              <a:endParaRPr kumimoji="0" lang="zh-CN" altLang="en-US" sz="2000" i="0" u="none" strike="noStrike" kern="1200" cap="none" spc="0" normalizeH="0" baseline="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grpSp>
        <p:nvGrpSpPr>
          <p:cNvPr id="37" name="组合 36"/>
          <p:cNvGrpSpPr/>
          <p:nvPr/>
        </p:nvGrpSpPr>
        <p:grpSpPr>
          <a:xfrm>
            <a:off x="1765935" y="3648710"/>
            <a:ext cx="5193030" cy="3145790"/>
            <a:chOff x="2263" y="4259"/>
            <a:chExt cx="8602" cy="5544"/>
          </a:xfrm>
        </p:grpSpPr>
        <p:sp>
          <p:nvSpPr>
            <p:cNvPr id="19" name="文本占位符 13314"/>
            <p:cNvSpPr>
              <a:spLocks noGrp="1"/>
            </p:cNvSpPr>
            <p:nvPr/>
          </p:nvSpPr>
          <p:spPr>
            <a:xfrm>
              <a:off x="2359" y="5608"/>
              <a:ext cx="7229" cy="694"/>
            </a:xfrm>
            <a:prstGeom prst="rect">
              <a:avLst/>
            </a:prstGeom>
            <a:noFill/>
            <a:ln w="9525">
              <a:noFill/>
              <a:miter/>
            </a:ln>
          </p:spPr>
          <p:txBody>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marR="0" lvl="0" indent="0" algn="l" defTabSz="914400" rtl="0" eaLnBrk="1" fontAlgn="base" latinLnBrk="0" hangingPunct="1">
                <a:lnSpc>
                  <a:spcPct val="90000"/>
                </a:lnSpc>
                <a:spcBef>
                  <a:spcPct val="20000"/>
                </a:spcBef>
                <a:spcAft>
                  <a:spcPct val="0"/>
                </a:spcAft>
                <a:buClrTx/>
                <a:buSzTx/>
                <a:buFontTx/>
                <a:buNone/>
                <a:defRPr/>
              </a:pPr>
              <a:r>
                <a:rPr lang="zh-CN" altLang="en-US" sz="2000" noProof="0">
                  <a:ln>
                    <a:noFill/>
                  </a:ln>
                  <a:solidFill>
                    <a:srgbClr val="F12F4C"/>
                  </a:solidFill>
                  <a:effectLst/>
                  <a:uLnTx/>
                  <a:uFillTx/>
                  <a:latin typeface="微软雅黑" panose="020B0503020204020204" charset="-122"/>
                  <a:ea typeface="微软雅黑" panose="020B0503020204020204" charset="-122"/>
                  <a:sym typeface="+mn-ea"/>
                </a:rPr>
                <a:t>拔出安全梢，筒体与地面垂直手握胶管。</a:t>
              </a:r>
              <a:endParaRPr kumimoji="0" lang="zh-CN" altLang="en-US" sz="2000" i="0" u="none" strike="noStrike" kern="1200" cap="none" spc="0" normalizeH="0" baseline="0" noProof="0">
                <a:ln>
                  <a:noFill/>
                </a:ln>
                <a:solidFill>
                  <a:srgbClr val="F12F4C"/>
                </a:solidFill>
                <a:effectLst/>
                <a:uLnTx/>
                <a:uFillTx/>
                <a:latin typeface="微软雅黑" panose="020B0503020204020204" charset="-122"/>
                <a:ea typeface="微软雅黑" panose="020B0503020204020204" charset="-122"/>
                <a:cs typeface="+mn-cs"/>
                <a:sym typeface="+mn-ea"/>
              </a:endParaRPr>
            </a:p>
          </p:txBody>
        </p:sp>
        <p:sp>
          <p:nvSpPr>
            <p:cNvPr id="22" name="文本占位符 13314"/>
            <p:cNvSpPr>
              <a:spLocks noGrp="1"/>
            </p:cNvSpPr>
            <p:nvPr/>
          </p:nvSpPr>
          <p:spPr>
            <a:xfrm>
              <a:off x="2263" y="8239"/>
              <a:ext cx="5639" cy="694"/>
            </a:xfrm>
            <a:prstGeom prst="rect">
              <a:avLst/>
            </a:prstGeom>
            <a:noFill/>
            <a:ln w="9525">
              <a:noFill/>
              <a:miter/>
            </a:ln>
          </p:spPr>
          <p:txBody>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marR="0" lvl="0" indent="0" algn="l" defTabSz="914400" rtl="0" eaLnBrk="1" fontAlgn="base" latinLnBrk="0" hangingPunct="1">
                <a:lnSpc>
                  <a:spcPct val="90000"/>
                </a:lnSpc>
                <a:spcBef>
                  <a:spcPct val="20000"/>
                </a:spcBef>
                <a:spcAft>
                  <a:spcPct val="0"/>
                </a:spcAft>
                <a:buClrTx/>
                <a:buSzTx/>
                <a:buFontTx/>
                <a:buNone/>
                <a:defRPr/>
              </a:pPr>
              <a:r>
                <a:rPr lang="zh-CN" altLang="en-US" sz="2000" noProof="0">
                  <a:ln>
                    <a:noFill/>
                  </a:ln>
                  <a:solidFill>
                    <a:srgbClr val="F12F4C"/>
                  </a:solidFill>
                  <a:effectLst/>
                  <a:uLnTx/>
                  <a:uFillTx/>
                  <a:latin typeface="微软雅黑" panose="020B0503020204020204" charset="-122"/>
                  <a:ea typeface="微软雅黑" panose="020B0503020204020204" charset="-122"/>
                  <a:sym typeface="+mn-ea"/>
                </a:rPr>
                <a:t>熄灭后并以水冷却除烟。</a:t>
              </a:r>
              <a:endParaRPr kumimoji="0" lang="zh-CN" altLang="en-US" sz="2000" i="0" u="none" strike="noStrike" kern="1200" cap="none" spc="0" normalizeH="0" baseline="0" noProof="0">
                <a:ln>
                  <a:noFill/>
                </a:ln>
                <a:solidFill>
                  <a:srgbClr val="F12F4C"/>
                </a:solidFill>
                <a:effectLst/>
                <a:uLnTx/>
                <a:uFillTx/>
                <a:latin typeface="微软雅黑" panose="020B0503020204020204" charset="-122"/>
                <a:ea typeface="微软雅黑" panose="020B0503020204020204" charset="-122"/>
                <a:cs typeface="+mn-cs"/>
                <a:sym typeface="+mn-ea"/>
              </a:endParaRPr>
            </a:p>
          </p:txBody>
        </p:sp>
        <p:grpSp>
          <p:nvGrpSpPr>
            <p:cNvPr id="31" name="组合 30"/>
            <p:cNvGrpSpPr/>
            <p:nvPr/>
          </p:nvGrpSpPr>
          <p:grpSpPr>
            <a:xfrm>
              <a:off x="2263" y="4259"/>
              <a:ext cx="8602" cy="5544"/>
              <a:chOff x="2263" y="4259"/>
              <a:chExt cx="8602" cy="5544"/>
            </a:xfrm>
          </p:grpSpPr>
          <p:sp>
            <p:nvSpPr>
              <p:cNvPr id="16" name="文本占位符 13314"/>
              <p:cNvSpPr>
                <a:spLocks noGrp="1"/>
              </p:cNvSpPr>
              <p:nvPr>
                <p:custDataLst>
                  <p:tags r:id="rId3"/>
                </p:custDataLst>
              </p:nvPr>
            </p:nvSpPr>
            <p:spPr>
              <a:xfrm>
                <a:off x="2367" y="4259"/>
                <a:ext cx="5639" cy="694"/>
              </a:xfrm>
              <a:prstGeom prst="rect">
                <a:avLst/>
              </a:prstGeom>
              <a:noFill/>
              <a:ln w="9525">
                <a:noFill/>
                <a:miter/>
              </a:ln>
            </p:spPr>
            <p:txBody>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marR="0" lvl="0" indent="0" algn="l" defTabSz="914400" rtl="0" eaLnBrk="1" fontAlgn="base" latinLnBrk="0" hangingPunct="1">
                  <a:lnSpc>
                    <a:spcPct val="90000"/>
                  </a:lnSpc>
                  <a:spcBef>
                    <a:spcPct val="20000"/>
                  </a:spcBef>
                  <a:spcAft>
                    <a:spcPct val="0"/>
                  </a:spcAft>
                  <a:buClrTx/>
                  <a:buSzTx/>
                  <a:buFontTx/>
                  <a:buNone/>
                  <a:defRPr/>
                </a:pPr>
                <a:r>
                  <a:rPr lang="zh-CN" altLang="en-US" sz="2000" noProof="0">
                    <a:ln>
                      <a:noFill/>
                    </a:ln>
                    <a:solidFill>
                      <a:schemeClr val="dk1"/>
                    </a:solidFill>
                    <a:effectLst/>
                    <a:uLnTx/>
                    <a:uFillTx/>
                    <a:latin typeface="微软雅黑" panose="020B0503020204020204" charset="-122"/>
                    <a:ea typeface="微软雅黑" panose="020B0503020204020204" charset="-122"/>
                    <a:sym typeface="+mn-ea"/>
                  </a:rPr>
                  <a:t>使用说明：</a:t>
                </a:r>
                <a:endParaRPr kumimoji="0" lang="zh-CN" altLang="en-US" sz="2000" i="0" u="none" strike="noStrike" kern="1200" cap="none" spc="0" normalizeH="0" baseline="0" noProof="0">
                  <a:ln>
                    <a:noFill/>
                  </a:ln>
                  <a:solidFill>
                    <a:schemeClr val="dk1"/>
                  </a:solidFill>
                  <a:effectLst/>
                  <a:uLnTx/>
                  <a:uFillTx/>
                  <a:latin typeface="微软雅黑" panose="020B0503020204020204" charset="-122"/>
                  <a:ea typeface="微软雅黑" panose="020B0503020204020204" charset="-122"/>
                  <a:cs typeface="+mn-cs"/>
                  <a:sym typeface="+mn-ea"/>
                </a:endParaRPr>
              </a:p>
            </p:txBody>
          </p:sp>
          <p:grpSp>
            <p:nvGrpSpPr>
              <p:cNvPr id="30" name="组合 29"/>
              <p:cNvGrpSpPr/>
              <p:nvPr/>
            </p:nvGrpSpPr>
            <p:grpSpPr>
              <a:xfrm>
                <a:off x="2263" y="4912"/>
                <a:ext cx="8602" cy="4891"/>
                <a:chOff x="2263" y="4912"/>
                <a:chExt cx="8602" cy="4891"/>
              </a:xfrm>
            </p:grpSpPr>
            <p:sp>
              <p:nvSpPr>
                <p:cNvPr id="17" name="文本占位符 13314"/>
                <p:cNvSpPr>
                  <a:spLocks noGrp="1"/>
                </p:cNvSpPr>
                <p:nvPr/>
              </p:nvSpPr>
              <p:spPr>
                <a:xfrm>
                  <a:off x="2359" y="4912"/>
                  <a:ext cx="8022" cy="694"/>
                </a:xfrm>
                <a:prstGeom prst="rect">
                  <a:avLst/>
                </a:prstGeom>
                <a:noFill/>
                <a:ln w="9525">
                  <a:noFill/>
                  <a:miter/>
                </a:ln>
              </p:spPr>
              <p:txBody>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marR="0" lvl="0" indent="0" algn="l" defTabSz="914400" rtl="0" eaLnBrk="1" fontAlgn="base" latinLnBrk="0" hangingPunct="1">
                    <a:lnSpc>
                      <a:spcPct val="90000"/>
                    </a:lnSpc>
                    <a:spcBef>
                      <a:spcPct val="20000"/>
                    </a:spcBef>
                    <a:spcAft>
                      <a:spcPct val="0"/>
                    </a:spcAft>
                    <a:buClrTx/>
                    <a:buSzTx/>
                    <a:buFontTx/>
                    <a:buNone/>
                    <a:defRPr/>
                  </a:pPr>
                  <a:r>
                    <a:rPr lang="zh-CN" altLang="en-US" sz="2000" noProof="0">
                      <a:ln>
                        <a:noFill/>
                      </a:ln>
                      <a:solidFill>
                        <a:srgbClr val="F12F4C"/>
                      </a:solidFill>
                      <a:effectLst/>
                      <a:uLnTx/>
                      <a:uFillTx/>
                      <a:latin typeface="微软雅黑" panose="020B0503020204020204" charset="-122"/>
                      <a:ea typeface="微软雅黑" panose="020B0503020204020204" charset="-122"/>
                      <a:sym typeface="+mn-ea"/>
                    </a:rPr>
                    <a:t>当发生火灾时边跑边将筒身上下摇动数次。</a:t>
                  </a:r>
                  <a:endParaRPr kumimoji="0" lang="zh-CN" altLang="en-US" sz="2000" i="0" u="none" strike="noStrike" kern="1200" cap="none" spc="0" normalizeH="0" baseline="0" noProof="0">
                    <a:ln>
                      <a:noFill/>
                    </a:ln>
                    <a:solidFill>
                      <a:srgbClr val="F12F4C"/>
                    </a:solidFill>
                    <a:effectLst/>
                    <a:uLnTx/>
                    <a:uFillTx/>
                    <a:latin typeface="微软雅黑" panose="020B0503020204020204" charset="-122"/>
                    <a:ea typeface="微软雅黑" panose="020B0503020204020204" charset="-122"/>
                    <a:cs typeface="+mn-cs"/>
                    <a:sym typeface="+mn-ea"/>
                  </a:endParaRPr>
                </a:p>
              </p:txBody>
            </p:sp>
            <p:sp>
              <p:nvSpPr>
                <p:cNvPr id="20" name="文本占位符 13314"/>
                <p:cNvSpPr>
                  <a:spLocks noGrp="1"/>
                </p:cNvSpPr>
                <p:nvPr/>
              </p:nvSpPr>
              <p:spPr>
                <a:xfrm>
                  <a:off x="2345" y="6296"/>
                  <a:ext cx="8476" cy="712"/>
                </a:xfrm>
                <a:prstGeom prst="rect">
                  <a:avLst/>
                </a:prstGeom>
                <a:noFill/>
                <a:ln w="9525">
                  <a:noFill/>
                  <a:miter/>
                </a:ln>
              </p:spPr>
              <p:txBody>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charset="0"/>
                    <a:buNone/>
                    <a:defRPr/>
                  </a:pPr>
                  <a:r>
                    <a:rPr lang="zh-CN" altLang="en-US" sz="2000" noProof="0">
                      <a:ln>
                        <a:noFill/>
                      </a:ln>
                      <a:solidFill>
                        <a:srgbClr val="F12F4C"/>
                      </a:solidFill>
                      <a:effectLst/>
                      <a:uLnTx/>
                      <a:uFillTx/>
                      <a:latin typeface="微软雅黑" panose="020B0503020204020204" charset="-122"/>
                      <a:ea typeface="微软雅黑" panose="020B0503020204020204" charset="-122"/>
                      <a:sym typeface="+mn-ea"/>
                    </a:rPr>
                    <a:t>选择上风位置接近火点，将皮管朝向火苗根部。</a:t>
                  </a:r>
                  <a:endParaRPr kumimoji="0" lang="zh-CN" altLang="en-US" sz="2000" i="0" u="none" strike="noStrike" kern="1200" cap="none" spc="0" normalizeH="0" baseline="0" noProof="0">
                    <a:ln>
                      <a:noFill/>
                    </a:ln>
                    <a:solidFill>
                      <a:srgbClr val="F12F4C"/>
                    </a:solidFill>
                    <a:effectLst/>
                    <a:uLnTx/>
                    <a:uFillTx/>
                    <a:latin typeface="微软雅黑" panose="020B0503020204020204" charset="-122"/>
                    <a:ea typeface="微软雅黑" panose="020B0503020204020204" charset="-122"/>
                    <a:cs typeface="+mn-cs"/>
                    <a:sym typeface="+mn-ea"/>
                  </a:endParaRPr>
                </a:p>
              </p:txBody>
            </p:sp>
            <p:sp>
              <p:nvSpPr>
                <p:cNvPr id="21" name="文本占位符 13314"/>
                <p:cNvSpPr>
                  <a:spLocks noGrp="1"/>
                </p:cNvSpPr>
                <p:nvPr/>
              </p:nvSpPr>
              <p:spPr>
                <a:xfrm>
                  <a:off x="2307" y="7042"/>
                  <a:ext cx="8558" cy="1193"/>
                </a:xfrm>
                <a:prstGeom prst="rect">
                  <a:avLst/>
                </a:prstGeom>
                <a:noFill/>
                <a:ln w="9525">
                  <a:noFill/>
                  <a:miter/>
                </a:ln>
              </p:spPr>
              <p:txBody>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charset="0"/>
                    <a:buNone/>
                    <a:defRPr/>
                  </a:pPr>
                  <a:r>
                    <a:rPr lang="zh-CN" altLang="en-US" sz="2000" noProof="0">
                      <a:ln>
                        <a:noFill/>
                      </a:ln>
                      <a:solidFill>
                        <a:srgbClr val="F12F4C"/>
                      </a:solidFill>
                      <a:effectLst/>
                      <a:uLnTx/>
                      <a:uFillTx/>
                      <a:latin typeface="微软雅黑" panose="020B0503020204020204" charset="-122"/>
                      <a:ea typeface="微软雅黑" panose="020B0503020204020204" charset="-122"/>
                      <a:sym typeface="+mn-ea"/>
                    </a:rPr>
                    <a:t>用力压下握把，摇摆喷射，将干粉射入火焰根部。</a:t>
                  </a:r>
                  <a:endParaRPr kumimoji="0" lang="zh-CN" altLang="en-US" sz="2000" i="0" u="none" strike="noStrike" kern="1200" cap="none" spc="0" normalizeH="0" baseline="0" noProof="0">
                    <a:ln>
                      <a:noFill/>
                    </a:ln>
                    <a:solidFill>
                      <a:srgbClr val="F12F4C"/>
                    </a:solidFill>
                    <a:effectLst/>
                    <a:uLnTx/>
                    <a:uFillTx/>
                    <a:latin typeface="微软雅黑" panose="020B0503020204020204" charset="-122"/>
                    <a:ea typeface="微软雅黑" panose="020B0503020204020204" charset="-122"/>
                    <a:cs typeface="+mn-cs"/>
                    <a:sym typeface="+mn-ea"/>
                  </a:endParaRPr>
                </a:p>
              </p:txBody>
            </p:sp>
            <p:sp>
              <p:nvSpPr>
                <p:cNvPr id="23" name="文本占位符 13314"/>
                <p:cNvSpPr>
                  <a:spLocks noGrp="1"/>
                </p:cNvSpPr>
                <p:nvPr>
                  <p:custDataLst>
                    <p:tags r:id="rId4"/>
                  </p:custDataLst>
                </p:nvPr>
              </p:nvSpPr>
              <p:spPr>
                <a:xfrm>
                  <a:off x="2263" y="9109"/>
                  <a:ext cx="5639" cy="694"/>
                </a:xfrm>
                <a:prstGeom prst="rect">
                  <a:avLst/>
                </a:prstGeom>
                <a:noFill/>
                <a:ln w="9525">
                  <a:noFill/>
                  <a:miter/>
                </a:ln>
              </p:spPr>
              <p:txBody>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342900" marR="0" lvl="0" indent="-342900" algn="l" defTabSz="914400" rtl="0" eaLnBrk="1" fontAlgn="base" latinLnBrk="0" hangingPunct="1">
                    <a:lnSpc>
                      <a:spcPct val="100000"/>
                    </a:lnSpc>
                    <a:spcBef>
                      <a:spcPct val="20000"/>
                    </a:spcBef>
                    <a:spcAft>
                      <a:spcPct val="0"/>
                    </a:spcAft>
                    <a:buClrTx/>
                    <a:buSzTx/>
                    <a:buFontTx/>
                    <a:buNone/>
                    <a:defRPr/>
                  </a:pPr>
                  <a:r>
                    <a:rPr lang="zh-CN" altLang="en-US" sz="1800" b="1" noProof="0">
                      <a:ln>
                        <a:noFill/>
                      </a:ln>
                      <a:solidFill>
                        <a:schemeClr val="dk1"/>
                      </a:solidFill>
                      <a:effectLst/>
                      <a:uLnTx/>
                      <a:uFillTx/>
                      <a:latin typeface="微软雅黑" panose="020B0503020204020204" charset="-122"/>
                      <a:ea typeface="微软雅黑" panose="020B0503020204020204" charset="-122"/>
                      <a:sym typeface="+mn-ea"/>
                    </a:rPr>
                    <a:t>注意：灭火时应顺风不宜逆风。</a:t>
                  </a:r>
                  <a:endParaRPr kumimoji="0" lang="zh-CN" altLang="en-US" sz="1800" b="1" i="0" u="none" strike="noStrike" kern="1200" cap="none" spc="0" normalizeH="0" baseline="0" noProof="0">
                    <a:ln>
                      <a:noFill/>
                    </a:ln>
                    <a:solidFill>
                      <a:schemeClr val="dk1"/>
                    </a:solidFill>
                    <a:effectLst/>
                    <a:uLnTx/>
                    <a:uFillTx/>
                    <a:latin typeface="微软雅黑" panose="020B0503020204020204" charset="-122"/>
                    <a:ea typeface="微软雅黑" panose="020B0503020204020204" charset="-122"/>
                    <a:cs typeface="+mn-cs"/>
                    <a:sym typeface="+mn-ea"/>
                  </a:endParaRPr>
                </a:p>
              </p:txBody>
            </p:sp>
          </p:grpSp>
        </p:grpSp>
      </p:grpSp>
      <p:grpSp>
        <p:nvGrpSpPr>
          <p:cNvPr id="26" name="组合 25"/>
          <p:cNvGrpSpPr/>
          <p:nvPr/>
        </p:nvGrpSpPr>
        <p:grpSpPr>
          <a:xfrm>
            <a:off x="7802880" y="2275840"/>
            <a:ext cx="3554730" cy="4518025"/>
            <a:chOff x="10823" y="1941"/>
            <a:chExt cx="5888" cy="7962"/>
          </a:xfrm>
        </p:grpSpPr>
        <p:sp>
          <p:nvSpPr>
            <p:cNvPr id="6" name="稻壳儿春秋广告/盗版必究        原创来源：http://chn.docer.com/works?userid=199329941#!/work_time"/>
            <p:cNvSpPr/>
            <p:nvPr>
              <p:custDataLst>
                <p:tags r:id="rId5"/>
              </p:custDataLst>
            </p:nvPr>
          </p:nvSpPr>
          <p:spPr>
            <a:xfrm>
              <a:off x="10823" y="1941"/>
              <a:ext cx="5888" cy="7963"/>
            </a:xfrm>
            <a:prstGeom prst="rect">
              <a:avLst/>
            </a:prstGeom>
            <a:solidFill>
              <a:schemeClr val="lt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95000"/>
                  </a:schemeClr>
                </a:solidFill>
                <a:latin typeface="微软雅黑" panose="020B0503020204020204" charset="-122"/>
                <a:ea typeface="微软雅黑" panose="020B0503020204020204" charset="-122"/>
              </a:endParaRPr>
            </a:p>
          </p:txBody>
        </p:sp>
        <p:pic>
          <p:nvPicPr>
            <p:cNvPr id="88068" name="Picture 4"/>
            <p:cNvPicPr>
              <a:picLocks noChangeAspect="1"/>
            </p:cNvPicPr>
            <p:nvPr/>
          </p:nvPicPr>
          <p:blipFill>
            <a:blip r:embed="rId6"/>
            <a:stretch>
              <a:fillRect/>
            </a:stretch>
          </p:blipFill>
          <p:spPr>
            <a:xfrm>
              <a:off x="11499" y="2888"/>
              <a:ext cx="4225" cy="6562"/>
            </a:xfrm>
            <a:prstGeom prst="rect">
              <a:avLst/>
            </a:prstGeom>
            <a:noFill/>
            <a:ln w="9525">
              <a:noFill/>
            </a:ln>
          </p:spPr>
        </p:pic>
        <p:grpSp>
          <p:nvGrpSpPr>
            <p:cNvPr id="88069" name="组合 287745"/>
            <p:cNvGrpSpPr/>
            <p:nvPr/>
          </p:nvGrpSpPr>
          <p:grpSpPr>
            <a:xfrm>
              <a:off x="11149" y="2210"/>
              <a:ext cx="5403" cy="6995"/>
              <a:chOff x="113" y="645"/>
              <a:chExt cx="2161" cy="2798"/>
            </a:xfrm>
          </p:grpSpPr>
          <p:sp>
            <p:nvSpPr>
              <p:cNvPr id="88071" name="文本框 287747"/>
              <p:cNvSpPr txBox="1"/>
              <p:nvPr>
                <p:custDataLst>
                  <p:tags r:id="rId7"/>
                </p:custDataLst>
              </p:nvPr>
            </p:nvSpPr>
            <p:spPr>
              <a:xfrm>
                <a:off x="218" y="3019"/>
                <a:ext cx="249" cy="424"/>
              </a:xfrm>
              <a:prstGeom prst="rect">
                <a:avLst/>
              </a:prstGeom>
              <a:solidFill>
                <a:srgbClr val="FFFFFF"/>
              </a:solidFill>
              <a:ln w="9525">
                <a:noFill/>
              </a:ln>
            </p:spPr>
            <p:txBody>
              <a:bodyPr/>
              <a:lstStyle/>
              <a:p>
                <a:pPr algn="ctr" eaLnBrk="0" hangingPunct="0">
                  <a:buClr>
                    <a:srgbClr val="000000"/>
                  </a:buClr>
                </a:pPr>
                <a:r>
                  <a:rPr lang="zh-CN" altLang="en-US" sz="2000" b="1">
                    <a:solidFill>
                      <a:schemeClr val="dk1"/>
                    </a:solidFill>
                    <a:latin typeface="微软雅黑" panose="020B0503020204020204" charset="-122"/>
                    <a:ea typeface="微软雅黑" panose="020B0503020204020204" charset="-122"/>
                  </a:rPr>
                  <a:t>喷嘴</a:t>
                </a:r>
                <a:endParaRPr lang="zh-CN" altLang="en-US" sz="2000" b="1">
                  <a:solidFill>
                    <a:schemeClr val="dk1"/>
                  </a:solidFill>
                  <a:latin typeface="微软雅黑" panose="020B0503020204020204" charset="-122"/>
                  <a:ea typeface="微软雅黑" panose="020B0503020204020204" charset="-122"/>
                </a:endParaRPr>
              </a:p>
            </p:txBody>
          </p:sp>
          <p:sp>
            <p:nvSpPr>
              <p:cNvPr id="88072" name="文本框 287748"/>
              <p:cNvSpPr txBox="1"/>
              <p:nvPr>
                <p:custDataLst>
                  <p:tags r:id="rId8"/>
                </p:custDataLst>
              </p:nvPr>
            </p:nvSpPr>
            <p:spPr>
              <a:xfrm>
                <a:off x="113" y="1344"/>
                <a:ext cx="204" cy="519"/>
              </a:xfrm>
              <a:prstGeom prst="rect">
                <a:avLst/>
              </a:prstGeom>
              <a:solidFill>
                <a:srgbClr val="FFFFFF"/>
              </a:solidFill>
              <a:ln w="9525">
                <a:noFill/>
              </a:ln>
            </p:spPr>
            <p:txBody>
              <a:bodyPr/>
              <a:lstStyle/>
              <a:p>
                <a:pPr algn="ctr" eaLnBrk="0" hangingPunct="0">
                  <a:buClr>
                    <a:srgbClr val="000000"/>
                  </a:buClr>
                </a:pPr>
                <a:r>
                  <a:rPr lang="zh-CN" altLang="en-US" sz="2000" b="1">
                    <a:solidFill>
                      <a:schemeClr val="dk1"/>
                    </a:solidFill>
                    <a:latin typeface="微软雅黑" panose="020B0503020204020204" charset="-122"/>
                    <a:ea typeface="微软雅黑" panose="020B0503020204020204" charset="-122"/>
                  </a:rPr>
                  <a:t>软管</a:t>
                </a:r>
                <a:endParaRPr lang="zh-CN" altLang="en-US" sz="2000" b="1">
                  <a:solidFill>
                    <a:schemeClr val="dk1"/>
                  </a:solidFill>
                  <a:latin typeface="微软雅黑" panose="020B0503020204020204" charset="-122"/>
                  <a:ea typeface="微软雅黑" panose="020B0503020204020204" charset="-122"/>
                </a:endParaRPr>
              </a:p>
            </p:txBody>
          </p:sp>
          <p:sp>
            <p:nvSpPr>
              <p:cNvPr id="88073" name="文本框 287749"/>
              <p:cNvSpPr txBox="1"/>
              <p:nvPr>
                <p:custDataLst>
                  <p:tags r:id="rId9"/>
                </p:custDataLst>
              </p:nvPr>
            </p:nvSpPr>
            <p:spPr>
              <a:xfrm>
                <a:off x="385" y="890"/>
                <a:ext cx="289" cy="472"/>
              </a:xfrm>
              <a:prstGeom prst="rect">
                <a:avLst/>
              </a:prstGeom>
              <a:solidFill>
                <a:srgbClr val="FFFFFF"/>
              </a:solidFill>
              <a:ln w="9525">
                <a:noFill/>
              </a:ln>
            </p:spPr>
            <p:txBody>
              <a:bodyPr/>
              <a:lstStyle/>
              <a:p>
                <a:pPr algn="ctr" eaLnBrk="0" hangingPunct="0">
                  <a:buClr>
                    <a:srgbClr val="000000"/>
                  </a:buClr>
                </a:pPr>
                <a:r>
                  <a:rPr lang="zh-CN" altLang="en-US" sz="2000" b="1">
                    <a:solidFill>
                      <a:schemeClr val="dk1"/>
                    </a:solidFill>
                    <a:latin typeface="微软雅黑" panose="020B0503020204020204" charset="-122"/>
                    <a:ea typeface="微软雅黑" panose="020B0503020204020204" charset="-122"/>
                  </a:rPr>
                  <a:t>压把</a:t>
                </a:r>
                <a:endParaRPr lang="zh-CN" altLang="en-US" sz="2000" b="1">
                  <a:solidFill>
                    <a:schemeClr val="dk1"/>
                  </a:solidFill>
                  <a:latin typeface="微软雅黑" panose="020B0503020204020204" charset="-122"/>
                  <a:ea typeface="微软雅黑" panose="020B0503020204020204" charset="-122"/>
                </a:endParaRPr>
              </a:p>
            </p:txBody>
          </p:sp>
          <p:sp>
            <p:nvSpPr>
              <p:cNvPr id="88074" name="文本框 287750"/>
              <p:cNvSpPr txBox="1"/>
              <p:nvPr>
                <p:custDataLst>
                  <p:tags r:id="rId10"/>
                </p:custDataLst>
              </p:nvPr>
            </p:nvSpPr>
            <p:spPr>
              <a:xfrm>
                <a:off x="1973" y="2387"/>
                <a:ext cx="216" cy="472"/>
              </a:xfrm>
              <a:prstGeom prst="rect">
                <a:avLst/>
              </a:prstGeom>
              <a:solidFill>
                <a:srgbClr val="FFFFFF"/>
              </a:solidFill>
              <a:ln w="9525">
                <a:noFill/>
              </a:ln>
            </p:spPr>
            <p:txBody>
              <a:bodyPr/>
              <a:lstStyle/>
              <a:p>
                <a:pPr algn="ctr" eaLnBrk="0" hangingPunct="0">
                  <a:buClr>
                    <a:srgbClr val="000000"/>
                  </a:buClr>
                </a:pPr>
                <a:r>
                  <a:rPr lang="zh-CN" altLang="en-US" sz="2000" b="1">
                    <a:solidFill>
                      <a:schemeClr val="dk1"/>
                    </a:solidFill>
                    <a:latin typeface="微软雅黑" panose="020B0503020204020204" charset="-122"/>
                    <a:ea typeface="微软雅黑" panose="020B0503020204020204" charset="-122"/>
                  </a:rPr>
                  <a:t>筒身</a:t>
                </a:r>
                <a:endParaRPr lang="zh-CN" altLang="en-US" sz="2000" b="1">
                  <a:solidFill>
                    <a:schemeClr val="dk1"/>
                  </a:solidFill>
                  <a:latin typeface="微软雅黑" panose="020B0503020204020204" charset="-122"/>
                  <a:ea typeface="微软雅黑" panose="020B0503020204020204" charset="-122"/>
                </a:endParaRPr>
              </a:p>
            </p:txBody>
          </p:sp>
          <p:sp>
            <p:nvSpPr>
              <p:cNvPr id="88076" name="文本框 287752"/>
              <p:cNvSpPr txBox="1"/>
              <p:nvPr>
                <p:custDataLst>
                  <p:tags r:id="rId11"/>
                </p:custDataLst>
              </p:nvPr>
            </p:nvSpPr>
            <p:spPr>
              <a:xfrm>
                <a:off x="1997" y="1218"/>
                <a:ext cx="243" cy="613"/>
              </a:xfrm>
              <a:prstGeom prst="rect">
                <a:avLst/>
              </a:prstGeom>
              <a:solidFill>
                <a:srgbClr val="FFFFFF"/>
              </a:solidFill>
              <a:ln w="9525">
                <a:noFill/>
              </a:ln>
            </p:spPr>
            <p:txBody>
              <a:bodyPr/>
              <a:lstStyle/>
              <a:p>
                <a:pPr algn="ctr" eaLnBrk="0" hangingPunct="0">
                  <a:buClr>
                    <a:srgbClr val="000000"/>
                  </a:buClr>
                </a:pPr>
                <a:r>
                  <a:rPr lang="zh-CN" altLang="en-US" sz="2000" b="1">
                    <a:solidFill>
                      <a:schemeClr val="dk1"/>
                    </a:solidFill>
                    <a:latin typeface="微软雅黑" panose="020B0503020204020204" charset="-122"/>
                    <a:ea typeface="微软雅黑" panose="020B0503020204020204" charset="-122"/>
                  </a:rPr>
                  <a:t>压</a:t>
                </a:r>
                <a:endParaRPr lang="zh-CN" altLang="en-US" sz="2000" b="1">
                  <a:solidFill>
                    <a:schemeClr val="dk1"/>
                  </a:solidFill>
                  <a:latin typeface="微软雅黑" panose="020B0503020204020204" charset="-122"/>
                  <a:ea typeface="微软雅黑" panose="020B0503020204020204" charset="-122"/>
                </a:endParaRPr>
              </a:p>
              <a:p>
                <a:pPr algn="ctr" eaLnBrk="0" hangingPunct="0">
                  <a:buClr>
                    <a:srgbClr val="000000"/>
                  </a:buClr>
                </a:pPr>
                <a:r>
                  <a:rPr lang="zh-CN" altLang="en-US" sz="2000" b="1">
                    <a:solidFill>
                      <a:schemeClr val="dk1"/>
                    </a:solidFill>
                    <a:latin typeface="微软雅黑" panose="020B0503020204020204" charset="-122"/>
                    <a:ea typeface="微软雅黑" panose="020B0503020204020204" charset="-122"/>
                  </a:rPr>
                  <a:t>力</a:t>
                </a:r>
                <a:endParaRPr lang="zh-CN" altLang="en-US" sz="2000" b="1">
                  <a:solidFill>
                    <a:schemeClr val="dk1"/>
                  </a:solidFill>
                  <a:latin typeface="微软雅黑" panose="020B0503020204020204" charset="-122"/>
                  <a:ea typeface="微软雅黑" panose="020B0503020204020204" charset="-122"/>
                </a:endParaRPr>
              </a:p>
              <a:p>
                <a:pPr algn="ctr" eaLnBrk="0" hangingPunct="0">
                  <a:buClr>
                    <a:srgbClr val="000000"/>
                  </a:buClr>
                </a:pPr>
                <a:r>
                  <a:rPr lang="zh-CN" altLang="en-US" sz="2000" b="1">
                    <a:solidFill>
                      <a:schemeClr val="dk1"/>
                    </a:solidFill>
                    <a:latin typeface="微软雅黑" panose="020B0503020204020204" charset="-122"/>
                    <a:ea typeface="微软雅黑" panose="020B0503020204020204" charset="-122"/>
                  </a:rPr>
                  <a:t>表</a:t>
                </a:r>
                <a:endParaRPr lang="zh-CN" altLang="en-US" sz="2000" b="1">
                  <a:solidFill>
                    <a:schemeClr val="dk1"/>
                  </a:solidFill>
                  <a:latin typeface="微软雅黑" panose="020B0503020204020204" charset="-122"/>
                  <a:ea typeface="微软雅黑" panose="020B0503020204020204" charset="-122"/>
                </a:endParaRPr>
              </a:p>
            </p:txBody>
          </p:sp>
          <p:sp>
            <p:nvSpPr>
              <p:cNvPr id="88082" name="文本框 287758"/>
              <p:cNvSpPr txBox="1"/>
              <p:nvPr>
                <p:custDataLst>
                  <p:tags r:id="rId12"/>
                </p:custDataLst>
              </p:nvPr>
            </p:nvSpPr>
            <p:spPr>
              <a:xfrm>
                <a:off x="1973" y="645"/>
                <a:ext cx="301" cy="660"/>
              </a:xfrm>
              <a:prstGeom prst="rect">
                <a:avLst/>
              </a:prstGeom>
              <a:noFill/>
              <a:ln w="9525">
                <a:noFill/>
              </a:ln>
            </p:spPr>
            <p:txBody>
              <a:bodyPr/>
              <a:lstStyle/>
              <a:p>
                <a:pPr algn="ctr" eaLnBrk="0" hangingPunct="0">
                  <a:buClr>
                    <a:srgbClr val="000000"/>
                  </a:buClr>
                </a:pPr>
                <a:r>
                  <a:rPr lang="zh-CN" altLang="en-US" sz="2000" b="1">
                    <a:solidFill>
                      <a:schemeClr val="dk1"/>
                    </a:solidFill>
                    <a:latin typeface="微软雅黑" panose="020B0503020204020204" charset="-122"/>
                    <a:ea typeface="微软雅黑" panose="020B0503020204020204" charset="-122"/>
                  </a:rPr>
                  <a:t>保险</a:t>
                </a:r>
                <a:endParaRPr lang="zh-CN" altLang="en-US" sz="2000" b="1">
                  <a:solidFill>
                    <a:schemeClr val="dk1"/>
                  </a:solidFill>
                  <a:latin typeface="微软雅黑" panose="020B0503020204020204" charset="-122"/>
                  <a:ea typeface="微软雅黑" panose="020B0503020204020204" charset="-122"/>
                </a:endParaRPr>
              </a:p>
              <a:p>
                <a:pPr algn="ctr" eaLnBrk="0" hangingPunct="0">
                  <a:buClr>
                    <a:srgbClr val="000000"/>
                  </a:buClr>
                </a:pPr>
                <a:r>
                  <a:rPr lang="zh-CN" altLang="en-US" sz="2000" b="1">
                    <a:solidFill>
                      <a:schemeClr val="dk1"/>
                    </a:solidFill>
                    <a:latin typeface="微软雅黑" panose="020B0503020204020204" charset="-122"/>
                    <a:ea typeface="微软雅黑" panose="020B0503020204020204" charset="-122"/>
                  </a:rPr>
                  <a:t>栓</a:t>
                </a:r>
                <a:endParaRPr lang="zh-CN" altLang="en-US" sz="2000" b="1">
                  <a:solidFill>
                    <a:schemeClr val="dk1"/>
                  </a:solidFill>
                  <a:latin typeface="微软雅黑" panose="020B0503020204020204" charset="-122"/>
                  <a:ea typeface="微软雅黑" panose="020B0503020204020204" charset="-122"/>
                </a:endParaRPr>
              </a:p>
            </p:txBody>
          </p:sp>
        </p:grpSp>
        <p:cxnSp>
          <p:nvCxnSpPr>
            <p:cNvPr id="2" name="直接箭头连接符 1"/>
            <p:cNvCxnSpPr/>
            <p:nvPr/>
          </p:nvCxnSpPr>
          <p:spPr>
            <a:xfrm rot="5400000" flipH="1" flipV="1">
              <a:off x="13419" y="2581"/>
              <a:ext cx="0" cy="2041"/>
            </a:xfrm>
            <a:prstGeom prst="straightConnector1">
              <a:avLst/>
            </a:prstGeom>
            <a:ln w="28575">
              <a:solidFill>
                <a:srgbClr val="F12F4C"/>
              </a:solidFill>
              <a:tailEnd type="arrow"/>
            </a:ln>
          </p:spPr>
          <p:style>
            <a:lnRef idx="1">
              <a:schemeClr val="accent1"/>
            </a:lnRef>
            <a:fillRef idx="0">
              <a:schemeClr val="accent1"/>
            </a:fillRef>
            <a:effectRef idx="0">
              <a:schemeClr val="accent1"/>
            </a:effectRef>
            <a:fontRef idx="minor">
              <a:schemeClr val="tx1"/>
            </a:fontRef>
          </p:style>
        </p:cxnSp>
        <p:cxnSp>
          <p:nvCxnSpPr>
            <p:cNvPr id="4" name="直接箭头连接符 3"/>
            <p:cNvCxnSpPr/>
            <p:nvPr/>
          </p:nvCxnSpPr>
          <p:spPr>
            <a:xfrm rot="5400000" flipH="1" flipV="1">
              <a:off x="12113" y="4036"/>
              <a:ext cx="0" cy="907"/>
            </a:xfrm>
            <a:prstGeom prst="straightConnector1">
              <a:avLst/>
            </a:prstGeom>
            <a:ln w="28575">
              <a:solidFill>
                <a:srgbClr val="F12F4C"/>
              </a:solidFill>
              <a:tailEnd type="arrow"/>
            </a:ln>
          </p:spPr>
          <p:style>
            <a:lnRef idx="1">
              <a:schemeClr val="accent1"/>
            </a:lnRef>
            <a:fillRef idx="0">
              <a:schemeClr val="accent1"/>
            </a:fillRef>
            <a:effectRef idx="0">
              <a:schemeClr val="accent1"/>
            </a:effectRef>
            <a:fontRef idx="minor">
              <a:schemeClr val="tx1"/>
            </a:fontRef>
          </p:style>
        </p:cxnSp>
        <p:cxnSp>
          <p:nvCxnSpPr>
            <p:cNvPr id="7" name="直接箭头连接符 6"/>
            <p:cNvCxnSpPr/>
            <p:nvPr/>
          </p:nvCxnSpPr>
          <p:spPr>
            <a:xfrm flipH="1" flipV="1">
              <a:off x="11717" y="7199"/>
              <a:ext cx="0" cy="907"/>
            </a:xfrm>
            <a:prstGeom prst="straightConnector1">
              <a:avLst/>
            </a:prstGeom>
            <a:ln w="28575">
              <a:solidFill>
                <a:srgbClr val="F12F4C"/>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p:nvPr/>
          </p:nvCxnSpPr>
          <p:spPr>
            <a:xfrm flipH="1">
              <a:off x="14641" y="3676"/>
              <a:ext cx="1077" cy="0"/>
            </a:xfrm>
            <a:prstGeom prst="straightConnector1">
              <a:avLst/>
            </a:prstGeom>
            <a:ln w="28575">
              <a:solidFill>
                <a:srgbClr val="F12F4C"/>
              </a:solidFill>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p:nvPr/>
          </p:nvCxnSpPr>
          <p:spPr>
            <a:xfrm flipH="1">
              <a:off x="14671" y="3910"/>
              <a:ext cx="1077" cy="0"/>
            </a:xfrm>
            <a:prstGeom prst="straightConnector1">
              <a:avLst/>
            </a:prstGeom>
            <a:ln w="28575">
              <a:solidFill>
                <a:srgbClr val="F12F4C"/>
              </a:solidFill>
              <a:tailEnd type="arrow"/>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p:nvPr/>
          </p:nvCxnSpPr>
          <p:spPr>
            <a:xfrm flipH="1">
              <a:off x="14641" y="7022"/>
              <a:ext cx="1077" cy="0"/>
            </a:xfrm>
            <a:prstGeom prst="straightConnector1">
              <a:avLst/>
            </a:prstGeom>
            <a:ln w="28575">
              <a:solidFill>
                <a:srgbClr val="F12F4C"/>
              </a:solidFill>
              <a:tailEnd type="arrow"/>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a:off x="1496060" y="2333625"/>
            <a:ext cx="6106795" cy="4525010"/>
            <a:chOff x="1806" y="1929"/>
            <a:chExt cx="9241" cy="7975"/>
          </a:xfrm>
        </p:grpSpPr>
        <p:sp>
          <p:nvSpPr>
            <p:cNvPr id="24" name="矩形 23"/>
            <p:cNvSpPr/>
            <p:nvPr>
              <p:custDataLst>
                <p:tags r:id="rId13"/>
              </p:custDataLst>
            </p:nvPr>
          </p:nvSpPr>
          <p:spPr>
            <a:xfrm>
              <a:off x="1806" y="2722"/>
              <a:ext cx="9241" cy="7182"/>
            </a:xfrm>
            <a:prstGeom prst="rect">
              <a:avLst/>
            </a:prstGeom>
            <a:noFill/>
            <a:ln>
              <a:solidFill>
                <a:srgbClr val="3F3D3D"/>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7295"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grpSp>
          <p:nvGrpSpPr>
            <p:cNvPr id="27" name="组合 26"/>
            <p:cNvGrpSpPr/>
            <p:nvPr/>
          </p:nvGrpSpPr>
          <p:grpSpPr>
            <a:xfrm>
              <a:off x="1806" y="1929"/>
              <a:ext cx="9241" cy="806"/>
              <a:chOff x="1555" y="2353"/>
              <a:chExt cx="9241" cy="806"/>
            </a:xfrm>
          </p:grpSpPr>
          <p:sp>
            <p:nvSpPr>
              <p:cNvPr id="28" name="矩形 27"/>
              <p:cNvSpPr/>
              <p:nvPr>
                <p:custDataLst>
                  <p:tags r:id="rId14"/>
                </p:custDataLst>
              </p:nvPr>
            </p:nvSpPr>
            <p:spPr>
              <a:xfrm>
                <a:off x="1555" y="2353"/>
                <a:ext cx="9241" cy="794"/>
              </a:xfrm>
              <a:prstGeom prst="rect">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sp>
            <p:nvSpPr>
              <p:cNvPr id="29" name="文本框 43"/>
              <p:cNvSpPr txBox="1"/>
              <p:nvPr>
                <p:custDataLst>
                  <p:tags r:id="rId15"/>
                </p:custDataLst>
              </p:nvPr>
            </p:nvSpPr>
            <p:spPr>
              <a:xfrm>
                <a:off x="1780" y="2413"/>
                <a:ext cx="7472" cy="746"/>
              </a:xfrm>
              <a:prstGeom prst="rect">
                <a:avLst/>
              </a:prstGeom>
              <a:noFill/>
              <a:ln w="50800">
                <a:noFill/>
              </a:ln>
            </p:spPr>
            <p:txBody>
              <a:bodyPr wrap="square" rtlCol="0" anchor="ctr">
                <a:spAutoFit/>
              </a:bodyPr>
              <a:lstStyle/>
              <a:p>
                <a:pPr marL="0" marR="0" lvl="0" indent="0" algn="l" defTabSz="914400" rtl="0" eaLnBrk="1" fontAlgn="base" latinLnBrk="0" hangingPunct="1">
                  <a:lnSpc>
                    <a:spcPct val="90000"/>
                  </a:lnSpc>
                  <a:spcBef>
                    <a:spcPct val="20000"/>
                  </a:spcBef>
                  <a:spcAft>
                    <a:spcPct val="0"/>
                  </a:spcAft>
                  <a:buClrTx/>
                  <a:buSzTx/>
                  <a:buFontTx/>
                  <a:buNone/>
                  <a:defRPr/>
                </a:pPr>
                <a:r>
                  <a:rPr lang="zh-CN" altLang="en-US" sz="2400" b="1" noProof="0">
                    <a:ln>
                      <a:noFill/>
                    </a:ln>
                    <a:solidFill>
                      <a:schemeClr val="lt1"/>
                    </a:solidFill>
                    <a:effectLst/>
                    <a:uLnTx/>
                    <a:uFillTx/>
                    <a:latin typeface="微软雅黑" panose="020B0503020204020204" charset="-122"/>
                    <a:ea typeface="微软雅黑" panose="020B0503020204020204" charset="-122"/>
                    <a:cs typeface="微软雅黑" panose="020B0503020204020204" charset="-122"/>
                    <a:sym typeface="+mn-ea"/>
                  </a:rPr>
                  <a:t>（四）手提式ABC干粉灭火器</a:t>
                </a:r>
                <a:endParaRPr kumimoji="0" lang="zh-CN" altLang="en-US" sz="2400" b="1"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gr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400"/>
                                  </p:stCondLst>
                                  <p:childTnLst>
                                    <p:set>
                                      <p:cBhvr>
                                        <p:cTn id="6" dur="1" fill="hold">
                                          <p:stCondLst>
                                            <p:cond delay="0"/>
                                          </p:stCondLst>
                                        </p:cTn>
                                        <p:tgtEl>
                                          <p:spTgt spid="25"/>
                                        </p:tgtEl>
                                        <p:attrNameLst>
                                          <p:attrName>style.visibility</p:attrName>
                                        </p:attrNameLst>
                                      </p:cBhvr>
                                      <p:to>
                                        <p:strVal val="visible"/>
                                      </p:to>
                                    </p:set>
                                    <p:animEffect transition="in" filter="wipe(up)">
                                      <p:cBhvr>
                                        <p:cTn id="7" dur="500"/>
                                        <p:tgtEl>
                                          <p:spTgt spid="25"/>
                                        </p:tgtEl>
                                      </p:cBhvr>
                                    </p:animEffect>
                                  </p:childTnLst>
                                </p:cTn>
                              </p:par>
                              <p:par>
                                <p:cTn id="8" presetID="53" presetClass="entr" presetSubtype="16" fill="hold" nodeType="withEffect">
                                  <p:stCondLst>
                                    <p:cond delay="2900"/>
                                  </p:stCondLst>
                                  <p:childTnLst>
                                    <p:set>
                                      <p:cBhvr>
                                        <p:cTn id="9" dur="1" fill="hold">
                                          <p:stCondLst>
                                            <p:cond delay="0"/>
                                          </p:stCondLst>
                                        </p:cTn>
                                        <p:tgtEl>
                                          <p:spTgt spid="26"/>
                                        </p:tgtEl>
                                        <p:attrNameLst>
                                          <p:attrName>style.visibility</p:attrName>
                                        </p:attrNameLst>
                                      </p:cBhvr>
                                      <p:to>
                                        <p:strVal val="visible"/>
                                      </p:to>
                                    </p:set>
                                    <p:anim calcmode="lin" valueType="num">
                                      <p:cBhvr>
                                        <p:cTn id="10" dur="500" fill="hold"/>
                                        <p:tgtEl>
                                          <p:spTgt spid="26"/>
                                        </p:tgtEl>
                                        <p:attrNameLst>
                                          <p:attrName>ppt_w</p:attrName>
                                        </p:attrNameLst>
                                      </p:cBhvr>
                                      <p:tavLst>
                                        <p:tav tm="0">
                                          <p:val>
                                            <p:fltVal val="0"/>
                                          </p:val>
                                        </p:tav>
                                        <p:tav tm="100000">
                                          <p:val>
                                            <p:strVal val="#ppt_w"/>
                                          </p:val>
                                        </p:tav>
                                      </p:tavLst>
                                    </p:anim>
                                    <p:anim calcmode="lin" valueType="num">
                                      <p:cBhvr>
                                        <p:cTn id="11" dur="500" fill="hold"/>
                                        <p:tgtEl>
                                          <p:spTgt spid="26"/>
                                        </p:tgtEl>
                                        <p:attrNameLst>
                                          <p:attrName>ppt_h</p:attrName>
                                        </p:attrNameLst>
                                      </p:cBhvr>
                                      <p:tavLst>
                                        <p:tav tm="0">
                                          <p:val>
                                            <p:fltVal val="0"/>
                                          </p:val>
                                        </p:tav>
                                        <p:tav tm="100000">
                                          <p:val>
                                            <p:strVal val="#ppt_h"/>
                                          </p:val>
                                        </p:tav>
                                      </p:tavLst>
                                    </p:anim>
                                    <p:animEffect transition="in" filter="fade">
                                      <p:cBhvr>
                                        <p:cTn id="12" dur="500"/>
                                        <p:tgtEl>
                                          <p:spTgt spid="26"/>
                                        </p:tgtEl>
                                      </p:cBhvr>
                                    </p:animEffect>
                                  </p:childTnLst>
                                </p:cTn>
                              </p:par>
                              <p:par>
                                <p:cTn id="13" presetID="42" presetClass="entr" presetSubtype="0" fill="hold" nodeType="withEffect">
                                  <p:stCondLst>
                                    <p:cond delay="51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1000"/>
                                        <p:tgtEl>
                                          <p:spTgt spid="32"/>
                                        </p:tgtEl>
                                      </p:cBhvr>
                                    </p:animEffect>
                                    <p:anim calcmode="lin" valueType="num">
                                      <p:cBhvr>
                                        <p:cTn id="16" dur="1000" fill="hold"/>
                                        <p:tgtEl>
                                          <p:spTgt spid="32"/>
                                        </p:tgtEl>
                                        <p:attrNameLst>
                                          <p:attrName>ppt_x</p:attrName>
                                        </p:attrNameLst>
                                      </p:cBhvr>
                                      <p:tavLst>
                                        <p:tav tm="0">
                                          <p:val>
                                            <p:strVal val="#ppt_x"/>
                                          </p:val>
                                        </p:tav>
                                        <p:tav tm="100000">
                                          <p:val>
                                            <p:strVal val="#ppt_x"/>
                                          </p:val>
                                        </p:tav>
                                      </p:tavLst>
                                    </p:anim>
                                    <p:anim calcmode="lin" valueType="num">
                                      <p:cBhvr>
                                        <p:cTn id="17" dur="1000" fill="hold"/>
                                        <p:tgtEl>
                                          <p:spTgt spid="32"/>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1110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1000"/>
                                        <p:tgtEl>
                                          <p:spTgt spid="37"/>
                                        </p:tgtEl>
                                      </p:cBhvr>
                                    </p:animEffect>
                                    <p:anim calcmode="lin" valueType="num">
                                      <p:cBhvr>
                                        <p:cTn id="21" dur="1000" fill="hold"/>
                                        <p:tgtEl>
                                          <p:spTgt spid="37"/>
                                        </p:tgtEl>
                                        <p:attrNameLst>
                                          <p:attrName>ppt_x</p:attrName>
                                        </p:attrNameLst>
                                      </p:cBhvr>
                                      <p:tavLst>
                                        <p:tav tm="0">
                                          <p:val>
                                            <p:strVal val="#ppt_x"/>
                                          </p:val>
                                        </p:tav>
                                        <p:tav tm="100000">
                                          <p:val>
                                            <p:strVal val="#ppt_x"/>
                                          </p:val>
                                        </p:tav>
                                      </p:tavLst>
                                    </p:anim>
                                    <p:anim calcmode="lin" valueType="num">
                                      <p:cBhvr>
                                        <p:cTn id="22"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第三节  消防安全知识</a:t>
            </a:r>
            <a:endParaRPr lang="zh-CN" altLang="en-US" sz="4000" b="1">
              <a:solidFill>
                <a:schemeClr val="lt1"/>
              </a:solidFill>
            </a:endParaRPr>
          </a:p>
        </p:txBody>
      </p:sp>
      <p:sp>
        <p:nvSpPr>
          <p:cNvPr id="5" name="矩形 4"/>
          <p:cNvSpPr/>
          <p:nvPr/>
        </p:nvSpPr>
        <p:spPr>
          <a:xfrm>
            <a:off x="581660" y="1621155"/>
            <a:ext cx="4140835"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常见消防器材及其使用方法</a:t>
            </a:r>
            <a:endParaRPr lang="zh-CN" altLang="en-US" sz="2400" b="1">
              <a:solidFill>
                <a:srgbClr val="FFFFFF"/>
              </a:solidFill>
              <a:latin typeface="微软雅黑" panose="020B0503020204020204" charset="-122"/>
              <a:ea typeface="微软雅黑" panose="020B0503020204020204" charset="-122"/>
            </a:endParaRPr>
          </a:p>
        </p:txBody>
      </p:sp>
      <p:grpSp>
        <p:nvGrpSpPr>
          <p:cNvPr id="30" name="组合 29"/>
          <p:cNvGrpSpPr/>
          <p:nvPr/>
        </p:nvGrpSpPr>
        <p:grpSpPr>
          <a:xfrm>
            <a:off x="1583690" y="2790825"/>
            <a:ext cx="4609465" cy="871855"/>
            <a:chOff x="1991" y="3042"/>
            <a:chExt cx="7259" cy="1373"/>
          </a:xfrm>
        </p:grpSpPr>
        <p:sp>
          <p:nvSpPr>
            <p:cNvPr id="4" name="文本框 3"/>
            <p:cNvSpPr txBox="1"/>
            <p:nvPr>
              <p:custDataLst>
                <p:tags r:id="rId1"/>
              </p:custDataLst>
            </p:nvPr>
          </p:nvSpPr>
          <p:spPr>
            <a:xfrm>
              <a:off x="1991" y="3042"/>
              <a:ext cx="3276" cy="628"/>
            </a:xfrm>
            <a:prstGeom prst="rect">
              <a:avLst/>
            </a:prstGeom>
            <a:noFill/>
          </p:spPr>
          <p:txBody>
            <a:bodyPr wrap="none" rtlCol="0" anchor="t">
              <a:spAutoFit/>
            </a:bodyPr>
            <a:lstStyle/>
            <a:p>
              <a:r>
                <a:rPr lang="zh-CN" altLang="en-US" sz="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规格：</a:t>
              </a:r>
              <a:r>
                <a:rPr lang="en-US" altLang="zh-CN" sz="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35 </a:t>
              </a:r>
              <a:r>
                <a:rPr lang="zh-CN" altLang="en-US" sz="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公斤；</a:t>
              </a:r>
              <a:endParaRPr lang="zh-CN" altLang="en-US" sz="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endParaRPr>
            </a:p>
          </p:txBody>
        </p:sp>
        <p:sp>
          <p:nvSpPr>
            <p:cNvPr id="2" name="文本框 1"/>
            <p:cNvSpPr txBox="1"/>
            <p:nvPr>
              <p:custDataLst>
                <p:tags r:id="rId2"/>
              </p:custDataLst>
            </p:nvPr>
          </p:nvSpPr>
          <p:spPr>
            <a:xfrm>
              <a:off x="1991" y="3787"/>
              <a:ext cx="7259" cy="628"/>
            </a:xfrm>
            <a:prstGeom prst="rect">
              <a:avLst/>
            </a:prstGeom>
            <a:noFill/>
          </p:spPr>
          <p:txBody>
            <a:bodyPr wrap="none" rtlCol="0" anchor="t">
              <a:spAutoFit/>
            </a:bodyPr>
            <a:lstStyle/>
            <a:p>
              <a:r>
                <a:rPr lang="zh-CN" altLang="en-US" sz="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配置要求：重点区域（熟食</a:t>
              </a:r>
              <a:r>
                <a:rPr lang="en-US" altLang="zh-CN" sz="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a:t>
              </a:r>
              <a:r>
                <a:rPr lang="zh-CN" altLang="en-US" sz="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仓库等）；</a:t>
              </a:r>
              <a:endParaRPr lang="zh-CN" altLang="en-US" sz="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grpSp>
        <p:nvGrpSpPr>
          <p:cNvPr id="29" name="组合 28"/>
          <p:cNvGrpSpPr/>
          <p:nvPr/>
        </p:nvGrpSpPr>
        <p:grpSpPr>
          <a:xfrm>
            <a:off x="1583690" y="3702685"/>
            <a:ext cx="5642610" cy="2969260"/>
            <a:chOff x="1991" y="4478"/>
            <a:chExt cx="8886" cy="4676"/>
          </a:xfrm>
        </p:grpSpPr>
        <p:sp>
          <p:nvSpPr>
            <p:cNvPr id="6" name="文本框 5"/>
            <p:cNvSpPr txBox="1"/>
            <p:nvPr>
              <p:custDataLst>
                <p:tags r:id="rId3"/>
              </p:custDataLst>
            </p:nvPr>
          </p:nvSpPr>
          <p:spPr>
            <a:xfrm>
              <a:off x="1991" y="4478"/>
              <a:ext cx="2288" cy="628"/>
            </a:xfrm>
            <a:prstGeom prst="rect">
              <a:avLst/>
            </a:prstGeom>
            <a:noFill/>
          </p:spPr>
          <p:txBody>
            <a:bodyPr wrap="none" rtlCol="0" anchor="t">
              <a:spAutoFit/>
            </a:bodyPr>
            <a:lstStyle/>
            <a:p>
              <a:r>
                <a:rPr lang="zh-CN" altLang="en-US" sz="2000" noProof="0">
                  <a:ln>
                    <a:noFill/>
                  </a:ln>
                  <a:solidFill>
                    <a:schemeClr val="dk1"/>
                  </a:solidFill>
                  <a:effectLst/>
                  <a:uLnTx/>
                  <a:uFillTx/>
                  <a:latin typeface="微软雅黑" panose="020B0503020204020204" charset="-122"/>
                  <a:ea typeface="微软雅黑" panose="020B0503020204020204" charset="-122"/>
                  <a:sym typeface="+mn-ea"/>
                </a:rPr>
                <a:t>使用说明：</a:t>
              </a:r>
              <a:endParaRPr lang="zh-CN" altLang="en-US" sz="2000" noProof="0">
                <a:ln>
                  <a:noFill/>
                </a:ln>
                <a:solidFill>
                  <a:schemeClr val="dk1"/>
                </a:solidFill>
                <a:effectLst/>
                <a:uLnTx/>
                <a:uFillTx/>
                <a:latin typeface="微软雅黑" panose="020B0503020204020204" charset="-122"/>
                <a:ea typeface="微软雅黑" panose="020B0503020204020204" charset="-122"/>
                <a:sym typeface="+mn-ea"/>
              </a:endParaRPr>
            </a:p>
          </p:txBody>
        </p:sp>
        <p:sp>
          <p:nvSpPr>
            <p:cNvPr id="7" name="文本框 6"/>
            <p:cNvSpPr txBox="1"/>
            <p:nvPr/>
          </p:nvSpPr>
          <p:spPr>
            <a:xfrm>
              <a:off x="1991" y="5179"/>
              <a:ext cx="6688" cy="628"/>
            </a:xfrm>
            <a:prstGeom prst="rect">
              <a:avLst/>
            </a:prstGeom>
            <a:noFill/>
          </p:spPr>
          <p:txBody>
            <a:bodyPr wrap="none" rtlCol="0" anchor="t">
              <a:spAutoFit/>
            </a:bodyPr>
            <a:lstStyle/>
            <a:p>
              <a:r>
                <a:rPr lang="zh-CN" altLang="en-US" sz="2000" noProof="0">
                  <a:ln>
                    <a:noFill/>
                  </a:ln>
                  <a:solidFill>
                    <a:srgbClr val="F12F4C"/>
                  </a:solidFill>
                  <a:effectLst/>
                  <a:uLnTx/>
                  <a:uFillTx/>
                  <a:latin typeface="微软雅黑" panose="020B0503020204020204" charset="-122"/>
                  <a:ea typeface="微软雅黑" panose="020B0503020204020204" charset="-122"/>
                  <a:sym typeface="+mn-ea"/>
                </a:rPr>
                <a:t>当发生火灾时，将灭火器推至现场。</a:t>
              </a:r>
              <a:endParaRPr lang="zh-CN" altLang="en-US" sz="2000" noProof="0">
                <a:ln>
                  <a:noFill/>
                </a:ln>
                <a:solidFill>
                  <a:srgbClr val="F12F4C"/>
                </a:solidFill>
                <a:effectLst/>
                <a:uLnTx/>
                <a:uFillTx/>
                <a:latin typeface="微软雅黑" panose="020B0503020204020204" charset="-122"/>
                <a:ea typeface="微软雅黑" panose="020B0503020204020204" charset="-122"/>
                <a:sym typeface="+mn-ea"/>
              </a:endParaRPr>
            </a:p>
          </p:txBody>
        </p:sp>
        <p:sp>
          <p:nvSpPr>
            <p:cNvPr id="8" name="文本框 7"/>
            <p:cNvSpPr txBox="1"/>
            <p:nvPr/>
          </p:nvSpPr>
          <p:spPr>
            <a:xfrm>
              <a:off x="1991" y="5873"/>
              <a:ext cx="7888" cy="628"/>
            </a:xfrm>
            <a:prstGeom prst="rect">
              <a:avLst/>
            </a:prstGeom>
            <a:noFill/>
          </p:spPr>
          <p:txBody>
            <a:bodyPr wrap="none" rtlCol="0" anchor="t">
              <a:spAutoFit/>
            </a:bodyPr>
            <a:lstStyle/>
            <a:p>
              <a:pPr algn="l"/>
              <a:r>
                <a:rPr lang="zh-CN" altLang="en-US" sz="2000" noProof="0">
                  <a:ln>
                    <a:noFill/>
                  </a:ln>
                  <a:solidFill>
                    <a:srgbClr val="F12F4C"/>
                  </a:solidFill>
                  <a:effectLst/>
                  <a:uLnTx/>
                  <a:uFillTx/>
                  <a:latin typeface="微软雅黑" panose="020B0503020204020204" charset="-122"/>
                  <a:ea typeface="微软雅黑" panose="020B0503020204020204" charset="-122"/>
                  <a:sym typeface="+mn-ea"/>
                </a:rPr>
                <a:t>拔出安全梢，筒体与地面垂直，手握胶管。</a:t>
              </a:r>
              <a:endParaRPr lang="zh-CN" altLang="en-US" sz="2000" noProof="0">
                <a:ln>
                  <a:noFill/>
                </a:ln>
                <a:solidFill>
                  <a:srgbClr val="F12F4C"/>
                </a:solidFill>
                <a:effectLst/>
                <a:uLnTx/>
                <a:uFillTx/>
                <a:latin typeface="微软雅黑" panose="020B0503020204020204" charset="-122"/>
                <a:ea typeface="微软雅黑" panose="020B0503020204020204" charset="-122"/>
                <a:sym typeface="+mn-ea"/>
              </a:endParaRPr>
            </a:p>
          </p:txBody>
        </p:sp>
        <p:sp>
          <p:nvSpPr>
            <p:cNvPr id="18" name="文本框 17"/>
            <p:cNvSpPr txBox="1"/>
            <p:nvPr/>
          </p:nvSpPr>
          <p:spPr>
            <a:xfrm>
              <a:off x="1991" y="6520"/>
              <a:ext cx="8886" cy="628"/>
            </a:xfrm>
            <a:prstGeom prst="rect">
              <a:avLst/>
            </a:prstGeom>
            <a:noFill/>
          </p:spPr>
          <p:txBody>
            <a:bodyPr wrap="square" rtlCol="0" anchor="t">
              <a:spAutoFit/>
            </a:bodyPr>
            <a:lstStyle/>
            <a:p>
              <a:pPr marR="0" lvl="0" algn="l" defTabSz="914400" rtl="0" eaLnBrk="1" fontAlgn="base" latinLnBrk="0" hangingPunct="1">
                <a:lnSpc>
                  <a:spcPct val="100000"/>
                </a:lnSpc>
                <a:spcBef>
                  <a:spcPct val="20000"/>
                </a:spcBef>
              </a:pPr>
              <a:r>
                <a:rPr lang="zh-CN" altLang="en-US" sz="2000" noProof="0">
                  <a:ln>
                    <a:noFill/>
                  </a:ln>
                  <a:solidFill>
                    <a:srgbClr val="F12F4C"/>
                  </a:solidFill>
                  <a:effectLst/>
                  <a:uLnTx/>
                  <a:uFillTx/>
                  <a:latin typeface="微软雅黑" panose="020B0503020204020204" charset="-122"/>
                  <a:ea typeface="微软雅黑" panose="020B0503020204020204" charset="-122"/>
                  <a:sym typeface="+mn-ea"/>
                </a:rPr>
                <a:t>选择上风位置接近火点，将皮管朝向火苗根部。</a:t>
              </a:r>
              <a:endParaRPr lang="zh-CN" altLang="en-US" sz="2000" noProof="0">
                <a:ln>
                  <a:noFill/>
                </a:ln>
                <a:solidFill>
                  <a:srgbClr val="F12F4C"/>
                </a:solidFill>
                <a:effectLst/>
                <a:uLnTx/>
                <a:uFillTx/>
                <a:latin typeface="微软雅黑" panose="020B0503020204020204" charset="-122"/>
                <a:ea typeface="微软雅黑" panose="020B0503020204020204" charset="-122"/>
                <a:sym typeface="+mn-ea"/>
              </a:endParaRPr>
            </a:p>
          </p:txBody>
        </p:sp>
        <p:sp>
          <p:nvSpPr>
            <p:cNvPr id="25" name="文本框 24"/>
            <p:cNvSpPr txBox="1"/>
            <p:nvPr/>
          </p:nvSpPr>
          <p:spPr>
            <a:xfrm>
              <a:off x="1991" y="7207"/>
              <a:ext cx="8849" cy="628"/>
            </a:xfrm>
            <a:prstGeom prst="rect">
              <a:avLst/>
            </a:prstGeom>
            <a:noFill/>
          </p:spPr>
          <p:txBody>
            <a:bodyPr wrap="square" rtlCol="0" anchor="t">
              <a:spAutoFit/>
            </a:bodyPr>
            <a:lstStyle/>
            <a:p>
              <a:pPr marR="0" lvl="0" algn="l" defTabSz="914400" rtl="0" eaLnBrk="1" fontAlgn="base" latinLnBrk="0" hangingPunct="1">
                <a:lnSpc>
                  <a:spcPct val="100000"/>
                </a:lnSpc>
                <a:spcBef>
                  <a:spcPct val="20000"/>
                </a:spcBef>
                <a:spcAft>
                  <a:spcPct val="0"/>
                </a:spcAft>
                <a:buClrTx/>
                <a:buSzTx/>
                <a:buFont typeface="Wingdings" panose="05000000000000000000" charset="0"/>
                <a:defRPr/>
              </a:pPr>
              <a:r>
                <a:rPr lang="zh-CN" altLang="en-US" sz="2000" noProof="0">
                  <a:ln>
                    <a:noFill/>
                  </a:ln>
                  <a:solidFill>
                    <a:srgbClr val="F12F4C"/>
                  </a:solidFill>
                  <a:effectLst/>
                  <a:uLnTx/>
                  <a:uFillTx/>
                  <a:latin typeface="微软雅黑" panose="020B0503020204020204" charset="-122"/>
                  <a:ea typeface="微软雅黑" panose="020B0503020204020204" charset="-122"/>
                  <a:sym typeface="+mn-ea"/>
                </a:rPr>
                <a:t>用力压下握把，摇摆喷射，将干粉射入火焰根部。</a:t>
              </a:r>
              <a:endParaRPr lang="zh-CN" altLang="en-US" sz="2000" noProof="0">
                <a:ln>
                  <a:noFill/>
                </a:ln>
                <a:solidFill>
                  <a:srgbClr val="F12F4C"/>
                </a:solidFill>
                <a:effectLst/>
                <a:uLnTx/>
                <a:uFillTx/>
                <a:latin typeface="微软雅黑" panose="020B0503020204020204" charset="-122"/>
                <a:ea typeface="微软雅黑" panose="020B0503020204020204" charset="-122"/>
                <a:sym typeface="+mn-ea"/>
              </a:endParaRPr>
            </a:p>
          </p:txBody>
        </p:sp>
        <p:sp>
          <p:nvSpPr>
            <p:cNvPr id="26" name="文本框 25"/>
            <p:cNvSpPr txBox="1"/>
            <p:nvPr/>
          </p:nvSpPr>
          <p:spPr>
            <a:xfrm>
              <a:off x="1991" y="7880"/>
              <a:ext cx="4688" cy="628"/>
            </a:xfrm>
            <a:prstGeom prst="rect">
              <a:avLst/>
            </a:prstGeom>
            <a:noFill/>
          </p:spPr>
          <p:txBody>
            <a:bodyPr wrap="none" rtlCol="0" anchor="t">
              <a:spAutoFit/>
            </a:bodyPr>
            <a:lstStyle/>
            <a:p>
              <a:pPr algn="l"/>
              <a:r>
                <a:rPr lang="zh-CN" altLang="en-US" sz="2000" noProof="0">
                  <a:ln>
                    <a:noFill/>
                  </a:ln>
                  <a:solidFill>
                    <a:srgbClr val="F12F4C"/>
                  </a:solidFill>
                  <a:effectLst/>
                  <a:uLnTx/>
                  <a:uFillTx/>
                  <a:latin typeface="微软雅黑" panose="020B0503020204020204" charset="-122"/>
                  <a:ea typeface="微软雅黑" panose="020B0503020204020204" charset="-122"/>
                  <a:sym typeface="+mn-ea"/>
                </a:rPr>
                <a:t>熄灭后并以水冷却除烟。</a:t>
              </a:r>
              <a:endParaRPr lang="zh-CN" altLang="en-US" sz="2000" noProof="0">
                <a:ln>
                  <a:noFill/>
                </a:ln>
                <a:solidFill>
                  <a:srgbClr val="F12F4C"/>
                </a:solidFill>
                <a:effectLst/>
                <a:uLnTx/>
                <a:uFillTx/>
                <a:latin typeface="微软雅黑" panose="020B0503020204020204" charset="-122"/>
                <a:ea typeface="微软雅黑" panose="020B0503020204020204" charset="-122"/>
                <a:sym typeface="+mn-ea"/>
              </a:endParaRPr>
            </a:p>
          </p:txBody>
        </p:sp>
        <p:sp>
          <p:nvSpPr>
            <p:cNvPr id="27" name="文本框 26"/>
            <p:cNvSpPr txBox="1"/>
            <p:nvPr>
              <p:custDataLst>
                <p:tags r:id="rId4"/>
              </p:custDataLst>
            </p:nvPr>
          </p:nvSpPr>
          <p:spPr>
            <a:xfrm>
              <a:off x="1991" y="8574"/>
              <a:ext cx="5688" cy="580"/>
            </a:xfrm>
            <a:prstGeom prst="rect">
              <a:avLst/>
            </a:prstGeom>
            <a:noFill/>
          </p:spPr>
          <p:txBody>
            <a:bodyPr wrap="none" rtlCol="0" anchor="t">
              <a:spAutoFit/>
            </a:bodyPr>
            <a:lstStyle/>
            <a:p>
              <a:pPr algn="l"/>
              <a:r>
                <a:rPr lang="zh-CN" altLang="en-US" b="1" noProof="0">
                  <a:ln>
                    <a:noFill/>
                  </a:ln>
                  <a:solidFill>
                    <a:schemeClr val="dk1"/>
                  </a:solidFill>
                  <a:effectLst/>
                  <a:uLnTx/>
                  <a:uFillTx/>
                  <a:latin typeface="微软雅黑" panose="020B0503020204020204" charset="-122"/>
                  <a:ea typeface="微软雅黑" panose="020B0503020204020204" charset="-122"/>
                  <a:sym typeface="+mn-ea"/>
                </a:rPr>
                <a:t>注意：灭火时应顺风，不宜逆风。</a:t>
              </a:r>
              <a:endParaRPr lang="zh-CN" altLang="en-US" b="1" noProof="0">
                <a:ln>
                  <a:noFill/>
                </a:ln>
                <a:solidFill>
                  <a:schemeClr val="dk1"/>
                </a:solidFill>
                <a:effectLst/>
                <a:uLnTx/>
                <a:uFillTx/>
                <a:latin typeface="微软雅黑" panose="020B0503020204020204" charset="-122"/>
                <a:ea typeface="微软雅黑" panose="020B0503020204020204" charset="-122"/>
                <a:sym typeface="+mn-ea"/>
              </a:endParaRPr>
            </a:p>
          </p:txBody>
        </p:sp>
      </p:grpSp>
      <p:grpSp>
        <p:nvGrpSpPr>
          <p:cNvPr id="24" name="组合 23"/>
          <p:cNvGrpSpPr/>
          <p:nvPr/>
        </p:nvGrpSpPr>
        <p:grpSpPr>
          <a:xfrm>
            <a:off x="7408545" y="2128520"/>
            <a:ext cx="3759200" cy="4652010"/>
            <a:chOff x="11164" y="1999"/>
            <a:chExt cx="5920" cy="7326"/>
          </a:xfrm>
        </p:grpSpPr>
        <p:sp>
          <p:nvSpPr>
            <p:cNvPr id="10" name="稻壳儿春秋广告/盗版必究        原创来源：http://chn.docer.com/works?userid=199329941#!/work_time"/>
            <p:cNvSpPr/>
            <p:nvPr>
              <p:custDataLst>
                <p:tags r:id="rId5"/>
              </p:custDataLst>
            </p:nvPr>
          </p:nvSpPr>
          <p:spPr>
            <a:xfrm>
              <a:off x="11164" y="1999"/>
              <a:ext cx="5921" cy="7327"/>
            </a:xfrm>
            <a:prstGeom prst="rect">
              <a:avLst/>
            </a:prstGeom>
            <a:solidFill>
              <a:schemeClr val="lt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95000"/>
                  </a:schemeClr>
                </a:solidFill>
                <a:latin typeface="微软雅黑" panose="020B0503020204020204" charset="-122"/>
                <a:ea typeface="微软雅黑" panose="020B0503020204020204" charset="-122"/>
              </a:endParaRPr>
            </a:p>
          </p:txBody>
        </p:sp>
        <p:pic>
          <p:nvPicPr>
            <p:cNvPr id="89092" name="Picture 2"/>
            <p:cNvPicPr>
              <a:picLocks noChangeAspect="1"/>
            </p:cNvPicPr>
            <p:nvPr/>
          </p:nvPicPr>
          <p:blipFill>
            <a:blip r:embed="rId6"/>
            <a:stretch>
              <a:fillRect/>
            </a:stretch>
          </p:blipFill>
          <p:spPr>
            <a:xfrm>
              <a:off x="13125" y="2393"/>
              <a:ext cx="2895" cy="6933"/>
            </a:xfrm>
            <a:prstGeom prst="rect">
              <a:avLst/>
            </a:prstGeom>
            <a:noFill/>
            <a:ln w="9525">
              <a:noFill/>
            </a:ln>
          </p:spPr>
        </p:pic>
        <p:sp>
          <p:nvSpPr>
            <p:cNvPr id="89096" name="文本框 288772"/>
            <p:cNvSpPr txBox="1"/>
            <p:nvPr>
              <p:custDataLst>
                <p:tags r:id="rId7"/>
              </p:custDataLst>
            </p:nvPr>
          </p:nvSpPr>
          <p:spPr>
            <a:xfrm>
              <a:off x="11746" y="5984"/>
              <a:ext cx="585" cy="1298"/>
            </a:xfrm>
            <a:prstGeom prst="rect">
              <a:avLst/>
            </a:prstGeom>
            <a:solidFill>
              <a:srgbClr val="FFFFFF"/>
            </a:solidFill>
            <a:ln w="9525">
              <a:noFill/>
            </a:ln>
          </p:spPr>
          <p:txBody>
            <a:bodyPr/>
            <a:lstStyle/>
            <a:p>
              <a:pPr algn="just" eaLnBrk="0" hangingPunct="0">
                <a:buClr>
                  <a:srgbClr val="000000"/>
                </a:buClr>
              </a:pPr>
              <a:r>
                <a:rPr lang="zh-CN" altLang="en-US" sz="2000" b="1">
                  <a:solidFill>
                    <a:schemeClr val="dk1"/>
                  </a:solidFill>
                  <a:latin typeface="微软雅黑" panose="020B0503020204020204" charset="-122"/>
                  <a:ea typeface="微软雅黑" panose="020B0503020204020204" charset="-122"/>
                </a:rPr>
                <a:t>喷嘴</a:t>
              </a:r>
              <a:endParaRPr lang="zh-CN" altLang="en-US" sz="2000" b="1">
                <a:solidFill>
                  <a:schemeClr val="dk1"/>
                </a:solidFill>
                <a:latin typeface="微软雅黑" panose="020B0503020204020204" charset="-122"/>
                <a:ea typeface="微软雅黑" panose="020B0503020204020204" charset="-122"/>
              </a:endParaRPr>
            </a:p>
          </p:txBody>
        </p:sp>
        <p:sp>
          <p:nvSpPr>
            <p:cNvPr id="89097" name="文本框 288773"/>
            <p:cNvSpPr txBox="1"/>
            <p:nvPr>
              <p:custDataLst>
                <p:tags r:id="rId8"/>
              </p:custDataLst>
            </p:nvPr>
          </p:nvSpPr>
          <p:spPr>
            <a:xfrm>
              <a:off x="11901" y="2653"/>
              <a:ext cx="290" cy="625"/>
            </a:xfrm>
            <a:prstGeom prst="rect">
              <a:avLst/>
            </a:prstGeom>
            <a:solidFill>
              <a:srgbClr val="FFFFFF"/>
            </a:solidFill>
            <a:ln w="9525">
              <a:noFill/>
            </a:ln>
          </p:spPr>
          <p:txBody>
            <a:bodyPr wrap="none">
              <a:spAutoFit/>
            </a:bodyPr>
            <a:lstStyle/>
            <a:p>
              <a:pPr algn="just" eaLnBrk="0" hangingPunct="0">
                <a:buClr>
                  <a:srgbClr val="000000"/>
                </a:buClr>
              </a:pPr>
              <a:endParaRPr lang="zh-CN" altLang="zh-CN" sz="2000" b="1">
                <a:solidFill>
                  <a:schemeClr val="dk1"/>
                </a:solidFill>
                <a:latin typeface="微软雅黑" panose="020B0503020204020204" charset="-122"/>
                <a:ea typeface="微软雅黑" panose="020B0503020204020204" charset="-122"/>
              </a:endParaRPr>
            </a:p>
          </p:txBody>
        </p:sp>
        <p:sp>
          <p:nvSpPr>
            <p:cNvPr id="89103" name="文本框 288779"/>
            <p:cNvSpPr txBox="1"/>
            <p:nvPr>
              <p:custDataLst>
                <p:tags r:id="rId9"/>
              </p:custDataLst>
            </p:nvPr>
          </p:nvSpPr>
          <p:spPr>
            <a:xfrm>
              <a:off x="16341" y="3311"/>
              <a:ext cx="570" cy="1688"/>
            </a:xfrm>
            <a:prstGeom prst="rect">
              <a:avLst/>
            </a:prstGeom>
            <a:solidFill>
              <a:srgbClr val="FFFFFF"/>
            </a:solidFill>
            <a:ln w="9525">
              <a:noFill/>
            </a:ln>
          </p:spPr>
          <p:txBody>
            <a:bodyPr/>
            <a:lstStyle/>
            <a:p>
              <a:pPr algn="just" eaLnBrk="0" hangingPunct="0">
                <a:buClr>
                  <a:srgbClr val="000000"/>
                </a:buClr>
              </a:pPr>
              <a:r>
                <a:rPr lang="zh-CN" altLang="en-US" sz="2000" b="1">
                  <a:solidFill>
                    <a:schemeClr val="dk1"/>
                  </a:solidFill>
                  <a:latin typeface="微软雅黑" panose="020B0503020204020204" charset="-122"/>
                  <a:ea typeface="微软雅黑" panose="020B0503020204020204" charset="-122"/>
                </a:rPr>
                <a:t>压</a:t>
              </a:r>
              <a:endParaRPr lang="zh-CN" altLang="en-US" sz="2000" b="1">
                <a:solidFill>
                  <a:schemeClr val="dk1"/>
                </a:solidFill>
                <a:latin typeface="微软雅黑" panose="020B0503020204020204" charset="-122"/>
                <a:ea typeface="微软雅黑" panose="020B0503020204020204" charset="-122"/>
              </a:endParaRPr>
            </a:p>
            <a:p>
              <a:pPr algn="just" eaLnBrk="0" hangingPunct="0">
                <a:buClr>
                  <a:srgbClr val="000000"/>
                </a:buClr>
              </a:pPr>
              <a:r>
                <a:rPr lang="zh-CN" altLang="en-US" sz="2000" b="1">
                  <a:solidFill>
                    <a:schemeClr val="dk1"/>
                  </a:solidFill>
                  <a:latin typeface="微软雅黑" panose="020B0503020204020204" charset="-122"/>
                  <a:ea typeface="微软雅黑" panose="020B0503020204020204" charset="-122"/>
                </a:rPr>
                <a:t>力</a:t>
              </a:r>
              <a:endParaRPr lang="zh-CN" altLang="en-US" sz="2000" b="1">
                <a:solidFill>
                  <a:schemeClr val="dk1"/>
                </a:solidFill>
                <a:latin typeface="微软雅黑" panose="020B0503020204020204" charset="-122"/>
                <a:ea typeface="微软雅黑" panose="020B0503020204020204" charset="-122"/>
              </a:endParaRPr>
            </a:p>
            <a:p>
              <a:pPr algn="just" eaLnBrk="0" hangingPunct="0">
                <a:buClr>
                  <a:srgbClr val="000000"/>
                </a:buClr>
              </a:pPr>
              <a:r>
                <a:rPr lang="zh-CN" altLang="en-US" sz="2000" b="1">
                  <a:solidFill>
                    <a:schemeClr val="dk1"/>
                  </a:solidFill>
                  <a:latin typeface="微软雅黑" panose="020B0503020204020204" charset="-122"/>
                  <a:ea typeface="微软雅黑" panose="020B0503020204020204" charset="-122"/>
                </a:rPr>
                <a:t>表</a:t>
              </a:r>
              <a:endParaRPr lang="zh-CN" altLang="en-US" sz="2000" b="1">
                <a:solidFill>
                  <a:schemeClr val="dk1"/>
                </a:solidFill>
                <a:latin typeface="微软雅黑" panose="020B0503020204020204" charset="-122"/>
                <a:ea typeface="微软雅黑" panose="020B0503020204020204" charset="-122"/>
              </a:endParaRPr>
            </a:p>
          </p:txBody>
        </p:sp>
        <p:sp>
          <p:nvSpPr>
            <p:cNvPr id="89104" name="文本框 288780"/>
            <p:cNvSpPr txBox="1"/>
            <p:nvPr>
              <p:custDataLst>
                <p:tags r:id="rId10"/>
              </p:custDataLst>
            </p:nvPr>
          </p:nvSpPr>
          <p:spPr>
            <a:xfrm>
              <a:off x="16401" y="5718"/>
              <a:ext cx="607" cy="1555"/>
            </a:xfrm>
            <a:prstGeom prst="rect">
              <a:avLst/>
            </a:prstGeom>
            <a:solidFill>
              <a:srgbClr val="FFFFFF"/>
            </a:solidFill>
            <a:ln w="9525">
              <a:noFill/>
            </a:ln>
          </p:spPr>
          <p:txBody>
            <a:bodyPr/>
            <a:lstStyle/>
            <a:p>
              <a:pPr algn="just" eaLnBrk="0" hangingPunct="0">
                <a:buClr>
                  <a:srgbClr val="000000"/>
                </a:buClr>
              </a:pPr>
              <a:r>
                <a:rPr lang="zh-CN" altLang="en-US" sz="2000" b="1">
                  <a:solidFill>
                    <a:schemeClr val="dk1"/>
                  </a:solidFill>
                  <a:latin typeface="微软雅黑" panose="020B0503020204020204" charset="-122"/>
                  <a:ea typeface="微软雅黑" panose="020B0503020204020204" charset="-122"/>
                </a:rPr>
                <a:t>筒身</a:t>
              </a:r>
              <a:endParaRPr lang="zh-CN" altLang="en-US" sz="2000" b="1">
                <a:solidFill>
                  <a:schemeClr val="dk1"/>
                </a:solidFill>
                <a:latin typeface="微软雅黑" panose="020B0503020204020204" charset="-122"/>
                <a:ea typeface="微软雅黑" panose="020B0503020204020204" charset="-122"/>
              </a:endParaRPr>
            </a:p>
          </p:txBody>
        </p:sp>
        <p:sp>
          <p:nvSpPr>
            <p:cNvPr id="89106" name="文本框 288782"/>
            <p:cNvSpPr txBox="1"/>
            <p:nvPr>
              <p:custDataLst>
                <p:tags r:id="rId11"/>
              </p:custDataLst>
            </p:nvPr>
          </p:nvSpPr>
          <p:spPr>
            <a:xfrm>
              <a:off x="11747" y="4099"/>
              <a:ext cx="700" cy="1815"/>
            </a:xfrm>
            <a:prstGeom prst="rect">
              <a:avLst/>
            </a:prstGeom>
            <a:solidFill>
              <a:srgbClr val="FFFFFF"/>
            </a:solidFill>
            <a:ln w="9525">
              <a:noFill/>
            </a:ln>
          </p:spPr>
          <p:txBody>
            <a:bodyPr/>
            <a:lstStyle/>
            <a:p>
              <a:pPr algn="just" eaLnBrk="0" hangingPunct="0">
                <a:buClr>
                  <a:srgbClr val="000000"/>
                </a:buClr>
              </a:pPr>
              <a:r>
                <a:rPr lang="zh-CN" altLang="en-US" sz="2000" b="1">
                  <a:solidFill>
                    <a:schemeClr val="dk1"/>
                  </a:solidFill>
                  <a:latin typeface="微软雅黑" panose="020B0503020204020204" charset="-122"/>
                  <a:ea typeface="微软雅黑" panose="020B0503020204020204" charset="-122"/>
                </a:rPr>
                <a:t>保险栓</a:t>
              </a:r>
              <a:endParaRPr lang="zh-CN" altLang="en-US" sz="2000" b="1">
                <a:solidFill>
                  <a:schemeClr val="dk1"/>
                </a:solidFill>
                <a:latin typeface="微软雅黑" panose="020B0503020204020204" charset="-122"/>
                <a:ea typeface="微软雅黑" panose="020B0503020204020204" charset="-122"/>
              </a:endParaRPr>
            </a:p>
          </p:txBody>
        </p:sp>
        <p:cxnSp>
          <p:nvCxnSpPr>
            <p:cNvPr id="14" name="直接箭头连接符 13"/>
            <p:cNvCxnSpPr/>
            <p:nvPr/>
          </p:nvCxnSpPr>
          <p:spPr>
            <a:xfrm rot="5400000" flipH="1" flipV="1">
              <a:off x="13140" y="2926"/>
              <a:ext cx="0" cy="1417"/>
            </a:xfrm>
            <a:prstGeom prst="straightConnector1">
              <a:avLst/>
            </a:prstGeom>
            <a:ln w="28575">
              <a:solidFill>
                <a:srgbClr val="F12F4C"/>
              </a:solidFill>
              <a:tailEnd type="arrow"/>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flipV="1">
              <a:off x="12314" y="4099"/>
              <a:ext cx="1591" cy="1291"/>
            </a:xfrm>
            <a:prstGeom prst="straightConnector1">
              <a:avLst/>
            </a:prstGeom>
            <a:ln w="28575">
              <a:solidFill>
                <a:srgbClr val="F12F4C"/>
              </a:solidFill>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a:xfrm flipV="1">
              <a:off x="12279" y="5110"/>
              <a:ext cx="1086" cy="911"/>
            </a:xfrm>
            <a:prstGeom prst="straightConnector1">
              <a:avLst/>
            </a:prstGeom>
            <a:ln w="28575">
              <a:solidFill>
                <a:srgbClr val="F12F4C"/>
              </a:solidFill>
              <a:tailEnd type="arrow"/>
            </a:ln>
          </p:spPr>
          <p:style>
            <a:lnRef idx="1">
              <a:schemeClr val="accent1"/>
            </a:lnRef>
            <a:fillRef idx="0">
              <a:schemeClr val="accent1"/>
            </a:fillRef>
            <a:effectRef idx="0">
              <a:schemeClr val="accent1"/>
            </a:effectRef>
            <a:fontRef idx="minor">
              <a:schemeClr val="tx1"/>
            </a:fontRef>
          </p:style>
        </p:cxnSp>
        <p:sp>
          <p:nvSpPr>
            <p:cNvPr id="89101" name="文本框 288777"/>
            <p:cNvSpPr txBox="1"/>
            <p:nvPr>
              <p:custDataLst>
                <p:tags r:id="rId12"/>
              </p:custDataLst>
            </p:nvPr>
          </p:nvSpPr>
          <p:spPr>
            <a:xfrm>
              <a:off x="11746" y="2833"/>
              <a:ext cx="657" cy="1298"/>
            </a:xfrm>
            <a:prstGeom prst="rect">
              <a:avLst/>
            </a:prstGeom>
            <a:solidFill>
              <a:srgbClr val="FFFFFF"/>
            </a:solidFill>
            <a:ln w="9525">
              <a:noFill/>
            </a:ln>
          </p:spPr>
          <p:txBody>
            <a:bodyPr/>
            <a:lstStyle/>
            <a:p>
              <a:pPr algn="just" eaLnBrk="0" hangingPunct="0">
                <a:buClr>
                  <a:srgbClr val="000000"/>
                </a:buClr>
              </a:pPr>
              <a:r>
                <a:rPr lang="zh-CN" altLang="en-US" sz="2000" b="1">
                  <a:solidFill>
                    <a:schemeClr val="dk1"/>
                  </a:solidFill>
                  <a:latin typeface="微软雅黑" panose="020B0503020204020204" charset="-122"/>
                  <a:ea typeface="微软雅黑" panose="020B0503020204020204" charset="-122"/>
                </a:rPr>
                <a:t>软管</a:t>
              </a:r>
              <a:endParaRPr lang="zh-CN" altLang="en-US" sz="2000" b="1">
                <a:solidFill>
                  <a:schemeClr val="dk1"/>
                </a:solidFill>
                <a:latin typeface="微软雅黑" panose="020B0503020204020204" charset="-122"/>
                <a:ea typeface="微软雅黑" panose="020B0503020204020204" charset="-122"/>
              </a:endParaRPr>
            </a:p>
          </p:txBody>
        </p:sp>
        <p:cxnSp>
          <p:nvCxnSpPr>
            <p:cNvPr id="17" name="直接箭头连接符 16"/>
            <p:cNvCxnSpPr/>
            <p:nvPr/>
          </p:nvCxnSpPr>
          <p:spPr>
            <a:xfrm rot="16200000" flipH="1" flipV="1">
              <a:off x="15718" y="3487"/>
              <a:ext cx="0" cy="1247"/>
            </a:xfrm>
            <a:prstGeom prst="straightConnector1">
              <a:avLst/>
            </a:prstGeom>
            <a:ln w="28575">
              <a:solidFill>
                <a:srgbClr val="F12F4C"/>
              </a:solidFill>
              <a:tailEnd type="arrow"/>
            </a:ln>
          </p:spPr>
          <p:style>
            <a:lnRef idx="1">
              <a:schemeClr val="accent1"/>
            </a:lnRef>
            <a:fillRef idx="0">
              <a:schemeClr val="accent1"/>
            </a:fillRef>
            <a:effectRef idx="0">
              <a:schemeClr val="accent1"/>
            </a:effectRef>
            <a:fontRef idx="minor">
              <a:schemeClr val="tx1"/>
            </a:fontRef>
          </p:style>
        </p:cxnSp>
        <p:cxnSp>
          <p:nvCxnSpPr>
            <p:cNvPr id="19" name="直接箭头连接符 18"/>
            <p:cNvCxnSpPr/>
            <p:nvPr/>
          </p:nvCxnSpPr>
          <p:spPr>
            <a:xfrm rot="16200000" flipH="1" flipV="1">
              <a:off x="15714" y="5591"/>
              <a:ext cx="0" cy="1247"/>
            </a:xfrm>
            <a:prstGeom prst="straightConnector1">
              <a:avLst/>
            </a:prstGeom>
            <a:ln w="28575">
              <a:solidFill>
                <a:srgbClr val="F12F4C"/>
              </a:solidFill>
              <a:tailEnd type="arrow"/>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1214755" y="2151380"/>
            <a:ext cx="6193790" cy="4615815"/>
            <a:chOff x="1410" y="2035"/>
            <a:chExt cx="9754" cy="7269"/>
          </a:xfrm>
        </p:grpSpPr>
        <p:sp>
          <p:nvSpPr>
            <p:cNvPr id="28" name="矩形 27"/>
            <p:cNvSpPr/>
            <p:nvPr>
              <p:custDataLst>
                <p:tags r:id="rId13"/>
              </p:custDataLst>
            </p:nvPr>
          </p:nvSpPr>
          <p:spPr>
            <a:xfrm>
              <a:off x="1444" y="2810"/>
              <a:ext cx="9720" cy="6494"/>
            </a:xfrm>
            <a:prstGeom prst="rect">
              <a:avLst/>
            </a:prstGeom>
            <a:noFill/>
            <a:ln>
              <a:solidFill>
                <a:srgbClr val="3F3D3D"/>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7295"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grpSp>
          <p:nvGrpSpPr>
            <p:cNvPr id="20" name="组合 19"/>
            <p:cNvGrpSpPr/>
            <p:nvPr/>
          </p:nvGrpSpPr>
          <p:grpSpPr>
            <a:xfrm>
              <a:off x="1410" y="2035"/>
              <a:ext cx="9754" cy="793"/>
              <a:chOff x="1411" y="2389"/>
              <a:chExt cx="9754" cy="793"/>
            </a:xfrm>
          </p:grpSpPr>
          <p:sp>
            <p:nvSpPr>
              <p:cNvPr id="21" name="矩形 20"/>
              <p:cNvSpPr/>
              <p:nvPr>
                <p:custDataLst>
                  <p:tags r:id="rId14"/>
                </p:custDataLst>
              </p:nvPr>
            </p:nvSpPr>
            <p:spPr>
              <a:xfrm>
                <a:off x="1411" y="2389"/>
                <a:ext cx="9754" cy="793"/>
              </a:xfrm>
              <a:prstGeom prst="rect">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sp>
            <p:nvSpPr>
              <p:cNvPr id="22" name="文本框 43"/>
              <p:cNvSpPr txBox="1"/>
              <p:nvPr>
                <p:custDataLst>
                  <p:tags r:id="rId15"/>
                </p:custDataLst>
              </p:nvPr>
            </p:nvSpPr>
            <p:spPr>
              <a:xfrm>
                <a:off x="1780" y="2507"/>
                <a:ext cx="5840" cy="667"/>
              </a:xfrm>
              <a:prstGeom prst="rect">
                <a:avLst/>
              </a:prstGeom>
              <a:noFill/>
              <a:ln w="50800">
                <a:noFill/>
              </a:ln>
            </p:spPr>
            <p:txBody>
              <a:bodyPr wrap="square" rtlCol="0" anchor="ctr">
                <a:spAutoFit/>
              </a:bodyPr>
              <a:lstStyle/>
              <a:p>
                <a:pPr marL="0" marR="0" lvl="0" indent="0" algn="l" defTabSz="914400" rtl="0" eaLnBrk="1" fontAlgn="base" latinLnBrk="0" hangingPunct="1">
                  <a:lnSpc>
                    <a:spcPct val="90000"/>
                  </a:lnSpc>
                  <a:spcBef>
                    <a:spcPct val="20000"/>
                  </a:spcBef>
                  <a:spcAft>
                    <a:spcPct val="0"/>
                  </a:spcAft>
                  <a:buClrTx/>
                  <a:buSzTx/>
                  <a:buFontTx/>
                  <a:buNone/>
                  <a:defRPr/>
                </a:pPr>
                <a:r>
                  <a:rPr lang="zh-CN" altLang="en-US" sz="2400" b="1" noProof="0">
                    <a:ln>
                      <a:noFill/>
                    </a:ln>
                    <a:solidFill>
                      <a:schemeClr val="lt1"/>
                    </a:solidFill>
                    <a:effectLst/>
                    <a:uLnTx/>
                    <a:uFillTx/>
                    <a:latin typeface="微软雅黑" panose="020B0503020204020204" charset="-122"/>
                    <a:ea typeface="微软雅黑" panose="020B0503020204020204" charset="-122"/>
                    <a:cs typeface="Arial" panose="020B0604020202020204" pitchFamily="34" charset="0"/>
                    <a:sym typeface="+mn-ea"/>
                  </a:rPr>
                  <a:t>（五）推车式灭火器</a:t>
                </a:r>
                <a:endParaRPr kumimoji="0" lang="zh-CN" altLang="en-US" sz="2400" b="1"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Arial" panose="020B0604020202020204" pitchFamily="34" charset="0"/>
                  <a:sym typeface="+mn-ea"/>
                </a:endParaRPr>
              </a:p>
            </p:txBody>
          </p:sp>
        </p:grpSp>
      </p:gr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200"/>
                                  </p:stCondLst>
                                  <p:childTnLst>
                                    <p:set>
                                      <p:cBhvr>
                                        <p:cTn id="6" dur="1" fill="hold">
                                          <p:stCondLst>
                                            <p:cond delay="0"/>
                                          </p:stCondLst>
                                        </p:cTn>
                                        <p:tgtEl>
                                          <p:spTgt spid="23"/>
                                        </p:tgtEl>
                                        <p:attrNameLst>
                                          <p:attrName>style.visibility</p:attrName>
                                        </p:attrNameLst>
                                      </p:cBhvr>
                                      <p:to>
                                        <p:strVal val="visible"/>
                                      </p:to>
                                    </p:set>
                                    <p:animEffect transition="in" filter="wipe(up)">
                                      <p:cBhvr>
                                        <p:cTn id="7" dur="500"/>
                                        <p:tgtEl>
                                          <p:spTgt spid="23"/>
                                        </p:tgtEl>
                                      </p:cBhvr>
                                    </p:animEffect>
                                  </p:childTnLst>
                                </p:cTn>
                              </p:par>
                              <p:par>
                                <p:cTn id="8" presetID="53" presetClass="entr" presetSubtype="16" fill="hold" nodeType="withEffect">
                                  <p:stCondLst>
                                    <p:cond delay="1800"/>
                                  </p:stCondLst>
                                  <p:childTnLst>
                                    <p:set>
                                      <p:cBhvr>
                                        <p:cTn id="9" dur="1" fill="hold">
                                          <p:stCondLst>
                                            <p:cond delay="0"/>
                                          </p:stCondLst>
                                        </p:cTn>
                                        <p:tgtEl>
                                          <p:spTgt spid="24"/>
                                        </p:tgtEl>
                                        <p:attrNameLst>
                                          <p:attrName>style.visibility</p:attrName>
                                        </p:attrNameLst>
                                      </p:cBhvr>
                                      <p:to>
                                        <p:strVal val="visible"/>
                                      </p:to>
                                    </p:set>
                                    <p:anim calcmode="lin" valueType="num">
                                      <p:cBhvr>
                                        <p:cTn id="10" dur="500" fill="hold"/>
                                        <p:tgtEl>
                                          <p:spTgt spid="24"/>
                                        </p:tgtEl>
                                        <p:attrNameLst>
                                          <p:attrName>ppt_w</p:attrName>
                                        </p:attrNameLst>
                                      </p:cBhvr>
                                      <p:tavLst>
                                        <p:tav tm="0">
                                          <p:val>
                                            <p:fltVal val="0"/>
                                          </p:val>
                                        </p:tav>
                                        <p:tav tm="100000">
                                          <p:val>
                                            <p:strVal val="#ppt_w"/>
                                          </p:val>
                                        </p:tav>
                                      </p:tavLst>
                                    </p:anim>
                                    <p:anim calcmode="lin" valueType="num">
                                      <p:cBhvr>
                                        <p:cTn id="11" dur="500" fill="hold"/>
                                        <p:tgtEl>
                                          <p:spTgt spid="24"/>
                                        </p:tgtEl>
                                        <p:attrNameLst>
                                          <p:attrName>ppt_h</p:attrName>
                                        </p:attrNameLst>
                                      </p:cBhvr>
                                      <p:tavLst>
                                        <p:tav tm="0">
                                          <p:val>
                                            <p:fltVal val="0"/>
                                          </p:val>
                                        </p:tav>
                                        <p:tav tm="100000">
                                          <p:val>
                                            <p:strVal val="#ppt_h"/>
                                          </p:val>
                                        </p:tav>
                                      </p:tavLst>
                                    </p:anim>
                                    <p:animEffect transition="in" filter="fade">
                                      <p:cBhvr>
                                        <p:cTn id="12" dur="500"/>
                                        <p:tgtEl>
                                          <p:spTgt spid="24"/>
                                        </p:tgtEl>
                                      </p:cBhvr>
                                    </p:animEffect>
                                  </p:childTnLst>
                                </p:cTn>
                              </p:par>
                              <p:par>
                                <p:cTn id="13" presetID="42" presetClass="entr" presetSubtype="0" fill="hold" nodeType="withEffect">
                                  <p:stCondLst>
                                    <p:cond delay="270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1000"/>
                                        <p:tgtEl>
                                          <p:spTgt spid="30"/>
                                        </p:tgtEl>
                                      </p:cBhvr>
                                    </p:animEffect>
                                    <p:anim calcmode="lin" valueType="num">
                                      <p:cBhvr>
                                        <p:cTn id="16" dur="1000" fill="hold"/>
                                        <p:tgtEl>
                                          <p:spTgt spid="30"/>
                                        </p:tgtEl>
                                        <p:attrNameLst>
                                          <p:attrName>ppt_x</p:attrName>
                                        </p:attrNameLst>
                                      </p:cBhvr>
                                      <p:tavLst>
                                        <p:tav tm="0">
                                          <p:val>
                                            <p:strVal val="#ppt_x"/>
                                          </p:val>
                                        </p:tav>
                                        <p:tav tm="100000">
                                          <p:val>
                                            <p:strVal val="#ppt_x"/>
                                          </p:val>
                                        </p:tav>
                                      </p:tavLst>
                                    </p:anim>
                                    <p:anim calcmode="lin" valueType="num">
                                      <p:cBhvr>
                                        <p:cTn id="17" dur="1000" fill="hold"/>
                                        <p:tgtEl>
                                          <p:spTgt spid="30"/>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740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1000"/>
                                        <p:tgtEl>
                                          <p:spTgt spid="29"/>
                                        </p:tgtEl>
                                      </p:cBhvr>
                                    </p:animEffect>
                                    <p:anim calcmode="lin" valueType="num">
                                      <p:cBhvr>
                                        <p:cTn id="21" dur="1000" fill="hold"/>
                                        <p:tgtEl>
                                          <p:spTgt spid="29"/>
                                        </p:tgtEl>
                                        <p:attrNameLst>
                                          <p:attrName>ppt_x</p:attrName>
                                        </p:attrNameLst>
                                      </p:cBhvr>
                                      <p:tavLst>
                                        <p:tav tm="0">
                                          <p:val>
                                            <p:strVal val="#ppt_x"/>
                                          </p:val>
                                        </p:tav>
                                        <p:tav tm="100000">
                                          <p:val>
                                            <p:strVal val="#ppt_x"/>
                                          </p:val>
                                        </p:tav>
                                      </p:tavLst>
                                    </p:anim>
                                    <p:anim calcmode="lin" valueType="num">
                                      <p:cBhvr>
                                        <p:cTn id="22"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第三节  消防安全知识</a:t>
            </a:r>
            <a:endParaRPr lang="zh-CN" altLang="en-US" sz="4000" b="1">
              <a:solidFill>
                <a:schemeClr val="lt1"/>
              </a:solidFill>
            </a:endParaRPr>
          </a:p>
        </p:txBody>
      </p:sp>
      <p:sp>
        <p:nvSpPr>
          <p:cNvPr id="5" name="矩形 4"/>
          <p:cNvSpPr/>
          <p:nvPr/>
        </p:nvSpPr>
        <p:spPr>
          <a:xfrm>
            <a:off x="581660" y="1621155"/>
            <a:ext cx="4140835"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常见消防器材及其使用方法</a:t>
            </a:r>
            <a:endParaRPr lang="zh-CN" altLang="en-US" sz="2400" b="1">
              <a:solidFill>
                <a:srgbClr val="FFFFFF"/>
              </a:solidFill>
              <a:latin typeface="微软雅黑" panose="020B0503020204020204" charset="-122"/>
              <a:ea typeface="微软雅黑" panose="020B0503020204020204" charset="-122"/>
            </a:endParaRPr>
          </a:p>
        </p:txBody>
      </p:sp>
      <p:sp>
        <p:nvSpPr>
          <p:cNvPr id="4" name="文本占位符 13314"/>
          <p:cNvSpPr>
            <a:spLocks noGrp="1"/>
          </p:cNvSpPr>
          <p:nvPr>
            <p:custDataLst>
              <p:tags r:id="rId1"/>
            </p:custDataLst>
          </p:nvPr>
        </p:nvSpPr>
        <p:spPr>
          <a:xfrm>
            <a:off x="1730375" y="3529330"/>
            <a:ext cx="4958080" cy="428625"/>
          </a:xfrm>
          <a:prstGeom prst="rect">
            <a:avLst/>
          </a:prstGeom>
          <a:noFill/>
          <a:ln w="9525">
            <a:noFill/>
            <a:miter/>
          </a:ln>
        </p:spPr>
        <p:txBody>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marR="0" lvl="0" indent="0" algn="l" defTabSz="914400" rtl="0" eaLnBrk="1" fontAlgn="base" latinLnBrk="0" hangingPunct="1">
              <a:lnSpc>
                <a:spcPct val="80000"/>
              </a:lnSpc>
              <a:spcBef>
                <a:spcPct val="20000"/>
              </a:spcBef>
              <a:spcAft>
                <a:spcPct val="0"/>
              </a:spcAft>
              <a:buClrTx/>
              <a:buSzTx/>
              <a:buFontTx/>
              <a:buNone/>
              <a:defRPr/>
            </a:pPr>
            <a:r>
              <a:rPr lang="zh-CN" altLang="en-US" sz="22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配置要求：</a:t>
            </a:r>
            <a:r>
              <a:rPr lang="en-US" altLang="zh-CN" sz="22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1 </a:t>
            </a:r>
            <a:r>
              <a:rPr lang="zh-CN" altLang="en-US" sz="22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个 </a:t>
            </a:r>
            <a:r>
              <a:rPr lang="en-US" altLang="zh-CN" sz="22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a:t>
            </a:r>
            <a:r>
              <a:rPr lang="zh-CN" altLang="en-US" sz="22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a:t>
            </a:r>
            <a:r>
              <a:rPr lang="en-US" altLang="zh-CN" sz="22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6～7 m</a:t>
            </a:r>
            <a:r>
              <a:rPr lang="en-US" altLang="zh-CN" sz="2200" baseline="30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2</a:t>
            </a:r>
            <a:r>
              <a:rPr lang="zh-CN" altLang="en-US" sz="22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a:t>
            </a:r>
            <a:endParaRPr kumimoji="0" lang="zh-CN" altLang="en-US" sz="2200" i="0" u="none" strike="noStrike" kern="1200" cap="none" spc="0" normalizeH="0" baseline="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endParaRPr>
          </a:p>
        </p:txBody>
      </p:sp>
      <p:sp>
        <p:nvSpPr>
          <p:cNvPr id="2" name="文本占位符 13314"/>
          <p:cNvSpPr>
            <a:spLocks noGrp="1"/>
          </p:cNvSpPr>
          <p:nvPr>
            <p:custDataLst>
              <p:tags r:id="rId2"/>
            </p:custDataLst>
          </p:nvPr>
        </p:nvSpPr>
        <p:spPr>
          <a:xfrm>
            <a:off x="1730375" y="3923665"/>
            <a:ext cx="5100320" cy="1626235"/>
          </a:xfrm>
          <a:prstGeom prst="rect">
            <a:avLst/>
          </a:prstGeom>
          <a:noFill/>
          <a:ln w="9525">
            <a:noFill/>
            <a:miter/>
          </a:ln>
        </p:spPr>
        <p:txBody>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marR="0" lvl="0" indent="0" algn="just" defTabSz="914400" rtl="0">
              <a:lnSpc>
                <a:spcPct val="150000"/>
              </a:lnSpc>
              <a:spcBef>
                <a:spcPct val="0"/>
              </a:spcBef>
              <a:spcAft>
                <a:spcPct val="0"/>
              </a:spcAft>
              <a:buClrTx/>
              <a:buSzTx/>
              <a:buFontTx/>
              <a:buNone/>
              <a:defRPr/>
            </a:pPr>
            <a:r>
              <a:rPr lang="zh-CN" altLang="en-US" sz="22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使用说明：当温度达到 </a:t>
            </a:r>
            <a:r>
              <a:rPr lang="en-US" altLang="zh-CN" sz="22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68</a:t>
            </a:r>
            <a:r>
              <a:rPr lang="zh-CN" altLang="en-US" sz="22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 </a:t>
            </a:r>
            <a:r>
              <a:rPr lang="zh-CN" altLang="en-US" sz="2200" noProof="0" smtClean="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时</a:t>
            </a:r>
            <a:r>
              <a:rPr lang="zh-CN" altLang="en-US" sz="22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，感温探测的玻璃管就</a:t>
            </a:r>
            <a:r>
              <a:rPr lang="zh-CN" altLang="en-US" sz="2200" noProof="0" smtClean="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会自动</a:t>
            </a:r>
            <a:r>
              <a:rPr lang="zh-CN" altLang="en-US" sz="22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爆裂，喷淋系统则</a:t>
            </a:r>
            <a:r>
              <a:rPr lang="zh-CN" altLang="en-US" sz="2200" noProof="0" smtClean="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启动消防</a:t>
            </a:r>
            <a:r>
              <a:rPr lang="zh-CN" altLang="en-US" sz="22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喷淋，自动喷水灭火。</a:t>
            </a:r>
            <a:endParaRPr kumimoji="0" lang="zh-CN" altLang="en-US" sz="2200" i="0" u="none" strike="noStrike" kern="1200" cap="none" spc="0" normalizeH="0" baseline="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nvGrpSpPr>
          <p:cNvPr id="15" name="组合 14"/>
          <p:cNvGrpSpPr/>
          <p:nvPr/>
        </p:nvGrpSpPr>
        <p:grpSpPr>
          <a:xfrm>
            <a:off x="7194550" y="2609215"/>
            <a:ext cx="3482340" cy="3558540"/>
            <a:chOff x="11235" y="2426"/>
            <a:chExt cx="5484" cy="5604"/>
          </a:xfrm>
        </p:grpSpPr>
        <p:sp>
          <p:nvSpPr>
            <p:cNvPr id="7" name="稻壳儿春秋广告/盗版必究        原创来源：http://chn.docer.com/works?userid=199329941#!/work_time"/>
            <p:cNvSpPr/>
            <p:nvPr>
              <p:custDataLst>
                <p:tags r:id="rId3"/>
              </p:custDataLst>
            </p:nvPr>
          </p:nvSpPr>
          <p:spPr>
            <a:xfrm>
              <a:off x="11235" y="2426"/>
              <a:ext cx="5485" cy="5603"/>
            </a:xfrm>
            <a:prstGeom prst="rect">
              <a:avLst/>
            </a:prstGeom>
            <a:solidFill>
              <a:schemeClr val="lt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95000"/>
                  </a:schemeClr>
                </a:solidFill>
                <a:latin typeface="微软雅黑" panose="020B0503020204020204" charset="-122"/>
                <a:ea typeface="微软雅黑" panose="020B0503020204020204" charset="-122"/>
              </a:endParaRPr>
            </a:p>
          </p:txBody>
        </p:sp>
        <p:grpSp>
          <p:nvGrpSpPr>
            <p:cNvPr id="91140" name="组合 3"/>
            <p:cNvGrpSpPr/>
            <p:nvPr/>
          </p:nvGrpSpPr>
          <p:grpSpPr>
            <a:xfrm>
              <a:off x="11846" y="2484"/>
              <a:ext cx="4480" cy="5547"/>
              <a:chOff x="11261" y="2490"/>
              <a:chExt cx="4574" cy="5678"/>
            </a:xfrm>
          </p:grpSpPr>
          <p:pic>
            <p:nvPicPr>
              <p:cNvPr id="91141" name="图片 294914" descr="消防喷淋"/>
              <p:cNvPicPr>
                <a:picLocks noChangeAspect="1"/>
              </p:cNvPicPr>
              <p:nvPr/>
            </p:nvPicPr>
            <p:blipFill>
              <a:blip r:embed="rId4"/>
              <a:stretch>
                <a:fillRect/>
              </a:stretch>
            </p:blipFill>
            <p:spPr>
              <a:xfrm>
                <a:off x="11261" y="2490"/>
                <a:ext cx="4264" cy="5678"/>
              </a:xfrm>
              <a:prstGeom prst="rect">
                <a:avLst/>
              </a:prstGeom>
              <a:noFill/>
              <a:ln w="9525">
                <a:noFill/>
              </a:ln>
            </p:spPr>
          </p:pic>
          <p:sp>
            <p:nvSpPr>
              <p:cNvPr id="91143" name="文本框 294916"/>
              <p:cNvSpPr txBox="1"/>
              <p:nvPr>
                <p:custDataLst>
                  <p:tags r:id="rId5"/>
                </p:custDataLst>
              </p:nvPr>
            </p:nvSpPr>
            <p:spPr>
              <a:xfrm>
                <a:off x="15155" y="5410"/>
                <a:ext cx="680" cy="1850"/>
              </a:xfrm>
              <a:prstGeom prst="rect">
                <a:avLst/>
              </a:prstGeom>
              <a:solidFill>
                <a:srgbClr val="FFFFFF"/>
              </a:solidFill>
              <a:ln w="9525">
                <a:noFill/>
              </a:ln>
            </p:spPr>
            <p:txBody>
              <a:bodyPr/>
              <a:lstStyle/>
              <a:p>
                <a:pPr algn="just" eaLnBrk="0" hangingPunct="0">
                  <a:buClr>
                    <a:srgbClr val="000000"/>
                  </a:buClr>
                </a:pPr>
                <a:r>
                  <a:rPr lang="zh-CN" altLang="en-US" b="1">
                    <a:solidFill>
                      <a:schemeClr val="dk1"/>
                    </a:solidFill>
                    <a:latin typeface="微软雅黑" panose="020B0503020204020204" charset="-122"/>
                    <a:ea typeface="微软雅黑" panose="020B0503020204020204" charset="-122"/>
                  </a:rPr>
                  <a:t>玻璃管</a:t>
                </a:r>
                <a:endParaRPr lang="zh-CN" altLang="en-US" b="1">
                  <a:solidFill>
                    <a:schemeClr val="dk1"/>
                  </a:solidFill>
                  <a:latin typeface="微软雅黑" panose="020B0503020204020204" charset="-122"/>
                  <a:ea typeface="微软雅黑" panose="020B0503020204020204" charset="-122"/>
                </a:endParaRPr>
              </a:p>
            </p:txBody>
          </p:sp>
        </p:grpSp>
        <p:cxnSp>
          <p:nvCxnSpPr>
            <p:cNvPr id="19" name="直接箭头连接符 18"/>
            <p:cNvCxnSpPr/>
            <p:nvPr/>
          </p:nvCxnSpPr>
          <p:spPr>
            <a:xfrm rot="16200000" flipH="1" flipV="1">
              <a:off x="14658" y="5310"/>
              <a:ext cx="0" cy="1247"/>
            </a:xfrm>
            <a:prstGeom prst="straightConnector1">
              <a:avLst/>
            </a:prstGeom>
            <a:ln w="28575">
              <a:solidFill>
                <a:srgbClr val="F12F4C"/>
              </a:solidFill>
              <a:tailEnd type="arrow"/>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1200785" y="2608580"/>
            <a:ext cx="5991860" cy="3558540"/>
            <a:chOff x="1796" y="2425"/>
            <a:chExt cx="9436" cy="5604"/>
          </a:xfrm>
        </p:grpSpPr>
        <p:sp>
          <p:nvSpPr>
            <p:cNvPr id="6" name="矩形 5"/>
            <p:cNvSpPr/>
            <p:nvPr>
              <p:custDataLst>
                <p:tags r:id="rId6"/>
              </p:custDataLst>
            </p:nvPr>
          </p:nvSpPr>
          <p:spPr>
            <a:xfrm>
              <a:off x="1796" y="3223"/>
              <a:ext cx="9436" cy="4806"/>
            </a:xfrm>
            <a:prstGeom prst="rect">
              <a:avLst/>
            </a:prstGeom>
            <a:noFill/>
            <a:ln>
              <a:solidFill>
                <a:srgbClr val="3F3D3D"/>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7295"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grpSp>
          <p:nvGrpSpPr>
            <p:cNvPr id="20" name="组合 19"/>
            <p:cNvGrpSpPr/>
            <p:nvPr/>
          </p:nvGrpSpPr>
          <p:grpSpPr>
            <a:xfrm>
              <a:off x="1796" y="2425"/>
              <a:ext cx="9436" cy="793"/>
              <a:chOff x="1076" y="2353"/>
              <a:chExt cx="9436" cy="793"/>
            </a:xfrm>
          </p:grpSpPr>
          <p:sp>
            <p:nvSpPr>
              <p:cNvPr id="8" name="矩形 7"/>
              <p:cNvSpPr/>
              <p:nvPr>
                <p:custDataLst>
                  <p:tags r:id="rId7"/>
                </p:custDataLst>
              </p:nvPr>
            </p:nvSpPr>
            <p:spPr>
              <a:xfrm>
                <a:off x="1076" y="2353"/>
                <a:ext cx="9436" cy="793"/>
              </a:xfrm>
              <a:prstGeom prst="rect">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sp>
            <p:nvSpPr>
              <p:cNvPr id="10" name="文本框 43"/>
              <p:cNvSpPr txBox="1"/>
              <p:nvPr>
                <p:custDataLst>
                  <p:tags r:id="rId8"/>
                </p:custDataLst>
              </p:nvPr>
            </p:nvSpPr>
            <p:spPr>
              <a:xfrm>
                <a:off x="1744" y="2500"/>
                <a:ext cx="6833" cy="608"/>
              </a:xfrm>
              <a:prstGeom prst="rect">
                <a:avLst/>
              </a:prstGeom>
              <a:noFill/>
              <a:ln w="50800">
                <a:noFill/>
              </a:ln>
            </p:spPr>
            <p:txBody>
              <a:bodyPr wrap="square" rtlCol="0" anchor="ctr">
                <a:spAutoFit/>
              </a:bodyPr>
              <a:lstStyle/>
              <a:p>
                <a:pPr marL="0" marR="0" lvl="0" indent="0" algn="l" defTabSz="914400" rtl="0" eaLnBrk="1" fontAlgn="base" latinLnBrk="0" hangingPunct="1">
                  <a:lnSpc>
                    <a:spcPct val="80000"/>
                  </a:lnSpc>
                  <a:spcBef>
                    <a:spcPct val="20000"/>
                  </a:spcBef>
                  <a:spcAft>
                    <a:spcPct val="0"/>
                  </a:spcAft>
                  <a:buClrTx/>
                  <a:buSzTx/>
                  <a:buFontTx/>
                  <a:buNone/>
                  <a:defRPr/>
                </a:pPr>
                <a:r>
                  <a:rPr lang="zh-CN" altLang="en-US" sz="2400" b="1" noProof="0">
                    <a:ln>
                      <a:noFill/>
                    </a:ln>
                    <a:solidFill>
                      <a:schemeClr val="lt1"/>
                    </a:solidFill>
                    <a:effectLst/>
                    <a:uLnTx/>
                    <a:uFillTx/>
                    <a:latin typeface="微软雅黑" panose="020B0503020204020204" charset="-122"/>
                    <a:ea typeface="微软雅黑" panose="020B0503020204020204" charset="-122"/>
                    <a:cs typeface="Arial" panose="020B0604020202020204" pitchFamily="34" charset="0"/>
                    <a:sym typeface="+mn-ea"/>
                  </a:rPr>
                  <a:t>（六）感温探测玻璃球喷头</a:t>
                </a:r>
                <a:endParaRPr kumimoji="0" lang="zh-CN" altLang="en-US" sz="2400" b="1"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Arial" panose="020B0604020202020204" pitchFamily="34" charset="0"/>
                  <a:sym typeface="+mn-ea"/>
                </a:endParaRPr>
              </a:p>
            </p:txBody>
          </p:sp>
        </p:grpSp>
      </p:gr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22" presetClass="entr" presetSubtype="1" fill="hold" nodeType="withEffect">
                                  <p:stCondLst>
                                    <p:cond delay="600"/>
                                  </p:stCondLst>
                                  <p:childTnLst>
                                    <p:set>
                                      <p:cBhvr>
                                        <p:cTn id="11" dur="1" fill="hold">
                                          <p:stCondLst>
                                            <p:cond delay="0"/>
                                          </p:stCondLst>
                                        </p:cTn>
                                        <p:tgtEl>
                                          <p:spTgt spid="14"/>
                                        </p:tgtEl>
                                        <p:attrNameLst>
                                          <p:attrName>style.visibility</p:attrName>
                                        </p:attrNameLst>
                                      </p:cBhvr>
                                      <p:to>
                                        <p:strVal val="visible"/>
                                      </p:to>
                                    </p:set>
                                    <p:animEffect transition="in" filter="wipe(up)">
                                      <p:cBhvr>
                                        <p:cTn id="12" dur="500"/>
                                        <p:tgtEl>
                                          <p:spTgt spid="14"/>
                                        </p:tgtEl>
                                      </p:cBhvr>
                                    </p:animEffect>
                                  </p:childTnLst>
                                </p:cTn>
                              </p:par>
                              <p:par>
                                <p:cTn id="13" presetID="42" presetClass="entr" presetSubtype="0" fill="hold" grpId="0" nodeType="withEffect">
                                  <p:stCondLst>
                                    <p:cond delay="380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770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anim calcmode="lin" valueType="num">
                                      <p:cBhvr>
                                        <p:cTn id="21" dur="1000" fill="hold"/>
                                        <p:tgtEl>
                                          <p:spTgt spid="2"/>
                                        </p:tgtEl>
                                        <p:attrNameLst>
                                          <p:attrName>ppt_x</p:attrName>
                                        </p:attrNameLst>
                                      </p:cBhvr>
                                      <p:tavLst>
                                        <p:tav tm="0">
                                          <p:val>
                                            <p:strVal val="#ppt_x"/>
                                          </p:val>
                                        </p:tav>
                                        <p:tav tm="100000">
                                          <p:val>
                                            <p:strVal val="#ppt_x"/>
                                          </p:val>
                                        </p:tav>
                                      </p:tavLst>
                                    </p:anim>
                                    <p:anim calcmode="lin" valueType="num">
                                      <p:cBhvr>
                                        <p:cTn id="2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第三节  消防安全知识</a:t>
            </a:r>
            <a:endParaRPr lang="zh-CN" altLang="en-US" sz="4000" b="1">
              <a:solidFill>
                <a:schemeClr val="lt1"/>
              </a:solidFill>
            </a:endParaRPr>
          </a:p>
        </p:txBody>
      </p:sp>
      <p:sp>
        <p:nvSpPr>
          <p:cNvPr id="5" name="矩形 4"/>
          <p:cNvSpPr/>
          <p:nvPr/>
        </p:nvSpPr>
        <p:spPr>
          <a:xfrm>
            <a:off x="581660" y="1621155"/>
            <a:ext cx="4140835"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常见消防器材及其使用方法</a:t>
            </a:r>
            <a:endParaRPr lang="zh-CN" altLang="en-US" sz="2400" b="1">
              <a:solidFill>
                <a:srgbClr val="FFFFFF"/>
              </a:solidFill>
              <a:latin typeface="微软雅黑" panose="020B0503020204020204" charset="-122"/>
              <a:ea typeface="微软雅黑" panose="020B0503020204020204" charset="-122"/>
            </a:endParaRPr>
          </a:p>
        </p:txBody>
      </p:sp>
      <p:grpSp>
        <p:nvGrpSpPr>
          <p:cNvPr id="18" name="组合 17"/>
          <p:cNvGrpSpPr/>
          <p:nvPr/>
        </p:nvGrpSpPr>
        <p:grpSpPr>
          <a:xfrm>
            <a:off x="5931535" y="2334895"/>
            <a:ext cx="5323840" cy="3940810"/>
            <a:chOff x="9262" y="2372"/>
            <a:chExt cx="8384" cy="6206"/>
          </a:xfrm>
        </p:grpSpPr>
        <p:sp>
          <p:nvSpPr>
            <p:cNvPr id="7" name="稻壳儿春秋广告/盗版必究        原创来源：http://chn.docer.com/works?userid=199329941#!/work_time"/>
            <p:cNvSpPr/>
            <p:nvPr>
              <p:custDataLst>
                <p:tags r:id="rId1"/>
              </p:custDataLst>
            </p:nvPr>
          </p:nvSpPr>
          <p:spPr>
            <a:xfrm>
              <a:off x="9262" y="2372"/>
              <a:ext cx="8385" cy="6207"/>
            </a:xfrm>
            <a:prstGeom prst="rect">
              <a:avLst/>
            </a:prstGeom>
            <a:solidFill>
              <a:schemeClr val="lt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95000"/>
                  </a:schemeClr>
                </a:solidFill>
                <a:latin typeface="微软雅黑" panose="020B0503020204020204" charset="-122"/>
                <a:ea typeface="微软雅黑" panose="020B0503020204020204" charset="-122"/>
              </a:endParaRPr>
            </a:p>
          </p:txBody>
        </p:sp>
        <p:pic>
          <p:nvPicPr>
            <p:cNvPr id="93188" name="图片 3"/>
            <p:cNvPicPr>
              <a:picLocks noChangeAspect="1"/>
            </p:cNvPicPr>
            <p:nvPr/>
          </p:nvPicPr>
          <p:blipFill>
            <a:blip r:embed="rId2"/>
            <a:stretch>
              <a:fillRect/>
            </a:stretch>
          </p:blipFill>
          <p:spPr>
            <a:xfrm>
              <a:off x="11508" y="2725"/>
              <a:ext cx="5687" cy="5700"/>
            </a:xfrm>
            <a:prstGeom prst="rect">
              <a:avLst/>
            </a:prstGeom>
            <a:noFill/>
            <a:ln w="9525">
              <a:noFill/>
            </a:ln>
          </p:spPr>
        </p:pic>
        <p:sp>
          <p:nvSpPr>
            <p:cNvPr id="93191" name="矩形 293892"/>
            <p:cNvSpPr/>
            <p:nvPr>
              <p:custDataLst>
                <p:tags r:id="rId3"/>
              </p:custDataLst>
            </p:nvPr>
          </p:nvSpPr>
          <p:spPr>
            <a:xfrm>
              <a:off x="9420" y="5602"/>
              <a:ext cx="2040" cy="842"/>
            </a:xfrm>
            <a:prstGeom prst="rect">
              <a:avLst/>
            </a:prstGeom>
            <a:noFill/>
            <a:ln w="9525">
              <a:noFill/>
            </a:ln>
          </p:spPr>
          <p:txBody>
            <a:bodyPr wrap="none" anchor="ctr"/>
            <a:lstStyle/>
            <a:p>
              <a:pPr algn="ctr" eaLnBrk="0" hangingPunct="0"/>
              <a:r>
                <a:rPr lang="zh-CN" altLang="en-US" b="1">
                  <a:solidFill>
                    <a:schemeClr val="dk1"/>
                  </a:solidFill>
                  <a:latin typeface="微软雅黑" panose="020B0503020204020204" charset="-122"/>
                  <a:ea typeface="微软雅黑" panose="020B0503020204020204" charset="-122"/>
                </a:rPr>
                <a:t>手动报警</a:t>
              </a:r>
              <a:endParaRPr lang="zh-CN" altLang="en-US" b="1">
                <a:solidFill>
                  <a:schemeClr val="dk1"/>
                </a:solidFill>
                <a:latin typeface="微软雅黑" panose="020B0503020204020204" charset="-122"/>
                <a:ea typeface="微软雅黑" panose="020B0503020204020204" charset="-122"/>
              </a:endParaRPr>
            </a:p>
            <a:p>
              <a:pPr algn="ctr" eaLnBrk="0" hangingPunct="0"/>
              <a:r>
                <a:rPr lang="zh-CN" altLang="en-US" b="1">
                  <a:solidFill>
                    <a:schemeClr val="dk1"/>
                  </a:solidFill>
                  <a:latin typeface="微软雅黑" panose="020B0503020204020204" charset="-122"/>
                  <a:ea typeface="微软雅黑" panose="020B0503020204020204" charset="-122"/>
                </a:rPr>
                <a:t>按钮</a:t>
              </a:r>
              <a:endParaRPr lang="zh-CN" altLang="en-US" b="1">
                <a:solidFill>
                  <a:schemeClr val="dk1"/>
                </a:solidFill>
                <a:latin typeface="微软雅黑" panose="020B0503020204020204" charset="-122"/>
                <a:ea typeface="微软雅黑" panose="020B0503020204020204" charset="-122"/>
              </a:endParaRPr>
            </a:p>
          </p:txBody>
        </p:sp>
        <p:sp>
          <p:nvSpPr>
            <p:cNvPr id="93192" name="矩形 293893"/>
            <p:cNvSpPr/>
            <p:nvPr>
              <p:custDataLst>
                <p:tags r:id="rId4"/>
              </p:custDataLst>
            </p:nvPr>
          </p:nvSpPr>
          <p:spPr>
            <a:xfrm>
              <a:off x="9820" y="3761"/>
              <a:ext cx="1454" cy="900"/>
            </a:xfrm>
            <a:prstGeom prst="rect">
              <a:avLst/>
            </a:prstGeom>
            <a:noFill/>
            <a:ln w="9525">
              <a:noFill/>
            </a:ln>
          </p:spPr>
          <p:txBody>
            <a:bodyPr wrap="none" anchor="ctr"/>
            <a:lstStyle/>
            <a:p>
              <a:pPr algn="ctr" eaLnBrk="0" hangingPunct="0"/>
              <a:r>
                <a:rPr lang="zh-CN" altLang="en-US" b="1">
                  <a:solidFill>
                    <a:schemeClr val="dk1"/>
                  </a:solidFill>
                  <a:latin typeface="微软雅黑" panose="020B0503020204020204" charset="-122"/>
                  <a:ea typeface="微软雅黑" panose="020B0503020204020204" charset="-122"/>
                </a:rPr>
                <a:t>报警器</a:t>
              </a:r>
              <a:endParaRPr lang="zh-CN" altLang="en-US" b="1">
                <a:solidFill>
                  <a:schemeClr val="dk1"/>
                </a:solidFill>
                <a:latin typeface="微软雅黑" panose="020B0503020204020204" charset="-122"/>
                <a:ea typeface="微软雅黑" panose="020B0503020204020204" charset="-122"/>
              </a:endParaRPr>
            </a:p>
            <a:p>
              <a:pPr algn="ctr" eaLnBrk="0" hangingPunct="0"/>
              <a:r>
                <a:rPr lang="zh-CN" altLang="en-US" b="1">
                  <a:solidFill>
                    <a:schemeClr val="dk1"/>
                  </a:solidFill>
                  <a:latin typeface="微软雅黑" panose="020B0503020204020204" charset="-122"/>
                  <a:ea typeface="微软雅黑" panose="020B0503020204020204" charset="-122"/>
                </a:rPr>
                <a:t>按钮</a:t>
              </a:r>
              <a:endParaRPr lang="zh-CN" altLang="en-US" b="1">
                <a:solidFill>
                  <a:schemeClr val="dk1"/>
                </a:solidFill>
                <a:latin typeface="微软雅黑" panose="020B0503020204020204" charset="-122"/>
                <a:ea typeface="微软雅黑" panose="020B0503020204020204" charset="-122"/>
              </a:endParaRPr>
            </a:p>
          </p:txBody>
        </p:sp>
        <p:cxnSp>
          <p:nvCxnSpPr>
            <p:cNvPr id="10" name="直接箭头连接符 9"/>
            <p:cNvCxnSpPr/>
            <p:nvPr/>
          </p:nvCxnSpPr>
          <p:spPr>
            <a:xfrm rot="5400000" flipH="1" flipV="1">
              <a:off x="11606" y="3849"/>
              <a:ext cx="0" cy="737"/>
            </a:xfrm>
            <a:prstGeom prst="straightConnector1">
              <a:avLst/>
            </a:prstGeom>
            <a:ln w="28575">
              <a:solidFill>
                <a:srgbClr val="F12F4C"/>
              </a:solidFill>
              <a:tailEnd type="arrow"/>
            </a:ln>
          </p:spPr>
          <p:style>
            <a:lnRef idx="1">
              <a:schemeClr val="accent1"/>
            </a:lnRef>
            <a:fillRef idx="0">
              <a:schemeClr val="accent1"/>
            </a:fillRef>
            <a:effectRef idx="0">
              <a:schemeClr val="accent1"/>
            </a:effectRef>
            <a:fontRef idx="minor">
              <a:schemeClr val="tx1"/>
            </a:fontRef>
          </p:style>
        </p:cxnSp>
        <p:cxnSp>
          <p:nvCxnSpPr>
            <p:cNvPr id="14" name="直接箭头连接符 13"/>
            <p:cNvCxnSpPr/>
            <p:nvPr/>
          </p:nvCxnSpPr>
          <p:spPr>
            <a:xfrm rot="5400000" flipH="1" flipV="1">
              <a:off x="12691" y="4484"/>
              <a:ext cx="0" cy="2891"/>
            </a:xfrm>
            <a:prstGeom prst="straightConnector1">
              <a:avLst/>
            </a:prstGeom>
            <a:ln w="28575">
              <a:solidFill>
                <a:srgbClr val="F12F4C"/>
              </a:solidFill>
              <a:tailEnd type="arrow"/>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1188720" y="3146425"/>
            <a:ext cx="4743450" cy="970915"/>
            <a:chOff x="1793" y="3650"/>
            <a:chExt cx="7470" cy="1529"/>
          </a:xfrm>
        </p:grpSpPr>
        <p:sp>
          <p:nvSpPr>
            <p:cNvPr id="4" name="文本占位符 13314"/>
            <p:cNvSpPr>
              <a:spLocks noGrp="1"/>
            </p:cNvSpPr>
            <p:nvPr>
              <p:custDataLst>
                <p:tags r:id="rId5"/>
              </p:custDataLst>
            </p:nvPr>
          </p:nvSpPr>
          <p:spPr>
            <a:xfrm>
              <a:off x="1793" y="3650"/>
              <a:ext cx="7470" cy="765"/>
            </a:xfrm>
            <a:prstGeom prst="rect">
              <a:avLst/>
            </a:prstGeom>
            <a:noFill/>
            <a:ln w="9525">
              <a:noFill/>
              <a:miter/>
            </a:ln>
          </p:spPr>
          <p:txBody>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Tx/>
                <a:buSzTx/>
                <a:buFontTx/>
                <a:buNone/>
                <a:defRPr/>
              </a:pPr>
              <a:r>
                <a:rPr lang="zh-CN" altLang="en-US" sz="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型号：</a:t>
              </a:r>
              <a:r>
                <a:rPr lang="en-US" altLang="zh-CN" sz="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TCMK3205F</a:t>
              </a:r>
              <a:r>
                <a:rPr lang="zh-CN" altLang="en-US" sz="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a:t>
              </a:r>
              <a:endParaRPr kumimoji="0" lang="zh-CN" altLang="en-US" sz="2000" i="0" u="none" strike="noStrike" kern="1200" cap="none" spc="0" normalizeH="0" baseline="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endParaRPr>
            </a:p>
          </p:txBody>
        </p:sp>
        <p:sp>
          <p:nvSpPr>
            <p:cNvPr id="2" name="文本占位符 13314"/>
            <p:cNvSpPr>
              <a:spLocks noGrp="1"/>
            </p:cNvSpPr>
            <p:nvPr>
              <p:custDataLst>
                <p:tags r:id="rId6"/>
              </p:custDataLst>
            </p:nvPr>
          </p:nvSpPr>
          <p:spPr>
            <a:xfrm>
              <a:off x="1793" y="4415"/>
              <a:ext cx="7470" cy="765"/>
            </a:xfrm>
            <a:prstGeom prst="rect">
              <a:avLst/>
            </a:prstGeom>
            <a:noFill/>
            <a:ln w="9525">
              <a:noFill/>
              <a:miter/>
            </a:ln>
          </p:spPr>
          <p:txBody>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Tx/>
                <a:buSzTx/>
                <a:buFontTx/>
                <a:buNone/>
                <a:defRPr/>
              </a:pPr>
              <a:r>
                <a:rPr lang="zh-CN" altLang="en-US" sz="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配置要求：</a:t>
              </a:r>
              <a:r>
                <a:rPr lang="en-US" altLang="zh-CN" sz="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1</a:t>
              </a:r>
              <a:r>
                <a:rPr lang="zh-CN" altLang="en-US" sz="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个 </a:t>
              </a:r>
              <a:r>
                <a:rPr lang="en-US" altLang="zh-CN" sz="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 </a:t>
              </a:r>
              <a:r>
                <a:rPr lang="zh-CN" altLang="en-US" sz="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消防栓；</a:t>
              </a:r>
              <a:endParaRPr kumimoji="0" lang="zh-CN" altLang="en-US" sz="2000" i="0" u="none" strike="noStrike" kern="1200" cap="none" spc="0" normalizeH="0" baseline="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sp>
        <p:nvSpPr>
          <p:cNvPr id="6" name="文本占位符 13314"/>
          <p:cNvSpPr>
            <a:spLocks noGrp="1"/>
          </p:cNvSpPr>
          <p:nvPr>
            <p:custDataLst>
              <p:tags r:id="rId7"/>
            </p:custDataLst>
          </p:nvPr>
        </p:nvSpPr>
        <p:spPr>
          <a:xfrm>
            <a:off x="1188720" y="3972560"/>
            <a:ext cx="4743450" cy="2113915"/>
          </a:xfrm>
          <a:prstGeom prst="rect">
            <a:avLst/>
          </a:prstGeom>
          <a:noFill/>
          <a:ln w="9525">
            <a:noFill/>
            <a:miter/>
          </a:ln>
        </p:spPr>
        <p:txBody>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marR="0" lvl="0" indent="0" algn="l" defTabSz="914400" rtl="0">
              <a:lnSpc>
                <a:spcPct val="150000"/>
              </a:lnSpc>
              <a:spcBef>
                <a:spcPct val="0"/>
              </a:spcBef>
              <a:spcAft>
                <a:spcPct val="0"/>
              </a:spcAft>
              <a:buClrTx/>
              <a:buSzTx/>
              <a:buFontTx/>
              <a:buNone/>
              <a:defRPr/>
            </a:pPr>
            <a:r>
              <a:rPr lang="zh-CN" altLang="en-US" sz="2000" noProof="0">
                <a:ln>
                  <a:noFill/>
                </a:ln>
                <a:solidFill>
                  <a:schemeClr val="dk1"/>
                </a:solidFill>
                <a:effectLst/>
                <a:uLnTx/>
                <a:uFillTx/>
                <a:latin typeface="微软雅黑" panose="020B0503020204020204" charset="-122"/>
                <a:ea typeface="微软雅黑" panose="020B0503020204020204" charset="-122"/>
                <a:sym typeface="+mn-ea"/>
              </a:rPr>
              <a:t>使用说明：</a:t>
            </a:r>
            <a:endParaRPr lang="zh-CN" altLang="en-US" sz="2000" noProof="0">
              <a:ln>
                <a:noFill/>
              </a:ln>
              <a:solidFill>
                <a:schemeClr val="dk1"/>
              </a:solidFill>
              <a:effectLst/>
              <a:uLnTx/>
              <a:uFillTx/>
              <a:latin typeface="微软雅黑" panose="020B0503020204020204" charset="-122"/>
              <a:ea typeface="微软雅黑" panose="020B0503020204020204" charset="-122"/>
              <a:sym typeface="+mn-ea"/>
            </a:endParaRPr>
          </a:p>
          <a:p>
            <a:pPr marL="0" marR="0" lvl="0" indent="0" algn="l" defTabSz="914400" rtl="0">
              <a:lnSpc>
                <a:spcPct val="150000"/>
              </a:lnSpc>
              <a:spcBef>
                <a:spcPct val="0"/>
              </a:spcBef>
              <a:spcAft>
                <a:spcPct val="0"/>
              </a:spcAft>
              <a:buClrTx/>
              <a:buSzTx/>
              <a:buFontTx/>
              <a:buNone/>
              <a:defRPr/>
            </a:pPr>
            <a:r>
              <a:rPr lang="zh-CN" altLang="en-US" sz="2000" noProof="0">
                <a:ln>
                  <a:noFill/>
                </a:ln>
                <a:solidFill>
                  <a:schemeClr val="dk1"/>
                </a:solidFill>
                <a:effectLst/>
                <a:uLnTx/>
                <a:uFillTx/>
                <a:latin typeface="微软雅黑" panose="020B0503020204020204" charset="-122"/>
                <a:ea typeface="微软雅黑" panose="020B0503020204020204" charset="-122"/>
                <a:sym typeface="+mn-ea"/>
              </a:rPr>
              <a:t>当发生火灾时</a:t>
            </a:r>
            <a:r>
              <a:rPr lang="zh-CN" altLang="en-US" sz="2000" noProof="0" smtClean="0">
                <a:ln>
                  <a:noFill/>
                </a:ln>
                <a:solidFill>
                  <a:schemeClr val="dk1"/>
                </a:solidFill>
                <a:effectLst/>
                <a:uLnTx/>
                <a:uFillTx/>
                <a:latin typeface="微软雅黑" panose="020B0503020204020204" charset="-122"/>
                <a:ea typeface="微软雅黑" panose="020B0503020204020204" charset="-122"/>
                <a:sym typeface="+mn-ea"/>
              </a:rPr>
              <a:t>按下</a:t>
            </a:r>
            <a:r>
              <a:rPr lang="zh-CN" altLang="en-US" sz="2000" noProof="0">
                <a:ln>
                  <a:noFill/>
                </a:ln>
                <a:solidFill>
                  <a:schemeClr val="dk1"/>
                </a:solidFill>
                <a:effectLst/>
                <a:uLnTx/>
                <a:uFillTx/>
                <a:latin typeface="微软雅黑" panose="020B0503020204020204" charset="-122"/>
                <a:ea typeface="微软雅黑" panose="020B0503020204020204" charset="-122"/>
                <a:sym typeface="+mn-ea"/>
              </a:rPr>
              <a:t>报警按钮，消防警铃就</a:t>
            </a:r>
            <a:r>
              <a:rPr lang="zh-CN" altLang="en-US" sz="2000" noProof="0" smtClean="0">
                <a:ln>
                  <a:noFill/>
                </a:ln>
                <a:solidFill>
                  <a:schemeClr val="dk1"/>
                </a:solidFill>
                <a:effectLst/>
                <a:uLnTx/>
                <a:uFillTx/>
                <a:latin typeface="微软雅黑" panose="020B0503020204020204" charset="-122"/>
                <a:ea typeface="微软雅黑" panose="020B0503020204020204" charset="-122"/>
                <a:sym typeface="+mn-ea"/>
              </a:rPr>
              <a:t>会发出火警</a:t>
            </a:r>
            <a:r>
              <a:rPr lang="zh-CN" altLang="en-US" sz="2000" noProof="0">
                <a:ln>
                  <a:noFill/>
                </a:ln>
                <a:solidFill>
                  <a:schemeClr val="dk1"/>
                </a:solidFill>
                <a:effectLst/>
                <a:uLnTx/>
                <a:uFillTx/>
                <a:latin typeface="微软雅黑" panose="020B0503020204020204" charset="-122"/>
                <a:ea typeface="微软雅黑" panose="020B0503020204020204" charset="-122"/>
                <a:sym typeface="+mn-ea"/>
              </a:rPr>
              <a:t>警报，提醒人们</a:t>
            </a:r>
            <a:r>
              <a:rPr lang="zh-CN" altLang="en-US" sz="2000" noProof="0" smtClean="0">
                <a:ln>
                  <a:noFill/>
                </a:ln>
                <a:solidFill>
                  <a:schemeClr val="dk1"/>
                </a:solidFill>
                <a:effectLst/>
                <a:uLnTx/>
                <a:uFillTx/>
                <a:latin typeface="微软雅黑" panose="020B0503020204020204" charset="-122"/>
                <a:ea typeface="微软雅黑" panose="020B0503020204020204" charset="-122"/>
                <a:sym typeface="+mn-ea"/>
              </a:rPr>
              <a:t>发生</a:t>
            </a:r>
            <a:r>
              <a:rPr lang="zh-CN" altLang="en-US" sz="2000" noProof="0">
                <a:ln>
                  <a:noFill/>
                </a:ln>
                <a:solidFill>
                  <a:schemeClr val="dk1"/>
                </a:solidFill>
                <a:effectLst/>
                <a:uLnTx/>
                <a:uFillTx/>
                <a:latin typeface="微软雅黑" panose="020B0503020204020204" charset="-122"/>
                <a:ea typeface="微软雅黑" panose="020B0503020204020204" charset="-122"/>
                <a:sym typeface="+mn-ea"/>
              </a:rPr>
              <a:t>火灾。同时，启动</a:t>
            </a:r>
            <a:r>
              <a:rPr lang="zh-CN" altLang="en-US" sz="2000" noProof="0" smtClean="0">
                <a:ln>
                  <a:noFill/>
                </a:ln>
                <a:solidFill>
                  <a:schemeClr val="dk1"/>
                </a:solidFill>
                <a:effectLst/>
                <a:uLnTx/>
                <a:uFillTx/>
                <a:latin typeface="微软雅黑" panose="020B0503020204020204" charset="-122"/>
                <a:ea typeface="微软雅黑" panose="020B0503020204020204" charset="-122"/>
                <a:sym typeface="+mn-ea"/>
              </a:rPr>
              <a:t>消防栓水泵</a:t>
            </a:r>
            <a:r>
              <a:rPr lang="zh-CN" altLang="en-US" sz="2000" noProof="0">
                <a:ln>
                  <a:noFill/>
                </a:ln>
                <a:solidFill>
                  <a:schemeClr val="dk1"/>
                </a:solidFill>
                <a:effectLst/>
                <a:uLnTx/>
                <a:uFillTx/>
                <a:latin typeface="微软雅黑" panose="020B0503020204020204" charset="-122"/>
                <a:ea typeface="微软雅黑" panose="020B0503020204020204" charset="-122"/>
                <a:sym typeface="+mn-ea"/>
              </a:rPr>
              <a:t>。</a:t>
            </a:r>
            <a:endParaRPr kumimoji="0" lang="zh-CN" altLang="en-US" sz="2000" i="0" u="none" strike="noStrike" kern="1200" cap="none" spc="0" normalizeH="0" baseline="0" noProof="0">
              <a:ln>
                <a:noFill/>
              </a:ln>
              <a:solidFill>
                <a:schemeClr val="dk1"/>
              </a:solidFill>
              <a:effectLst/>
              <a:uLnTx/>
              <a:uFillTx/>
              <a:latin typeface="微软雅黑" panose="020B0503020204020204" charset="-122"/>
              <a:ea typeface="微软雅黑" panose="020B0503020204020204" charset="-122"/>
              <a:cs typeface="+mn-cs"/>
              <a:sym typeface="+mn-ea"/>
            </a:endParaRPr>
          </a:p>
        </p:txBody>
      </p:sp>
      <p:grpSp>
        <p:nvGrpSpPr>
          <p:cNvPr id="15" name="组合 14"/>
          <p:cNvGrpSpPr/>
          <p:nvPr/>
        </p:nvGrpSpPr>
        <p:grpSpPr>
          <a:xfrm>
            <a:off x="1032510" y="2334895"/>
            <a:ext cx="4899660" cy="3940810"/>
            <a:chOff x="1547" y="2372"/>
            <a:chExt cx="7716" cy="6206"/>
          </a:xfrm>
        </p:grpSpPr>
        <p:sp>
          <p:nvSpPr>
            <p:cNvPr id="16" name="矩形 15"/>
            <p:cNvSpPr/>
            <p:nvPr>
              <p:custDataLst>
                <p:tags r:id="rId8"/>
              </p:custDataLst>
            </p:nvPr>
          </p:nvSpPr>
          <p:spPr>
            <a:xfrm>
              <a:off x="1547" y="3164"/>
              <a:ext cx="7716" cy="5415"/>
            </a:xfrm>
            <a:prstGeom prst="rect">
              <a:avLst/>
            </a:prstGeom>
            <a:noFill/>
            <a:ln>
              <a:solidFill>
                <a:srgbClr val="3F3D3D"/>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7295"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grpSp>
          <p:nvGrpSpPr>
            <p:cNvPr id="20" name="组合 19"/>
            <p:cNvGrpSpPr/>
            <p:nvPr/>
          </p:nvGrpSpPr>
          <p:grpSpPr>
            <a:xfrm>
              <a:off x="1556" y="2372"/>
              <a:ext cx="7707" cy="793"/>
              <a:chOff x="1555" y="2353"/>
              <a:chExt cx="7707" cy="793"/>
            </a:xfrm>
          </p:grpSpPr>
          <p:sp>
            <p:nvSpPr>
              <p:cNvPr id="8" name="矩形 7"/>
              <p:cNvSpPr/>
              <p:nvPr>
                <p:custDataLst>
                  <p:tags r:id="rId9"/>
                </p:custDataLst>
              </p:nvPr>
            </p:nvSpPr>
            <p:spPr>
              <a:xfrm>
                <a:off x="1555" y="2353"/>
                <a:ext cx="7707" cy="793"/>
              </a:xfrm>
              <a:prstGeom prst="rect">
                <a:avLst/>
              </a:prstGeom>
              <a:solidFill>
                <a:srgbClr val="F12F4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sp>
            <p:nvSpPr>
              <p:cNvPr id="19" name="文本框 43"/>
              <p:cNvSpPr txBox="1"/>
              <p:nvPr>
                <p:custDataLst>
                  <p:tags r:id="rId10"/>
                </p:custDataLst>
              </p:nvPr>
            </p:nvSpPr>
            <p:spPr>
              <a:xfrm>
                <a:off x="1780" y="2369"/>
                <a:ext cx="7237" cy="725"/>
              </a:xfrm>
              <a:prstGeom prst="rect">
                <a:avLst/>
              </a:prstGeom>
              <a:solidFill>
                <a:srgbClr val="FF0000"/>
              </a:solidFill>
              <a:ln w="50800">
                <a:noFill/>
              </a:ln>
            </p:spPr>
            <p:txBody>
              <a:bodyPr wrap="square" rtlCol="0" anchor="ctr">
                <a:spAutoFit/>
              </a:bodyPr>
              <a:lstStyle/>
              <a:p>
                <a:pPr marL="0" marR="0" lvl="0" indent="0" algn="l" defTabSz="914400" rtl="0" eaLnBrk="1" fontAlgn="base" latinLnBrk="0" hangingPunct="1">
                  <a:lnSpc>
                    <a:spcPct val="100000"/>
                  </a:lnSpc>
                  <a:spcBef>
                    <a:spcPct val="20000"/>
                  </a:spcBef>
                  <a:spcAft>
                    <a:spcPct val="0"/>
                  </a:spcAft>
                  <a:buClrTx/>
                  <a:buSzTx/>
                  <a:buFontTx/>
                  <a:buNone/>
                  <a:defRPr/>
                </a:pPr>
                <a:r>
                  <a:rPr lang="zh-CN" altLang="en-US" sz="2400" b="1" noProof="0">
                    <a:ln>
                      <a:noFill/>
                    </a:ln>
                    <a:solidFill>
                      <a:schemeClr val="lt1"/>
                    </a:solidFill>
                    <a:effectLst/>
                    <a:uLnTx/>
                    <a:uFillTx/>
                    <a:latin typeface="微软雅黑" panose="020B0503020204020204" charset="-122"/>
                    <a:ea typeface="微软雅黑" panose="020B0503020204020204" charset="-122"/>
                    <a:cs typeface="Arial" panose="020B0604020202020204" pitchFamily="34" charset="0"/>
                    <a:sym typeface="+mn-ea"/>
                  </a:rPr>
                  <a:t>（七）消火栓报警按钮</a:t>
                </a:r>
                <a:endParaRPr kumimoji="0" lang="zh-CN" altLang="en-US" sz="2400" b="1"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Arial" panose="020B0604020202020204" pitchFamily="34" charset="0"/>
                  <a:sym typeface="+mn-ea"/>
                </a:endParaRPr>
              </a:p>
            </p:txBody>
          </p:sp>
        </p:grpSp>
      </p:gr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par>
                                <p:cTn id="8" presetID="53" presetClass="entr" presetSubtype="16" fill="hold" nodeType="withEffect">
                                  <p:stCondLst>
                                    <p:cond delay="1800"/>
                                  </p:stCondLst>
                                  <p:childTnLst>
                                    <p:set>
                                      <p:cBhvr>
                                        <p:cTn id="9" dur="1" fill="hold">
                                          <p:stCondLst>
                                            <p:cond delay="0"/>
                                          </p:stCondLst>
                                        </p:cTn>
                                        <p:tgtEl>
                                          <p:spTgt spid="18"/>
                                        </p:tgtEl>
                                        <p:attrNameLst>
                                          <p:attrName>style.visibility</p:attrName>
                                        </p:attrNameLst>
                                      </p:cBhvr>
                                      <p:to>
                                        <p:strVal val="visible"/>
                                      </p:to>
                                    </p:set>
                                    <p:anim calcmode="lin" valueType="num">
                                      <p:cBhvr>
                                        <p:cTn id="10" dur="500" fill="hold"/>
                                        <p:tgtEl>
                                          <p:spTgt spid="18"/>
                                        </p:tgtEl>
                                        <p:attrNameLst>
                                          <p:attrName>ppt_w</p:attrName>
                                        </p:attrNameLst>
                                      </p:cBhvr>
                                      <p:tavLst>
                                        <p:tav tm="0">
                                          <p:val>
                                            <p:fltVal val="0"/>
                                          </p:val>
                                        </p:tav>
                                        <p:tav tm="100000">
                                          <p:val>
                                            <p:strVal val="#ppt_w"/>
                                          </p:val>
                                        </p:tav>
                                      </p:tavLst>
                                    </p:anim>
                                    <p:anim calcmode="lin" valueType="num">
                                      <p:cBhvr>
                                        <p:cTn id="11" dur="500" fill="hold"/>
                                        <p:tgtEl>
                                          <p:spTgt spid="18"/>
                                        </p:tgtEl>
                                        <p:attrNameLst>
                                          <p:attrName>ppt_h</p:attrName>
                                        </p:attrNameLst>
                                      </p:cBhvr>
                                      <p:tavLst>
                                        <p:tav tm="0">
                                          <p:val>
                                            <p:fltVal val="0"/>
                                          </p:val>
                                        </p:tav>
                                        <p:tav tm="100000">
                                          <p:val>
                                            <p:strVal val="#ppt_h"/>
                                          </p:val>
                                        </p:tav>
                                      </p:tavLst>
                                    </p:anim>
                                    <p:animEffect transition="in" filter="fade">
                                      <p:cBhvr>
                                        <p:cTn id="12" dur="500"/>
                                        <p:tgtEl>
                                          <p:spTgt spid="18"/>
                                        </p:tgtEl>
                                      </p:cBhvr>
                                    </p:animEffect>
                                  </p:childTnLst>
                                </p:cTn>
                              </p:par>
                              <p:par>
                                <p:cTn id="13" presetID="42" presetClass="entr" presetSubtype="0" fill="hold" nodeType="withEffect">
                                  <p:stCondLst>
                                    <p:cond delay="460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000"/>
                                        <p:tgtEl>
                                          <p:spTgt spid="17"/>
                                        </p:tgtEl>
                                      </p:cBhvr>
                                    </p:animEffect>
                                    <p:anim calcmode="lin" valueType="num">
                                      <p:cBhvr>
                                        <p:cTn id="16" dur="1000" fill="hold"/>
                                        <p:tgtEl>
                                          <p:spTgt spid="17"/>
                                        </p:tgtEl>
                                        <p:attrNameLst>
                                          <p:attrName>ppt_x</p:attrName>
                                        </p:attrNameLst>
                                      </p:cBhvr>
                                      <p:tavLst>
                                        <p:tav tm="0">
                                          <p:val>
                                            <p:strVal val="#ppt_x"/>
                                          </p:val>
                                        </p:tav>
                                        <p:tav tm="100000">
                                          <p:val>
                                            <p:strVal val="#ppt_x"/>
                                          </p:val>
                                        </p:tav>
                                      </p:tavLst>
                                    </p:anim>
                                    <p:anim calcmode="lin" valueType="num">
                                      <p:cBhvr>
                                        <p:cTn id="17" dur="1000" fill="hold"/>
                                        <p:tgtEl>
                                          <p:spTgt spid="17"/>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1280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第三节  消防安全知识</a:t>
            </a:r>
            <a:endParaRPr lang="zh-CN" altLang="en-US" sz="4000" b="1">
              <a:solidFill>
                <a:schemeClr val="lt1"/>
              </a:solidFill>
            </a:endParaRPr>
          </a:p>
        </p:txBody>
      </p:sp>
      <p:sp>
        <p:nvSpPr>
          <p:cNvPr id="5" name="矩形 4"/>
          <p:cNvSpPr/>
          <p:nvPr/>
        </p:nvSpPr>
        <p:spPr>
          <a:xfrm>
            <a:off x="581660" y="1621155"/>
            <a:ext cx="4140835"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常见消防器材及其使用方法</a:t>
            </a:r>
            <a:endParaRPr lang="zh-CN" altLang="en-US" sz="2400" b="1">
              <a:solidFill>
                <a:srgbClr val="FFFFFF"/>
              </a:solidFill>
              <a:latin typeface="微软雅黑" panose="020B0503020204020204" charset="-122"/>
              <a:ea typeface="微软雅黑" panose="020B0503020204020204" charset="-122"/>
            </a:endParaRPr>
          </a:p>
        </p:txBody>
      </p:sp>
      <p:grpSp>
        <p:nvGrpSpPr>
          <p:cNvPr id="18" name="组合 17"/>
          <p:cNvGrpSpPr/>
          <p:nvPr/>
        </p:nvGrpSpPr>
        <p:grpSpPr>
          <a:xfrm>
            <a:off x="5842000" y="2686685"/>
            <a:ext cx="5468620" cy="3310890"/>
            <a:chOff x="9043" y="2768"/>
            <a:chExt cx="8612" cy="5214"/>
          </a:xfrm>
        </p:grpSpPr>
        <p:sp>
          <p:nvSpPr>
            <p:cNvPr id="7" name="稻壳儿春秋广告/盗版必究        原创来源：http://chn.docer.com/works?userid=199329941#!/work_time"/>
            <p:cNvSpPr/>
            <p:nvPr>
              <p:custDataLst>
                <p:tags r:id="rId1"/>
              </p:custDataLst>
            </p:nvPr>
          </p:nvSpPr>
          <p:spPr>
            <a:xfrm>
              <a:off x="9043" y="2768"/>
              <a:ext cx="8613" cy="5214"/>
            </a:xfrm>
            <a:prstGeom prst="rect">
              <a:avLst/>
            </a:prstGeom>
            <a:solidFill>
              <a:schemeClr val="lt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95000"/>
                  </a:schemeClr>
                </a:solidFill>
                <a:latin typeface="微软雅黑" panose="020B0503020204020204" charset="-122"/>
                <a:ea typeface="微软雅黑" panose="020B0503020204020204" charset="-122"/>
              </a:endParaRPr>
            </a:p>
          </p:txBody>
        </p:sp>
        <p:pic>
          <p:nvPicPr>
            <p:cNvPr id="95238" name="图片 295939" descr="C:\Users\Administrator\Desktop\7575785片1.png7575785片1"/>
            <p:cNvPicPr>
              <a:picLocks noChangeAspect="1"/>
            </p:cNvPicPr>
            <p:nvPr/>
          </p:nvPicPr>
          <p:blipFill>
            <a:blip r:embed="rId2"/>
            <a:stretch>
              <a:fillRect/>
            </a:stretch>
          </p:blipFill>
          <p:spPr>
            <a:xfrm>
              <a:off x="10915" y="2768"/>
              <a:ext cx="5297" cy="5207"/>
            </a:xfrm>
            <a:prstGeom prst="rect">
              <a:avLst/>
            </a:prstGeom>
            <a:noFill/>
            <a:ln w="9525">
              <a:noFill/>
            </a:ln>
          </p:spPr>
        </p:pic>
        <p:sp>
          <p:nvSpPr>
            <p:cNvPr id="95241" name="矩形 295942"/>
            <p:cNvSpPr/>
            <p:nvPr>
              <p:custDataLst>
                <p:tags r:id="rId3"/>
              </p:custDataLst>
            </p:nvPr>
          </p:nvSpPr>
          <p:spPr>
            <a:xfrm>
              <a:off x="9257" y="5800"/>
              <a:ext cx="1274" cy="713"/>
            </a:xfrm>
            <a:prstGeom prst="rect">
              <a:avLst/>
            </a:prstGeom>
            <a:noFill/>
            <a:ln w="9525">
              <a:noFill/>
            </a:ln>
          </p:spPr>
          <p:txBody>
            <a:bodyPr wrap="none" anchor="ctr"/>
            <a:lstStyle/>
            <a:p>
              <a:pPr algn="ctr" eaLnBrk="0" hangingPunct="0"/>
              <a:r>
                <a:rPr lang="zh-CN" altLang="en-US" b="1">
                  <a:solidFill>
                    <a:schemeClr val="dk1"/>
                  </a:solidFill>
                  <a:latin typeface="微软雅黑" panose="020B0503020204020204" charset="-122"/>
                  <a:ea typeface="微软雅黑" panose="020B0503020204020204" charset="-122"/>
                </a:rPr>
                <a:t>烟感探头</a:t>
              </a:r>
              <a:endParaRPr lang="zh-CN" altLang="en-US" b="1">
                <a:solidFill>
                  <a:schemeClr val="dk1"/>
                </a:solidFill>
                <a:latin typeface="微软雅黑" panose="020B0503020204020204" charset="-122"/>
                <a:ea typeface="微软雅黑" panose="020B0503020204020204" charset="-122"/>
              </a:endParaRPr>
            </a:p>
          </p:txBody>
        </p:sp>
        <p:cxnSp>
          <p:nvCxnSpPr>
            <p:cNvPr id="10" name="直接箭头连接符 9"/>
            <p:cNvCxnSpPr/>
            <p:nvPr/>
          </p:nvCxnSpPr>
          <p:spPr>
            <a:xfrm rot="5400000" flipH="1" flipV="1">
              <a:off x="11940" y="4910"/>
              <a:ext cx="0" cy="2495"/>
            </a:xfrm>
            <a:prstGeom prst="straightConnector1">
              <a:avLst/>
            </a:prstGeom>
            <a:ln w="28575">
              <a:solidFill>
                <a:srgbClr val="F12F4C"/>
              </a:solidFill>
              <a:tailEnd type="arrow"/>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rot="16200000" flipH="1" flipV="1">
              <a:off x="15227" y="6560"/>
              <a:ext cx="0" cy="964"/>
            </a:xfrm>
            <a:prstGeom prst="straightConnector1">
              <a:avLst/>
            </a:prstGeom>
            <a:ln w="28575">
              <a:solidFill>
                <a:srgbClr val="F12F4C"/>
              </a:solidFill>
              <a:tailEnd type="arrow"/>
            </a:ln>
          </p:spPr>
          <p:style>
            <a:lnRef idx="1">
              <a:schemeClr val="accent1"/>
            </a:lnRef>
            <a:fillRef idx="0">
              <a:schemeClr val="accent1"/>
            </a:fillRef>
            <a:effectRef idx="0">
              <a:schemeClr val="accent1"/>
            </a:effectRef>
            <a:fontRef idx="minor">
              <a:schemeClr val="tx1"/>
            </a:fontRef>
          </p:style>
        </p:cxnSp>
        <p:sp>
          <p:nvSpPr>
            <p:cNvPr id="95237" name="矩形 295937"/>
            <p:cNvSpPr/>
            <p:nvPr>
              <p:custDataLst>
                <p:tags r:id="rId4"/>
              </p:custDataLst>
            </p:nvPr>
          </p:nvSpPr>
          <p:spPr>
            <a:xfrm>
              <a:off x="15780" y="6645"/>
              <a:ext cx="1274" cy="713"/>
            </a:xfrm>
            <a:prstGeom prst="rect">
              <a:avLst/>
            </a:prstGeom>
            <a:noFill/>
            <a:ln w="9525">
              <a:noFill/>
            </a:ln>
          </p:spPr>
          <p:txBody>
            <a:bodyPr wrap="none" anchor="ctr"/>
            <a:lstStyle/>
            <a:p>
              <a:pPr algn="ctr" eaLnBrk="0" hangingPunct="0"/>
              <a:r>
                <a:rPr lang="zh-CN" altLang="en-US" b="1">
                  <a:solidFill>
                    <a:schemeClr val="dk1"/>
                  </a:solidFill>
                  <a:latin typeface="微软雅黑" panose="020B0503020204020204" charset="-122"/>
                  <a:ea typeface="微软雅黑" panose="020B0503020204020204" charset="-122"/>
                </a:rPr>
                <a:t>指示灯</a:t>
              </a:r>
              <a:endParaRPr lang="zh-CN" altLang="en-US" b="1">
                <a:solidFill>
                  <a:schemeClr val="dk1"/>
                </a:solidFill>
                <a:latin typeface="微软雅黑" panose="020B0503020204020204" charset="-122"/>
                <a:ea typeface="微软雅黑" panose="020B0503020204020204" charset="-122"/>
              </a:endParaRPr>
            </a:p>
          </p:txBody>
        </p:sp>
      </p:grpSp>
      <p:grpSp>
        <p:nvGrpSpPr>
          <p:cNvPr id="17" name="组合 16"/>
          <p:cNvGrpSpPr/>
          <p:nvPr/>
        </p:nvGrpSpPr>
        <p:grpSpPr>
          <a:xfrm>
            <a:off x="1565910" y="3428365"/>
            <a:ext cx="4786630" cy="827405"/>
            <a:chOff x="2331" y="3936"/>
            <a:chExt cx="7538" cy="1303"/>
          </a:xfrm>
        </p:grpSpPr>
        <p:sp>
          <p:nvSpPr>
            <p:cNvPr id="4" name="文本占位符 13314"/>
            <p:cNvSpPr>
              <a:spLocks noGrp="1"/>
            </p:cNvSpPr>
            <p:nvPr>
              <p:custDataLst>
                <p:tags r:id="rId5"/>
              </p:custDataLst>
            </p:nvPr>
          </p:nvSpPr>
          <p:spPr>
            <a:xfrm>
              <a:off x="2360" y="3936"/>
              <a:ext cx="4317" cy="657"/>
            </a:xfrm>
            <a:prstGeom prst="rect">
              <a:avLst/>
            </a:prstGeom>
            <a:noFill/>
            <a:ln w="9525">
              <a:noFill/>
              <a:miter/>
            </a:ln>
          </p:spPr>
          <p:txBody>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marR="0" lvl="0" indent="0" algn="l" defTabSz="914400" rtl="0" eaLnBrk="1" fontAlgn="base" latinLnBrk="0" hangingPunct="1">
                <a:lnSpc>
                  <a:spcPct val="80000"/>
                </a:lnSpc>
                <a:spcBef>
                  <a:spcPct val="20000"/>
                </a:spcBef>
                <a:spcAft>
                  <a:spcPct val="0"/>
                </a:spcAft>
                <a:buClrTx/>
                <a:buSzTx/>
                <a:buFontTx/>
                <a:buNone/>
                <a:defRPr/>
              </a:pPr>
              <a:r>
                <a:rPr lang="zh-CN" altLang="en-US" sz="2000" noProof="0">
                  <a:ln>
                    <a:noFill/>
                  </a:ln>
                  <a:solidFill>
                    <a:schemeClr val="dk1"/>
                  </a:solidFill>
                  <a:effectLst/>
                  <a:uLnTx/>
                  <a:uFillTx/>
                  <a:latin typeface="微软雅黑" panose="020B0503020204020204" charset="-122"/>
                  <a:ea typeface="微软雅黑" panose="020B0503020204020204" charset="-122"/>
                  <a:sym typeface="+mn-ea"/>
                </a:rPr>
                <a:t>规格：圆锥型；</a:t>
              </a:r>
              <a:endParaRPr kumimoji="0" lang="zh-CN" altLang="en-US" sz="2000" i="0" u="none" strike="noStrike" kern="1200" cap="none" spc="0" normalizeH="0" baseline="0" noProof="0">
                <a:ln>
                  <a:noFill/>
                </a:ln>
                <a:solidFill>
                  <a:schemeClr val="dk1"/>
                </a:solidFill>
                <a:effectLst/>
                <a:uLnTx/>
                <a:uFillTx/>
                <a:latin typeface="微软雅黑" panose="020B0503020204020204" charset="-122"/>
                <a:ea typeface="微软雅黑" panose="020B0503020204020204" charset="-122"/>
                <a:cs typeface="+mn-cs"/>
                <a:sym typeface="+mn-ea"/>
              </a:endParaRPr>
            </a:p>
          </p:txBody>
        </p:sp>
        <p:sp>
          <p:nvSpPr>
            <p:cNvPr id="2" name="文本占位符 13314"/>
            <p:cNvSpPr>
              <a:spLocks noGrp="1"/>
            </p:cNvSpPr>
            <p:nvPr>
              <p:custDataLst>
                <p:tags r:id="rId6"/>
              </p:custDataLst>
            </p:nvPr>
          </p:nvSpPr>
          <p:spPr>
            <a:xfrm>
              <a:off x="2331" y="4582"/>
              <a:ext cx="7538" cy="657"/>
            </a:xfrm>
            <a:prstGeom prst="rect">
              <a:avLst/>
            </a:prstGeom>
            <a:noFill/>
            <a:ln w="9525">
              <a:noFill/>
              <a:miter/>
            </a:ln>
          </p:spPr>
          <p:txBody>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marR="0" lvl="0" indent="0" algn="l" defTabSz="914400" rtl="0" eaLnBrk="1" fontAlgn="base" latinLnBrk="0" hangingPunct="1">
                <a:lnSpc>
                  <a:spcPct val="80000"/>
                </a:lnSpc>
                <a:spcBef>
                  <a:spcPct val="20000"/>
                </a:spcBef>
                <a:spcAft>
                  <a:spcPct val="0"/>
                </a:spcAft>
                <a:buClrTx/>
                <a:buSzTx/>
                <a:buFontTx/>
                <a:buNone/>
                <a:defRPr/>
              </a:pPr>
              <a:r>
                <a:rPr lang="zh-CN" altLang="en-US" sz="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配置要求：</a:t>
              </a:r>
              <a:r>
                <a:rPr lang="en-US" altLang="zh-CN" sz="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1</a:t>
              </a:r>
              <a:r>
                <a:rPr lang="zh-CN" altLang="en-US" sz="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个 </a:t>
              </a:r>
              <a:r>
                <a:rPr lang="en-US" altLang="zh-CN" sz="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 (50～60m</a:t>
              </a:r>
              <a:r>
                <a:rPr lang="en-US" altLang="zh-CN" sz="2000" baseline="30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2</a:t>
              </a:r>
              <a:r>
                <a:rPr lang="en-US" altLang="zh-CN" sz="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a:t>
              </a:r>
              <a:r>
                <a:rPr lang="zh-CN" altLang="en-US" sz="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a:t>
              </a:r>
              <a:endParaRPr kumimoji="0" lang="zh-CN" altLang="en-US" sz="2000" i="0" u="none" strike="noStrike" kern="1200" cap="none" spc="0" normalizeH="0" baseline="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sp>
        <p:nvSpPr>
          <p:cNvPr id="6" name="文本占位符 13314"/>
          <p:cNvSpPr>
            <a:spLocks noGrp="1"/>
          </p:cNvSpPr>
          <p:nvPr>
            <p:custDataLst>
              <p:tags r:id="rId7"/>
            </p:custDataLst>
          </p:nvPr>
        </p:nvSpPr>
        <p:spPr>
          <a:xfrm>
            <a:off x="1579880" y="4227830"/>
            <a:ext cx="4132580" cy="1552575"/>
          </a:xfrm>
          <a:prstGeom prst="rect">
            <a:avLst/>
          </a:prstGeom>
          <a:noFill/>
          <a:ln w="9525">
            <a:noFill/>
            <a:miter/>
          </a:ln>
        </p:spPr>
        <p:txBody>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marR="0" lvl="0" indent="0" algn="l" defTabSz="914400" rtl="0">
              <a:lnSpc>
                <a:spcPct val="120000"/>
              </a:lnSpc>
              <a:spcBef>
                <a:spcPct val="0"/>
              </a:spcBef>
              <a:spcAft>
                <a:spcPct val="0"/>
              </a:spcAft>
              <a:buClrTx/>
              <a:buSzTx/>
              <a:buFontTx/>
              <a:buNone/>
              <a:defRPr/>
            </a:pPr>
            <a:r>
              <a:rPr lang="zh-CN" altLang="en-US" sz="2000" noProof="0">
                <a:ln>
                  <a:noFill/>
                </a:ln>
                <a:solidFill>
                  <a:schemeClr val="dk1"/>
                </a:solidFill>
                <a:effectLst/>
                <a:uLnTx/>
                <a:uFillTx/>
                <a:latin typeface="微软雅黑" panose="020B0503020204020204" charset="-122"/>
                <a:ea typeface="微软雅黑" panose="020B0503020204020204" charset="-122"/>
                <a:sym typeface="+mn-ea"/>
              </a:rPr>
              <a:t>使用说明：</a:t>
            </a:r>
            <a:endParaRPr lang="zh-CN" altLang="en-US" sz="2000" noProof="0">
              <a:ln>
                <a:noFill/>
              </a:ln>
              <a:solidFill>
                <a:schemeClr val="dk1"/>
              </a:solidFill>
              <a:effectLst/>
              <a:uLnTx/>
              <a:uFillTx/>
              <a:latin typeface="微软雅黑" panose="020B0503020204020204" charset="-122"/>
              <a:ea typeface="微软雅黑" panose="020B0503020204020204" charset="-122"/>
              <a:sym typeface="+mn-ea"/>
            </a:endParaRPr>
          </a:p>
          <a:p>
            <a:pPr marL="0" marR="0" lvl="0" indent="0" algn="l" defTabSz="914400" rtl="0">
              <a:lnSpc>
                <a:spcPct val="120000"/>
              </a:lnSpc>
              <a:spcBef>
                <a:spcPct val="0"/>
              </a:spcBef>
              <a:spcAft>
                <a:spcPct val="0"/>
              </a:spcAft>
              <a:buClrTx/>
              <a:buSzTx/>
              <a:buFontTx/>
              <a:buNone/>
              <a:defRPr/>
            </a:pPr>
            <a:r>
              <a:rPr lang="zh-CN" altLang="en-US" sz="2000" noProof="0">
                <a:ln>
                  <a:noFill/>
                </a:ln>
                <a:solidFill>
                  <a:schemeClr val="dk1"/>
                </a:solidFill>
                <a:effectLst/>
                <a:uLnTx/>
                <a:uFillTx/>
                <a:latin typeface="微软雅黑" panose="020B0503020204020204" charset="-122"/>
                <a:ea typeface="微软雅黑" panose="020B0503020204020204" charset="-122"/>
                <a:sym typeface="+mn-ea"/>
              </a:rPr>
              <a:t>当空气中烟的</a:t>
            </a:r>
            <a:r>
              <a:rPr lang="zh-CN" altLang="en-US" sz="2000" noProof="0" smtClean="0">
                <a:ln>
                  <a:noFill/>
                </a:ln>
                <a:solidFill>
                  <a:schemeClr val="dk1"/>
                </a:solidFill>
                <a:effectLst/>
                <a:uLnTx/>
                <a:uFillTx/>
                <a:latin typeface="微软雅黑" panose="020B0503020204020204" charset="-122"/>
                <a:ea typeface="微软雅黑" panose="020B0503020204020204" charset="-122"/>
                <a:sym typeface="+mn-ea"/>
              </a:rPr>
              <a:t>浓度达到</a:t>
            </a:r>
            <a:r>
              <a:rPr lang="zh-CN" altLang="en-US" sz="2000" noProof="0">
                <a:ln>
                  <a:noFill/>
                </a:ln>
                <a:solidFill>
                  <a:schemeClr val="dk1"/>
                </a:solidFill>
                <a:effectLst/>
                <a:uLnTx/>
                <a:uFillTx/>
                <a:latin typeface="微软雅黑" panose="020B0503020204020204" charset="-122"/>
                <a:ea typeface="微软雅黑" panose="020B0503020204020204" charset="-122"/>
                <a:sym typeface="+mn-ea"/>
              </a:rPr>
              <a:t>一定程度时，感烟探测</a:t>
            </a:r>
            <a:r>
              <a:rPr lang="zh-CN" altLang="en-US" sz="2000" noProof="0" smtClean="0">
                <a:ln>
                  <a:noFill/>
                </a:ln>
                <a:solidFill>
                  <a:schemeClr val="dk1"/>
                </a:solidFill>
                <a:effectLst/>
                <a:uLnTx/>
                <a:uFillTx/>
                <a:latin typeface="微软雅黑" panose="020B0503020204020204" charset="-122"/>
                <a:ea typeface="微软雅黑" panose="020B0503020204020204" charset="-122"/>
                <a:sym typeface="+mn-ea"/>
              </a:rPr>
              <a:t>就会</a:t>
            </a:r>
            <a:r>
              <a:rPr lang="zh-CN" altLang="en-US" sz="2000" noProof="0">
                <a:ln>
                  <a:noFill/>
                </a:ln>
                <a:solidFill>
                  <a:schemeClr val="dk1"/>
                </a:solidFill>
                <a:effectLst/>
                <a:uLnTx/>
                <a:uFillTx/>
                <a:latin typeface="微软雅黑" panose="020B0503020204020204" charset="-122"/>
                <a:ea typeface="微软雅黑" panose="020B0503020204020204" charset="-122"/>
                <a:sym typeface="+mn-ea"/>
              </a:rPr>
              <a:t>自动报警，提醒人们发生</a:t>
            </a:r>
            <a:r>
              <a:rPr lang="zh-CN" altLang="en-US" sz="2000" noProof="0" smtClean="0">
                <a:ln>
                  <a:noFill/>
                </a:ln>
                <a:solidFill>
                  <a:schemeClr val="dk1"/>
                </a:solidFill>
                <a:effectLst/>
                <a:uLnTx/>
                <a:uFillTx/>
                <a:latin typeface="微软雅黑" panose="020B0503020204020204" charset="-122"/>
                <a:ea typeface="微软雅黑" panose="020B0503020204020204" charset="-122"/>
                <a:sym typeface="+mn-ea"/>
              </a:rPr>
              <a:t>火灾</a:t>
            </a:r>
            <a:r>
              <a:rPr lang="zh-CN" altLang="en-US" sz="2000" noProof="0">
                <a:ln>
                  <a:noFill/>
                </a:ln>
                <a:solidFill>
                  <a:schemeClr val="dk1"/>
                </a:solidFill>
                <a:effectLst/>
                <a:uLnTx/>
                <a:uFillTx/>
                <a:latin typeface="微软雅黑" panose="020B0503020204020204" charset="-122"/>
                <a:ea typeface="微软雅黑" panose="020B0503020204020204" charset="-122"/>
                <a:sym typeface="+mn-ea"/>
              </a:rPr>
              <a:t>的位置。</a:t>
            </a:r>
            <a:endParaRPr kumimoji="0" lang="zh-CN" altLang="en-US" sz="2000" i="0" u="none" strike="noStrike" kern="1200" cap="none" spc="0" normalizeH="0" baseline="0" noProof="0">
              <a:ln>
                <a:noFill/>
              </a:ln>
              <a:solidFill>
                <a:schemeClr val="dk1"/>
              </a:solidFill>
              <a:effectLst/>
              <a:uLnTx/>
              <a:uFillTx/>
              <a:latin typeface="微软雅黑" panose="020B0503020204020204" charset="-122"/>
              <a:ea typeface="微软雅黑" panose="020B0503020204020204" charset="-122"/>
              <a:cs typeface="+mn-cs"/>
              <a:sym typeface="+mn-ea"/>
            </a:endParaRPr>
          </a:p>
        </p:txBody>
      </p:sp>
      <p:grpSp>
        <p:nvGrpSpPr>
          <p:cNvPr id="16" name="组合 15"/>
          <p:cNvGrpSpPr/>
          <p:nvPr/>
        </p:nvGrpSpPr>
        <p:grpSpPr>
          <a:xfrm>
            <a:off x="1176020" y="2686685"/>
            <a:ext cx="4663440" cy="3310255"/>
            <a:chOff x="1695" y="2768"/>
            <a:chExt cx="7344" cy="5213"/>
          </a:xfrm>
        </p:grpSpPr>
        <p:sp>
          <p:nvSpPr>
            <p:cNvPr id="14" name="矩形 13"/>
            <p:cNvSpPr/>
            <p:nvPr>
              <p:custDataLst>
                <p:tags r:id="rId8"/>
              </p:custDataLst>
            </p:nvPr>
          </p:nvSpPr>
          <p:spPr>
            <a:xfrm>
              <a:off x="1709" y="3549"/>
              <a:ext cx="7330" cy="4432"/>
            </a:xfrm>
            <a:prstGeom prst="rect">
              <a:avLst/>
            </a:prstGeom>
            <a:noFill/>
            <a:ln>
              <a:solidFill>
                <a:srgbClr val="3F3D3D"/>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7295"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grpSp>
          <p:nvGrpSpPr>
            <p:cNvPr id="20" name="组合 19"/>
            <p:cNvGrpSpPr/>
            <p:nvPr/>
          </p:nvGrpSpPr>
          <p:grpSpPr>
            <a:xfrm>
              <a:off x="1695" y="2768"/>
              <a:ext cx="7343" cy="793"/>
              <a:chOff x="1555" y="2371"/>
              <a:chExt cx="8413" cy="793"/>
            </a:xfrm>
          </p:grpSpPr>
          <p:sp>
            <p:nvSpPr>
              <p:cNvPr id="8" name="矩形 7"/>
              <p:cNvSpPr/>
              <p:nvPr>
                <p:custDataLst>
                  <p:tags r:id="rId9"/>
                </p:custDataLst>
              </p:nvPr>
            </p:nvSpPr>
            <p:spPr>
              <a:xfrm>
                <a:off x="1555" y="2371"/>
                <a:ext cx="8413" cy="793"/>
              </a:xfrm>
              <a:prstGeom prst="rect">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sp>
            <p:nvSpPr>
              <p:cNvPr id="19" name="文本框 43"/>
              <p:cNvSpPr txBox="1"/>
              <p:nvPr>
                <p:custDataLst>
                  <p:tags r:id="rId10"/>
                </p:custDataLst>
              </p:nvPr>
            </p:nvSpPr>
            <p:spPr>
              <a:xfrm>
                <a:off x="1780" y="2482"/>
                <a:ext cx="7585" cy="608"/>
              </a:xfrm>
              <a:prstGeom prst="rect">
                <a:avLst/>
              </a:prstGeom>
              <a:noFill/>
              <a:ln w="50800">
                <a:noFill/>
              </a:ln>
            </p:spPr>
            <p:txBody>
              <a:bodyPr wrap="square" rtlCol="0" anchor="ctr">
                <a:spAutoFit/>
              </a:bodyPr>
              <a:lstStyle/>
              <a:p>
                <a:pPr marL="0" marR="0" lvl="0" indent="0" algn="l" defTabSz="914400" rtl="0" eaLnBrk="1" fontAlgn="base" latinLnBrk="0" hangingPunct="1">
                  <a:lnSpc>
                    <a:spcPct val="80000"/>
                  </a:lnSpc>
                  <a:spcBef>
                    <a:spcPct val="20000"/>
                  </a:spcBef>
                  <a:spcAft>
                    <a:spcPct val="0"/>
                  </a:spcAft>
                  <a:buClrTx/>
                  <a:buSzTx/>
                  <a:buFontTx/>
                  <a:buNone/>
                  <a:defRPr/>
                </a:pPr>
                <a:r>
                  <a:rPr lang="zh-CN" altLang="en-US" sz="2400" b="1" noProof="0">
                    <a:ln>
                      <a:noFill/>
                    </a:ln>
                    <a:solidFill>
                      <a:schemeClr val="lt1"/>
                    </a:solidFill>
                    <a:effectLst/>
                    <a:uLnTx/>
                    <a:uFillTx/>
                    <a:latin typeface="微软雅黑" panose="020B0503020204020204" charset="-122"/>
                    <a:ea typeface="微软雅黑" panose="020B0503020204020204" charset="-122"/>
                    <a:cs typeface="Arial" panose="020B0604020202020204" pitchFamily="34" charset="0"/>
                    <a:sym typeface="+mn-ea"/>
                  </a:rPr>
                  <a:t>（八）烟感探测器</a:t>
                </a:r>
                <a:endParaRPr kumimoji="0" lang="zh-CN" altLang="en-US" sz="2400" b="1"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Arial" panose="020B0604020202020204" pitchFamily="34" charset="0"/>
                  <a:sym typeface="+mn-ea"/>
                </a:endParaRPr>
              </a:p>
            </p:txBody>
          </p:sp>
        </p:grpSp>
      </p:gr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30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par>
                                <p:cTn id="8" presetID="53" presetClass="entr" presetSubtype="16" fill="hold" nodeType="withEffect">
                                  <p:stCondLst>
                                    <p:cond delay="2000"/>
                                  </p:stCondLst>
                                  <p:childTnLst>
                                    <p:set>
                                      <p:cBhvr>
                                        <p:cTn id="9" dur="1" fill="hold">
                                          <p:stCondLst>
                                            <p:cond delay="0"/>
                                          </p:stCondLst>
                                        </p:cTn>
                                        <p:tgtEl>
                                          <p:spTgt spid="18"/>
                                        </p:tgtEl>
                                        <p:attrNameLst>
                                          <p:attrName>style.visibility</p:attrName>
                                        </p:attrNameLst>
                                      </p:cBhvr>
                                      <p:to>
                                        <p:strVal val="visible"/>
                                      </p:to>
                                    </p:set>
                                    <p:anim calcmode="lin" valueType="num">
                                      <p:cBhvr>
                                        <p:cTn id="10" dur="500" fill="hold"/>
                                        <p:tgtEl>
                                          <p:spTgt spid="18"/>
                                        </p:tgtEl>
                                        <p:attrNameLst>
                                          <p:attrName>ppt_w</p:attrName>
                                        </p:attrNameLst>
                                      </p:cBhvr>
                                      <p:tavLst>
                                        <p:tav tm="0">
                                          <p:val>
                                            <p:fltVal val="0"/>
                                          </p:val>
                                        </p:tav>
                                        <p:tav tm="100000">
                                          <p:val>
                                            <p:strVal val="#ppt_w"/>
                                          </p:val>
                                        </p:tav>
                                      </p:tavLst>
                                    </p:anim>
                                    <p:anim calcmode="lin" valueType="num">
                                      <p:cBhvr>
                                        <p:cTn id="11" dur="500" fill="hold"/>
                                        <p:tgtEl>
                                          <p:spTgt spid="18"/>
                                        </p:tgtEl>
                                        <p:attrNameLst>
                                          <p:attrName>ppt_h</p:attrName>
                                        </p:attrNameLst>
                                      </p:cBhvr>
                                      <p:tavLst>
                                        <p:tav tm="0">
                                          <p:val>
                                            <p:fltVal val="0"/>
                                          </p:val>
                                        </p:tav>
                                        <p:tav tm="100000">
                                          <p:val>
                                            <p:strVal val="#ppt_h"/>
                                          </p:val>
                                        </p:tav>
                                      </p:tavLst>
                                    </p:anim>
                                    <p:animEffect transition="in" filter="fade">
                                      <p:cBhvr>
                                        <p:cTn id="12" dur="500"/>
                                        <p:tgtEl>
                                          <p:spTgt spid="18"/>
                                        </p:tgtEl>
                                      </p:cBhvr>
                                    </p:animEffect>
                                  </p:childTnLst>
                                </p:cTn>
                              </p:par>
                              <p:par>
                                <p:cTn id="13" presetID="42" presetClass="entr" presetSubtype="0" fill="hold" nodeType="withEffect">
                                  <p:stCondLst>
                                    <p:cond delay="270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000"/>
                                        <p:tgtEl>
                                          <p:spTgt spid="17"/>
                                        </p:tgtEl>
                                      </p:cBhvr>
                                    </p:animEffect>
                                    <p:anim calcmode="lin" valueType="num">
                                      <p:cBhvr>
                                        <p:cTn id="16" dur="1000" fill="hold"/>
                                        <p:tgtEl>
                                          <p:spTgt spid="17"/>
                                        </p:tgtEl>
                                        <p:attrNameLst>
                                          <p:attrName>ppt_x</p:attrName>
                                        </p:attrNameLst>
                                      </p:cBhvr>
                                      <p:tavLst>
                                        <p:tav tm="0">
                                          <p:val>
                                            <p:strVal val="#ppt_x"/>
                                          </p:val>
                                        </p:tav>
                                        <p:tav tm="100000">
                                          <p:val>
                                            <p:strVal val="#ppt_x"/>
                                          </p:val>
                                        </p:tav>
                                      </p:tavLst>
                                    </p:anim>
                                    <p:anim calcmode="lin" valueType="num">
                                      <p:cBhvr>
                                        <p:cTn id="17" dur="1000" fill="hold"/>
                                        <p:tgtEl>
                                          <p:spTgt spid="17"/>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890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第三节  消防安全知识</a:t>
            </a:r>
            <a:endParaRPr lang="zh-CN" altLang="en-US" sz="4000" b="1">
              <a:solidFill>
                <a:schemeClr val="lt1"/>
              </a:solidFill>
            </a:endParaRPr>
          </a:p>
        </p:txBody>
      </p:sp>
      <p:sp>
        <p:nvSpPr>
          <p:cNvPr id="5" name="矩形 4"/>
          <p:cNvSpPr/>
          <p:nvPr/>
        </p:nvSpPr>
        <p:spPr>
          <a:xfrm>
            <a:off x="581660" y="1621155"/>
            <a:ext cx="4140835"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常见消防器材及其使用方法</a:t>
            </a:r>
            <a:endParaRPr lang="zh-CN" altLang="en-US" sz="2400" b="1">
              <a:solidFill>
                <a:srgbClr val="FFFFFF"/>
              </a:solidFill>
              <a:latin typeface="微软雅黑" panose="020B0503020204020204" charset="-122"/>
              <a:ea typeface="微软雅黑" panose="020B0503020204020204" charset="-122"/>
            </a:endParaRPr>
          </a:p>
        </p:txBody>
      </p:sp>
      <p:grpSp>
        <p:nvGrpSpPr>
          <p:cNvPr id="19" name="组合 18"/>
          <p:cNvGrpSpPr/>
          <p:nvPr/>
        </p:nvGrpSpPr>
        <p:grpSpPr>
          <a:xfrm>
            <a:off x="6015355" y="2174240"/>
            <a:ext cx="5507990" cy="4335780"/>
            <a:chOff x="9945" y="1852"/>
            <a:chExt cx="8674" cy="6828"/>
          </a:xfrm>
        </p:grpSpPr>
        <p:sp>
          <p:nvSpPr>
            <p:cNvPr id="21" name="稻壳儿春秋广告/盗版必究        原创来源：http://chn.docer.com/works?userid=199329941#!/work_time"/>
            <p:cNvSpPr/>
            <p:nvPr>
              <p:custDataLst>
                <p:tags r:id="rId1"/>
              </p:custDataLst>
            </p:nvPr>
          </p:nvSpPr>
          <p:spPr>
            <a:xfrm>
              <a:off x="9945" y="2012"/>
              <a:ext cx="8675" cy="6668"/>
            </a:xfrm>
            <a:prstGeom prst="rect">
              <a:avLst/>
            </a:prstGeom>
            <a:solidFill>
              <a:schemeClr val="lt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95000"/>
                  </a:schemeClr>
                </a:solidFill>
                <a:latin typeface="微软雅黑" panose="020B0503020204020204" charset="-122"/>
                <a:ea typeface="微软雅黑" panose="020B0503020204020204" charset="-122"/>
              </a:endParaRPr>
            </a:p>
          </p:txBody>
        </p:sp>
        <p:sp>
          <p:nvSpPr>
            <p:cNvPr id="7" name="稻壳儿春秋广告/盗版必究        原创来源：http://chn.docer.com/works?userid=199329941#!/work_time"/>
            <p:cNvSpPr/>
            <p:nvPr>
              <p:custDataLst>
                <p:tags r:id="rId2"/>
              </p:custDataLst>
            </p:nvPr>
          </p:nvSpPr>
          <p:spPr>
            <a:xfrm>
              <a:off x="9945" y="2012"/>
              <a:ext cx="6721" cy="6527"/>
            </a:xfrm>
            <a:prstGeom prst="rect">
              <a:avLst/>
            </a:pr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95000"/>
                  </a:schemeClr>
                </a:solidFill>
                <a:latin typeface="微软雅黑" panose="020B0503020204020204" charset="-122"/>
                <a:ea typeface="微软雅黑" panose="020B0503020204020204" charset="-122"/>
              </a:endParaRPr>
            </a:p>
          </p:txBody>
        </p:sp>
        <p:grpSp>
          <p:nvGrpSpPr>
            <p:cNvPr id="97284" name="组合 3"/>
            <p:cNvGrpSpPr/>
            <p:nvPr/>
          </p:nvGrpSpPr>
          <p:grpSpPr>
            <a:xfrm>
              <a:off x="10065" y="1852"/>
              <a:ext cx="7974" cy="6075"/>
              <a:chOff x="10262" y="2607"/>
              <a:chExt cx="7975" cy="6076"/>
            </a:xfrm>
          </p:grpSpPr>
          <p:pic>
            <p:nvPicPr>
              <p:cNvPr id="97285" name="Picture 3" descr="消防应急照明灯"/>
              <p:cNvPicPr>
                <a:picLocks noChangeAspect="1"/>
              </p:cNvPicPr>
              <p:nvPr/>
            </p:nvPicPr>
            <p:blipFill>
              <a:blip r:embed="rId3"/>
              <a:stretch>
                <a:fillRect/>
              </a:stretch>
            </p:blipFill>
            <p:spPr>
              <a:xfrm>
                <a:off x="11580" y="2607"/>
                <a:ext cx="5663" cy="6076"/>
              </a:xfrm>
              <a:prstGeom prst="rect">
                <a:avLst/>
              </a:prstGeom>
              <a:noFill/>
              <a:ln w="9525">
                <a:noFill/>
              </a:ln>
            </p:spPr>
          </p:pic>
          <p:sp>
            <p:nvSpPr>
              <p:cNvPr id="97289" name="Rectangle 7"/>
              <p:cNvSpPr/>
              <p:nvPr>
                <p:custDataLst>
                  <p:tags r:id="rId4"/>
                </p:custDataLst>
              </p:nvPr>
            </p:nvSpPr>
            <p:spPr>
              <a:xfrm>
                <a:off x="17483" y="6514"/>
                <a:ext cx="754" cy="680"/>
              </a:xfrm>
              <a:prstGeom prst="rect">
                <a:avLst/>
              </a:prstGeom>
              <a:noFill/>
              <a:ln w="9525">
                <a:noFill/>
              </a:ln>
            </p:spPr>
            <p:txBody>
              <a:bodyPr wrap="none" anchor="ctr"/>
              <a:lstStyle/>
              <a:p>
                <a:pPr algn="ctr"/>
                <a:r>
                  <a:rPr lang="zh-CN" altLang="en-US" b="1">
                    <a:solidFill>
                      <a:schemeClr val="dk1"/>
                    </a:solidFill>
                    <a:latin typeface="微软雅黑" panose="020B0503020204020204" charset="-122"/>
                    <a:ea typeface="微软雅黑" panose="020B0503020204020204" charset="-122"/>
                  </a:rPr>
                  <a:t>指</a:t>
                </a:r>
                <a:endParaRPr lang="zh-CN" altLang="en-US" b="1">
                  <a:solidFill>
                    <a:schemeClr val="dk1"/>
                  </a:solidFill>
                  <a:latin typeface="微软雅黑" panose="020B0503020204020204" charset="-122"/>
                  <a:ea typeface="微软雅黑" panose="020B0503020204020204" charset="-122"/>
                </a:endParaRPr>
              </a:p>
              <a:p>
                <a:pPr algn="ctr"/>
                <a:r>
                  <a:rPr lang="zh-CN" altLang="en-US" b="1">
                    <a:solidFill>
                      <a:schemeClr val="dk1"/>
                    </a:solidFill>
                    <a:latin typeface="微软雅黑" panose="020B0503020204020204" charset="-122"/>
                    <a:ea typeface="微软雅黑" panose="020B0503020204020204" charset="-122"/>
                  </a:rPr>
                  <a:t>示</a:t>
                </a:r>
                <a:endParaRPr lang="zh-CN" altLang="en-US" b="1">
                  <a:solidFill>
                    <a:schemeClr val="dk1"/>
                  </a:solidFill>
                  <a:latin typeface="微软雅黑" panose="020B0503020204020204" charset="-122"/>
                  <a:ea typeface="微软雅黑" panose="020B0503020204020204" charset="-122"/>
                </a:endParaRPr>
              </a:p>
              <a:p>
                <a:pPr algn="ctr"/>
                <a:r>
                  <a:rPr lang="zh-CN" altLang="en-US" b="1">
                    <a:solidFill>
                      <a:schemeClr val="dk1"/>
                    </a:solidFill>
                    <a:latin typeface="微软雅黑" panose="020B0503020204020204" charset="-122"/>
                    <a:ea typeface="微软雅黑" panose="020B0503020204020204" charset="-122"/>
                  </a:rPr>
                  <a:t>灯</a:t>
                </a:r>
                <a:endParaRPr lang="zh-CN" altLang="en-US" b="1">
                  <a:solidFill>
                    <a:schemeClr val="dk1"/>
                  </a:solidFill>
                  <a:latin typeface="微软雅黑" panose="020B0503020204020204" charset="-122"/>
                  <a:ea typeface="微软雅黑" panose="020B0503020204020204" charset="-122"/>
                </a:endParaRPr>
              </a:p>
            </p:txBody>
          </p:sp>
          <p:sp>
            <p:nvSpPr>
              <p:cNvPr id="97291" name="Rectangle 9"/>
              <p:cNvSpPr/>
              <p:nvPr>
                <p:custDataLst>
                  <p:tags r:id="rId5"/>
                </p:custDataLst>
              </p:nvPr>
            </p:nvSpPr>
            <p:spPr>
              <a:xfrm>
                <a:off x="10262" y="3722"/>
                <a:ext cx="1335" cy="680"/>
              </a:xfrm>
              <a:prstGeom prst="rect">
                <a:avLst/>
              </a:prstGeom>
              <a:noFill/>
              <a:ln w="9525">
                <a:noFill/>
              </a:ln>
            </p:spPr>
            <p:txBody>
              <a:bodyPr wrap="none" anchor="ctr"/>
              <a:lstStyle/>
              <a:p>
                <a:pPr algn="ctr"/>
                <a:r>
                  <a:rPr lang="zh-CN" altLang="en-US" b="1">
                    <a:solidFill>
                      <a:schemeClr val="dk1"/>
                    </a:solidFill>
                    <a:latin typeface="微软雅黑" panose="020B0503020204020204" charset="-122"/>
                    <a:ea typeface="微软雅黑" panose="020B0503020204020204" charset="-122"/>
                  </a:rPr>
                  <a:t>灯管</a:t>
                </a:r>
                <a:endParaRPr lang="zh-CN" altLang="en-US" b="1">
                  <a:solidFill>
                    <a:schemeClr val="dk1"/>
                  </a:solidFill>
                  <a:latin typeface="微软雅黑" panose="020B0503020204020204" charset="-122"/>
                  <a:ea typeface="微软雅黑" panose="020B0503020204020204" charset="-122"/>
                </a:endParaRPr>
              </a:p>
            </p:txBody>
          </p:sp>
          <p:sp>
            <p:nvSpPr>
              <p:cNvPr id="97293" name="Rectangle 11"/>
              <p:cNvSpPr/>
              <p:nvPr>
                <p:custDataLst>
                  <p:tags r:id="rId6"/>
                </p:custDataLst>
              </p:nvPr>
            </p:nvSpPr>
            <p:spPr>
              <a:xfrm>
                <a:off x="10297" y="5717"/>
                <a:ext cx="1335" cy="568"/>
              </a:xfrm>
              <a:prstGeom prst="rect">
                <a:avLst/>
              </a:prstGeom>
              <a:noFill/>
              <a:ln w="9525">
                <a:noFill/>
              </a:ln>
            </p:spPr>
            <p:txBody>
              <a:bodyPr wrap="none" anchor="ctr"/>
              <a:lstStyle/>
              <a:p>
                <a:pPr algn="ctr"/>
                <a:r>
                  <a:rPr lang="zh-CN" altLang="en-US" b="1">
                    <a:solidFill>
                      <a:schemeClr val="dk1"/>
                    </a:solidFill>
                    <a:latin typeface="微软雅黑" panose="020B0503020204020204" charset="-122"/>
                    <a:ea typeface="微软雅黑" panose="020B0503020204020204" charset="-122"/>
                  </a:rPr>
                  <a:t>蓄电池</a:t>
                </a:r>
                <a:endParaRPr lang="zh-CN" altLang="en-US" b="1">
                  <a:solidFill>
                    <a:schemeClr val="dk1"/>
                  </a:solidFill>
                  <a:latin typeface="微软雅黑" panose="020B0503020204020204" charset="-122"/>
                  <a:ea typeface="微软雅黑" panose="020B0503020204020204" charset="-122"/>
                </a:endParaRPr>
              </a:p>
            </p:txBody>
          </p:sp>
        </p:grpSp>
        <p:cxnSp>
          <p:nvCxnSpPr>
            <p:cNvPr id="17" name="直接箭头连接符 16"/>
            <p:cNvCxnSpPr/>
            <p:nvPr/>
          </p:nvCxnSpPr>
          <p:spPr>
            <a:xfrm rot="5400000" flipH="1" flipV="1">
              <a:off x="11816" y="2683"/>
              <a:ext cx="0" cy="1247"/>
            </a:xfrm>
            <a:prstGeom prst="straightConnector1">
              <a:avLst/>
            </a:prstGeom>
            <a:ln w="28575">
              <a:solidFill>
                <a:srgbClr val="F12F4C"/>
              </a:solidFill>
              <a:tailEnd type="arrow"/>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p:nvPr/>
          </p:nvCxnSpPr>
          <p:spPr>
            <a:xfrm rot="5400000" flipH="1" flipV="1">
              <a:off x="11832" y="4855"/>
              <a:ext cx="0" cy="680"/>
            </a:xfrm>
            <a:prstGeom prst="straightConnector1">
              <a:avLst/>
            </a:prstGeom>
            <a:ln w="28575">
              <a:solidFill>
                <a:srgbClr val="F12F4C"/>
              </a:solidFill>
              <a:tailEnd type="arrow"/>
            </a:ln>
          </p:spPr>
          <p:style>
            <a:lnRef idx="1">
              <a:schemeClr val="accent1"/>
            </a:lnRef>
            <a:fillRef idx="0">
              <a:schemeClr val="accent1"/>
            </a:fillRef>
            <a:effectRef idx="0">
              <a:schemeClr val="accent1"/>
            </a:effectRef>
            <a:fontRef idx="minor">
              <a:schemeClr val="tx1"/>
            </a:fontRef>
          </p:style>
        </p:cxnSp>
        <p:cxnSp>
          <p:nvCxnSpPr>
            <p:cNvPr id="22" name="直接箭头连接符 21"/>
            <p:cNvCxnSpPr/>
            <p:nvPr/>
          </p:nvCxnSpPr>
          <p:spPr>
            <a:xfrm rot="16200000" flipH="1" flipV="1">
              <a:off x="16802" y="5047"/>
              <a:ext cx="0" cy="964"/>
            </a:xfrm>
            <a:prstGeom prst="straightConnector1">
              <a:avLst/>
            </a:prstGeom>
            <a:ln w="28575">
              <a:solidFill>
                <a:srgbClr val="F12F4C"/>
              </a:solidFill>
              <a:tailEnd type="arrow"/>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p:nvPr/>
          </p:nvCxnSpPr>
          <p:spPr>
            <a:xfrm rot="16200000" flipH="1" flipV="1">
              <a:off x="16802" y="5596"/>
              <a:ext cx="0" cy="964"/>
            </a:xfrm>
            <a:prstGeom prst="straightConnector1">
              <a:avLst/>
            </a:prstGeom>
            <a:ln w="28575">
              <a:solidFill>
                <a:srgbClr val="F12F4C"/>
              </a:solidFill>
              <a:tailEnd type="arrow"/>
            </a:ln>
          </p:spPr>
          <p:style>
            <a:lnRef idx="1">
              <a:schemeClr val="accent1"/>
            </a:lnRef>
            <a:fillRef idx="0">
              <a:schemeClr val="accent1"/>
            </a:fillRef>
            <a:effectRef idx="0">
              <a:schemeClr val="accent1"/>
            </a:effectRef>
            <a:fontRef idx="minor">
              <a:schemeClr val="tx1"/>
            </a:fontRef>
          </p:style>
        </p:cxnSp>
        <p:cxnSp>
          <p:nvCxnSpPr>
            <p:cNvPr id="24" name="直接箭头连接符 23"/>
            <p:cNvCxnSpPr/>
            <p:nvPr/>
          </p:nvCxnSpPr>
          <p:spPr>
            <a:xfrm rot="16200000" flipH="1" flipV="1">
              <a:off x="16802" y="6103"/>
              <a:ext cx="0" cy="964"/>
            </a:xfrm>
            <a:prstGeom prst="straightConnector1">
              <a:avLst/>
            </a:prstGeom>
            <a:ln w="28575">
              <a:solidFill>
                <a:srgbClr val="F12F4C"/>
              </a:solidFill>
              <a:tailEnd type="arrow"/>
            </a:ln>
          </p:spPr>
          <p:style>
            <a:lnRef idx="1">
              <a:schemeClr val="accent1"/>
            </a:lnRef>
            <a:fillRef idx="0">
              <a:schemeClr val="accent1"/>
            </a:fillRef>
            <a:effectRef idx="0">
              <a:schemeClr val="accent1"/>
            </a:effectRef>
            <a:fontRef idx="minor">
              <a:schemeClr val="tx1"/>
            </a:fontRef>
          </p:style>
        </p:cxnSp>
      </p:grpSp>
      <p:sp>
        <p:nvSpPr>
          <p:cNvPr id="4" name="文本占位符 13314"/>
          <p:cNvSpPr>
            <a:spLocks noGrp="1"/>
          </p:cNvSpPr>
          <p:nvPr>
            <p:custDataLst>
              <p:tags r:id="rId7"/>
            </p:custDataLst>
          </p:nvPr>
        </p:nvSpPr>
        <p:spPr>
          <a:xfrm>
            <a:off x="1764030" y="2931795"/>
            <a:ext cx="2700655" cy="450850"/>
          </a:xfrm>
          <a:prstGeom prst="rect">
            <a:avLst/>
          </a:prstGeom>
          <a:noFill/>
          <a:ln w="9525">
            <a:noFill/>
            <a:miter/>
          </a:ln>
        </p:spPr>
        <p:txBody>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marR="0" lvl="0" indent="0" algn="l" defTabSz="914400" rtl="0" eaLnBrk="1" fontAlgn="base" latinLnBrk="0" hangingPunct="1">
              <a:lnSpc>
                <a:spcPct val="80000"/>
              </a:lnSpc>
              <a:spcBef>
                <a:spcPct val="20000"/>
              </a:spcBef>
              <a:spcAft>
                <a:spcPct val="0"/>
              </a:spcAft>
              <a:buClrTx/>
              <a:buSzTx/>
              <a:buFontTx/>
              <a:buNone/>
              <a:defRPr/>
            </a:pPr>
            <a:r>
              <a:rPr lang="zh-CN" altLang="en-US" sz="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规格：</a:t>
            </a:r>
            <a:r>
              <a:rPr lang="en-US" altLang="zh-CN" sz="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YD-127</a:t>
            </a:r>
            <a:r>
              <a:rPr lang="zh-CN" altLang="en-US" sz="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a:t>
            </a:r>
            <a:endParaRPr kumimoji="0" lang="zh-CN" altLang="en-US" sz="2000" i="0" u="none" strike="noStrike" kern="1200" cap="none" spc="0" normalizeH="0" baseline="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endParaRPr>
          </a:p>
        </p:txBody>
      </p:sp>
      <p:sp>
        <p:nvSpPr>
          <p:cNvPr id="6" name="文本占位符 13314"/>
          <p:cNvSpPr>
            <a:spLocks noGrp="1"/>
          </p:cNvSpPr>
          <p:nvPr>
            <p:custDataLst>
              <p:tags r:id="rId8"/>
            </p:custDataLst>
          </p:nvPr>
        </p:nvSpPr>
        <p:spPr>
          <a:xfrm>
            <a:off x="1764030" y="3382645"/>
            <a:ext cx="4056380" cy="2679065"/>
          </a:xfrm>
          <a:prstGeom prst="rect">
            <a:avLst/>
          </a:prstGeom>
          <a:noFill/>
          <a:ln w="9525">
            <a:noFill/>
            <a:miter/>
          </a:ln>
        </p:spPr>
        <p:txBody>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marR="0" lvl="0" indent="0" algn="l" defTabSz="914400" rtl="0">
              <a:lnSpc>
                <a:spcPct val="120000"/>
              </a:lnSpc>
              <a:spcBef>
                <a:spcPct val="0"/>
              </a:spcBef>
              <a:spcAft>
                <a:spcPct val="0"/>
              </a:spcAft>
              <a:buClr>
                <a:srgbClr val="C00000"/>
              </a:buClr>
              <a:buSzTx/>
              <a:buFont typeface="Wingdings" panose="05000000000000000000" charset="0"/>
              <a:buNone/>
              <a:defRPr/>
            </a:pPr>
            <a:r>
              <a:rPr lang="zh-CN" altLang="en-US" sz="2000" noProof="0">
                <a:ln>
                  <a:noFill/>
                </a:ln>
                <a:solidFill>
                  <a:schemeClr val="dk1"/>
                </a:solidFill>
                <a:effectLst/>
                <a:uLnTx/>
                <a:uFillTx/>
                <a:latin typeface="微软雅黑" panose="020B0503020204020204" charset="-122"/>
                <a:ea typeface="微软雅黑" panose="020B0503020204020204" charset="-122"/>
                <a:sym typeface="+mn-ea"/>
              </a:rPr>
              <a:t>说明：</a:t>
            </a:r>
            <a:endParaRPr lang="zh-CN" altLang="en-US" sz="2000" noProof="0">
              <a:ln>
                <a:noFill/>
              </a:ln>
              <a:solidFill>
                <a:schemeClr val="dk1"/>
              </a:solidFill>
              <a:effectLst/>
              <a:uLnTx/>
              <a:uFillTx/>
              <a:latin typeface="微软雅黑" panose="020B0503020204020204" charset="-122"/>
              <a:ea typeface="微软雅黑" panose="020B0503020204020204" charset="-122"/>
              <a:sym typeface="+mn-ea"/>
            </a:endParaRPr>
          </a:p>
          <a:p>
            <a:pPr marL="0" marR="0" lvl="0" indent="0" algn="l" defTabSz="914400" rtl="0">
              <a:lnSpc>
                <a:spcPct val="120000"/>
              </a:lnSpc>
              <a:spcBef>
                <a:spcPct val="0"/>
              </a:spcBef>
              <a:spcAft>
                <a:spcPct val="0"/>
              </a:spcAft>
              <a:buClr>
                <a:srgbClr val="C00000"/>
              </a:buClr>
              <a:buSzTx/>
              <a:buFont typeface="Wingdings" panose="05000000000000000000" charset="0"/>
              <a:buNone/>
              <a:defRPr/>
            </a:pPr>
            <a:r>
              <a:rPr lang="zh-CN" altLang="en-US" sz="2000" noProof="0">
                <a:ln>
                  <a:noFill/>
                </a:ln>
                <a:solidFill>
                  <a:schemeClr val="dk1"/>
                </a:solidFill>
                <a:effectLst/>
                <a:uLnTx/>
                <a:uFillTx/>
                <a:latin typeface="微软雅黑" panose="020B0503020204020204" charset="-122"/>
                <a:ea typeface="微软雅黑" panose="020B0503020204020204" charset="-122"/>
                <a:sym typeface="+mn-ea"/>
              </a:rPr>
              <a:t>当发生火灾时通常会伴有停电等现象，消防应急灯是一种自动充电的照明灯，当发生火灾或停电时，消防应急灯会自动工作照明，指示安全通道和出口的位置，指引人们尽快疏散到安全区域。</a:t>
            </a:r>
            <a:endParaRPr kumimoji="0" lang="zh-CN" altLang="en-US" sz="2000" i="0" u="none" strike="noStrike" kern="1200" cap="none" spc="0" normalizeH="0" baseline="0" noProof="0">
              <a:ln>
                <a:noFill/>
              </a:ln>
              <a:solidFill>
                <a:schemeClr val="dk1"/>
              </a:solidFill>
              <a:effectLst/>
              <a:uLnTx/>
              <a:uFillTx/>
              <a:latin typeface="微软雅黑" panose="020B0503020204020204" charset="-122"/>
              <a:ea typeface="微软雅黑" panose="020B0503020204020204" charset="-122"/>
              <a:cs typeface="+mn-cs"/>
              <a:sym typeface="+mn-ea"/>
            </a:endParaRPr>
          </a:p>
        </p:txBody>
      </p:sp>
      <p:grpSp>
        <p:nvGrpSpPr>
          <p:cNvPr id="8" name="组合 7"/>
          <p:cNvGrpSpPr/>
          <p:nvPr/>
        </p:nvGrpSpPr>
        <p:grpSpPr>
          <a:xfrm>
            <a:off x="1429385" y="2249170"/>
            <a:ext cx="4613275" cy="4260215"/>
            <a:chOff x="2723" y="1970"/>
            <a:chExt cx="7265" cy="6709"/>
          </a:xfrm>
        </p:grpSpPr>
        <p:sp>
          <p:nvSpPr>
            <p:cNvPr id="14" name="矩形 13"/>
            <p:cNvSpPr/>
            <p:nvPr>
              <p:custDataLst>
                <p:tags r:id="rId9"/>
              </p:custDataLst>
            </p:nvPr>
          </p:nvSpPr>
          <p:spPr>
            <a:xfrm>
              <a:off x="2724" y="2793"/>
              <a:ext cx="7221" cy="5886"/>
            </a:xfrm>
            <a:prstGeom prst="rect">
              <a:avLst/>
            </a:prstGeom>
            <a:noFill/>
            <a:ln>
              <a:solidFill>
                <a:srgbClr val="3F3D3D"/>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7295"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grpSp>
          <p:nvGrpSpPr>
            <p:cNvPr id="10" name="组合 9"/>
            <p:cNvGrpSpPr/>
            <p:nvPr/>
          </p:nvGrpSpPr>
          <p:grpSpPr>
            <a:xfrm>
              <a:off x="2723" y="1970"/>
              <a:ext cx="7265" cy="841"/>
              <a:chOff x="1555" y="2311"/>
              <a:chExt cx="7265" cy="841"/>
            </a:xfrm>
          </p:grpSpPr>
          <p:sp>
            <p:nvSpPr>
              <p:cNvPr id="15" name="矩形 14"/>
              <p:cNvSpPr/>
              <p:nvPr>
                <p:custDataLst>
                  <p:tags r:id="rId10"/>
                </p:custDataLst>
              </p:nvPr>
            </p:nvSpPr>
            <p:spPr>
              <a:xfrm>
                <a:off x="1555" y="2353"/>
                <a:ext cx="7265" cy="793"/>
              </a:xfrm>
              <a:prstGeom prst="rect">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sp>
            <p:nvSpPr>
              <p:cNvPr id="16" name="文本框 43"/>
              <p:cNvSpPr txBox="1"/>
              <p:nvPr>
                <p:custDataLst>
                  <p:tags r:id="rId11"/>
                </p:custDataLst>
              </p:nvPr>
            </p:nvSpPr>
            <p:spPr>
              <a:xfrm>
                <a:off x="1780" y="2311"/>
                <a:ext cx="4754" cy="841"/>
              </a:xfrm>
              <a:prstGeom prst="rect">
                <a:avLst/>
              </a:prstGeom>
              <a:noFill/>
              <a:ln w="50800">
                <a:noFill/>
              </a:ln>
            </p:spPr>
            <p:txBody>
              <a:bodyPr wrap="square" rtlCol="0" anchor="ctr">
                <a:spAutoFit/>
              </a:bodyPr>
              <a:lstStyle/>
              <a:p>
                <a:pPr marL="0" marR="0" lvl="0" algn="ctr" defTabSz="1217295" rtl="0" eaLnBrk="1" fontAlgn="base" latinLnBrk="0" hangingPunct="1">
                  <a:lnSpc>
                    <a:spcPct val="120000"/>
                  </a:lnSpc>
                  <a:spcBef>
                    <a:spcPct val="20000"/>
                  </a:spcBef>
                  <a:buClrTx/>
                  <a:buSzTx/>
                  <a:buFontTx/>
                  <a:buNone/>
                  <a:defRPr/>
                </a:pPr>
                <a:r>
                  <a:rPr lang="zh-CN" altLang="en-US" sz="2400" b="1" noProof="0">
                    <a:ln>
                      <a:noFill/>
                    </a:ln>
                    <a:solidFill>
                      <a:schemeClr val="lt1"/>
                    </a:solidFill>
                    <a:effectLst/>
                    <a:uLnTx/>
                    <a:uFillTx/>
                    <a:latin typeface="微软雅黑" panose="020B0503020204020204" charset="-122"/>
                    <a:ea typeface="微软雅黑" panose="020B0503020204020204" charset="-122"/>
                    <a:cs typeface="Arial" panose="020B0604020202020204" pitchFamily="34" charset="0"/>
                    <a:sym typeface="+mn-ea"/>
                  </a:rPr>
                  <a:t>（九）消防应急灯</a:t>
                </a:r>
                <a:endParaRPr kumimoji="0" lang="zh-CN" altLang="en-US" sz="2400" b="1"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Arial" panose="020B0604020202020204" pitchFamily="34" charset="0"/>
                  <a:sym typeface="+mn-ea"/>
                </a:endParaRPr>
              </a:p>
            </p:txBody>
          </p:sp>
        </p:grpSp>
      </p:gr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30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par>
                                <p:cTn id="8" presetID="53" presetClass="entr" presetSubtype="16" fill="hold" nodeType="withEffect">
                                  <p:stCondLst>
                                    <p:cond delay="1900"/>
                                  </p:stCondLst>
                                  <p:childTnLst>
                                    <p:set>
                                      <p:cBhvr>
                                        <p:cTn id="9" dur="1" fill="hold">
                                          <p:stCondLst>
                                            <p:cond delay="0"/>
                                          </p:stCondLst>
                                        </p:cTn>
                                        <p:tgtEl>
                                          <p:spTgt spid="19"/>
                                        </p:tgtEl>
                                        <p:attrNameLst>
                                          <p:attrName>style.visibility</p:attrName>
                                        </p:attrNameLst>
                                      </p:cBhvr>
                                      <p:to>
                                        <p:strVal val="visible"/>
                                      </p:to>
                                    </p:set>
                                    <p:anim calcmode="lin" valueType="num">
                                      <p:cBhvr>
                                        <p:cTn id="10" dur="500" fill="hold"/>
                                        <p:tgtEl>
                                          <p:spTgt spid="19"/>
                                        </p:tgtEl>
                                        <p:attrNameLst>
                                          <p:attrName>ppt_w</p:attrName>
                                        </p:attrNameLst>
                                      </p:cBhvr>
                                      <p:tavLst>
                                        <p:tav tm="0">
                                          <p:val>
                                            <p:fltVal val="0"/>
                                          </p:val>
                                        </p:tav>
                                        <p:tav tm="100000">
                                          <p:val>
                                            <p:strVal val="#ppt_w"/>
                                          </p:val>
                                        </p:tav>
                                      </p:tavLst>
                                    </p:anim>
                                    <p:anim calcmode="lin" valueType="num">
                                      <p:cBhvr>
                                        <p:cTn id="11" dur="500" fill="hold"/>
                                        <p:tgtEl>
                                          <p:spTgt spid="19"/>
                                        </p:tgtEl>
                                        <p:attrNameLst>
                                          <p:attrName>ppt_h</p:attrName>
                                        </p:attrNameLst>
                                      </p:cBhvr>
                                      <p:tavLst>
                                        <p:tav tm="0">
                                          <p:val>
                                            <p:fltVal val="0"/>
                                          </p:val>
                                        </p:tav>
                                        <p:tav tm="100000">
                                          <p:val>
                                            <p:strVal val="#ppt_h"/>
                                          </p:val>
                                        </p:tav>
                                      </p:tavLst>
                                    </p:anim>
                                    <p:animEffect transition="in" filter="fade">
                                      <p:cBhvr>
                                        <p:cTn id="12" dur="500"/>
                                        <p:tgtEl>
                                          <p:spTgt spid="19"/>
                                        </p:tgtEl>
                                      </p:cBhvr>
                                    </p:animEffect>
                                  </p:childTnLst>
                                </p:cTn>
                              </p:par>
                              <p:par>
                                <p:cTn id="13" presetID="42" presetClass="entr" presetSubtype="0" fill="hold" grpId="0" nodeType="withEffect">
                                  <p:stCondLst>
                                    <p:cond delay="830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第三节  消防安全知识</a:t>
            </a:r>
            <a:endParaRPr lang="zh-CN" altLang="en-US" sz="4000" b="1">
              <a:solidFill>
                <a:schemeClr val="lt1"/>
              </a:solidFill>
            </a:endParaRPr>
          </a:p>
        </p:txBody>
      </p:sp>
      <p:sp>
        <p:nvSpPr>
          <p:cNvPr id="5" name="矩形 4"/>
          <p:cNvSpPr/>
          <p:nvPr/>
        </p:nvSpPr>
        <p:spPr>
          <a:xfrm>
            <a:off x="581660" y="1621155"/>
            <a:ext cx="4140835"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常见消防器材及其使用方法</a:t>
            </a:r>
            <a:endParaRPr lang="zh-CN" altLang="en-US" sz="2400" b="1">
              <a:solidFill>
                <a:srgbClr val="FFFFFF"/>
              </a:solidFill>
              <a:latin typeface="微软雅黑" panose="020B0503020204020204" charset="-122"/>
              <a:ea typeface="微软雅黑" panose="020B0503020204020204" charset="-122"/>
            </a:endParaRPr>
          </a:p>
        </p:txBody>
      </p:sp>
      <p:grpSp>
        <p:nvGrpSpPr>
          <p:cNvPr id="25" name="组合 24"/>
          <p:cNvGrpSpPr/>
          <p:nvPr/>
        </p:nvGrpSpPr>
        <p:grpSpPr>
          <a:xfrm>
            <a:off x="6384925" y="2350135"/>
            <a:ext cx="4552950" cy="4055110"/>
            <a:chOff x="9976" y="2353"/>
            <a:chExt cx="7170" cy="6386"/>
          </a:xfrm>
        </p:grpSpPr>
        <p:sp>
          <p:nvSpPr>
            <p:cNvPr id="6" name="稻壳儿春秋广告/盗版必究        原创来源：http://chn.docer.com/works?userid=199329941#!/work_time"/>
            <p:cNvSpPr/>
            <p:nvPr>
              <p:custDataLst>
                <p:tags r:id="rId1"/>
              </p:custDataLst>
            </p:nvPr>
          </p:nvSpPr>
          <p:spPr>
            <a:xfrm>
              <a:off x="9976" y="2353"/>
              <a:ext cx="7170" cy="6386"/>
            </a:xfrm>
            <a:prstGeom prst="rect">
              <a:avLst/>
            </a:prstGeom>
            <a:solidFill>
              <a:schemeClr val="lt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95000"/>
                  </a:schemeClr>
                </a:solidFill>
                <a:latin typeface="微软雅黑" panose="020B0503020204020204" charset="-122"/>
                <a:ea typeface="微软雅黑" panose="020B0503020204020204" charset="-122"/>
              </a:endParaRPr>
            </a:p>
          </p:txBody>
        </p:sp>
        <p:pic>
          <p:nvPicPr>
            <p:cNvPr id="98308" name="图片 3"/>
            <p:cNvPicPr>
              <a:picLocks noChangeAspect="1"/>
            </p:cNvPicPr>
            <p:nvPr/>
          </p:nvPicPr>
          <p:blipFill>
            <a:blip r:embed="rId2"/>
            <a:stretch>
              <a:fillRect/>
            </a:stretch>
          </p:blipFill>
          <p:spPr>
            <a:xfrm>
              <a:off x="11207" y="2560"/>
              <a:ext cx="4370" cy="5972"/>
            </a:xfrm>
            <a:prstGeom prst="rect">
              <a:avLst/>
            </a:prstGeom>
            <a:noFill/>
            <a:ln w="9525">
              <a:noFill/>
            </a:ln>
          </p:spPr>
        </p:pic>
      </p:grpSp>
      <p:grpSp>
        <p:nvGrpSpPr>
          <p:cNvPr id="24" name="组合 23"/>
          <p:cNvGrpSpPr/>
          <p:nvPr/>
        </p:nvGrpSpPr>
        <p:grpSpPr>
          <a:xfrm>
            <a:off x="1573530" y="3132455"/>
            <a:ext cx="3900170" cy="1291590"/>
            <a:chOff x="2399" y="3585"/>
            <a:chExt cx="6142" cy="2034"/>
          </a:xfrm>
        </p:grpSpPr>
        <p:grpSp>
          <p:nvGrpSpPr>
            <p:cNvPr id="22" name="组合 21"/>
            <p:cNvGrpSpPr/>
            <p:nvPr/>
          </p:nvGrpSpPr>
          <p:grpSpPr>
            <a:xfrm>
              <a:off x="2407" y="3585"/>
              <a:ext cx="6134" cy="1345"/>
              <a:chOff x="2407" y="3585"/>
              <a:chExt cx="6134" cy="1345"/>
            </a:xfrm>
          </p:grpSpPr>
          <p:sp>
            <p:nvSpPr>
              <p:cNvPr id="8" name="文本占位符 13314"/>
              <p:cNvSpPr>
                <a:spLocks noGrp="1"/>
              </p:cNvSpPr>
              <p:nvPr>
                <p:custDataLst>
                  <p:tags r:id="rId3"/>
                </p:custDataLst>
              </p:nvPr>
            </p:nvSpPr>
            <p:spPr>
              <a:xfrm>
                <a:off x="2428" y="3585"/>
                <a:ext cx="6091" cy="673"/>
              </a:xfrm>
              <a:prstGeom prst="rect">
                <a:avLst/>
              </a:prstGeom>
              <a:noFill/>
              <a:ln w="9525">
                <a:noFill/>
                <a:miter/>
              </a:ln>
            </p:spPr>
            <p:txBody>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marR="0" lvl="0" indent="0" algn="l" defTabSz="914400" rtl="0" eaLnBrk="1" fontAlgn="base" latinLnBrk="0" hangingPunct="1">
                  <a:lnSpc>
                    <a:spcPct val="80000"/>
                  </a:lnSpc>
                  <a:spcBef>
                    <a:spcPct val="20000"/>
                  </a:spcBef>
                  <a:spcAft>
                    <a:spcPct val="0"/>
                  </a:spcAft>
                  <a:buClrTx/>
                  <a:buSzTx/>
                  <a:buFontTx/>
                  <a:buNone/>
                  <a:defRPr/>
                </a:pPr>
                <a:r>
                  <a:rPr lang="zh-CN" altLang="en-US" sz="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规格：</a:t>
                </a:r>
                <a:r>
                  <a:rPr lang="en-US" altLang="zh-CN" sz="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XHZLC 40 </a:t>
                </a:r>
                <a:r>
                  <a:rPr lang="zh-CN" altLang="en-US" sz="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型；</a:t>
                </a:r>
                <a:endParaRPr kumimoji="0" lang="zh-CN" altLang="en-US" sz="2000" i="0" u="none" strike="noStrike" kern="1200" cap="none" spc="0" normalizeH="0" baseline="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endParaRPr>
              </a:p>
            </p:txBody>
          </p:sp>
          <p:sp>
            <p:nvSpPr>
              <p:cNvPr id="10" name="文本占位符 13314"/>
              <p:cNvSpPr>
                <a:spLocks noGrp="1"/>
              </p:cNvSpPr>
              <p:nvPr>
                <p:custDataLst>
                  <p:tags r:id="rId4"/>
                </p:custDataLst>
              </p:nvPr>
            </p:nvSpPr>
            <p:spPr>
              <a:xfrm>
                <a:off x="2407" y="4258"/>
                <a:ext cx="6134" cy="673"/>
              </a:xfrm>
              <a:prstGeom prst="rect">
                <a:avLst/>
              </a:prstGeom>
              <a:noFill/>
              <a:ln w="9525">
                <a:noFill/>
                <a:miter/>
              </a:ln>
            </p:spPr>
            <p:txBody>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marR="0" lvl="0" indent="0" algn="l" defTabSz="914400" rtl="0" eaLnBrk="1" fontAlgn="base" latinLnBrk="0" hangingPunct="1">
                  <a:lnSpc>
                    <a:spcPct val="80000"/>
                  </a:lnSpc>
                  <a:spcBef>
                    <a:spcPct val="20000"/>
                  </a:spcBef>
                  <a:spcAft>
                    <a:spcPct val="0"/>
                  </a:spcAft>
                  <a:buClrTx/>
                  <a:buSzTx/>
                  <a:buFontTx/>
                  <a:buNone/>
                  <a:defRPr/>
                </a:pPr>
                <a:r>
                  <a:rPr lang="zh-CN" altLang="en-US" sz="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配置要求：</a:t>
                </a:r>
                <a:r>
                  <a:rPr lang="en-US" altLang="zh-CN" sz="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2</a:t>
                </a:r>
                <a:r>
                  <a:rPr lang="zh-CN" altLang="en-US" sz="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个 </a:t>
                </a:r>
                <a:r>
                  <a:rPr lang="en-US" altLang="zh-CN" sz="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 </a:t>
                </a:r>
                <a:r>
                  <a:rPr lang="zh-CN" altLang="en-US" sz="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消防箱；</a:t>
                </a:r>
                <a:endParaRPr kumimoji="0" lang="zh-CN" altLang="en-US" sz="2000" i="0" u="none" strike="noStrike" kern="1200" cap="none" spc="0" normalizeH="0" baseline="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sp>
          <p:nvSpPr>
            <p:cNvPr id="15" name="文本占位符 13314"/>
            <p:cNvSpPr>
              <a:spLocks noGrp="1"/>
            </p:cNvSpPr>
            <p:nvPr>
              <p:custDataLst>
                <p:tags r:id="rId5"/>
              </p:custDataLst>
            </p:nvPr>
          </p:nvSpPr>
          <p:spPr>
            <a:xfrm>
              <a:off x="2399" y="4947"/>
              <a:ext cx="5534" cy="673"/>
            </a:xfrm>
            <a:prstGeom prst="rect">
              <a:avLst/>
            </a:prstGeom>
            <a:noFill/>
            <a:ln w="9525">
              <a:noFill/>
              <a:miter/>
            </a:ln>
          </p:spPr>
          <p:txBody>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marR="0" lvl="0" indent="0" algn="l" defTabSz="914400" rtl="0" eaLnBrk="1" fontAlgn="base" latinLnBrk="0" hangingPunct="1">
                <a:lnSpc>
                  <a:spcPct val="80000"/>
                </a:lnSpc>
                <a:spcBef>
                  <a:spcPct val="20000"/>
                </a:spcBef>
                <a:spcAft>
                  <a:spcPct val="0"/>
                </a:spcAft>
                <a:buClrTx/>
                <a:buSzTx/>
                <a:buFontTx/>
                <a:buNone/>
                <a:defRPr/>
              </a:pPr>
              <a:r>
                <a:rPr lang="zh-CN" altLang="en-US" sz="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说明：防毒时间 </a:t>
              </a:r>
              <a:r>
                <a:rPr lang="en-US" altLang="zh-CN" sz="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≥40 </a:t>
              </a:r>
              <a:r>
                <a:rPr lang="zh-CN" altLang="en-US" sz="200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rPr>
                <a:t>分钟；</a:t>
              </a:r>
              <a:endParaRPr kumimoji="0" lang="zh-CN" altLang="en-US" sz="2000" i="0" u="none" strike="noStrike" kern="1200" cap="none" spc="0" normalizeH="0" baseline="0" noProof="0">
                <a:ln>
                  <a:noFill/>
                </a:ln>
                <a:solidFill>
                  <a:schemeClr val="dk1"/>
                </a:solidFill>
                <a:effectLst/>
                <a:uLnTx/>
                <a:uFillTx/>
                <a:latin typeface="微软雅黑" panose="020B0503020204020204" charset="-122"/>
                <a:ea typeface="微软雅黑" panose="020B0503020204020204" charset="-122"/>
                <a:cs typeface="微软雅黑" panose="020B0503020204020204" charset="-122"/>
                <a:sym typeface="+mn-ea"/>
              </a:endParaRPr>
            </a:p>
          </p:txBody>
        </p:sp>
      </p:grpSp>
      <p:grpSp>
        <p:nvGrpSpPr>
          <p:cNvPr id="23" name="组合 22"/>
          <p:cNvGrpSpPr/>
          <p:nvPr/>
        </p:nvGrpSpPr>
        <p:grpSpPr>
          <a:xfrm>
            <a:off x="1562735" y="4388485"/>
            <a:ext cx="4533900" cy="1953895"/>
            <a:chOff x="2382" y="5563"/>
            <a:chExt cx="7140" cy="3077"/>
          </a:xfrm>
        </p:grpSpPr>
        <p:sp>
          <p:nvSpPr>
            <p:cNvPr id="16" name="文本占位符 13314"/>
            <p:cNvSpPr>
              <a:spLocks noGrp="1"/>
            </p:cNvSpPr>
            <p:nvPr>
              <p:custDataLst>
                <p:tags r:id="rId6"/>
              </p:custDataLst>
            </p:nvPr>
          </p:nvSpPr>
          <p:spPr>
            <a:xfrm>
              <a:off x="2382" y="5563"/>
              <a:ext cx="2925" cy="673"/>
            </a:xfrm>
            <a:prstGeom prst="rect">
              <a:avLst/>
            </a:prstGeom>
            <a:noFill/>
            <a:ln w="9525">
              <a:noFill/>
              <a:miter/>
            </a:ln>
          </p:spPr>
          <p:txBody>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marR="0" lvl="0" indent="0" algn="l" defTabSz="914400" rtl="0" eaLnBrk="1" fontAlgn="base" latinLnBrk="0" hangingPunct="1">
                <a:lnSpc>
                  <a:spcPct val="80000"/>
                </a:lnSpc>
                <a:spcBef>
                  <a:spcPct val="20000"/>
                </a:spcBef>
                <a:spcAft>
                  <a:spcPct val="0"/>
                </a:spcAft>
                <a:buClrTx/>
                <a:buSzTx/>
                <a:buFontTx/>
                <a:buNone/>
                <a:defRPr/>
              </a:pPr>
              <a:r>
                <a:rPr lang="zh-CN" altLang="en-US" sz="2000" noProof="0">
                  <a:ln>
                    <a:noFill/>
                  </a:ln>
                  <a:solidFill>
                    <a:schemeClr val="dk1"/>
                  </a:solidFill>
                  <a:effectLst/>
                  <a:uLnTx/>
                  <a:uFillTx/>
                  <a:latin typeface="微软雅黑" panose="020B0503020204020204" charset="-122"/>
                  <a:ea typeface="微软雅黑" panose="020B0503020204020204" charset="-122"/>
                  <a:sym typeface="+mn-ea"/>
                </a:rPr>
                <a:t>使用方法：</a:t>
              </a:r>
              <a:endParaRPr kumimoji="0" lang="zh-CN" altLang="en-US" sz="2000" i="0" u="none" strike="noStrike" kern="1200" cap="none" spc="0" normalizeH="0" baseline="0" noProof="0">
                <a:ln>
                  <a:noFill/>
                </a:ln>
                <a:solidFill>
                  <a:schemeClr val="dk1"/>
                </a:solidFill>
                <a:effectLst/>
                <a:uLnTx/>
                <a:uFillTx/>
                <a:latin typeface="微软雅黑" panose="020B0503020204020204" charset="-122"/>
                <a:ea typeface="微软雅黑" panose="020B0503020204020204" charset="-122"/>
                <a:cs typeface="+mn-cs"/>
                <a:sym typeface="+mn-ea"/>
              </a:endParaRPr>
            </a:p>
          </p:txBody>
        </p:sp>
        <p:sp>
          <p:nvSpPr>
            <p:cNvPr id="17" name="文本占位符 13314"/>
            <p:cNvSpPr>
              <a:spLocks noGrp="1"/>
            </p:cNvSpPr>
            <p:nvPr/>
          </p:nvSpPr>
          <p:spPr>
            <a:xfrm>
              <a:off x="2418" y="6140"/>
              <a:ext cx="5326" cy="673"/>
            </a:xfrm>
            <a:prstGeom prst="rect">
              <a:avLst/>
            </a:prstGeom>
            <a:noFill/>
            <a:ln w="9525">
              <a:noFill/>
              <a:miter/>
            </a:ln>
          </p:spPr>
          <p:txBody>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marR="0" lvl="0" indent="0" algn="l" defTabSz="914400" rtl="0" eaLnBrk="1" fontAlgn="base" latinLnBrk="0" hangingPunct="1">
                <a:lnSpc>
                  <a:spcPct val="80000"/>
                </a:lnSpc>
                <a:spcBef>
                  <a:spcPct val="20000"/>
                </a:spcBef>
                <a:spcAft>
                  <a:spcPct val="0"/>
                </a:spcAft>
                <a:buClrTx/>
                <a:buSzTx/>
                <a:buFontTx/>
                <a:buNone/>
                <a:defRPr/>
              </a:pPr>
              <a:r>
                <a:rPr lang="zh-CN" altLang="en-US" sz="2000" noProof="0">
                  <a:ln>
                    <a:noFill/>
                  </a:ln>
                  <a:solidFill>
                    <a:srgbClr val="F12F4C"/>
                  </a:solidFill>
                  <a:effectLst/>
                  <a:uLnTx/>
                  <a:uFillTx/>
                  <a:latin typeface="微软雅黑" panose="020B0503020204020204" charset="-122"/>
                  <a:ea typeface="微软雅黑" panose="020B0503020204020204" charset="-122"/>
                  <a:sym typeface="+mn-ea"/>
                </a:rPr>
                <a:t>打开盒盖，取出真空包装；</a:t>
              </a:r>
              <a:endParaRPr kumimoji="0" lang="zh-CN" altLang="en-US" sz="2000" i="0" u="none" strike="noStrike" kern="1200" cap="none" spc="0" normalizeH="0" baseline="0" noProof="0">
                <a:ln>
                  <a:noFill/>
                </a:ln>
                <a:solidFill>
                  <a:srgbClr val="F12F4C"/>
                </a:solidFill>
                <a:effectLst/>
                <a:uLnTx/>
                <a:uFillTx/>
                <a:latin typeface="微软雅黑" panose="020B0503020204020204" charset="-122"/>
                <a:ea typeface="微软雅黑" panose="020B0503020204020204" charset="-122"/>
                <a:cs typeface="+mn-cs"/>
                <a:sym typeface="+mn-ea"/>
              </a:endParaRPr>
            </a:p>
          </p:txBody>
        </p:sp>
        <p:sp>
          <p:nvSpPr>
            <p:cNvPr id="18" name="文本占位符 13314"/>
            <p:cNvSpPr>
              <a:spLocks noGrp="1"/>
            </p:cNvSpPr>
            <p:nvPr/>
          </p:nvSpPr>
          <p:spPr>
            <a:xfrm>
              <a:off x="2416" y="6745"/>
              <a:ext cx="7107" cy="673"/>
            </a:xfrm>
            <a:prstGeom prst="rect">
              <a:avLst/>
            </a:prstGeom>
            <a:noFill/>
            <a:ln w="9525">
              <a:noFill/>
              <a:miter/>
            </a:ln>
          </p:spPr>
          <p:txBody>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marR="0" lvl="0" algn="l" defTabSz="914400" rtl="0" eaLnBrk="1" fontAlgn="base" latinLnBrk="0" hangingPunct="1">
                <a:lnSpc>
                  <a:spcPct val="80000"/>
                </a:lnSpc>
                <a:spcBef>
                  <a:spcPct val="20000"/>
                </a:spcBef>
                <a:buClrTx/>
                <a:buSzTx/>
                <a:buFontTx/>
                <a:buNone/>
                <a:defRPr/>
              </a:pPr>
              <a:r>
                <a:rPr lang="zh-CN" altLang="en-US" sz="2000" noProof="0">
                  <a:ln>
                    <a:noFill/>
                  </a:ln>
                  <a:solidFill>
                    <a:srgbClr val="F12F4C"/>
                  </a:solidFill>
                  <a:effectLst/>
                  <a:uLnTx/>
                  <a:uFillTx/>
                  <a:latin typeface="微软雅黑" panose="020B0503020204020204" charset="-122"/>
                  <a:ea typeface="微软雅黑" panose="020B0503020204020204" charset="-122"/>
                  <a:sym typeface="+mn-ea"/>
                </a:rPr>
                <a:t>撕开真空包装袋，拔掉前后二个罐盖；</a:t>
              </a:r>
              <a:endParaRPr kumimoji="0" lang="zh-CN" altLang="en-US" sz="2000" i="0" u="none" strike="noStrike" kern="1200" cap="none" spc="0" normalizeH="0" baseline="0" noProof="0">
                <a:ln>
                  <a:noFill/>
                </a:ln>
                <a:solidFill>
                  <a:srgbClr val="F12F4C"/>
                </a:solidFill>
                <a:effectLst/>
                <a:uLnTx/>
                <a:uFillTx/>
                <a:latin typeface="微软雅黑" panose="020B0503020204020204" charset="-122"/>
                <a:ea typeface="微软雅黑" panose="020B0503020204020204" charset="-122"/>
                <a:cs typeface="+mn-cs"/>
                <a:sym typeface="+mn-ea"/>
              </a:endParaRPr>
            </a:p>
          </p:txBody>
        </p:sp>
        <p:sp>
          <p:nvSpPr>
            <p:cNvPr id="19" name="文本占位符 13314"/>
            <p:cNvSpPr>
              <a:spLocks noGrp="1"/>
            </p:cNvSpPr>
            <p:nvPr/>
          </p:nvSpPr>
          <p:spPr>
            <a:xfrm>
              <a:off x="2432" y="7352"/>
              <a:ext cx="4349" cy="673"/>
            </a:xfrm>
            <a:prstGeom prst="rect">
              <a:avLst/>
            </a:prstGeom>
            <a:noFill/>
            <a:ln w="9525">
              <a:noFill/>
              <a:miter/>
            </a:ln>
          </p:spPr>
          <p:txBody>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marR="0" lvl="0" algn="l" defTabSz="914400" rtl="0" eaLnBrk="1" fontAlgn="base" latinLnBrk="0" hangingPunct="1">
                <a:lnSpc>
                  <a:spcPct val="80000"/>
                </a:lnSpc>
                <a:spcBef>
                  <a:spcPct val="20000"/>
                </a:spcBef>
                <a:buClrTx/>
                <a:buSzTx/>
                <a:buFontTx/>
                <a:buNone/>
                <a:defRPr/>
              </a:pPr>
              <a:r>
                <a:rPr lang="zh-CN" altLang="en-US" sz="2000" noProof="0">
                  <a:ln>
                    <a:noFill/>
                  </a:ln>
                  <a:solidFill>
                    <a:srgbClr val="F12F4C"/>
                  </a:solidFill>
                  <a:effectLst/>
                  <a:uLnTx/>
                  <a:uFillTx/>
                  <a:latin typeface="微软雅黑" panose="020B0503020204020204" charset="-122"/>
                  <a:ea typeface="微软雅黑" panose="020B0503020204020204" charset="-122"/>
                  <a:sym typeface="+mn-ea"/>
                </a:rPr>
                <a:t>戴上头罩、拉紧头带；</a:t>
              </a:r>
              <a:endParaRPr kumimoji="0" lang="zh-CN" altLang="en-US" sz="2000" i="0" u="none" strike="noStrike" kern="1200" cap="none" spc="0" normalizeH="0" baseline="0" noProof="0">
                <a:ln>
                  <a:noFill/>
                </a:ln>
                <a:solidFill>
                  <a:srgbClr val="F12F4C"/>
                </a:solidFill>
                <a:effectLst/>
                <a:uLnTx/>
                <a:uFillTx/>
                <a:latin typeface="微软雅黑" panose="020B0503020204020204" charset="-122"/>
                <a:ea typeface="微软雅黑" panose="020B0503020204020204" charset="-122"/>
                <a:cs typeface="+mn-cs"/>
                <a:sym typeface="+mn-ea"/>
              </a:endParaRPr>
            </a:p>
          </p:txBody>
        </p:sp>
        <p:sp>
          <p:nvSpPr>
            <p:cNvPr id="20" name="文本占位符 13314"/>
            <p:cNvSpPr>
              <a:spLocks noGrp="1"/>
            </p:cNvSpPr>
            <p:nvPr/>
          </p:nvSpPr>
          <p:spPr>
            <a:xfrm>
              <a:off x="2407" y="7968"/>
              <a:ext cx="4242" cy="673"/>
            </a:xfrm>
            <a:prstGeom prst="rect">
              <a:avLst/>
            </a:prstGeom>
            <a:noFill/>
            <a:ln w="9525">
              <a:noFill/>
              <a:miter/>
            </a:ln>
          </p:spPr>
          <p:txBody>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0" marR="0" lvl="0" algn="l" defTabSz="914400" rtl="0" eaLnBrk="1" fontAlgn="base" latinLnBrk="0" hangingPunct="1">
                <a:lnSpc>
                  <a:spcPct val="80000"/>
                </a:lnSpc>
                <a:spcBef>
                  <a:spcPct val="20000"/>
                </a:spcBef>
                <a:buClrTx/>
                <a:buSzTx/>
                <a:buFontTx/>
                <a:buNone/>
                <a:defRPr/>
              </a:pPr>
              <a:r>
                <a:rPr lang="zh-CN" altLang="en-US" sz="2000" noProof="0">
                  <a:ln>
                    <a:noFill/>
                  </a:ln>
                  <a:solidFill>
                    <a:srgbClr val="F12F4C"/>
                  </a:solidFill>
                  <a:effectLst/>
                  <a:uLnTx/>
                  <a:uFillTx/>
                  <a:latin typeface="微软雅黑" panose="020B0503020204020204" charset="-122"/>
                  <a:ea typeface="微软雅黑" panose="020B0503020204020204" charset="-122"/>
                  <a:sym typeface="+mn-ea"/>
                </a:rPr>
                <a:t>选择路径、果断逃生。</a:t>
              </a:r>
              <a:endParaRPr kumimoji="0" lang="zh-CN" altLang="en-US" sz="2000" i="0" u="none" strike="noStrike" kern="1200" cap="none" spc="0" normalizeH="0" baseline="0" noProof="0">
                <a:ln>
                  <a:noFill/>
                </a:ln>
                <a:solidFill>
                  <a:srgbClr val="F12F4C"/>
                </a:solidFill>
                <a:effectLst/>
                <a:uLnTx/>
                <a:uFillTx/>
                <a:latin typeface="微软雅黑" panose="020B0503020204020204" charset="-122"/>
                <a:ea typeface="微软雅黑" panose="020B0503020204020204" charset="-122"/>
                <a:cs typeface="+mn-cs"/>
                <a:sym typeface="+mn-ea"/>
              </a:endParaRPr>
            </a:p>
          </p:txBody>
        </p:sp>
      </p:grpSp>
      <p:grpSp>
        <p:nvGrpSpPr>
          <p:cNvPr id="14" name="组合 13"/>
          <p:cNvGrpSpPr/>
          <p:nvPr/>
        </p:nvGrpSpPr>
        <p:grpSpPr>
          <a:xfrm>
            <a:off x="845185" y="2312670"/>
            <a:ext cx="5539740" cy="4092575"/>
            <a:chOff x="1252" y="2294"/>
            <a:chExt cx="8724" cy="6445"/>
          </a:xfrm>
        </p:grpSpPr>
        <p:sp>
          <p:nvSpPr>
            <p:cNvPr id="21" name="矩形 20"/>
            <p:cNvSpPr/>
            <p:nvPr>
              <p:custDataLst>
                <p:tags r:id="rId7"/>
              </p:custDataLst>
            </p:nvPr>
          </p:nvSpPr>
          <p:spPr>
            <a:xfrm>
              <a:off x="1879" y="3152"/>
              <a:ext cx="8097" cy="5587"/>
            </a:xfrm>
            <a:prstGeom prst="rect">
              <a:avLst/>
            </a:prstGeom>
            <a:noFill/>
            <a:ln>
              <a:solidFill>
                <a:srgbClr val="3F3D3D"/>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7295"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grpSp>
          <p:nvGrpSpPr>
            <p:cNvPr id="2" name="组合 1"/>
            <p:cNvGrpSpPr/>
            <p:nvPr/>
          </p:nvGrpSpPr>
          <p:grpSpPr>
            <a:xfrm>
              <a:off x="1252" y="2294"/>
              <a:ext cx="8724" cy="852"/>
              <a:chOff x="928" y="2294"/>
              <a:chExt cx="8724" cy="852"/>
            </a:xfrm>
          </p:grpSpPr>
          <p:sp>
            <p:nvSpPr>
              <p:cNvPr id="4" name="矩形 3"/>
              <p:cNvSpPr/>
              <p:nvPr>
                <p:custDataLst>
                  <p:tags r:id="rId8"/>
                </p:custDataLst>
              </p:nvPr>
            </p:nvSpPr>
            <p:spPr>
              <a:xfrm>
                <a:off x="1555" y="2353"/>
                <a:ext cx="8097" cy="793"/>
              </a:xfrm>
              <a:prstGeom prst="rect">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mn-cs"/>
                </a:endParaRPr>
              </a:p>
            </p:txBody>
          </p:sp>
          <p:sp>
            <p:nvSpPr>
              <p:cNvPr id="7" name="文本框 43"/>
              <p:cNvSpPr txBox="1"/>
              <p:nvPr>
                <p:custDataLst>
                  <p:tags r:id="rId9"/>
                </p:custDataLst>
              </p:nvPr>
            </p:nvSpPr>
            <p:spPr>
              <a:xfrm>
                <a:off x="928" y="2294"/>
                <a:ext cx="7828" cy="841"/>
              </a:xfrm>
              <a:prstGeom prst="rect">
                <a:avLst/>
              </a:prstGeom>
              <a:noFill/>
              <a:ln w="50800">
                <a:noFill/>
              </a:ln>
            </p:spPr>
            <p:txBody>
              <a:bodyPr wrap="square" rtlCol="0" anchor="ctr">
                <a:spAutoFit/>
              </a:bodyPr>
              <a:lstStyle/>
              <a:p>
                <a:pPr marL="0" marR="0" lvl="0" algn="ctr" defTabSz="1217295" rtl="0" eaLnBrk="1" fontAlgn="base" latinLnBrk="0" hangingPunct="1">
                  <a:lnSpc>
                    <a:spcPct val="120000"/>
                  </a:lnSpc>
                  <a:spcBef>
                    <a:spcPct val="20000"/>
                  </a:spcBef>
                  <a:buClrTx/>
                  <a:buSzTx/>
                  <a:buFontTx/>
                  <a:buNone/>
                  <a:defRPr/>
                </a:pPr>
                <a:r>
                  <a:rPr lang="zh-CN" altLang="en-US" sz="2400" b="1" noProof="0">
                    <a:ln>
                      <a:noFill/>
                    </a:ln>
                    <a:solidFill>
                      <a:schemeClr val="lt1"/>
                    </a:solidFill>
                    <a:effectLst/>
                    <a:uLnTx/>
                    <a:uFillTx/>
                    <a:latin typeface="微软雅黑" panose="020B0503020204020204" charset="-122"/>
                    <a:ea typeface="微软雅黑" panose="020B0503020204020204" charset="-122"/>
                    <a:cs typeface="Arial" panose="020B0604020202020204" pitchFamily="34" charset="0"/>
                    <a:sym typeface="+mn-ea"/>
                  </a:rPr>
                  <a:t>（十）过滤式自救呼吸器</a:t>
                </a:r>
                <a:endParaRPr kumimoji="0" lang="zh-CN" altLang="en-US" sz="2400" b="1" i="0" u="none" strike="noStrike" kern="1200" cap="none" spc="0" normalizeH="0" baseline="0" noProof="0">
                  <a:ln>
                    <a:noFill/>
                  </a:ln>
                  <a:solidFill>
                    <a:schemeClr val="lt1"/>
                  </a:solidFill>
                  <a:effectLst/>
                  <a:uLnTx/>
                  <a:uFillTx/>
                  <a:latin typeface="微软雅黑" panose="020B0503020204020204" charset="-122"/>
                  <a:ea typeface="微软雅黑" panose="020B0503020204020204" charset="-122"/>
                  <a:cs typeface="Arial" panose="020B0604020202020204" pitchFamily="34" charset="0"/>
                  <a:sym typeface="+mn-ea"/>
                </a:endParaRPr>
              </a:p>
            </p:txBody>
          </p:sp>
        </p:grpSp>
      </p:gr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30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par>
                                <p:cTn id="8" presetID="53" presetClass="entr" presetSubtype="16" fill="hold" nodeType="withEffect">
                                  <p:stCondLst>
                                    <p:cond delay="3400"/>
                                  </p:stCondLst>
                                  <p:childTnLst>
                                    <p:set>
                                      <p:cBhvr>
                                        <p:cTn id="9" dur="1" fill="hold">
                                          <p:stCondLst>
                                            <p:cond delay="0"/>
                                          </p:stCondLst>
                                        </p:cTn>
                                        <p:tgtEl>
                                          <p:spTgt spid="25"/>
                                        </p:tgtEl>
                                        <p:attrNameLst>
                                          <p:attrName>style.visibility</p:attrName>
                                        </p:attrNameLst>
                                      </p:cBhvr>
                                      <p:to>
                                        <p:strVal val="visible"/>
                                      </p:to>
                                    </p:set>
                                    <p:anim calcmode="lin" valueType="num">
                                      <p:cBhvr>
                                        <p:cTn id="10" dur="500" fill="hold"/>
                                        <p:tgtEl>
                                          <p:spTgt spid="25"/>
                                        </p:tgtEl>
                                        <p:attrNameLst>
                                          <p:attrName>ppt_w</p:attrName>
                                        </p:attrNameLst>
                                      </p:cBhvr>
                                      <p:tavLst>
                                        <p:tav tm="0">
                                          <p:val>
                                            <p:fltVal val="0"/>
                                          </p:val>
                                        </p:tav>
                                        <p:tav tm="100000">
                                          <p:val>
                                            <p:strVal val="#ppt_w"/>
                                          </p:val>
                                        </p:tav>
                                      </p:tavLst>
                                    </p:anim>
                                    <p:anim calcmode="lin" valueType="num">
                                      <p:cBhvr>
                                        <p:cTn id="11" dur="500" fill="hold"/>
                                        <p:tgtEl>
                                          <p:spTgt spid="25"/>
                                        </p:tgtEl>
                                        <p:attrNameLst>
                                          <p:attrName>ppt_h</p:attrName>
                                        </p:attrNameLst>
                                      </p:cBhvr>
                                      <p:tavLst>
                                        <p:tav tm="0">
                                          <p:val>
                                            <p:fltVal val="0"/>
                                          </p:val>
                                        </p:tav>
                                        <p:tav tm="100000">
                                          <p:val>
                                            <p:strVal val="#ppt_h"/>
                                          </p:val>
                                        </p:tav>
                                      </p:tavLst>
                                    </p:anim>
                                    <p:animEffect transition="in" filter="fade">
                                      <p:cBhvr>
                                        <p:cTn id="12" dur="500"/>
                                        <p:tgtEl>
                                          <p:spTgt spid="25"/>
                                        </p:tgtEl>
                                      </p:cBhvr>
                                    </p:animEffect>
                                  </p:childTnLst>
                                </p:cTn>
                              </p:par>
                              <p:par>
                                <p:cTn id="13" presetID="42" presetClass="entr" presetSubtype="0" fill="hold" nodeType="withEffect">
                                  <p:stCondLst>
                                    <p:cond delay="400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1000"/>
                                        <p:tgtEl>
                                          <p:spTgt spid="24"/>
                                        </p:tgtEl>
                                      </p:cBhvr>
                                    </p:animEffect>
                                    <p:anim calcmode="lin" valueType="num">
                                      <p:cBhvr>
                                        <p:cTn id="16" dur="1000" fill="hold"/>
                                        <p:tgtEl>
                                          <p:spTgt spid="24"/>
                                        </p:tgtEl>
                                        <p:attrNameLst>
                                          <p:attrName>ppt_x</p:attrName>
                                        </p:attrNameLst>
                                      </p:cBhvr>
                                      <p:tavLst>
                                        <p:tav tm="0">
                                          <p:val>
                                            <p:strVal val="#ppt_x"/>
                                          </p:val>
                                        </p:tav>
                                        <p:tav tm="100000">
                                          <p:val>
                                            <p:strVal val="#ppt_x"/>
                                          </p:val>
                                        </p:tav>
                                      </p:tavLst>
                                    </p:anim>
                                    <p:anim calcmode="lin" valueType="num">
                                      <p:cBhvr>
                                        <p:cTn id="17" dur="1000" fill="hold"/>
                                        <p:tgtEl>
                                          <p:spTgt spid="24"/>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1650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1000"/>
                                        <p:tgtEl>
                                          <p:spTgt spid="23"/>
                                        </p:tgtEl>
                                      </p:cBhvr>
                                    </p:animEffect>
                                    <p:anim calcmode="lin" valueType="num">
                                      <p:cBhvr>
                                        <p:cTn id="21" dur="1000" fill="hold"/>
                                        <p:tgtEl>
                                          <p:spTgt spid="23"/>
                                        </p:tgtEl>
                                        <p:attrNameLst>
                                          <p:attrName>ppt_x</p:attrName>
                                        </p:attrNameLst>
                                      </p:cBhvr>
                                      <p:tavLst>
                                        <p:tav tm="0">
                                          <p:val>
                                            <p:strVal val="#ppt_x"/>
                                          </p:val>
                                        </p:tav>
                                        <p:tav tm="100000">
                                          <p:val>
                                            <p:strVal val="#ppt_x"/>
                                          </p:val>
                                        </p:tav>
                                      </p:tavLst>
                                    </p:anim>
                                    <p:anim calcmode="lin" valueType="num">
                                      <p:cBhvr>
                                        <p:cTn id="22"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第三节  消防安全知识</a:t>
            </a:r>
            <a:endParaRPr lang="zh-CN" altLang="en-US" sz="4000" b="1">
              <a:solidFill>
                <a:schemeClr val="lt1"/>
              </a:solidFill>
            </a:endParaRPr>
          </a:p>
        </p:txBody>
      </p:sp>
      <p:sp>
        <p:nvSpPr>
          <p:cNvPr id="5" name="矩形 4"/>
          <p:cNvSpPr/>
          <p:nvPr/>
        </p:nvSpPr>
        <p:spPr>
          <a:xfrm>
            <a:off x="581660" y="1621155"/>
            <a:ext cx="282321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火灾扑救</a:t>
            </a:r>
            <a:endParaRPr lang="zh-CN" altLang="en-US" sz="2400" b="1">
              <a:solidFill>
                <a:srgbClr val="FFFFFF"/>
              </a:solidFill>
              <a:latin typeface="微软雅黑" panose="020B0503020204020204" charset="-122"/>
              <a:ea typeface="微软雅黑" panose="020B0503020204020204" charset="-122"/>
            </a:endParaRPr>
          </a:p>
        </p:txBody>
      </p:sp>
      <p:sp>
        <p:nvSpPr>
          <p:cNvPr id="4" name="文本框 3"/>
          <p:cNvSpPr txBox="1"/>
          <p:nvPr>
            <p:custDataLst>
              <p:tags r:id="rId1"/>
            </p:custDataLst>
          </p:nvPr>
        </p:nvSpPr>
        <p:spPr>
          <a:xfrm>
            <a:off x="809625" y="2088515"/>
            <a:ext cx="10573385" cy="3830955"/>
          </a:xfrm>
          <a:prstGeom prst="rect">
            <a:avLst/>
          </a:prstGeom>
          <a:noFill/>
        </p:spPr>
        <p:txBody>
          <a:bodyPr wrap="square" rtlCol="0">
            <a:spAutoFit/>
          </a:bodyPr>
          <a:lstStyle/>
          <a:p>
            <a:pPr algn="l" fontAlgn="auto">
              <a:lnSpc>
                <a:spcPct val="150000"/>
              </a:lnSpc>
              <a:buClrTx/>
              <a:buSzTx/>
              <a:buFontTx/>
            </a:pPr>
            <a:r>
              <a:rPr lang="zh-CN" b="1">
                <a:solidFill>
                  <a:schemeClr val="dk1"/>
                </a:solidFill>
                <a:latin typeface="微软雅黑" panose="020B0503020204020204" charset="-122"/>
                <a:ea typeface="微软雅黑" panose="020B0503020204020204" charset="-122"/>
                <a:cs typeface="微软雅黑" panose="020B0503020204020204" charset="-122"/>
                <a:sym typeface="+mn-ea"/>
              </a:rPr>
              <a:t>火灾扑救原则</a:t>
            </a:r>
            <a:endParaRPr lang="zh-CN" b="1">
              <a:solidFill>
                <a:schemeClr val="dk1"/>
              </a:solidFill>
              <a:latin typeface="微软雅黑" panose="020B0503020204020204" charset="-122"/>
              <a:ea typeface="微软雅黑" panose="020B0503020204020204" charset="-122"/>
              <a:cs typeface="微软雅黑" panose="020B0503020204020204" charset="-122"/>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1</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）报警早，损失小</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a:solidFill>
                  <a:schemeClr val="dk1"/>
                </a:solidFill>
                <a:latin typeface="微软雅黑" panose="020B0503020204020204" charset="-122"/>
                <a:ea typeface="微软雅黑" panose="020B0503020204020204" charset="-122"/>
                <a:cs typeface="微软雅黑" panose="020B0503020204020204" charset="-122"/>
                <a:sym typeface="+mn-ea"/>
              </a:rPr>
              <a:t>        这是人们在同火灾作斗争中总结出来的一条宝贵经验。由于火灾发展很快，当发现初起火灾时，在积极组织扑救的同时，尽快用火警报警装置、电话等向</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应急</a:t>
            </a:r>
            <a:r>
              <a:rPr>
                <a:solidFill>
                  <a:schemeClr val="dk1"/>
                </a:solidFill>
                <a:latin typeface="微软雅黑" panose="020B0503020204020204" charset="-122"/>
                <a:ea typeface="微软雅黑" panose="020B0503020204020204" charset="-122"/>
                <a:cs typeface="微软雅黑" panose="020B0503020204020204" charset="-122"/>
                <a:sym typeface="+mn-ea"/>
              </a:rPr>
              <a:t>消防</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部门</a:t>
            </a:r>
            <a:r>
              <a:rPr>
                <a:solidFill>
                  <a:schemeClr val="dk1"/>
                </a:solidFill>
                <a:latin typeface="微软雅黑" panose="020B0503020204020204" charset="-122"/>
                <a:ea typeface="微软雅黑" panose="020B0503020204020204" charset="-122"/>
                <a:cs typeface="微软雅黑" panose="020B0503020204020204" charset="-122"/>
                <a:sym typeface="+mn-ea"/>
              </a:rPr>
              <a:t>报警。</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2</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a:solidFill>
                  <a:schemeClr val="dk1"/>
                </a:solidFill>
                <a:latin typeface="微软雅黑" panose="020B0503020204020204" charset="-122"/>
                <a:ea typeface="微软雅黑" panose="020B0503020204020204" charset="-122"/>
                <a:cs typeface="微软雅黑" panose="020B0503020204020204" charset="-122"/>
                <a:sym typeface="+mn-ea"/>
              </a:rPr>
              <a:t>边报警，边扑救</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a:solidFill>
                  <a:schemeClr val="dk1"/>
                </a:solidFill>
                <a:latin typeface="微软雅黑" panose="020B0503020204020204" charset="-122"/>
                <a:ea typeface="微软雅黑" panose="020B0503020204020204" charset="-122"/>
                <a:cs typeface="微软雅黑" panose="020B0503020204020204" charset="-122"/>
                <a:sym typeface="+mn-ea"/>
              </a:rPr>
              <a:t>        在报警的同时要及时扑灭初起之火。火灾通常要经过初起阶段、发展阶段，最后到下降和熄灭阶段的发展过程。在火灾的初起阶段，由于燃烧面积小，燃烧强度弱，放出的辐射热量少，是扑救的最有利时机。这种初起火一经发现，只要不错过时机，可以用很少的灭火器材就可以扑灭。所以，就地取材、不失时机地扑灭初期火灾是极其重要的。</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第三节  消防安全知识</a:t>
            </a:r>
            <a:endParaRPr lang="zh-CN" altLang="en-US" sz="4000" b="1">
              <a:solidFill>
                <a:schemeClr val="lt1"/>
              </a:solidFill>
            </a:endParaRPr>
          </a:p>
        </p:txBody>
      </p:sp>
      <p:sp>
        <p:nvSpPr>
          <p:cNvPr id="5" name="矩形 4"/>
          <p:cNvSpPr/>
          <p:nvPr/>
        </p:nvSpPr>
        <p:spPr>
          <a:xfrm>
            <a:off x="581660" y="1621155"/>
            <a:ext cx="282321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火灾扑救</a:t>
            </a:r>
            <a:endParaRPr lang="zh-CN" altLang="en-US" sz="2400" b="1">
              <a:solidFill>
                <a:srgbClr val="FFFFFF"/>
              </a:solidFill>
              <a:latin typeface="微软雅黑" panose="020B0503020204020204" charset="-122"/>
              <a:ea typeface="微软雅黑" panose="020B0503020204020204" charset="-122"/>
            </a:endParaRPr>
          </a:p>
        </p:txBody>
      </p:sp>
      <p:sp>
        <p:nvSpPr>
          <p:cNvPr id="4" name="文本框 3"/>
          <p:cNvSpPr txBox="1"/>
          <p:nvPr>
            <p:custDataLst>
              <p:tags r:id="rId1"/>
            </p:custDataLst>
          </p:nvPr>
        </p:nvSpPr>
        <p:spPr>
          <a:xfrm>
            <a:off x="809625" y="2088515"/>
            <a:ext cx="10573385" cy="3830955"/>
          </a:xfrm>
          <a:prstGeom prst="rect">
            <a:avLst/>
          </a:prstGeom>
          <a:noFill/>
        </p:spPr>
        <p:txBody>
          <a:bodyPr wrap="square" rtlCol="0">
            <a:spAutoFit/>
          </a:bodyPr>
          <a:lstStyle/>
          <a:p>
            <a:pPr algn="l" fontAlgn="auto">
              <a:lnSpc>
                <a:spcPct val="150000"/>
              </a:lnSpc>
              <a:buClrTx/>
              <a:buSzTx/>
              <a:buFontTx/>
            </a:pPr>
            <a:r>
              <a:rPr lang="zh-CN" b="1">
                <a:solidFill>
                  <a:schemeClr val="dk1"/>
                </a:solidFill>
                <a:latin typeface="微软雅黑" panose="020B0503020204020204" charset="-122"/>
                <a:ea typeface="微软雅黑" panose="020B0503020204020204" charset="-122"/>
                <a:cs typeface="微软雅黑" panose="020B0503020204020204" charset="-122"/>
                <a:sym typeface="+mn-ea"/>
              </a:rPr>
              <a:t>火灾扑救原则</a:t>
            </a:r>
            <a:endParaRPr lang="zh-CN" b="1">
              <a:solidFill>
                <a:schemeClr val="dk1"/>
              </a:solidFill>
              <a:latin typeface="微软雅黑" panose="020B0503020204020204" charset="-122"/>
              <a:ea typeface="微软雅黑" panose="020B0503020204020204" charset="-122"/>
              <a:cs typeface="微软雅黑" panose="020B0503020204020204" charset="-122"/>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3</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）先控制，后灭火</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在扑救可燃气体、液体火灾时，应首先切断可燃物的来源，然后争取灭火一次成功。如果在未切断可燃气体、液体来源的情况下，急于求成，盲目灭火，则是一种十分危险的做法。</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原因：火焰一旦被扑灭，而可燃物继续向外喷散，特别是比空气重的液化石油气外溢，易沉积在低洼处，不易很快消散，遇火源还会引起复燃。如果气体浓度达到爆炸极限，甚至还能引起爆炸，容易导致严重伤害事故。</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因此，在气体、液体火灾的可燃物来源未切断之前，扑救应以冷却保护为主，积极设法切断可燃物来源，然后集中力量把火灾扑灭。</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第三节  消防安全知识</a:t>
            </a:r>
            <a:endParaRPr lang="zh-CN" altLang="en-US" sz="4000" b="1">
              <a:solidFill>
                <a:schemeClr val="lt1"/>
              </a:solidFill>
            </a:endParaRPr>
          </a:p>
        </p:txBody>
      </p:sp>
      <p:sp>
        <p:nvSpPr>
          <p:cNvPr id="5" name="矩形 4"/>
          <p:cNvSpPr/>
          <p:nvPr/>
        </p:nvSpPr>
        <p:spPr>
          <a:xfrm>
            <a:off x="581660" y="1621155"/>
            <a:ext cx="282321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火灾扑救</a:t>
            </a:r>
            <a:endParaRPr lang="zh-CN" altLang="en-US" sz="2400" b="1">
              <a:solidFill>
                <a:srgbClr val="FFFFFF"/>
              </a:solidFill>
              <a:latin typeface="微软雅黑" panose="020B0503020204020204" charset="-122"/>
              <a:ea typeface="微软雅黑" panose="020B0503020204020204" charset="-122"/>
            </a:endParaRPr>
          </a:p>
        </p:txBody>
      </p:sp>
      <p:sp>
        <p:nvSpPr>
          <p:cNvPr id="4" name="文本框 3"/>
          <p:cNvSpPr txBox="1"/>
          <p:nvPr>
            <p:custDataLst>
              <p:tags r:id="rId1"/>
            </p:custDataLst>
          </p:nvPr>
        </p:nvSpPr>
        <p:spPr>
          <a:xfrm>
            <a:off x="809625" y="2088515"/>
            <a:ext cx="10573385" cy="2584450"/>
          </a:xfrm>
          <a:prstGeom prst="rect">
            <a:avLst/>
          </a:prstGeom>
          <a:noFill/>
        </p:spPr>
        <p:txBody>
          <a:bodyPr wrap="square" rtlCol="0">
            <a:spAutoFit/>
          </a:bodyPr>
          <a:lstStyle/>
          <a:p>
            <a:pPr algn="l" fontAlgn="auto">
              <a:lnSpc>
                <a:spcPct val="150000"/>
              </a:lnSpc>
              <a:buClrTx/>
              <a:buSzTx/>
              <a:buFontTx/>
            </a:pPr>
            <a:r>
              <a:rPr lang="zh-CN" b="1">
                <a:solidFill>
                  <a:schemeClr val="dk1"/>
                </a:solidFill>
                <a:latin typeface="微软雅黑" panose="020B0503020204020204" charset="-122"/>
                <a:ea typeface="微软雅黑" panose="020B0503020204020204" charset="-122"/>
                <a:cs typeface="微软雅黑" panose="020B0503020204020204" charset="-122"/>
                <a:sym typeface="+mn-ea"/>
              </a:rPr>
              <a:t>火灾扑救原则</a:t>
            </a:r>
            <a:endParaRPr lang="zh-CN" b="1">
              <a:solidFill>
                <a:schemeClr val="dk1"/>
              </a:solidFill>
              <a:latin typeface="微软雅黑" panose="020B0503020204020204" charset="-122"/>
              <a:ea typeface="微软雅黑" panose="020B0503020204020204" charset="-122"/>
              <a:cs typeface="微软雅黑" panose="020B0503020204020204" charset="-122"/>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4</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）先救人，后救物</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若人员受到火灾的威胁，人和物相比，人是主要的。应贯彻执行救人第一，救人与灭火同步进行的原则，先救人后疏散物资。要首先组织人力和工具，尽早、尽快地将被困人员抢救出来。在组织主要力量抢救人员的同时，部署一定的力量疏散物资、扑救火灾。在组织抢救工作时，应注意先把受到火灾威胁最严重的人员抢救出来，抢救时要做到稳妥、准确、果断、勇敢，确保抢救的安全。</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第三节  消防安全知识</a:t>
            </a:r>
            <a:endParaRPr lang="zh-CN" altLang="en-US" sz="4000" b="1">
              <a:solidFill>
                <a:schemeClr val="lt1"/>
              </a:solidFill>
            </a:endParaRPr>
          </a:p>
        </p:txBody>
      </p:sp>
      <p:sp>
        <p:nvSpPr>
          <p:cNvPr id="5" name="矩形 4"/>
          <p:cNvSpPr/>
          <p:nvPr/>
        </p:nvSpPr>
        <p:spPr>
          <a:xfrm>
            <a:off x="581660" y="1621155"/>
            <a:ext cx="282321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火灾扑救</a:t>
            </a:r>
            <a:endParaRPr lang="zh-CN" altLang="en-US" sz="2400" b="1">
              <a:solidFill>
                <a:srgbClr val="FFFFFF"/>
              </a:solidFill>
              <a:latin typeface="微软雅黑" panose="020B0503020204020204" charset="-122"/>
              <a:ea typeface="微软雅黑" panose="020B0503020204020204" charset="-122"/>
            </a:endParaRPr>
          </a:p>
        </p:txBody>
      </p:sp>
      <p:sp>
        <p:nvSpPr>
          <p:cNvPr id="4" name="文本框 3"/>
          <p:cNvSpPr txBox="1"/>
          <p:nvPr>
            <p:custDataLst>
              <p:tags r:id="rId1"/>
            </p:custDataLst>
          </p:nvPr>
        </p:nvSpPr>
        <p:spPr>
          <a:xfrm>
            <a:off x="809625" y="2088515"/>
            <a:ext cx="10573385" cy="2999740"/>
          </a:xfrm>
          <a:prstGeom prst="rect">
            <a:avLst/>
          </a:prstGeom>
          <a:noFill/>
        </p:spPr>
        <p:txBody>
          <a:bodyPr wrap="square" rtlCol="0">
            <a:spAutoFit/>
          </a:bodyPr>
          <a:lstStyle/>
          <a:p>
            <a:pPr algn="l" fontAlgn="auto">
              <a:lnSpc>
                <a:spcPct val="150000"/>
              </a:lnSpc>
              <a:buClrTx/>
              <a:buSzTx/>
              <a:buFontTx/>
            </a:pPr>
            <a:r>
              <a:rPr lang="zh-CN" b="1">
                <a:solidFill>
                  <a:schemeClr val="dk1"/>
                </a:solidFill>
                <a:latin typeface="微软雅黑" panose="020B0503020204020204" charset="-122"/>
                <a:ea typeface="微软雅黑" panose="020B0503020204020204" charset="-122"/>
                <a:cs typeface="微软雅黑" panose="020B0503020204020204" charset="-122"/>
                <a:sym typeface="+mn-ea"/>
              </a:rPr>
              <a:t>火灾扑救原则</a:t>
            </a:r>
            <a:endParaRPr lang="zh-CN" b="1">
              <a:solidFill>
                <a:schemeClr val="dk1"/>
              </a:solidFill>
              <a:latin typeface="微软雅黑" panose="020B0503020204020204" charset="-122"/>
              <a:ea typeface="微软雅黑" panose="020B0503020204020204" charset="-122"/>
              <a:cs typeface="微软雅黑" panose="020B0503020204020204" charset="-122"/>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5</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）防中毒、防窒息</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许多化学物品燃烧时会产生有毒烟雾。一些有毒物品燃烧时，如使用的灭火剂不当，也会产生有毒或剧毒气体，很容易发生人员中毒。大量烟雾或使用二氧化碳等窒息法灭火时，火场附近空气中氧含量降低可能引起窒息。</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因此，在化工企业扑救火灾时应特别注意防中毒、防窒息。在扑救有毒物品时要正确选用灭火剂，以避免产生有毒或剧毒气体。扑救时应尽可能站在上风向，必要时要佩戴面具，以防发生中毒或窒息。</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第三节  消防安全知识</a:t>
            </a:r>
            <a:endParaRPr lang="zh-CN" altLang="en-US" sz="4000" b="1">
              <a:solidFill>
                <a:schemeClr val="lt1"/>
              </a:solidFill>
            </a:endParaRPr>
          </a:p>
        </p:txBody>
      </p:sp>
      <p:sp>
        <p:nvSpPr>
          <p:cNvPr id="5" name="矩形 4"/>
          <p:cNvSpPr/>
          <p:nvPr/>
        </p:nvSpPr>
        <p:spPr>
          <a:xfrm>
            <a:off x="581660" y="1621155"/>
            <a:ext cx="282321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火灾扑救</a:t>
            </a:r>
            <a:endParaRPr lang="zh-CN" altLang="en-US" sz="2400" b="1">
              <a:solidFill>
                <a:srgbClr val="FFFFFF"/>
              </a:solidFill>
              <a:latin typeface="微软雅黑" panose="020B0503020204020204" charset="-122"/>
              <a:ea typeface="微软雅黑" panose="020B0503020204020204" charset="-122"/>
            </a:endParaRPr>
          </a:p>
        </p:txBody>
      </p:sp>
      <p:sp>
        <p:nvSpPr>
          <p:cNvPr id="4" name="文本框 3"/>
          <p:cNvSpPr txBox="1"/>
          <p:nvPr>
            <p:custDataLst>
              <p:tags r:id="rId1"/>
            </p:custDataLst>
          </p:nvPr>
        </p:nvSpPr>
        <p:spPr>
          <a:xfrm>
            <a:off x="809625" y="2088515"/>
            <a:ext cx="10573385" cy="2999740"/>
          </a:xfrm>
          <a:prstGeom prst="rect">
            <a:avLst/>
          </a:prstGeom>
          <a:noFill/>
        </p:spPr>
        <p:txBody>
          <a:bodyPr wrap="square" rtlCol="0">
            <a:spAutoFit/>
          </a:bodyPr>
          <a:lstStyle/>
          <a:p>
            <a:pPr algn="l" fontAlgn="auto">
              <a:lnSpc>
                <a:spcPct val="150000"/>
              </a:lnSpc>
              <a:buClrTx/>
              <a:buSzTx/>
              <a:buFontTx/>
            </a:pPr>
            <a:r>
              <a:rPr lang="zh-CN" b="1">
                <a:solidFill>
                  <a:schemeClr val="dk1"/>
                </a:solidFill>
                <a:latin typeface="微软雅黑" panose="020B0503020204020204" charset="-122"/>
                <a:ea typeface="微软雅黑" panose="020B0503020204020204" charset="-122"/>
                <a:cs typeface="微软雅黑" panose="020B0503020204020204" charset="-122"/>
                <a:sym typeface="+mn-ea"/>
              </a:rPr>
              <a:t>火灾扑救原则</a:t>
            </a:r>
            <a:endParaRPr lang="zh-CN" b="1">
              <a:solidFill>
                <a:schemeClr val="dk1"/>
              </a:solidFill>
              <a:latin typeface="微软雅黑" panose="020B0503020204020204" charset="-122"/>
              <a:ea typeface="微软雅黑" panose="020B0503020204020204" charset="-122"/>
              <a:cs typeface="微软雅黑" panose="020B0503020204020204" charset="-122"/>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6</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）听指挥，莫惊慌</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发生火灾时不能随便动用周围的物资进行灭火，因为慌乱中可能会把可燃液体当成水来使用，反面会造成火势迅速扩大；也可能会因没有正确使用而白白消耗掉现场灭火器材。</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因此，发生火灾时一定要保持镇静，迅速采取正确措施扑灭初起火。此外，当由于各种因素，发生的火灾在消防队赶到后还未被扑灭时，为了卓有成效地扑救火灾，必须听从火场指挥员的指挥，互相配合，积极主动完成扑救任务。</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第三节  消防安全知识</a:t>
            </a:r>
            <a:endParaRPr lang="zh-CN" altLang="en-US" sz="4000" b="1">
              <a:solidFill>
                <a:schemeClr val="lt1"/>
              </a:solidFill>
            </a:endParaRPr>
          </a:p>
        </p:txBody>
      </p:sp>
      <p:sp>
        <p:nvSpPr>
          <p:cNvPr id="5" name="矩形 4"/>
          <p:cNvSpPr/>
          <p:nvPr/>
        </p:nvSpPr>
        <p:spPr>
          <a:xfrm>
            <a:off x="581660" y="1621155"/>
            <a:ext cx="282321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火灾疏散逃生</a:t>
            </a:r>
            <a:endParaRPr lang="zh-CN" altLang="en-US" sz="2400" b="1">
              <a:solidFill>
                <a:srgbClr val="FFFFFF"/>
              </a:solidFill>
              <a:latin typeface="微软雅黑" panose="020B0503020204020204" charset="-122"/>
              <a:ea typeface="微软雅黑" panose="020B0503020204020204" charset="-122"/>
            </a:endParaRPr>
          </a:p>
        </p:txBody>
      </p:sp>
      <p:sp>
        <p:nvSpPr>
          <p:cNvPr id="4" name="文本框 3"/>
          <p:cNvSpPr txBox="1"/>
          <p:nvPr>
            <p:custDataLst>
              <p:tags r:id="rId1"/>
            </p:custDataLst>
          </p:nvPr>
        </p:nvSpPr>
        <p:spPr>
          <a:xfrm>
            <a:off x="809625" y="2088515"/>
            <a:ext cx="10573385" cy="4246245"/>
          </a:xfrm>
          <a:prstGeom prst="rect">
            <a:avLst/>
          </a:prstGeom>
          <a:noFill/>
        </p:spPr>
        <p:txBody>
          <a:bodyPr wrap="square" rtlCol="0">
            <a:spAutoFit/>
          </a:bodyPr>
          <a:lstStyle/>
          <a:p>
            <a:pPr algn="l" fontAlgn="auto">
              <a:lnSpc>
                <a:spcPct val="150000"/>
              </a:lnSpc>
              <a:buClrTx/>
              <a:buSzTx/>
              <a:buFontTx/>
            </a:pPr>
            <a:r>
              <a:rPr lang="zh-CN" b="1">
                <a:solidFill>
                  <a:schemeClr val="dk1"/>
                </a:solidFill>
                <a:latin typeface="微软雅黑" panose="020B0503020204020204" charset="-122"/>
                <a:ea typeface="微软雅黑" panose="020B0503020204020204" charset="-122"/>
                <a:cs typeface="微软雅黑" panose="020B0503020204020204" charset="-122"/>
                <a:sym typeface="+mn-ea"/>
              </a:rPr>
              <a:t>火场逃生十三诀</a:t>
            </a:r>
            <a:endParaRPr lang="zh-CN" b="1">
              <a:solidFill>
                <a:schemeClr val="dk1"/>
              </a:solidFill>
              <a:latin typeface="微软雅黑" panose="020B0503020204020204" charset="-122"/>
              <a:ea typeface="微软雅黑" panose="020B0503020204020204" charset="-122"/>
              <a:cs typeface="微软雅黑" panose="020B0503020204020204" charset="-122"/>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1</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）逃生预演，临危不乱</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每个人对自己工作、学习或居住所在的建筑物的结构及逃生路径要做到了然于胸，必要时可集中组织应急逃生预演，使大家熟悉建筑物内的消防设施及自救逃生的方法。这样，火灾发生时，就不会觉得走投无路了。</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请记住：事前预演，将会事半功倍。</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2</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）熟悉环境，暗记出口</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当你处在陌生的环境时，如入住酒店、商场购物、进入娱乐场所时，为了自身的安全，务必留心疏散通道、安全出口及楼梯方位等，以便关键时候能尽快逃离现场。</a:t>
            </a:r>
            <a:b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b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请记住：在安全无事时，一定要居安思危，给自己预留一条通路。</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第三节  消防安全知识</a:t>
            </a:r>
            <a:endParaRPr lang="zh-CN" altLang="en-US" sz="4000" b="1">
              <a:solidFill>
                <a:schemeClr val="lt1"/>
              </a:solidFill>
            </a:endParaRPr>
          </a:p>
        </p:txBody>
      </p:sp>
      <p:sp>
        <p:nvSpPr>
          <p:cNvPr id="5" name="矩形 4"/>
          <p:cNvSpPr/>
          <p:nvPr/>
        </p:nvSpPr>
        <p:spPr>
          <a:xfrm>
            <a:off x="581660" y="1621155"/>
            <a:ext cx="282321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火灾疏散逃生</a:t>
            </a:r>
            <a:endParaRPr lang="zh-CN" altLang="en-US" sz="2400" b="1">
              <a:solidFill>
                <a:srgbClr val="FFFFFF"/>
              </a:solidFill>
              <a:latin typeface="微软雅黑" panose="020B0503020204020204" charset="-122"/>
              <a:ea typeface="微软雅黑" panose="020B0503020204020204" charset="-122"/>
            </a:endParaRPr>
          </a:p>
        </p:txBody>
      </p:sp>
      <p:sp>
        <p:nvSpPr>
          <p:cNvPr id="4" name="文本框 3"/>
          <p:cNvSpPr txBox="1"/>
          <p:nvPr>
            <p:custDataLst>
              <p:tags r:id="rId1"/>
            </p:custDataLst>
          </p:nvPr>
        </p:nvSpPr>
        <p:spPr>
          <a:xfrm>
            <a:off x="809625" y="2088515"/>
            <a:ext cx="10573385" cy="4246245"/>
          </a:xfrm>
          <a:prstGeom prst="rect">
            <a:avLst/>
          </a:prstGeom>
          <a:noFill/>
        </p:spPr>
        <p:txBody>
          <a:bodyPr wrap="square" rtlCol="0">
            <a:spAutoFit/>
          </a:bodyPr>
          <a:lstStyle/>
          <a:p>
            <a:pPr algn="l" fontAlgn="auto">
              <a:lnSpc>
                <a:spcPct val="150000"/>
              </a:lnSpc>
              <a:buClrTx/>
              <a:buSzTx/>
              <a:buFontTx/>
            </a:pPr>
            <a:r>
              <a:rPr lang="zh-CN" b="1">
                <a:solidFill>
                  <a:schemeClr val="dk1"/>
                </a:solidFill>
                <a:latin typeface="微软雅黑" panose="020B0503020204020204" charset="-122"/>
                <a:ea typeface="微软雅黑" panose="020B0503020204020204" charset="-122"/>
                <a:cs typeface="微软雅黑" panose="020B0503020204020204" charset="-122"/>
                <a:sym typeface="+mn-ea"/>
              </a:rPr>
              <a:t>火场逃生十三诀</a:t>
            </a:r>
            <a:endParaRPr lang="zh-CN" b="1">
              <a:solidFill>
                <a:schemeClr val="dk1"/>
              </a:solidFill>
              <a:latin typeface="微软雅黑" panose="020B0503020204020204" charset="-122"/>
              <a:ea typeface="微软雅黑" panose="020B0503020204020204" charset="-122"/>
              <a:cs typeface="微软雅黑" panose="020B0503020204020204" charset="-122"/>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3</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）通道出口，畅通无阻</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楼梯、通道、安全出口等是火灾发生时最重要的逃生之路，应保证畅通无阻，切不可堆放杂物或设闸上锁，以便紧急时能安全迅速地通过。 </a:t>
            </a:r>
            <a:b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b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请记住：自断后路，必死无疑。</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4</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）扑灭小火，惠及他人</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当发生火灾时，如果发现火势并不大，且尚未对人造成很大威胁时，当周围有足够的消防器材，如灭火器、消防栓等，应奋力将小火控制、扑灭；千万不要惊慌失措地乱叫乱窜，置小火于不顾而酿成大灾。</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请记住：争分夺秒，扑灭“初期火灾”。</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第三节  消防安全知识</a:t>
            </a:r>
            <a:endParaRPr lang="zh-CN" altLang="en-US" sz="4000" b="1">
              <a:solidFill>
                <a:schemeClr val="lt1"/>
              </a:solidFill>
            </a:endParaRPr>
          </a:p>
        </p:txBody>
      </p:sp>
      <p:sp>
        <p:nvSpPr>
          <p:cNvPr id="5" name="矩形 4"/>
          <p:cNvSpPr/>
          <p:nvPr/>
        </p:nvSpPr>
        <p:spPr>
          <a:xfrm>
            <a:off x="581660" y="1621155"/>
            <a:ext cx="282321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火灾疏散逃生</a:t>
            </a:r>
            <a:endParaRPr lang="zh-CN" altLang="en-US" sz="2400" b="1">
              <a:solidFill>
                <a:srgbClr val="FFFFFF"/>
              </a:solidFill>
              <a:latin typeface="微软雅黑" panose="020B0503020204020204" charset="-122"/>
              <a:ea typeface="微软雅黑" panose="020B0503020204020204" charset="-122"/>
            </a:endParaRPr>
          </a:p>
        </p:txBody>
      </p:sp>
      <p:sp>
        <p:nvSpPr>
          <p:cNvPr id="4" name="文本框 3"/>
          <p:cNvSpPr txBox="1"/>
          <p:nvPr>
            <p:custDataLst>
              <p:tags r:id="rId1"/>
            </p:custDataLst>
          </p:nvPr>
        </p:nvSpPr>
        <p:spPr>
          <a:xfrm>
            <a:off x="809625" y="2088515"/>
            <a:ext cx="10573385" cy="4661535"/>
          </a:xfrm>
          <a:prstGeom prst="rect">
            <a:avLst/>
          </a:prstGeom>
          <a:noFill/>
        </p:spPr>
        <p:txBody>
          <a:bodyPr wrap="square" rtlCol="0">
            <a:spAutoFit/>
          </a:bodyPr>
          <a:lstStyle/>
          <a:p>
            <a:pPr algn="l" fontAlgn="auto">
              <a:lnSpc>
                <a:spcPct val="150000"/>
              </a:lnSpc>
              <a:buClrTx/>
              <a:buSzTx/>
              <a:buFontTx/>
            </a:pPr>
            <a:r>
              <a:rPr lang="zh-CN" b="1">
                <a:solidFill>
                  <a:schemeClr val="dk1"/>
                </a:solidFill>
                <a:latin typeface="微软雅黑" panose="020B0503020204020204" charset="-122"/>
                <a:ea typeface="微软雅黑" panose="020B0503020204020204" charset="-122"/>
                <a:cs typeface="微软雅黑" panose="020B0503020204020204" charset="-122"/>
                <a:sym typeface="+mn-ea"/>
              </a:rPr>
              <a:t>火场逃生十三诀</a:t>
            </a:r>
            <a:endParaRPr lang="zh-CN" b="1">
              <a:solidFill>
                <a:schemeClr val="dk1"/>
              </a:solidFill>
              <a:latin typeface="微软雅黑" panose="020B0503020204020204" charset="-122"/>
              <a:ea typeface="微软雅黑" panose="020B0503020204020204" charset="-122"/>
              <a:cs typeface="微软雅黑" panose="020B0503020204020204" charset="-122"/>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5</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）保持镇静，明辨方向</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突遇火灾，面对浓烟和烈火，首先要强令自己保持镇静，迅速判断危险地点和安全地点，决定逃生的办法，尽快撤离险地。千万不要盲目地跟从人流和相互拥挤、乱冲乱窜。撤离时要注意，朝明亮处或外面空旷地方跑，要尽量往楼层下面跑，若通道已被烟火封阻，则应背向烟火方向离开，通过阳台、气窗、天台等往室外逃生。</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请记住：人只有沉着镇静，才能想出好办法。</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6</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）不入险地，不贪财物</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在火场中，人的生命是最重要的。身处险境，应尽快撤离，不要因害羞或顾及贵重物品，而把宝贵的逃生时间浪费在穿衣或寻找、搬离贵重物品上。已经逃离险境的人员，切莫重返险地，自投罗网。</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请记住：留得青山在，不怕没柴烧。</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第三节  消防安全知识</a:t>
            </a:r>
            <a:endParaRPr lang="zh-CN" altLang="en-US" sz="4000" b="1">
              <a:solidFill>
                <a:schemeClr val="lt1"/>
              </a:solidFill>
            </a:endParaRPr>
          </a:p>
        </p:txBody>
      </p:sp>
      <p:sp>
        <p:nvSpPr>
          <p:cNvPr id="5" name="矩形 4"/>
          <p:cNvSpPr/>
          <p:nvPr/>
        </p:nvSpPr>
        <p:spPr>
          <a:xfrm>
            <a:off x="581660" y="1621155"/>
            <a:ext cx="282321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火灾疏散逃生</a:t>
            </a:r>
            <a:endParaRPr lang="zh-CN" altLang="en-US" sz="2400" b="1">
              <a:solidFill>
                <a:srgbClr val="FFFFFF"/>
              </a:solidFill>
              <a:latin typeface="微软雅黑" panose="020B0503020204020204" charset="-122"/>
              <a:ea typeface="微软雅黑" panose="020B0503020204020204" charset="-122"/>
            </a:endParaRPr>
          </a:p>
        </p:txBody>
      </p:sp>
      <p:sp>
        <p:nvSpPr>
          <p:cNvPr id="4" name="文本框 3"/>
          <p:cNvSpPr txBox="1"/>
          <p:nvPr>
            <p:custDataLst>
              <p:tags r:id="rId1"/>
            </p:custDataLst>
          </p:nvPr>
        </p:nvSpPr>
        <p:spPr>
          <a:xfrm>
            <a:off x="809625" y="2088515"/>
            <a:ext cx="10573385" cy="4569460"/>
          </a:xfrm>
          <a:prstGeom prst="rect">
            <a:avLst/>
          </a:prstGeom>
          <a:noFill/>
        </p:spPr>
        <p:txBody>
          <a:bodyPr wrap="square" rtlCol="0">
            <a:spAutoFit/>
          </a:bodyPr>
          <a:lstStyle/>
          <a:p>
            <a:pPr algn="l" fontAlgn="auto">
              <a:lnSpc>
                <a:spcPct val="150000"/>
              </a:lnSpc>
              <a:buClrTx/>
              <a:buSzTx/>
              <a:buFontTx/>
            </a:pPr>
            <a:r>
              <a:rPr lang="zh-CN" b="1">
                <a:solidFill>
                  <a:schemeClr val="dk1"/>
                </a:solidFill>
                <a:latin typeface="微软雅黑" panose="020B0503020204020204" charset="-122"/>
                <a:ea typeface="微软雅黑" panose="020B0503020204020204" charset="-122"/>
                <a:cs typeface="微软雅黑" panose="020B0503020204020204" charset="-122"/>
                <a:sym typeface="+mn-ea"/>
              </a:rPr>
              <a:t>火场逃生十三诀</a:t>
            </a:r>
            <a:endParaRPr lang="zh-CN" b="1">
              <a:solidFill>
                <a:schemeClr val="dk1"/>
              </a:solidFill>
              <a:latin typeface="微软雅黑" panose="020B0503020204020204" charset="-122"/>
              <a:ea typeface="微软雅黑" panose="020B0503020204020204" charset="-122"/>
              <a:cs typeface="微软雅黑" panose="020B0503020204020204" charset="-122"/>
            </a:endParaRPr>
          </a:p>
          <a:p>
            <a:pPr algn="l" fontAlgn="auto">
              <a:lnSpc>
                <a:spcPct val="150000"/>
              </a:lnSpc>
              <a:spcBef>
                <a:spcPct val="0"/>
              </a:spcBef>
              <a:buClrTx/>
              <a:buSzTx/>
              <a:buNone/>
            </a:pPr>
            <a:r>
              <a:rPr lang="en-US" altLang="zh-CN" sz="1600">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sz="1600">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sz="1600">
                <a:solidFill>
                  <a:schemeClr val="dk1"/>
                </a:solidFill>
                <a:latin typeface="微软雅黑" panose="020B0503020204020204" charset="-122"/>
                <a:ea typeface="微软雅黑" panose="020B0503020204020204" charset="-122"/>
                <a:cs typeface="微软雅黑" panose="020B0503020204020204" charset="-122"/>
                <a:sym typeface="+mn-ea"/>
              </a:rPr>
              <a:t>7</a:t>
            </a:r>
            <a:r>
              <a:rPr lang="zh-CN" altLang="en-US" sz="1600">
                <a:solidFill>
                  <a:schemeClr val="dk1"/>
                </a:solidFill>
                <a:latin typeface="微软雅黑" panose="020B0503020204020204" charset="-122"/>
                <a:ea typeface="微软雅黑" panose="020B0503020204020204" charset="-122"/>
                <a:cs typeface="微软雅黑" panose="020B0503020204020204" charset="-122"/>
                <a:sym typeface="+mn-ea"/>
              </a:rPr>
              <a:t>）简易防护，掩鼻匍匐</a:t>
            </a:r>
            <a:endParaRPr lang="zh-CN" altLang="en-US" sz="1600">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zh-CN" altLang="en-US" sz="1600">
                <a:solidFill>
                  <a:schemeClr val="dk1"/>
                </a:solidFill>
                <a:latin typeface="微软雅黑" panose="020B0503020204020204" charset="-122"/>
                <a:ea typeface="微软雅黑" panose="020B0503020204020204" charset="-122"/>
                <a:cs typeface="微软雅黑" panose="020B0503020204020204" charset="-122"/>
                <a:sym typeface="+mn-ea"/>
              </a:rPr>
              <a:t>       逃生时经过充满烟雾的路线，要防止烟雾中毒、预防窒息。为了防止火场浓烟呛入，可采用毛巾、口罩蒙鼻，匍匐撤离的办法。烟气较空气轻而飘于上部，贴近地面撤离是避免烟气吸入、滤去毒气的最佳方法。穿过烟火封锁区，应配戴防毒面具、头盔、阻燃隔热服等护具，如果没有这些护具，那么可向头部、身上浇冷水或用湿毛巾、湿棉被、湿毯子等将头、身裹好，再冲出去。</a:t>
            </a:r>
            <a:endParaRPr lang="zh-CN" altLang="en-US" sz="1600">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zh-CN" altLang="en-US" sz="1600">
                <a:solidFill>
                  <a:schemeClr val="dk1"/>
                </a:solidFill>
                <a:latin typeface="微软雅黑" panose="020B0503020204020204" charset="-122"/>
                <a:ea typeface="微软雅黑" panose="020B0503020204020204" charset="-122"/>
                <a:cs typeface="微软雅黑" panose="020B0503020204020204" charset="-122"/>
                <a:sym typeface="+mn-ea"/>
              </a:rPr>
              <a:t>       请记住：多件工具来做保，总比赤手空拳好。</a:t>
            </a:r>
            <a:endParaRPr lang="zh-CN" altLang="en-US" sz="1600">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sz="1600">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sz="1600">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sz="1600">
                <a:solidFill>
                  <a:schemeClr val="dk1"/>
                </a:solidFill>
                <a:latin typeface="微软雅黑" panose="020B0503020204020204" charset="-122"/>
                <a:ea typeface="微软雅黑" panose="020B0503020204020204" charset="-122"/>
                <a:cs typeface="微软雅黑" panose="020B0503020204020204" charset="-122"/>
                <a:sym typeface="+mn-ea"/>
              </a:rPr>
              <a:t>8</a:t>
            </a:r>
            <a:r>
              <a:rPr lang="zh-CN" altLang="en-US" sz="1600">
                <a:solidFill>
                  <a:schemeClr val="dk1"/>
                </a:solidFill>
                <a:latin typeface="微软雅黑" panose="020B0503020204020204" charset="-122"/>
                <a:ea typeface="微软雅黑" panose="020B0503020204020204" charset="-122"/>
                <a:cs typeface="微软雅黑" panose="020B0503020204020204" charset="-122"/>
                <a:sym typeface="+mn-ea"/>
              </a:rPr>
              <a:t>）善用通道，莫入电梯</a:t>
            </a:r>
            <a:endParaRPr lang="zh-CN" altLang="en-US" sz="1600">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zh-CN" altLang="en-US" sz="1600">
                <a:solidFill>
                  <a:schemeClr val="dk1"/>
                </a:solidFill>
                <a:latin typeface="微软雅黑" panose="020B0503020204020204" charset="-122"/>
                <a:ea typeface="微软雅黑" panose="020B0503020204020204" charset="-122"/>
                <a:cs typeface="微软雅黑" panose="020B0503020204020204" charset="-122"/>
                <a:sym typeface="+mn-ea"/>
              </a:rPr>
              <a:t>       规范标准的建筑物，都会有两条以上的逃生楼梯、通道或安全出口。发生火灾时，要根据情况选择进入相对较为安全的楼梯通道。除可利用楼梯外，还可利用建筑物的阳台、窗台、屋顶等攀到周围的安全地点；沿着下水管、避雷线等建筑上的凸出物，也可滑下楼脱险。千万要记住，高层楼着火时，不要乘坐普通电梯。</a:t>
            </a:r>
            <a:endParaRPr lang="zh-CN" altLang="en-US" sz="1600">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zh-CN" altLang="en-US" sz="1600">
                <a:solidFill>
                  <a:schemeClr val="dk1"/>
                </a:solidFill>
                <a:latin typeface="微软雅黑" panose="020B0503020204020204" charset="-122"/>
                <a:ea typeface="微软雅黑" panose="020B0503020204020204" charset="-122"/>
                <a:cs typeface="微软雅黑" panose="020B0503020204020204" charset="-122"/>
                <a:sym typeface="+mn-ea"/>
              </a:rPr>
              <a:t>       请记住：逃生紧迫时，电梯不可乘。</a:t>
            </a:r>
            <a:endParaRPr lang="zh-CN" altLang="en-US" sz="1600">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第三节  消防安全知识</a:t>
            </a:r>
            <a:endParaRPr lang="zh-CN" altLang="en-US" sz="4000" b="1">
              <a:solidFill>
                <a:schemeClr val="lt1"/>
              </a:solidFill>
            </a:endParaRPr>
          </a:p>
        </p:txBody>
      </p:sp>
      <p:sp>
        <p:nvSpPr>
          <p:cNvPr id="5" name="矩形 4"/>
          <p:cNvSpPr/>
          <p:nvPr/>
        </p:nvSpPr>
        <p:spPr>
          <a:xfrm>
            <a:off x="581660" y="1621155"/>
            <a:ext cx="282321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火灾疏散逃生</a:t>
            </a:r>
            <a:endParaRPr lang="zh-CN" altLang="en-US" sz="2400" b="1">
              <a:solidFill>
                <a:srgbClr val="FFFFFF"/>
              </a:solidFill>
              <a:latin typeface="微软雅黑" panose="020B0503020204020204" charset="-122"/>
              <a:ea typeface="微软雅黑" panose="020B0503020204020204" charset="-122"/>
            </a:endParaRPr>
          </a:p>
        </p:txBody>
      </p:sp>
      <p:sp>
        <p:nvSpPr>
          <p:cNvPr id="4" name="文本框 3"/>
          <p:cNvSpPr txBox="1"/>
          <p:nvPr>
            <p:custDataLst>
              <p:tags r:id="rId1"/>
            </p:custDataLst>
          </p:nvPr>
        </p:nvSpPr>
        <p:spPr>
          <a:xfrm>
            <a:off x="809625" y="2088515"/>
            <a:ext cx="10573385" cy="4823460"/>
          </a:xfrm>
          <a:prstGeom prst="rect">
            <a:avLst/>
          </a:prstGeom>
          <a:noFill/>
        </p:spPr>
        <p:txBody>
          <a:bodyPr wrap="square" rtlCol="0">
            <a:spAutoFit/>
          </a:bodyPr>
          <a:lstStyle/>
          <a:p>
            <a:pPr algn="l" fontAlgn="auto">
              <a:lnSpc>
                <a:spcPct val="150000"/>
              </a:lnSpc>
              <a:buClrTx/>
              <a:buSzTx/>
              <a:buFontTx/>
            </a:pPr>
            <a:r>
              <a:rPr lang="zh-CN" b="1">
                <a:solidFill>
                  <a:schemeClr val="dk1"/>
                </a:solidFill>
                <a:latin typeface="微软雅黑" panose="020B0503020204020204" charset="-122"/>
                <a:ea typeface="微软雅黑" panose="020B0503020204020204" charset="-122"/>
                <a:cs typeface="微软雅黑" panose="020B0503020204020204" charset="-122"/>
                <a:sym typeface="+mn-ea"/>
              </a:rPr>
              <a:t>火场逃生十三诀</a:t>
            </a:r>
            <a:endParaRPr lang="zh-CN" b="1">
              <a:solidFill>
                <a:schemeClr val="dk1"/>
              </a:solidFill>
              <a:latin typeface="微软雅黑" panose="020B0503020204020204" charset="-122"/>
              <a:ea typeface="微软雅黑" panose="020B0503020204020204" charset="-122"/>
              <a:cs typeface="微软雅黑" panose="020B0503020204020204" charset="-122"/>
            </a:endParaRPr>
          </a:p>
          <a:p>
            <a:pPr algn="l" fontAlgn="auto">
              <a:lnSpc>
                <a:spcPct val="150000"/>
              </a:lnSpc>
              <a:spcBef>
                <a:spcPct val="0"/>
              </a:spcBef>
              <a:buClrTx/>
              <a:buSzTx/>
              <a:buNone/>
            </a:pPr>
            <a:r>
              <a:rPr lang="en-US" altLang="zh-CN" sz="1700">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sz="1700">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sz="1700">
                <a:solidFill>
                  <a:schemeClr val="dk1"/>
                </a:solidFill>
                <a:latin typeface="微软雅黑" panose="020B0503020204020204" charset="-122"/>
                <a:ea typeface="微软雅黑" panose="020B0503020204020204" charset="-122"/>
                <a:cs typeface="微软雅黑" panose="020B0503020204020204" charset="-122"/>
                <a:sym typeface="+mn-ea"/>
              </a:rPr>
              <a:t>9</a:t>
            </a:r>
            <a:r>
              <a:rPr lang="zh-CN" altLang="en-US" sz="1700">
                <a:solidFill>
                  <a:schemeClr val="dk1"/>
                </a:solidFill>
                <a:latin typeface="微软雅黑" panose="020B0503020204020204" charset="-122"/>
                <a:ea typeface="微软雅黑" panose="020B0503020204020204" charset="-122"/>
                <a:cs typeface="微软雅黑" panose="020B0503020204020204" charset="-122"/>
                <a:sym typeface="+mn-ea"/>
              </a:rPr>
              <a:t>）缓降逃生，滑绳自救</a:t>
            </a:r>
            <a:endParaRPr lang="zh-CN" altLang="en-US" sz="1700">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zh-CN" altLang="en-US" sz="1700">
                <a:solidFill>
                  <a:schemeClr val="dk1"/>
                </a:solidFill>
                <a:latin typeface="微软雅黑" panose="020B0503020204020204" charset="-122"/>
                <a:ea typeface="微软雅黑" panose="020B0503020204020204" charset="-122"/>
                <a:cs typeface="微软雅黑" panose="020B0503020204020204" charset="-122"/>
                <a:sym typeface="+mn-ea"/>
              </a:rPr>
              <a:t>       高层、多层公共建筑内一般都设有高空缓降器或救生绳，人们可以通过这些设施安全地离开危险的楼层。如果没有这些专门设施，而安全通道又已被堵，救援人员还没有赶到，则可以迅速利用身边的绳索或床单、窗帘、衣服等自制简易救生绳，并用水打湿从窗台或阳台沿绳缓滑到下面楼层或地面安全逃生。</a:t>
            </a:r>
            <a:endParaRPr lang="zh-CN" altLang="en-US" sz="1700">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zh-CN" altLang="en-US" sz="1700">
                <a:solidFill>
                  <a:schemeClr val="dk1"/>
                </a:solidFill>
                <a:latin typeface="微软雅黑" panose="020B0503020204020204" charset="-122"/>
                <a:ea typeface="微软雅黑" panose="020B0503020204020204" charset="-122"/>
                <a:cs typeface="微软雅黑" panose="020B0503020204020204" charset="-122"/>
                <a:sym typeface="+mn-ea"/>
              </a:rPr>
              <a:t>       请记住：胆大心细手麻利，救命绳索身边制。</a:t>
            </a:r>
            <a:endParaRPr lang="zh-CN" altLang="en-US" sz="1700">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sz="1700">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sz="1700">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sz="1700">
                <a:solidFill>
                  <a:schemeClr val="dk1"/>
                </a:solidFill>
                <a:latin typeface="微软雅黑" panose="020B0503020204020204" charset="-122"/>
                <a:ea typeface="微软雅黑" panose="020B0503020204020204" charset="-122"/>
                <a:cs typeface="微软雅黑" panose="020B0503020204020204" charset="-122"/>
                <a:sym typeface="+mn-ea"/>
              </a:rPr>
              <a:t>10</a:t>
            </a:r>
            <a:r>
              <a:rPr lang="zh-CN" altLang="en-US" sz="1700">
                <a:solidFill>
                  <a:schemeClr val="dk1"/>
                </a:solidFill>
                <a:latin typeface="微软雅黑" panose="020B0503020204020204" charset="-122"/>
                <a:ea typeface="微软雅黑" panose="020B0503020204020204" charset="-122"/>
                <a:cs typeface="微软雅黑" panose="020B0503020204020204" charset="-122"/>
                <a:sym typeface="+mn-ea"/>
              </a:rPr>
              <a:t>）避难场所，固守待援</a:t>
            </a:r>
            <a:endParaRPr lang="zh-CN" altLang="en-US" sz="1700">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zh-CN" altLang="en-US" sz="1700">
                <a:solidFill>
                  <a:schemeClr val="dk1"/>
                </a:solidFill>
                <a:latin typeface="微软雅黑" panose="020B0503020204020204" charset="-122"/>
                <a:ea typeface="微软雅黑" panose="020B0503020204020204" charset="-122"/>
                <a:cs typeface="微软雅黑" panose="020B0503020204020204" charset="-122"/>
                <a:sym typeface="+mn-ea"/>
              </a:rPr>
              <a:t>        假如用手摸房门已感到烫手，此时一旦开门，火焰与浓烟势必迎面扑来，逃生通道被切断且短时间内无人救援。这时候，可采取创造避难场所、固守待援的办法。首先应关紧迎火的门窗，打开背火的门窗，用湿毛巾和湿布塞堵门缝或用水浸湿棉被蒙上门窗，然后不停用水淋透房间，防止烟火渗入，固守在房内，直到救援人员到达。</a:t>
            </a:r>
            <a:endParaRPr lang="zh-CN" altLang="en-US" sz="1700">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zh-CN" altLang="en-US" sz="1700">
                <a:solidFill>
                  <a:schemeClr val="dk1"/>
                </a:solidFill>
                <a:latin typeface="微软雅黑" panose="020B0503020204020204" charset="-122"/>
                <a:ea typeface="微软雅黑" panose="020B0503020204020204" charset="-122"/>
                <a:cs typeface="微软雅黑" panose="020B0503020204020204" charset="-122"/>
                <a:sym typeface="+mn-ea"/>
              </a:rPr>
              <a:t>       请记住：坚盾何惧利矛？</a:t>
            </a:r>
            <a:endParaRPr lang="zh-CN" altLang="en-US" sz="1700">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第三节  消防安全知识</a:t>
            </a:r>
            <a:endParaRPr lang="zh-CN" altLang="en-US" sz="4000" b="1">
              <a:solidFill>
                <a:schemeClr val="lt1"/>
              </a:solidFill>
            </a:endParaRPr>
          </a:p>
        </p:txBody>
      </p:sp>
      <p:sp>
        <p:nvSpPr>
          <p:cNvPr id="5" name="矩形 4"/>
          <p:cNvSpPr/>
          <p:nvPr/>
        </p:nvSpPr>
        <p:spPr>
          <a:xfrm>
            <a:off x="581660" y="1621155"/>
            <a:ext cx="282321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火灾疏散逃生</a:t>
            </a:r>
            <a:endParaRPr lang="zh-CN" altLang="en-US" sz="2400" b="1">
              <a:solidFill>
                <a:srgbClr val="FFFFFF"/>
              </a:solidFill>
              <a:latin typeface="微软雅黑" panose="020B0503020204020204" charset="-122"/>
              <a:ea typeface="微软雅黑" panose="020B0503020204020204" charset="-122"/>
            </a:endParaRPr>
          </a:p>
        </p:txBody>
      </p:sp>
      <p:sp>
        <p:nvSpPr>
          <p:cNvPr id="4" name="文本框 3"/>
          <p:cNvSpPr txBox="1"/>
          <p:nvPr>
            <p:custDataLst>
              <p:tags r:id="rId1"/>
            </p:custDataLst>
          </p:nvPr>
        </p:nvSpPr>
        <p:spPr>
          <a:xfrm>
            <a:off x="809625" y="2088515"/>
            <a:ext cx="10573385" cy="4431030"/>
          </a:xfrm>
          <a:prstGeom prst="rect">
            <a:avLst/>
          </a:prstGeom>
          <a:noFill/>
        </p:spPr>
        <p:txBody>
          <a:bodyPr wrap="square" rtlCol="0">
            <a:spAutoFit/>
          </a:bodyPr>
          <a:lstStyle/>
          <a:p>
            <a:pPr algn="l" fontAlgn="auto">
              <a:lnSpc>
                <a:spcPct val="150000"/>
              </a:lnSpc>
              <a:buClrTx/>
              <a:buSzTx/>
              <a:buFontTx/>
            </a:pPr>
            <a:r>
              <a:rPr lang="zh-CN" b="1">
                <a:solidFill>
                  <a:schemeClr val="dk1"/>
                </a:solidFill>
                <a:latin typeface="微软雅黑" panose="020B0503020204020204" charset="-122"/>
                <a:ea typeface="微软雅黑" panose="020B0503020204020204" charset="-122"/>
                <a:cs typeface="微软雅黑" panose="020B0503020204020204" charset="-122"/>
                <a:sym typeface="+mn-ea"/>
              </a:rPr>
              <a:t>火场逃生十三诀</a:t>
            </a:r>
            <a:endParaRPr lang="zh-CN" b="1">
              <a:solidFill>
                <a:schemeClr val="dk1"/>
              </a:solidFill>
              <a:latin typeface="微软雅黑" panose="020B0503020204020204" charset="-122"/>
              <a:ea typeface="微软雅黑" panose="020B0503020204020204" charset="-122"/>
              <a:cs typeface="微软雅黑" panose="020B0503020204020204" charset="-122"/>
            </a:endParaRPr>
          </a:p>
          <a:p>
            <a:pPr algn="l" fontAlgn="auto">
              <a:lnSpc>
                <a:spcPct val="150000"/>
              </a:lnSpc>
              <a:spcBef>
                <a:spcPct val="0"/>
              </a:spcBef>
              <a:buClrTx/>
              <a:buSzTx/>
              <a:buNone/>
            </a:pPr>
            <a:r>
              <a:rPr lang="en-US" altLang="zh-CN" sz="1700">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sz="1700">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sz="1700">
                <a:solidFill>
                  <a:schemeClr val="dk1"/>
                </a:solidFill>
                <a:latin typeface="微软雅黑" panose="020B0503020204020204" charset="-122"/>
                <a:ea typeface="微软雅黑" panose="020B0503020204020204" charset="-122"/>
                <a:cs typeface="微软雅黑" panose="020B0503020204020204" charset="-122"/>
                <a:sym typeface="+mn-ea"/>
              </a:rPr>
              <a:t>11</a:t>
            </a:r>
            <a:r>
              <a:rPr lang="zh-CN" altLang="en-US" sz="1700">
                <a:solidFill>
                  <a:schemeClr val="dk1"/>
                </a:solidFill>
                <a:latin typeface="微软雅黑" panose="020B0503020204020204" charset="-122"/>
                <a:ea typeface="微软雅黑" panose="020B0503020204020204" charset="-122"/>
                <a:cs typeface="微软雅黑" panose="020B0503020204020204" charset="-122"/>
                <a:sym typeface="+mn-ea"/>
              </a:rPr>
              <a:t>）传送信号，寻求援助</a:t>
            </a:r>
            <a:endParaRPr lang="zh-CN" altLang="en-US" sz="1700">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zh-CN" altLang="en-US" sz="1700">
                <a:solidFill>
                  <a:schemeClr val="dk1"/>
                </a:solidFill>
                <a:latin typeface="微软雅黑" panose="020B0503020204020204" charset="-122"/>
                <a:ea typeface="微软雅黑" panose="020B0503020204020204" charset="-122"/>
                <a:cs typeface="微软雅黑" panose="020B0503020204020204" charset="-122"/>
                <a:sym typeface="+mn-ea"/>
              </a:rPr>
              <a:t>       被烟火围困时，尽量呆在阳台、窗口等易于被人发现和能避免烟火近身的地方。在白天可向窗外晃动鲜艳的衣物等；在晚上可用手电筒不停地在窗口闪动或敲击东西，及时发出有效求救信号。在被烟气窒息失去自救能力前，应努力滚到墙边或门边，既便于消防人员寻找、营救，也可防止房屋塌落时砸伤自己。</a:t>
            </a:r>
            <a:endParaRPr lang="zh-CN" altLang="en-US" sz="1700">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zh-CN" altLang="en-US" sz="1700">
                <a:solidFill>
                  <a:schemeClr val="dk1"/>
                </a:solidFill>
                <a:latin typeface="微软雅黑" panose="020B0503020204020204" charset="-122"/>
                <a:ea typeface="微软雅黑" panose="020B0503020204020204" charset="-122"/>
                <a:cs typeface="微软雅黑" panose="020B0503020204020204" charset="-122"/>
                <a:sym typeface="+mn-ea"/>
              </a:rPr>
              <a:t>       请记住：充分暴露自己，才能有效拯救自己。</a:t>
            </a:r>
            <a:endParaRPr lang="zh-CN" altLang="en-US" sz="1700">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sz="1700">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sz="1700">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sz="1700">
                <a:solidFill>
                  <a:schemeClr val="dk1"/>
                </a:solidFill>
                <a:latin typeface="微软雅黑" panose="020B0503020204020204" charset="-122"/>
                <a:ea typeface="微软雅黑" panose="020B0503020204020204" charset="-122"/>
                <a:cs typeface="微软雅黑" panose="020B0503020204020204" charset="-122"/>
                <a:sym typeface="+mn-ea"/>
              </a:rPr>
              <a:t>12</a:t>
            </a:r>
            <a:r>
              <a:rPr lang="zh-CN" altLang="en-US" sz="1700">
                <a:solidFill>
                  <a:schemeClr val="dk1"/>
                </a:solidFill>
                <a:latin typeface="微软雅黑" panose="020B0503020204020204" charset="-122"/>
                <a:ea typeface="微软雅黑" panose="020B0503020204020204" charset="-122"/>
                <a:cs typeface="微软雅黑" panose="020B0503020204020204" charset="-122"/>
                <a:sym typeface="+mn-ea"/>
              </a:rPr>
              <a:t>）火已及身，切勿惊跑</a:t>
            </a:r>
            <a:endParaRPr lang="zh-CN" altLang="en-US" sz="1700">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zh-CN" altLang="en-US" sz="1700">
                <a:solidFill>
                  <a:schemeClr val="dk1"/>
                </a:solidFill>
                <a:latin typeface="微软雅黑" panose="020B0503020204020204" charset="-122"/>
                <a:ea typeface="微软雅黑" panose="020B0503020204020204" charset="-122"/>
                <a:cs typeface="微软雅黑" panose="020B0503020204020204" charset="-122"/>
                <a:sym typeface="+mn-ea"/>
              </a:rPr>
              <a:t>       火场上的人如果发现身上着了火，千万不可惊跑或用手拍打。因为奔跑或拍打时会形成风势，加速氧气的补充，促旺火势。当身上衣服着火后，应赶紧设法脱掉衣服或就地打滚，压灭火苗；能及时跳进水中或让人向身上浇水、喷灭火剂就更有效了。</a:t>
            </a:r>
            <a:endParaRPr lang="zh-CN" altLang="en-US" sz="1700">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zh-CN" altLang="en-US" sz="1700">
                <a:solidFill>
                  <a:schemeClr val="dk1"/>
                </a:solidFill>
                <a:latin typeface="微软雅黑" panose="020B0503020204020204" charset="-122"/>
                <a:ea typeface="微软雅黑" panose="020B0503020204020204" charset="-122"/>
                <a:cs typeface="微软雅黑" panose="020B0503020204020204" charset="-122"/>
                <a:sym typeface="+mn-ea"/>
              </a:rPr>
              <a:t>       请记住：就地打滚虽狼狈，烈火焚身可免除。</a:t>
            </a:r>
            <a:endParaRPr lang="zh-CN" altLang="en-US" sz="1700">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第三节  消防安全知识</a:t>
            </a:r>
            <a:endParaRPr lang="zh-CN" altLang="en-US" sz="4000" b="1">
              <a:solidFill>
                <a:schemeClr val="lt1"/>
              </a:solidFill>
            </a:endParaRPr>
          </a:p>
        </p:txBody>
      </p:sp>
      <p:sp>
        <p:nvSpPr>
          <p:cNvPr id="5" name="矩形 4"/>
          <p:cNvSpPr/>
          <p:nvPr/>
        </p:nvSpPr>
        <p:spPr>
          <a:xfrm>
            <a:off x="581660" y="1621155"/>
            <a:ext cx="282321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火灾疏散逃生</a:t>
            </a:r>
            <a:endParaRPr lang="zh-CN" altLang="en-US" sz="2400" b="1">
              <a:solidFill>
                <a:srgbClr val="FFFFFF"/>
              </a:solidFill>
              <a:latin typeface="微软雅黑" panose="020B0503020204020204" charset="-122"/>
              <a:ea typeface="微软雅黑" panose="020B0503020204020204" charset="-122"/>
            </a:endParaRPr>
          </a:p>
        </p:txBody>
      </p:sp>
      <p:sp>
        <p:nvSpPr>
          <p:cNvPr id="4" name="文本框 3"/>
          <p:cNvSpPr txBox="1"/>
          <p:nvPr>
            <p:custDataLst>
              <p:tags r:id="rId1"/>
            </p:custDataLst>
          </p:nvPr>
        </p:nvSpPr>
        <p:spPr>
          <a:xfrm>
            <a:off x="809625" y="2088515"/>
            <a:ext cx="10573385" cy="3415030"/>
          </a:xfrm>
          <a:prstGeom prst="rect">
            <a:avLst/>
          </a:prstGeom>
          <a:noFill/>
        </p:spPr>
        <p:txBody>
          <a:bodyPr wrap="square" rtlCol="0">
            <a:spAutoFit/>
          </a:bodyPr>
          <a:lstStyle/>
          <a:p>
            <a:pPr algn="l" fontAlgn="auto">
              <a:lnSpc>
                <a:spcPct val="150000"/>
              </a:lnSpc>
              <a:buClrTx/>
              <a:buSzTx/>
              <a:buFontTx/>
            </a:pPr>
            <a:r>
              <a:rPr lang="zh-CN" b="1">
                <a:solidFill>
                  <a:schemeClr val="dk1"/>
                </a:solidFill>
                <a:latin typeface="微软雅黑" panose="020B0503020204020204" charset="-122"/>
                <a:ea typeface="微软雅黑" panose="020B0503020204020204" charset="-122"/>
                <a:cs typeface="微软雅黑" panose="020B0503020204020204" charset="-122"/>
                <a:sym typeface="+mn-ea"/>
              </a:rPr>
              <a:t>火场逃生十三诀</a:t>
            </a:r>
            <a:endParaRPr lang="zh-CN" b="1">
              <a:solidFill>
                <a:schemeClr val="dk1"/>
              </a:solidFill>
              <a:latin typeface="微软雅黑" panose="020B0503020204020204" charset="-122"/>
              <a:ea typeface="微软雅黑" panose="020B0503020204020204" charset="-122"/>
              <a:cs typeface="微软雅黑" panose="020B0503020204020204" charset="-122"/>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13</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）跳楼有术，虽损求生</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在没有任何退路，非跳楼即烧死的情况下，只能采取跳楼的方法。跳楼也要讲技巧，应尽量往救生气垫中部跳或选择有水池、软雨篷、草地等方向跳；如有可能，要尽量抱些棉被、沙发垫等松软物品或打开大雨伞跳下，以减缓冲击力。如徒手跳楼一定要扒窗台或阳台使身体自然下垂跳下，以尽量减少垂直距离，落地前要双手抱紧头部身体弯曲卷成一团，以减少伤害。无论如何，跳楼会对身体造成伤害，要慎之又慎。</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请记住：跳楼不是寻自杀，关键是要有办法。</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6" name="矩形 1049198"/>
          <p:cNvSpPr/>
          <p:nvPr/>
        </p:nvSpPr>
        <p:spPr>
          <a:xfrm>
            <a:off x="-635" y="3094355"/>
            <a:ext cx="12192635" cy="1106805"/>
          </a:xfrm>
          <a:prstGeom prst="rect">
            <a:avLst/>
          </a:prstGeom>
          <a:gradFill>
            <a:gsLst>
              <a:gs pos="0">
                <a:srgbClr val="E30000"/>
              </a:gs>
              <a:gs pos="100000">
                <a:srgbClr val="760303"/>
              </a:gs>
            </a:gsLst>
            <a:lin ang="5400000" scaled="0"/>
          </a:gradFill>
          <a:ln w="9525">
            <a:noFill/>
          </a:ln>
        </p:spPr>
        <p:txBody>
          <a:bodyPr wrap="square" lIns="91440" tIns="45720" rIns="91440" bIns="45720" anchor="ctr" anchorCtr="0">
            <a:spAutoFit/>
          </a:bodyPr>
          <a:lstStyle/>
          <a:p>
            <a:pPr algn="ctr"/>
            <a:r>
              <a:rPr lang="zh-CN" altLang="en-US" sz="6600" b="1">
                <a:solidFill>
                  <a:srgbClr val="FFFFFF"/>
                </a:solidFill>
                <a:latin typeface="微软雅黑" panose="020B0503020204020204" charset="-122"/>
                <a:ea typeface="微软雅黑" panose="020B0503020204020204" charset="-122"/>
                <a:sym typeface="宋体" panose="02010600030101010101" pitchFamily="2" charset="-122"/>
              </a:rPr>
              <a:t>有限空间作业安全</a:t>
            </a:r>
            <a:endParaRPr lang="zh-CN" altLang="en-US" sz="6600" b="1">
              <a:solidFill>
                <a:srgbClr val="FFFFFF"/>
              </a:solidFill>
              <a:latin typeface="微软雅黑" panose="020B0503020204020204" charset="-122"/>
              <a:ea typeface="微软雅黑" panose="020B0503020204020204" charset="-122"/>
              <a:sym typeface="宋体" panose="02010600030101010101" pitchFamily="2" charset="-122"/>
            </a:endParaRPr>
          </a:p>
        </p:txBody>
      </p:sp>
      <p:sp>
        <p:nvSpPr>
          <p:cNvPr id="24587" name="矩形 1049200"/>
          <p:cNvSpPr/>
          <p:nvPr/>
        </p:nvSpPr>
        <p:spPr>
          <a:xfrm>
            <a:off x="4378008" y="0"/>
            <a:ext cx="3435350" cy="3153410"/>
          </a:xfrm>
          <a:prstGeom prst="rect">
            <a:avLst/>
          </a:prstGeom>
          <a:noFill/>
          <a:ln w="9525">
            <a:noFill/>
          </a:ln>
        </p:spPr>
        <p:txBody>
          <a:bodyPr lIns="91440" tIns="45720" rIns="91440" bIns="45720" anchor="t" anchorCtr="0">
            <a:spAutoFit/>
          </a:bodyPr>
          <a:lstStyle/>
          <a:p>
            <a:pPr algn="ctr">
              <a:buSzTx/>
            </a:pPr>
            <a:r>
              <a:rPr lang="en-US" altLang="zh-CN" sz="19900" b="1">
                <a:gradFill>
                  <a:gsLst>
                    <a:gs pos="0">
                      <a:srgbClr val="E30000"/>
                    </a:gs>
                    <a:gs pos="100000">
                      <a:srgbClr val="760303"/>
                    </a:gs>
                  </a:gsLst>
                  <a:lin scaled="0"/>
                </a:gradFill>
                <a:effectLst>
                  <a:outerShdw blurRad="38100" dist="38100" dir="2700000" algn="tl">
                    <a:srgbClr val="000000">
                      <a:alpha val="43137"/>
                    </a:srgbClr>
                  </a:outerShdw>
                </a:effectLst>
                <a:latin typeface="Century Gothic" panose="020B0502020202020204" pitchFamily="34" charset="0"/>
                <a:ea typeface="冬青黑体简体中文 W3"/>
              </a:rPr>
              <a:t>04</a:t>
            </a:r>
            <a:endParaRPr lang="en-US" altLang="zh-CN" sz="19900" b="1">
              <a:gradFill>
                <a:gsLst>
                  <a:gs pos="0">
                    <a:srgbClr val="E30000"/>
                  </a:gs>
                  <a:gs pos="100000">
                    <a:srgbClr val="760303"/>
                  </a:gs>
                </a:gsLst>
                <a:lin scaled="0"/>
              </a:gradFill>
              <a:effectLst>
                <a:outerShdw blurRad="38100" dist="38100" dir="2700000" algn="tl">
                  <a:srgbClr val="000000">
                    <a:alpha val="43137"/>
                  </a:srgbClr>
                </a:outerShdw>
              </a:effectLst>
              <a:latin typeface="Century Gothic" panose="020B0502020202020204" pitchFamily="34" charset="0"/>
              <a:ea typeface="冬青黑体简体中文 W3"/>
            </a:endParaRPr>
          </a:p>
        </p:txBody>
      </p:sp>
    </p:spTree>
  </p:cSld>
  <p:clrMapOvr>
    <a:masterClrMapping/>
  </p:clrMapOvr>
  <p:transition advTm="3000"/>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第四节  有限空间作业安全</a:t>
            </a:r>
            <a:endParaRPr lang="zh-CN" altLang="en-US" sz="4000" b="1">
              <a:solidFill>
                <a:schemeClr val="lt1"/>
              </a:solidFill>
            </a:endParaRPr>
          </a:p>
        </p:txBody>
      </p:sp>
      <p:sp>
        <p:nvSpPr>
          <p:cNvPr id="5" name="矩形 4"/>
          <p:cNvSpPr/>
          <p:nvPr/>
        </p:nvSpPr>
        <p:spPr>
          <a:xfrm>
            <a:off x="581660" y="1621155"/>
            <a:ext cx="282321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有限空间基础概念</a:t>
            </a:r>
            <a:endParaRPr lang="zh-CN" altLang="en-US" sz="2400" b="1">
              <a:solidFill>
                <a:srgbClr val="FFFFFF"/>
              </a:solidFill>
              <a:latin typeface="微软雅黑" panose="020B0503020204020204" charset="-122"/>
              <a:ea typeface="微软雅黑" panose="020B0503020204020204" charset="-122"/>
            </a:endParaRPr>
          </a:p>
        </p:txBody>
      </p:sp>
      <p:sp>
        <p:nvSpPr>
          <p:cNvPr id="4" name="文本框 3"/>
          <p:cNvSpPr txBox="1"/>
          <p:nvPr>
            <p:custDataLst>
              <p:tags r:id="rId1"/>
            </p:custDataLst>
          </p:nvPr>
        </p:nvSpPr>
        <p:spPr>
          <a:xfrm>
            <a:off x="809625" y="2088515"/>
            <a:ext cx="10573385" cy="3415030"/>
          </a:xfrm>
          <a:prstGeom prst="rect">
            <a:avLst/>
          </a:prstGeom>
          <a:noFill/>
        </p:spPr>
        <p:txBody>
          <a:bodyPr wrap="square" rtlCol="0">
            <a:spAutoFit/>
          </a:bodyPr>
          <a:lstStyle/>
          <a:p>
            <a:pPr algn="l" fontAlgn="auto">
              <a:lnSpc>
                <a:spcPct val="150000"/>
              </a:lnSpc>
              <a:buClrTx/>
              <a:buSzTx/>
              <a:buFontTx/>
            </a:pPr>
            <a:r>
              <a:rPr lang="zh-CN" b="1">
                <a:solidFill>
                  <a:schemeClr val="dk1"/>
                </a:solidFill>
                <a:latin typeface="微软雅黑" panose="020B0503020204020204" charset="-122"/>
                <a:ea typeface="微软雅黑" panose="020B0503020204020204" charset="-122"/>
                <a:cs typeface="微软雅黑" panose="020B0503020204020204" charset="-122"/>
                <a:sym typeface="+mn-ea"/>
              </a:rPr>
              <a:t>有限空间</a:t>
            </a:r>
            <a:endParaRPr lang="zh-CN" b="1">
              <a:solidFill>
                <a:schemeClr val="dk1"/>
              </a:solidFill>
              <a:latin typeface="微软雅黑" panose="020B0503020204020204" charset="-122"/>
              <a:ea typeface="微软雅黑" panose="020B0503020204020204" charset="-122"/>
              <a:cs typeface="微软雅黑" panose="020B0503020204020204" charset="-122"/>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a:solidFill>
                  <a:schemeClr val="dk1"/>
                </a:solidFill>
                <a:latin typeface="微软雅黑" panose="020B0503020204020204" charset="-122"/>
                <a:ea typeface="微软雅黑" panose="020B0503020204020204" charset="-122"/>
                <a:cs typeface="微软雅黑" panose="020B0503020204020204" charset="-122"/>
                <a:sym typeface="+mn-ea"/>
              </a:rPr>
              <a:t>有限空间是指封闭或部分封闭、进出口受限但人员可以进入，未被设计为固定工作场所，通风不良，易造成有毒有害、易燃易爆物质积聚或氧含量不足的空间。</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a:solidFill>
                  <a:schemeClr val="dk1"/>
                </a:solidFill>
                <a:latin typeface="微软雅黑" panose="020B0503020204020204" charset="-122"/>
                <a:ea typeface="微软雅黑" panose="020B0503020204020204" charset="-122"/>
                <a:cs typeface="微软雅黑" panose="020B0503020204020204" charset="-122"/>
                <a:sym typeface="+mn-ea"/>
              </a:rPr>
              <a:t>有限空间一般具备以下特点：</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a:solidFill>
                  <a:schemeClr val="dk1"/>
                </a:solidFill>
                <a:latin typeface="微软雅黑" panose="020B0503020204020204" charset="-122"/>
                <a:ea typeface="微软雅黑" panose="020B0503020204020204" charset="-122"/>
                <a:cs typeface="微软雅黑" panose="020B0503020204020204" charset="-122"/>
                <a:sym typeface="+mn-ea"/>
              </a:rPr>
              <a:t> </a:t>
            </a:r>
            <a:r>
              <a:rPr lang="en-US">
                <a:solidFill>
                  <a:schemeClr val="dk1"/>
                </a:solidFill>
                <a:latin typeface="微软雅黑" panose="020B0503020204020204" charset="-122"/>
                <a:ea typeface="微软雅黑" panose="020B0503020204020204" charset="-122"/>
                <a:cs typeface="微软雅黑" panose="020B0503020204020204" charset="-122"/>
                <a:sym typeface="+mn-ea"/>
              </a:rPr>
              <a:t>     1</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、空间有限，与外界相对隔离。</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2</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、进出口受限或进出不便，但人员能够进入开展有关工作。</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3</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、未按固定工作场所设计，人员只是在必要时进入有限空间进行临时性工作。</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4</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、通风不良，易造成有毒有害、易燃易爆物质积聚或氧含量不足。</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第四节  有限空间作业安全</a:t>
            </a:r>
            <a:endParaRPr lang="zh-CN" altLang="en-US" sz="4000" b="1">
              <a:solidFill>
                <a:schemeClr val="lt1"/>
              </a:solidFill>
            </a:endParaRPr>
          </a:p>
        </p:txBody>
      </p:sp>
      <p:sp>
        <p:nvSpPr>
          <p:cNvPr id="5" name="矩形 4"/>
          <p:cNvSpPr/>
          <p:nvPr/>
        </p:nvSpPr>
        <p:spPr>
          <a:xfrm>
            <a:off x="581660" y="1621155"/>
            <a:ext cx="282321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有限空间基础概念</a:t>
            </a:r>
            <a:endParaRPr lang="zh-CN" altLang="en-US" sz="2400" b="1">
              <a:solidFill>
                <a:srgbClr val="FFFFFF"/>
              </a:solidFill>
              <a:latin typeface="微软雅黑" panose="020B0503020204020204" charset="-122"/>
              <a:ea typeface="微软雅黑" panose="020B0503020204020204" charset="-122"/>
            </a:endParaRPr>
          </a:p>
        </p:txBody>
      </p:sp>
      <p:sp>
        <p:nvSpPr>
          <p:cNvPr id="4" name="文本框 3"/>
          <p:cNvSpPr txBox="1"/>
          <p:nvPr>
            <p:custDataLst>
              <p:tags r:id="rId1"/>
            </p:custDataLst>
          </p:nvPr>
        </p:nvSpPr>
        <p:spPr>
          <a:xfrm>
            <a:off x="809625" y="2088515"/>
            <a:ext cx="10573385" cy="3415030"/>
          </a:xfrm>
          <a:prstGeom prst="rect">
            <a:avLst/>
          </a:prstGeom>
          <a:noFill/>
        </p:spPr>
        <p:txBody>
          <a:bodyPr wrap="square" rtlCol="0">
            <a:spAutoFit/>
          </a:bodyPr>
          <a:lstStyle/>
          <a:p>
            <a:pPr algn="l" fontAlgn="auto">
              <a:lnSpc>
                <a:spcPct val="150000"/>
              </a:lnSpc>
              <a:buClrTx/>
              <a:buSzTx/>
              <a:buFontTx/>
            </a:pPr>
            <a:r>
              <a:rPr lang="zh-CN" b="1">
                <a:solidFill>
                  <a:schemeClr val="dk1"/>
                </a:solidFill>
                <a:latin typeface="微软雅黑" panose="020B0503020204020204" charset="-122"/>
                <a:ea typeface="微软雅黑" panose="020B0503020204020204" charset="-122"/>
                <a:cs typeface="微软雅黑" panose="020B0503020204020204" charset="-122"/>
                <a:sym typeface="+mn-ea"/>
              </a:rPr>
              <a:t>一、有限空间概念</a:t>
            </a:r>
            <a:endParaRPr lang="zh-CN" b="1">
              <a:solidFill>
                <a:schemeClr val="dk1"/>
              </a:solidFill>
              <a:latin typeface="微软雅黑" panose="020B0503020204020204" charset="-122"/>
              <a:ea typeface="微软雅黑" panose="020B0503020204020204" charset="-122"/>
              <a:cs typeface="微软雅黑" panose="020B0503020204020204" charset="-122"/>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a:solidFill>
                  <a:schemeClr val="dk1"/>
                </a:solidFill>
                <a:latin typeface="微软雅黑" panose="020B0503020204020204" charset="-122"/>
                <a:ea typeface="微软雅黑" panose="020B0503020204020204" charset="-122"/>
                <a:cs typeface="微软雅黑" panose="020B0503020204020204" charset="-122"/>
                <a:sym typeface="+mn-ea"/>
              </a:rPr>
              <a:t>有限空间是指封闭或部分封闭、进出口受限但人员可以进入，未被设计为固定工作场所，通风不良，易造成有毒有害、易燃易爆物质积聚或氧含量不足的空间。</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a:solidFill>
                  <a:schemeClr val="dk1"/>
                </a:solidFill>
                <a:latin typeface="微软雅黑" panose="020B0503020204020204" charset="-122"/>
                <a:ea typeface="微软雅黑" panose="020B0503020204020204" charset="-122"/>
                <a:cs typeface="微软雅黑" panose="020B0503020204020204" charset="-122"/>
                <a:sym typeface="+mn-ea"/>
              </a:rPr>
              <a:t>有限空间一般具备以下特点：</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a:solidFill>
                  <a:schemeClr val="dk1"/>
                </a:solidFill>
                <a:latin typeface="微软雅黑" panose="020B0503020204020204" charset="-122"/>
                <a:ea typeface="微软雅黑" panose="020B0503020204020204" charset="-122"/>
                <a:cs typeface="微软雅黑" panose="020B0503020204020204" charset="-122"/>
                <a:sym typeface="+mn-ea"/>
              </a:rPr>
              <a:t> </a:t>
            </a:r>
            <a:r>
              <a:rPr lang="en-US">
                <a:solidFill>
                  <a:schemeClr val="dk1"/>
                </a:solidFill>
                <a:latin typeface="微软雅黑" panose="020B0503020204020204" charset="-122"/>
                <a:ea typeface="微软雅黑" panose="020B0503020204020204" charset="-122"/>
                <a:cs typeface="微软雅黑" panose="020B0503020204020204" charset="-122"/>
                <a:sym typeface="+mn-ea"/>
              </a:rPr>
              <a:t>     1</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、空间有限，与外界相对隔离。</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2</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、进出口受限或进出不便，但人员能够进入开展有关工作。</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3</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、未按固定工作场所设计，人员只是在必要时进入有限空间进行临时性工作。</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4</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、通风不良，易造成有毒有害、易燃易爆物质积聚或氧含量不足。</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第四节  有限空间作业安全</a:t>
            </a:r>
            <a:endParaRPr lang="zh-CN" altLang="en-US" sz="4000" b="1">
              <a:solidFill>
                <a:schemeClr val="lt1"/>
              </a:solidFill>
            </a:endParaRPr>
          </a:p>
        </p:txBody>
      </p:sp>
      <p:sp>
        <p:nvSpPr>
          <p:cNvPr id="5" name="矩形 4"/>
          <p:cNvSpPr/>
          <p:nvPr/>
        </p:nvSpPr>
        <p:spPr>
          <a:xfrm>
            <a:off x="581660" y="1621155"/>
            <a:ext cx="282321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有限空间基础概念</a:t>
            </a:r>
            <a:endParaRPr lang="zh-CN" altLang="en-US" sz="2400" b="1">
              <a:solidFill>
                <a:srgbClr val="FFFFFF"/>
              </a:solidFill>
              <a:latin typeface="微软雅黑" panose="020B0503020204020204" charset="-122"/>
              <a:ea typeface="微软雅黑" panose="020B0503020204020204" charset="-122"/>
            </a:endParaRPr>
          </a:p>
        </p:txBody>
      </p:sp>
      <p:sp>
        <p:nvSpPr>
          <p:cNvPr id="4" name="文本框 3"/>
          <p:cNvSpPr txBox="1"/>
          <p:nvPr>
            <p:custDataLst>
              <p:tags r:id="rId1"/>
            </p:custDataLst>
          </p:nvPr>
        </p:nvSpPr>
        <p:spPr>
          <a:xfrm>
            <a:off x="809625" y="2088515"/>
            <a:ext cx="10573385" cy="2999740"/>
          </a:xfrm>
          <a:prstGeom prst="rect">
            <a:avLst/>
          </a:prstGeom>
          <a:noFill/>
        </p:spPr>
        <p:txBody>
          <a:bodyPr wrap="square" rtlCol="0">
            <a:spAutoFit/>
          </a:bodyPr>
          <a:lstStyle/>
          <a:p>
            <a:pPr algn="l" fontAlgn="auto">
              <a:lnSpc>
                <a:spcPct val="150000"/>
              </a:lnSpc>
              <a:buClrTx/>
              <a:buSzTx/>
              <a:buFontTx/>
            </a:pPr>
            <a:r>
              <a:rPr lang="zh-CN" b="1">
                <a:solidFill>
                  <a:schemeClr val="dk1"/>
                </a:solidFill>
                <a:latin typeface="微软雅黑" panose="020B0503020204020204" charset="-122"/>
                <a:ea typeface="微软雅黑" panose="020B0503020204020204" charset="-122"/>
                <a:cs typeface="微软雅黑" panose="020B0503020204020204" charset="-122"/>
                <a:sym typeface="+mn-ea"/>
              </a:rPr>
              <a:t>二、有限空间分类</a:t>
            </a:r>
            <a:endParaRPr lang="zh-CN" b="1">
              <a:solidFill>
                <a:schemeClr val="dk1"/>
              </a:solidFill>
              <a:latin typeface="微软雅黑" panose="020B0503020204020204" charset="-122"/>
              <a:ea typeface="微软雅黑" panose="020B0503020204020204" charset="-122"/>
              <a:cs typeface="微软雅黑" panose="020B0503020204020204" charset="-122"/>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a:solidFill>
                  <a:schemeClr val="dk1"/>
                </a:solidFill>
                <a:latin typeface="微软雅黑" panose="020B0503020204020204" charset="-122"/>
                <a:ea typeface="微软雅黑" panose="020B0503020204020204" charset="-122"/>
                <a:cs typeface="微软雅黑" panose="020B0503020204020204" charset="-122"/>
                <a:sym typeface="+mn-ea"/>
              </a:rPr>
              <a:t>有限空间分为地下有限空间、地上有限空间和密闭设备 3 类。 </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a:solidFill>
                  <a:schemeClr val="dk1"/>
                </a:solidFill>
                <a:latin typeface="微软雅黑" panose="020B0503020204020204" charset="-122"/>
                <a:ea typeface="微软雅黑" panose="020B0503020204020204" charset="-122"/>
                <a:cs typeface="微软雅黑" panose="020B0503020204020204" charset="-122"/>
                <a:sym typeface="+mn-ea"/>
              </a:rPr>
              <a:t> </a:t>
            </a:r>
            <a:r>
              <a:rPr 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a:solidFill>
                  <a:schemeClr val="dk1"/>
                </a:solidFill>
                <a:latin typeface="微软雅黑" panose="020B0503020204020204" charset="-122"/>
                <a:ea typeface="微软雅黑" panose="020B0503020204020204" charset="-122"/>
                <a:cs typeface="微软雅黑" panose="020B0503020204020204" charset="-122"/>
                <a:sym typeface="+mn-ea"/>
              </a:rPr>
              <a:t>（1）地下有限空间，如地下室、地下仓库、地下工程、地下管沟、暗沟、隧道、 涵洞、地坑、深基坑、废井、地窖、检查井室、沼气池、化粪池、污水处理池等。</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2</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a:solidFill>
                  <a:schemeClr val="dk1"/>
                </a:solidFill>
                <a:latin typeface="微软雅黑" panose="020B0503020204020204" charset="-122"/>
                <a:ea typeface="微软雅黑" panose="020B0503020204020204" charset="-122"/>
                <a:cs typeface="微软雅黑" panose="020B0503020204020204" charset="-122"/>
                <a:sym typeface="+mn-ea"/>
              </a:rPr>
              <a:t>地上有限空间，如酒糟池、发酵池、腌渍池、纸浆池、粮仓、料仓等</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endParaRPr lang="zh-CN">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3</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）密闭设备，如船舱、贮（槽）罐、车载槽罐、反应塔（釜）、窑炉、炉膛、 烟道、管道及锅炉等。</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p:txBody>
      </p:sp>
      <p:pic>
        <p:nvPicPr>
          <p:cNvPr id="6" name="图片 5"/>
          <p:cNvPicPr>
            <a:picLocks noChangeAspect="1"/>
          </p:cNvPicPr>
          <p:nvPr/>
        </p:nvPicPr>
        <p:blipFill>
          <a:blip r:embed="rId2"/>
          <a:stretch>
            <a:fillRect/>
          </a:stretch>
        </p:blipFill>
        <p:spPr>
          <a:xfrm>
            <a:off x="2388870" y="4905375"/>
            <a:ext cx="6781800" cy="17621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第四节  有限空间作业安全</a:t>
            </a:r>
            <a:endParaRPr lang="zh-CN" altLang="en-US" sz="4000" b="1">
              <a:solidFill>
                <a:schemeClr val="lt1"/>
              </a:solidFill>
            </a:endParaRPr>
          </a:p>
        </p:txBody>
      </p:sp>
      <p:sp>
        <p:nvSpPr>
          <p:cNvPr id="5" name="矩形 4"/>
          <p:cNvSpPr/>
          <p:nvPr/>
        </p:nvSpPr>
        <p:spPr>
          <a:xfrm>
            <a:off x="581660" y="1621155"/>
            <a:ext cx="282321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有限空间基础概念</a:t>
            </a:r>
            <a:endParaRPr lang="zh-CN" altLang="en-US" sz="2400" b="1">
              <a:solidFill>
                <a:srgbClr val="FFFFFF"/>
              </a:solidFill>
              <a:latin typeface="微软雅黑" panose="020B0503020204020204" charset="-122"/>
              <a:ea typeface="微软雅黑" panose="020B0503020204020204" charset="-122"/>
            </a:endParaRPr>
          </a:p>
        </p:txBody>
      </p:sp>
      <p:sp>
        <p:nvSpPr>
          <p:cNvPr id="4" name="文本框 3"/>
          <p:cNvSpPr txBox="1"/>
          <p:nvPr>
            <p:custDataLst>
              <p:tags r:id="rId1"/>
            </p:custDataLst>
          </p:nvPr>
        </p:nvSpPr>
        <p:spPr>
          <a:xfrm>
            <a:off x="809625" y="2088515"/>
            <a:ext cx="10573385" cy="3830955"/>
          </a:xfrm>
          <a:prstGeom prst="rect">
            <a:avLst/>
          </a:prstGeom>
          <a:noFill/>
        </p:spPr>
        <p:txBody>
          <a:bodyPr wrap="square" rtlCol="0">
            <a:spAutoFit/>
          </a:bodyPr>
          <a:lstStyle/>
          <a:p>
            <a:pPr algn="l" fontAlgn="auto">
              <a:lnSpc>
                <a:spcPct val="150000"/>
              </a:lnSpc>
              <a:buClrTx/>
              <a:buSzTx/>
              <a:buFontTx/>
            </a:pPr>
            <a:r>
              <a:rPr lang="zh-CN" b="1">
                <a:solidFill>
                  <a:schemeClr val="dk1"/>
                </a:solidFill>
                <a:latin typeface="微软雅黑" panose="020B0503020204020204" charset="-122"/>
                <a:ea typeface="微软雅黑" panose="020B0503020204020204" charset="-122"/>
                <a:cs typeface="微软雅黑" panose="020B0503020204020204" charset="-122"/>
                <a:sym typeface="+mn-ea"/>
              </a:rPr>
              <a:t>三、有限空间作业</a:t>
            </a:r>
            <a:endParaRPr lang="zh-CN" b="1">
              <a:solidFill>
                <a:schemeClr val="dk1"/>
              </a:solidFill>
              <a:latin typeface="微软雅黑" panose="020B0503020204020204" charset="-122"/>
              <a:ea typeface="微软雅黑" panose="020B0503020204020204" charset="-122"/>
              <a:cs typeface="微软雅黑" panose="020B0503020204020204" charset="-122"/>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1</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a:solidFill>
                  <a:schemeClr val="dk1"/>
                </a:solidFill>
                <a:latin typeface="微软雅黑" panose="020B0503020204020204" charset="-122"/>
                <a:ea typeface="微软雅黑" panose="020B0503020204020204" charset="-122"/>
                <a:cs typeface="微软雅黑" panose="020B0503020204020204" charset="-122"/>
                <a:sym typeface="+mn-ea"/>
              </a:rPr>
              <a:t>有限空间作业，是指人员进入有限空间实施作业。常见的有限空间作业主要有：</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a:solidFill>
                  <a:schemeClr val="dk1"/>
                </a:solidFill>
                <a:latin typeface="微软雅黑" panose="020B0503020204020204" charset="-122"/>
                <a:ea typeface="微软雅黑" panose="020B0503020204020204" charset="-122"/>
                <a:cs typeface="微软雅黑" panose="020B0503020204020204" charset="-122"/>
                <a:sym typeface="+mn-ea"/>
              </a:rPr>
              <a:t> </a:t>
            </a:r>
            <a:r>
              <a:rPr 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a:solidFill>
                  <a:schemeClr val="dk1"/>
                </a:solidFill>
                <a:latin typeface="微软雅黑" panose="020B0503020204020204" charset="-122"/>
                <a:ea typeface="微软雅黑" panose="020B0503020204020204" charset="-122"/>
                <a:cs typeface="微软雅黑" panose="020B0503020204020204" charset="-122"/>
                <a:sym typeface="+mn-ea"/>
              </a:rPr>
              <a:t>（1）清除、清理作业，如进入污水井进行疏通，进入发酵池进行清理等。</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a:solidFill>
                  <a:schemeClr val="dk1"/>
                </a:solidFill>
                <a:latin typeface="微软雅黑" panose="020B0503020204020204" charset="-122"/>
                <a:ea typeface="微软雅黑" panose="020B0503020204020204" charset="-122"/>
                <a:cs typeface="微软雅黑" panose="020B0503020204020204" charset="-122"/>
                <a:sym typeface="+mn-ea"/>
              </a:rPr>
              <a:t>（2）设备设施的安装、更换、维修等作业，如进入地下管沟敷设线缆、进入污水 调节池更换设备等。</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a:solidFill>
                  <a:schemeClr val="dk1"/>
                </a:solidFill>
                <a:latin typeface="微软雅黑" panose="020B0503020204020204" charset="-122"/>
                <a:ea typeface="微软雅黑" panose="020B0503020204020204" charset="-122"/>
                <a:cs typeface="微软雅黑" panose="020B0503020204020204" charset="-122"/>
                <a:sym typeface="+mn-ea"/>
              </a:rPr>
              <a:t> </a:t>
            </a:r>
            <a:r>
              <a:rPr 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a:solidFill>
                  <a:schemeClr val="dk1"/>
                </a:solidFill>
                <a:latin typeface="微软雅黑" panose="020B0503020204020204" charset="-122"/>
                <a:ea typeface="微软雅黑" panose="020B0503020204020204" charset="-122"/>
                <a:cs typeface="微软雅黑" panose="020B0503020204020204" charset="-122"/>
                <a:sym typeface="+mn-ea"/>
              </a:rPr>
              <a:t>（3）涂装、防腐、防水、焊接等作业，如在储罐内进行防腐作业、在船舱内进行 焊接作业等。</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a:solidFill>
                  <a:schemeClr val="dk1"/>
                </a:solidFill>
                <a:latin typeface="微软雅黑" panose="020B0503020204020204" charset="-122"/>
                <a:ea typeface="微软雅黑" panose="020B0503020204020204" charset="-122"/>
                <a:cs typeface="微软雅黑" panose="020B0503020204020204" charset="-122"/>
                <a:sym typeface="+mn-ea"/>
              </a:rPr>
              <a:t> </a:t>
            </a:r>
            <a:r>
              <a:rPr 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a:solidFill>
                  <a:schemeClr val="dk1"/>
                </a:solidFill>
                <a:latin typeface="微软雅黑" panose="020B0503020204020204" charset="-122"/>
                <a:ea typeface="微软雅黑" panose="020B0503020204020204" charset="-122"/>
                <a:cs typeface="微软雅黑" panose="020B0503020204020204" charset="-122"/>
                <a:sym typeface="+mn-ea"/>
              </a:rPr>
              <a:t> （4）巡查、检修等作业，如进入检查井、热力管沟进行巡检等。</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solidFill>
                  <a:schemeClr val="dk1"/>
                </a:solidFill>
                <a:latin typeface="微软雅黑" panose="020B0503020204020204" charset="-122"/>
                <a:ea typeface="微软雅黑" panose="020B0503020204020204" charset="-122"/>
                <a:cs typeface="微软雅黑" panose="020B0503020204020204" charset="-122"/>
                <a:sym typeface="+mn-ea"/>
              </a:rPr>
              <a:t>       2</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a:solidFill>
                  <a:schemeClr val="dk1"/>
                </a:solidFill>
                <a:latin typeface="微软雅黑" panose="020B0503020204020204" charset="-122"/>
                <a:ea typeface="微软雅黑" panose="020B0503020204020204" charset="-122"/>
                <a:cs typeface="微软雅黑" panose="020B0503020204020204" charset="-122"/>
                <a:sym typeface="+mn-ea"/>
              </a:rPr>
              <a:t>按作业主体划分，有限空间作业可分为自行作业和发包作业：</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a:solidFill>
                  <a:schemeClr val="dk1"/>
                </a:solidFill>
                <a:latin typeface="微软雅黑" panose="020B0503020204020204" charset="-122"/>
                <a:ea typeface="微软雅黑" panose="020B0503020204020204" charset="-122"/>
                <a:cs typeface="微软雅黑" panose="020B0503020204020204" charset="-122"/>
                <a:sym typeface="+mn-ea"/>
              </a:rPr>
              <a:t> </a:t>
            </a:r>
            <a:r>
              <a:rPr 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a:solidFill>
                  <a:schemeClr val="dk1"/>
                </a:solidFill>
                <a:latin typeface="微软雅黑" panose="020B0503020204020204" charset="-122"/>
                <a:ea typeface="微软雅黑" panose="020B0503020204020204" charset="-122"/>
                <a:cs typeface="微软雅黑" panose="020B0503020204020204" charset="-122"/>
                <a:sym typeface="+mn-ea"/>
              </a:rPr>
              <a:t>（1）自行作业指由本单位人员实施的有限空间作业。</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a:solidFill>
                  <a:schemeClr val="dk1"/>
                </a:solidFill>
                <a:latin typeface="微软雅黑" panose="020B0503020204020204" charset="-122"/>
                <a:ea typeface="微软雅黑" panose="020B0503020204020204" charset="-122"/>
                <a:cs typeface="微软雅黑" panose="020B0503020204020204" charset="-122"/>
                <a:sym typeface="+mn-ea"/>
              </a:rPr>
              <a:t> </a:t>
            </a:r>
            <a:r>
              <a:rPr 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a:solidFill>
                  <a:schemeClr val="dk1"/>
                </a:solidFill>
                <a:latin typeface="微软雅黑" panose="020B0503020204020204" charset="-122"/>
                <a:ea typeface="微软雅黑" panose="020B0503020204020204" charset="-122"/>
                <a:cs typeface="微软雅黑" panose="020B0503020204020204" charset="-122"/>
                <a:sym typeface="+mn-ea"/>
              </a:rPr>
              <a:t>（2）发包作业指将作业进行发包，由承包单位实施的有限空间作业。</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第四节  有限空间作业安全</a:t>
            </a:r>
            <a:endParaRPr lang="zh-CN" altLang="en-US" sz="4000" b="1">
              <a:solidFill>
                <a:schemeClr val="lt1"/>
              </a:solidFill>
            </a:endParaRPr>
          </a:p>
        </p:txBody>
      </p:sp>
      <p:sp>
        <p:nvSpPr>
          <p:cNvPr id="5" name="矩形 4"/>
          <p:cNvSpPr/>
          <p:nvPr/>
        </p:nvSpPr>
        <p:spPr>
          <a:xfrm>
            <a:off x="581660" y="1621155"/>
            <a:ext cx="282321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有限空间基础概念</a:t>
            </a:r>
            <a:endParaRPr lang="zh-CN" altLang="en-US" sz="2400" b="1">
              <a:solidFill>
                <a:srgbClr val="FFFFFF"/>
              </a:solidFill>
              <a:latin typeface="微软雅黑" panose="020B0503020204020204" charset="-122"/>
              <a:ea typeface="微软雅黑" panose="020B0503020204020204" charset="-122"/>
            </a:endParaRPr>
          </a:p>
        </p:txBody>
      </p:sp>
      <p:sp>
        <p:nvSpPr>
          <p:cNvPr id="4" name="文本框 3"/>
          <p:cNvSpPr txBox="1"/>
          <p:nvPr/>
        </p:nvSpPr>
        <p:spPr>
          <a:xfrm>
            <a:off x="809625" y="2088515"/>
            <a:ext cx="10573385" cy="3830955"/>
          </a:xfrm>
          <a:prstGeom prst="rect">
            <a:avLst/>
          </a:prstGeom>
          <a:noFill/>
        </p:spPr>
        <p:txBody>
          <a:bodyPr wrap="square" rtlCol="0">
            <a:spAutoFit/>
          </a:bodyPr>
          <a:lstStyle/>
          <a:p>
            <a:pPr algn="l" fontAlgn="auto">
              <a:lnSpc>
                <a:spcPct val="150000"/>
              </a:lnSpc>
              <a:buClrTx/>
              <a:buSzTx/>
              <a:buFontTx/>
            </a:pPr>
            <a:r>
              <a:rPr lang="zh-CN" b="1">
                <a:solidFill>
                  <a:schemeClr val="dk1"/>
                </a:solidFill>
                <a:latin typeface="微软雅黑" panose="020B0503020204020204" charset="-122"/>
                <a:ea typeface="微软雅黑" panose="020B0503020204020204" charset="-122"/>
                <a:cs typeface="微软雅黑" panose="020B0503020204020204" charset="-122"/>
                <a:sym typeface="+mn-ea"/>
              </a:rPr>
              <a:t>三、有限空间作业主要风险</a:t>
            </a:r>
            <a:endParaRPr lang="zh-CN" b="1">
              <a:solidFill>
                <a:schemeClr val="dk1"/>
              </a:solidFill>
              <a:latin typeface="微软雅黑" panose="020B0503020204020204" charset="-122"/>
              <a:ea typeface="微软雅黑" panose="020B0503020204020204" charset="-122"/>
              <a:cs typeface="微软雅黑" panose="020B0503020204020204" charset="-122"/>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有限空间作业存在的主要安全风险包括中毒、缺氧窒息、燃爆以及淹溺、高处坠落、 触电、物体打击、机械伤害、灼烫、坍塌、掩埋、高温高湿等。在某些环境下，上述风 险可能共存，并具有隐蔽性和突发性。</a:t>
            </a:r>
            <a:endParaRPr lang="en-US" altLang="zh-CN">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solidFill>
                  <a:schemeClr val="dk1"/>
                </a:solidFill>
                <a:latin typeface="微软雅黑" panose="020B0503020204020204" charset="-122"/>
                <a:ea typeface="微软雅黑" panose="020B0503020204020204" charset="-122"/>
                <a:cs typeface="微软雅黑" panose="020B0503020204020204" charset="-122"/>
                <a:sym typeface="+mn-ea"/>
              </a:rPr>
              <a:t>        1</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、中毒</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有限空间内存在或积聚有毒气体，作业人员吸入后会引起化学性中毒，甚至死亡。 有限空间中有毒气体可能的来源包括：有限空间内存储的有毒物质的挥发，有机物分解 产生的有毒气体，进行焊接、涂装等作业时产生的有毒气体，相连或相近设备、管道中 有毒物质的泄漏等。有毒气体主要通过呼吸道进入人体，再经血液循环， 对人体的呼吸、神经、血液等系统及肝脏、肺、肾脏等脏器造成严重损伤。</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第四节  有限空间作业安全</a:t>
            </a:r>
            <a:endParaRPr lang="zh-CN" altLang="en-US" sz="4000" b="1">
              <a:solidFill>
                <a:schemeClr val="lt1"/>
              </a:solidFill>
            </a:endParaRPr>
          </a:p>
        </p:txBody>
      </p:sp>
      <p:sp>
        <p:nvSpPr>
          <p:cNvPr id="5" name="矩形 4"/>
          <p:cNvSpPr/>
          <p:nvPr/>
        </p:nvSpPr>
        <p:spPr>
          <a:xfrm>
            <a:off x="581660" y="1621155"/>
            <a:ext cx="282321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有限空间基础概念</a:t>
            </a:r>
            <a:endParaRPr lang="zh-CN" altLang="en-US" sz="2400" b="1">
              <a:solidFill>
                <a:srgbClr val="FFFFFF"/>
              </a:solidFill>
              <a:latin typeface="微软雅黑" panose="020B0503020204020204" charset="-122"/>
              <a:ea typeface="微软雅黑" panose="020B0503020204020204" charset="-122"/>
            </a:endParaRPr>
          </a:p>
        </p:txBody>
      </p:sp>
      <p:sp>
        <p:nvSpPr>
          <p:cNvPr id="4" name="文本框 3"/>
          <p:cNvSpPr txBox="1"/>
          <p:nvPr>
            <p:custDataLst>
              <p:tags r:id="rId1"/>
            </p:custDataLst>
          </p:nvPr>
        </p:nvSpPr>
        <p:spPr>
          <a:xfrm>
            <a:off x="809625" y="2088515"/>
            <a:ext cx="10801985" cy="2353310"/>
          </a:xfrm>
          <a:prstGeom prst="rect">
            <a:avLst/>
          </a:prstGeom>
          <a:noFill/>
        </p:spPr>
        <p:txBody>
          <a:bodyPr wrap="square" rtlCol="0">
            <a:spAutoFit/>
          </a:bodyPr>
          <a:lstStyle/>
          <a:p>
            <a:pPr algn="l" fontAlgn="auto">
              <a:lnSpc>
                <a:spcPct val="150000"/>
              </a:lnSpc>
              <a:buClrTx/>
              <a:buSzTx/>
              <a:buFontTx/>
            </a:pPr>
            <a:r>
              <a:rPr lang="zh-CN" b="1">
                <a:solidFill>
                  <a:schemeClr val="dk1"/>
                </a:solidFill>
                <a:latin typeface="微软雅黑" panose="020B0503020204020204" charset="-122"/>
                <a:ea typeface="微软雅黑" panose="020B0503020204020204" charset="-122"/>
                <a:cs typeface="微软雅黑" panose="020B0503020204020204" charset="-122"/>
                <a:sym typeface="+mn-ea"/>
              </a:rPr>
              <a:t>三、有限空间作业主要风险</a:t>
            </a:r>
            <a:endParaRPr lang="zh-CN" b="1">
              <a:solidFill>
                <a:schemeClr val="dk1"/>
              </a:solidFill>
              <a:latin typeface="微软雅黑" panose="020B0503020204020204" charset="-122"/>
              <a:ea typeface="微软雅黑" panose="020B0503020204020204" charset="-122"/>
              <a:cs typeface="微软雅黑" panose="020B0503020204020204" charset="-122"/>
            </a:endParaRPr>
          </a:p>
          <a:p>
            <a:pPr algn="l" fontAlgn="auto">
              <a:lnSpc>
                <a:spcPct val="150000"/>
              </a:lnSpc>
              <a:spcBef>
                <a:spcPct val="0"/>
              </a:spcBef>
              <a:buClrTx/>
              <a:buSzTx/>
              <a:buNone/>
            </a:pPr>
            <a:r>
              <a:rPr lang="en-US" sz="1600">
                <a:solidFill>
                  <a:schemeClr val="dk1"/>
                </a:solidFill>
                <a:latin typeface="微软雅黑" panose="020B0503020204020204" charset="-122"/>
                <a:ea typeface="微软雅黑" panose="020B0503020204020204" charset="-122"/>
                <a:cs typeface="微软雅黑" panose="020B0503020204020204" charset="-122"/>
                <a:sym typeface="+mn-ea"/>
              </a:rPr>
              <a:t>        2</a:t>
            </a:r>
            <a:r>
              <a:rPr lang="zh-CN" altLang="en-US" sz="1600">
                <a:solidFill>
                  <a:schemeClr val="dk1"/>
                </a:solidFill>
                <a:latin typeface="微软雅黑" panose="020B0503020204020204" charset="-122"/>
                <a:ea typeface="微软雅黑" panose="020B0503020204020204" charset="-122"/>
                <a:cs typeface="微软雅黑" panose="020B0503020204020204" charset="-122"/>
                <a:sym typeface="+mn-ea"/>
              </a:rPr>
              <a:t>、缺氧窒息</a:t>
            </a:r>
            <a:endParaRPr lang="zh-CN" altLang="en-US" sz="1600">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sz="1600">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sz="1600">
                <a:solidFill>
                  <a:schemeClr val="dk1"/>
                </a:solidFill>
                <a:latin typeface="微软雅黑" panose="020B0503020204020204" charset="-122"/>
                <a:ea typeface="微软雅黑" panose="020B0503020204020204" charset="-122"/>
                <a:cs typeface="微软雅黑" panose="020B0503020204020204" charset="-122"/>
                <a:sym typeface="+mn-ea"/>
              </a:rPr>
              <a:t>空气中氧含量的体积分数约为 20.9%，氧含量低于 19.5%时就是缺氧。缺氧会对人 体多个系统及脏器造成影响，甚至使人致命。有限空间内缺氧主要有两种情形：一是由于生物的呼吸作用或物质的氧化作用，有限空间内的氧气被消耗导致缺氧；二是有限空间内存在二氧化碳、甲烷、氮气、氩气、 水蒸气和六氟化硫等单纯性窒息气体，排挤氧空间，使空气中氧含量降低，造成缺氧。</a:t>
            </a:r>
            <a:endParaRPr lang="zh-CN" altLang="en-US" sz="1600">
              <a:solidFill>
                <a:schemeClr val="dk1"/>
              </a:solidFill>
              <a:latin typeface="微软雅黑" panose="020B0503020204020204" charset="-122"/>
              <a:ea typeface="微软雅黑" panose="020B0503020204020204" charset="-122"/>
              <a:cs typeface="微软雅黑" panose="020B0503020204020204" charset="-122"/>
              <a:sym typeface="+mn-ea"/>
            </a:endParaRPr>
          </a:p>
        </p:txBody>
      </p:sp>
      <p:pic>
        <p:nvPicPr>
          <p:cNvPr id="6" name="图片 5"/>
          <p:cNvPicPr>
            <a:picLocks noChangeAspect="1"/>
          </p:cNvPicPr>
          <p:nvPr/>
        </p:nvPicPr>
        <p:blipFill>
          <a:blip r:embed="rId2"/>
          <a:stretch>
            <a:fillRect/>
          </a:stretch>
        </p:blipFill>
        <p:spPr>
          <a:xfrm>
            <a:off x="4267200" y="4346575"/>
            <a:ext cx="6089015" cy="2433955"/>
          </a:xfrm>
          <a:prstGeom prst="rect">
            <a:avLst/>
          </a:prstGeom>
        </p:spPr>
      </p:pic>
      <p:sp>
        <p:nvSpPr>
          <p:cNvPr id="7" name="文本框 6"/>
          <p:cNvSpPr txBox="1"/>
          <p:nvPr>
            <p:custDataLst>
              <p:tags r:id="rId3"/>
            </p:custDataLst>
          </p:nvPr>
        </p:nvSpPr>
        <p:spPr>
          <a:xfrm>
            <a:off x="1438910" y="5137785"/>
            <a:ext cx="3154045" cy="414020"/>
          </a:xfrm>
          <a:prstGeom prst="rect">
            <a:avLst/>
          </a:prstGeom>
          <a:noFill/>
        </p:spPr>
        <p:txBody>
          <a:bodyPr wrap="square" rtlCol="0">
            <a:spAutoFit/>
          </a:bodyPr>
          <a:lstStyle/>
          <a:p>
            <a:pPr algn="ctr" fontAlgn="auto">
              <a:lnSpc>
                <a:spcPct val="150000"/>
              </a:lnSpc>
              <a:buClrTx/>
              <a:buSzTx/>
              <a:buFontTx/>
            </a:pPr>
            <a:r>
              <a:rPr lang="zh-CN" sz="1400" b="1">
                <a:solidFill>
                  <a:schemeClr val="dk1"/>
                </a:solidFill>
                <a:latin typeface="微软雅黑" panose="020B0503020204020204" charset="-122"/>
                <a:ea typeface="微软雅黑" panose="020B0503020204020204" charset="-122"/>
                <a:cs typeface="微软雅黑" panose="020B0503020204020204" charset="-122"/>
                <a:sym typeface="+mn-ea"/>
              </a:rPr>
              <a:t>不同氧气含量对人体的影响</a:t>
            </a:r>
            <a:endParaRPr lang="zh-CN" altLang="en-US" sz="1400" b="1">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第四节  有限空间作业安全</a:t>
            </a:r>
            <a:endParaRPr lang="zh-CN" altLang="en-US" sz="4000" b="1">
              <a:solidFill>
                <a:schemeClr val="lt1"/>
              </a:solidFill>
            </a:endParaRPr>
          </a:p>
        </p:txBody>
      </p:sp>
      <p:sp>
        <p:nvSpPr>
          <p:cNvPr id="5" name="矩形 4"/>
          <p:cNvSpPr/>
          <p:nvPr/>
        </p:nvSpPr>
        <p:spPr>
          <a:xfrm>
            <a:off x="581660" y="1621155"/>
            <a:ext cx="282321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有限空间基础概念</a:t>
            </a:r>
            <a:endParaRPr lang="zh-CN" altLang="en-US" sz="2400" b="1">
              <a:solidFill>
                <a:srgbClr val="FFFFFF"/>
              </a:solidFill>
              <a:latin typeface="微软雅黑" panose="020B0503020204020204" charset="-122"/>
              <a:ea typeface="微软雅黑" panose="020B0503020204020204" charset="-122"/>
            </a:endParaRPr>
          </a:p>
        </p:txBody>
      </p:sp>
      <p:sp>
        <p:nvSpPr>
          <p:cNvPr id="4" name="文本框 3"/>
          <p:cNvSpPr txBox="1"/>
          <p:nvPr>
            <p:custDataLst>
              <p:tags r:id="rId1"/>
            </p:custDataLst>
          </p:nvPr>
        </p:nvSpPr>
        <p:spPr>
          <a:xfrm>
            <a:off x="809625" y="2088515"/>
            <a:ext cx="10573385" cy="2168525"/>
          </a:xfrm>
          <a:prstGeom prst="rect">
            <a:avLst/>
          </a:prstGeom>
          <a:noFill/>
        </p:spPr>
        <p:txBody>
          <a:bodyPr wrap="square" rtlCol="0">
            <a:spAutoFit/>
          </a:bodyPr>
          <a:lstStyle/>
          <a:p>
            <a:pPr algn="l" fontAlgn="auto">
              <a:lnSpc>
                <a:spcPct val="150000"/>
              </a:lnSpc>
              <a:buClrTx/>
              <a:buSzTx/>
              <a:buFontTx/>
            </a:pPr>
            <a:r>
              <a:rPr lang="zh-CN" b="1">
                <a:solidFill>
                  <a:schemeClr val="dk1"/>
                </a:solidFill>
                <a:latin typeface="微软雅黑" panose="020B0503020204020204" charset="-122"/>
                <a:ea typeface="微软雅黑" panose="020B0503020204020204" charset="-122"/>
                <a:cs typeface="微软雅黑" panose="020B0503020204020204" charset="-122"/>
                <a:sym typeface="+mn-ea"/>
              </a:rPr>
              <a:t>三、有限空间作业主要风险</a:t>
            </a:r>
            <a:endParaRPr lang="zh-CN" b="1">
              <a:solidFill>
                <a:schemeClr val="dk1"/>
              </a:solidFill>
              <a:latin typeface="微软雅黑" panose="020B0503020204020204" charset="-122"/>
              <a:ea typeface="微软雅黑" panose="020B0503020204020204" charset="-122"/>
              <a:cs typeface="微软雅黑" panose="020B0503020204020204" charset="-122"/>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en-US">
                <a:solidFill>
                  <a:schemeClr val="dk1"/>
                </a:solidFill>
                <a:latin typeface="微软雅黑" panose="020B0503020204020204" charset="-122"/>
                <a:ea typeface="微软雅黑" panose="020B0503020204020204" charset="-122"/>
                <a:cs typeface="微软雅黑" panose="020B0503020204020204" charset="-122"/>
                <a:sym typeface="+mn-ea"/>
              </a:rPr>
              <a:t>3</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、燃爆</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有限空间中积聚的易燃易爆物质与空气混合形成爆炸性混合物，若混合物浓度达到 其爆炸极限，遇明火、化学反应放热、撞击或摩擦火花、电气火花、静电火花等点火源 时，就会发生燃爆事故。 有限空间作业中常见的易燃易爆物质有甲烷、氢气等可燃性气体以及铝粉、玉米淀 粉、煤粉等可燃性粉尘。</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p:txBody>
      </p:sp>
      <p:pic>
        <p:nvPicPr>
          <p:cNvPr id="2" name="图片 1"/>
          <p:cNvPicPr>
            <a:picLocks noChangeAspect="1"/>
          </p:cNvPicPr>
          <p:nvPr/>
        </p:nvPicPr>
        <p:blipFill>
          <a:blip r:embed="rId2"/>
          <a:stretch>
            <a:fillRect/>
          </a:stretch>
        </p:blipFill>
        <p:spPr>
          <a:xfrm>
            <a:off x="3751580" y="4257040"/>
            <a:ext cx="6300470" cy="2584450"/>
          </a:xfrm>
          <a:prstGeom prst="rect">
            <a:avLst/>
          </a:prstGeom>
        </p:spPr>
      </p:pic>
      <p:sp>
        <p:nvSpPr>
          <p:cNvPr id="7" name="文本框 6"/>
          <p:cNvSpPr txBox="1"/>
          <p:nvPr>
            <p:custDataLst>
              <p:tags r:id="rId3"/>
            </p:custDataLst>
          </p:nvPr>
        </p:nvSpPr>
        <p:spPr>
          <a:xfrm>
            <a:off x="809625" y="5109210"/>
            <a:ext cx="3154045" cy="414020"/>
          </a:xfrm>
          <a:prstGeom prst="rect">
            <a:avLst/>
          </a:prstGeom>
          <a:noFill/>
        </p:spPr>
        <p:txBody>
          <a:bodyPr wrap="square" rtlCol="0">
            <a:spAutoFit/>
          </a:bodyPr>
          <a:lstStyle/>
          <a:p>
            <a:pPr algn="ctr" fontAlgn="auto">
              <a:lnSpc>
                <a:spcPct val="150000"/>
              </a:lnSpc>
              <a:buClrTx/>
              <a:buSzTx/>
              <a:buFontTx/>
            </a:pPr>
            <a:r>
              <a:rPr lang="zh-CN" sz="1400" b="1">
                <a:solidFill>
                  <a:schemeClr val="dk1"/>
                </a:solidFill>
                <a:latin typeface="微软雅黑" panose="020B0503020204020204" charset="-122"/>
                <a:ea typeface="微软雅黑" panose="020B0503020204020204" charset="-122"/>
                <a:cs typeface="微软雅黑" panose="020B0503020204020204" charset="-122"/>
                <a:sym typeface="+mn-ea"/>
              </a:rPr>
              <a:t>常见有限空间风险辨识</a:t>
            </a:r>
            <a:endParaRPr lang="zh-CN" altLang="en-US" sz="1400" b="1">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第四节  有限空间作业安全</a:t>
            </a:r>
            <a:endParaRPr lang="zh-CN" altLang="en-US" sz="4000" b="1">
              <a:solidFill>
                <a:schemeClr val="lt1"/>
              </a:solidFill>
            </a:endParaRPr>
          </a:p>
        </p:txBody>
      </p:sp>
      <p:sp>
        <p:nvSpPr>
          <p:cNvPr id="5" name="矩形 4"/>
          <p:cNvSpPr/>
          <p:nvPr/>
        </p:nvSpPr>
        <p:spPr>
          <a:xfrm>
            <a:off x="581660" y="1621155"/>
            <a:ext cx="282321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有限空间基础概念</a:t>
            </a:r>
            <a:endParaRPr lang="zh-CN" altLang="en-US" sz="2400" b="1">
              <a:solidFill>
                <a:srgbClr val="FFFFFF"/>
              </a:solidFill>
              <a:latin typeface="微软雅黑" panose="020B0503020204020204" charset="-122"/>
              <a:ea typeface="微软雅黑" panose="020B0503020204020204" charset="-122"/>
            </a:endParaRPr>
          </a:p>
        </p:txBody>
      </p:sp>
      <p:sp>
        <p:nvSpPr>
          <p:cNvPr id="4" name="文本框 3"/>
          <p:cNvSpPr txBox="1"/>
          <p:nvPr>
            <p:custDataLst>
              <p:tags r:id="rId1"/>
            </p:custDataLst>
          </p:nvPr>
        </p:nvSpPr>
        <p:spPr>
          <a:xfrm>
            <a:off x="809625" y="2088515"/>
            <a:ext cx="10573385" cy="2168525"/>
          </a:xfrm>
          <a:prstGeom prst="rect">
            <a:avLst/>
          </a:prstGeom>
          <a:noFill/>
        </p:spPr>
        <p:txBody>
          <a:bodyPr wrap="square" rtlCol="0">
            <a:spAutoFit/>
          </a:bodyPr>
          <a:lstStyle/>
          <a:p>
            <a:pPr algn="l" fontAlgn="auto">
              <a:lnSpc>
                <a:spcPct val="150000"/>
              </a:lnSpc>
              <a:buClrTx/>
              <a:buSzTx/>
              <a:buFontTx/>
            </a:pPr>
            <a:r>
              <a:rPr lang="zh-CN" b="1">
                <a:solidFill>
                  <a:schemeClr val="dk1"/>
                </a:solidFill>
                <a:latin typeface="微软雅黑" panose="020B0503020204020204" charset="-122"/>
                <a:ea typeface="微软雅黑" panose="020B0503020204020204" charset="-122"/>
                <a:cs typeface="微软雅黑" panose="020B0503020204020204" charset="-122"/>
                <a:sym typeface="+mn-ea"/>
              </a:rPr>
              <a:t>三、有限空间作业主要风险</a:t>
            </a:r>
            <a:endParaRPr lang="zh-CN" b="1">
              <a:solidFill>
                <a:schemeClr val="dk1"/>
              </a:solidFill>
              <a:latin typeface="微软雅黑" panose="020B0503020204020204" charset="-122"/>
              <a:ea typeface="微软雅黑" panose="020B0503020204020204" charset="-122"/>
              <a:cs typeface="微软雅黑" panose="020B0503020204020204" charset="-122"/>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en-US">
                <a:solidFill>
                  <a:schemeClr val="dk1"/>
                </a:solidFill>
                <a:latin typeface="微软雅黑" panose="020B0503020204020204" charset="-122"/>
                <a:ea typeface="微软雅黑" panose="020B0503020204020204" charset="-122"/>
                <a:cs typeface="微软雅黑" panose="020B0503020204020204" charset="-122"/>
                <a:sym typeface="+mn-ea"/>
              </a:rPr>
              <a:t>3</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、燃爆</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有限空间中积聚的易燃易爆物质与空气混合形成爆炸性混合物，若混合物浓度达到 其爆炸极限，遇明火、化学反应放热、撞击或摩擦火花、电气火花、静电火花等点火源 时，就会发生燃爆事故。 有限空间作业中常见的易燃易爆物质有甲烷、氢气等可燃性气体以及铝粉、玉米淀 粉、煤粉等可燃性粉尘。</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p:txBody>
      </p:sp>
      <p:pic>
        <p:nvPicPr>
          <p:cNvPr id="2" name="图片 1"/>
          <p:cNvPicPr>
            <a:picLocks noChangeAspect="1"/>
          </p:cNvPicPr>
          <p:nvPr/>
        </p:nvPicPr>
        <p:blipFill>
          <a:blip r:embed="rId2"/>
          <a:stretch>
            <a:fillRect/>
          </a:stretch>
        </p:blipFill>
        <p:spPr>
          <a:xfrm>
            <a:off x="3751580" y="4257040"/>
            <a:ext cx="6300470" cy="2584450"/>
          </a:xfrm>
          <a:prstGeom prst="rect">
            <a:avLst/>
          </a:prstGeom>
        </p:spPr>
      </p:pic>
      <p:sp>
        <p:nvSpPr>
          <p:cNvPr id="7" name="文本框 6"/>
          <p:cNvSpPr txBox="1"/>
          <p:nvPr>
            <p:custDataLst>
              <p:tags r:id="rId3"/>
            </p:custDataLst>
          </p:nvPr>
        </p:nvSpPr>
        <p:spPr>
          <a:xfrm>
            <a:off x="809625" y="5109210"/>
            <a:ext cx="3154045" cy="414020"/>
          </a:xfrm>
          <a:prstGeom prst="rect">
            <a:avLst/>
          </a:prstGeom>
          <a:noFill/>
        </p:spPr>
        <p:txBody>
          <a:bodyPr wrap="square" rtlCol="0">
            <a:spAutoFit/>
          </a:bodyPr>
          <a:lstStyle/>
          <a:p>
            <a:pPr algn="ctr" fontAlgn="auto">
              <a:lnSpc>
                <a:spcPct val="150000"/>
              </a:lnSpc>
              <a:buClrTx/>
              <a:buSzTx/>
              <a:buFontTx/>
            </a:pPr>
            <a:r>
              <a:rPr lang="zh-CN" sz="1400" b="1">
                <a:solidFill>
                  <a:schemeClr val="dk1"/>
                </a:solidFill>
                <a:latin typeface="微软雅黑" panose="020B0503020204020204" charset="-122"/>
                <a:ea typeface="微软雅黑" panose="020B0503020204020204" charset="-122"/>
                <a:cs typeface="微软雅黑" panose="020B0503020204020204" charset="-122"/>
                <a:sym typeface="+mn-ea"/>
              </a:rPr>
              <a:t>常见有限空间风险辨识</a:t>
            </a:r>
            <a:endParaRPr lang="zh-CN" altLang="en-US" sz="1400" b="1">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第四节  有限空间作业安全</a:t>
            </a:r>
            <a:endParaRPr lang="zh-CN" altLang="en-US" sz="4000" b="1">
              <a:solidFill>
                <a:schemeClr val="lt1"/>
              </a:solidFill>
            </a:endParaRPr>
          </a:p>
        </p:txBody>
      </p:sp>
      <p:sp>
        <p:nvSpPr>
          <p:cNvPr id="5" name="矩形 4"/>
          <p:cNvSpPr/>
          <p:nvPr/>
        </p:nvSpPr>
        <p:spPr>
          <a:xfrm>
            <a:off x="581660" y="1621155"/>
            <a:ext cx="400304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有限空间作业安全风险防控</a:t>
            </a:r>
            <a:endParaRPr lang="zh-CN" altLang="en-US" sz="2400" b="1">
              <a:solidFill>
                <a:srgbClr val="FFFFFF"/>
              </a:solidFill>
              <a:latin typeface="微软雅黑" panose="020B0503020204020204" charset="-122"/>
              <a:ea typeface="微软雅黑" panose="020B0503020204020204" charset="-122"/>
            </a:endParaRPr>
          </a:p>
        </p:txBody>
      </p:sp>
      <p:sp>
        <p:nvSpPr>
          <p:cNvPr id="4" name="文本框 3"/>
          <p:cNvSpPr txBox="1"/>
          <p:nvPr>
            <p:custDataLst>
              <p:tags r:id="rId1"/>
            </p:custDataLst>
          </p:nvPr>
        </p:nvSpPr>
        <p:spPr>
          <a:xfrm>
            <a:off x="808990" y="2084070"/>
            <a:ext cx="10573385" cy="3415030"/>
          </a:xfrm>
          <a:prstGeom prst="rect">
            <a:avLst/>
          </a:prstGeom>
          <a:noFill/>
        </p:spPr>
        <p:txBody>
          <a:bodyPr wrap="square" rtlCol="0">
            <a:spAutoFit/>
          </a:bodyPr>
          <a:lstStyle/>
          <a:p>
            <a:pPr algn="l" fontAlgn="auto">
              <a:lnSpc>
                <a:spcPct val="150000"/>
              </a:lnSpc>
              <a:buClrTx/>
              <a:buSzTx/>
              <a:buFontTx/>
            </a:pPr>
            <a:r>
              <a:rPr lang="zh-CN" b="1">
                <a:solidFill>
                  <a:schemeClr val="dk1"/>
                </a:solidFill>
                <a:latin typeface="微软雅黑" panose="020B0503020204020204" charset="-122"/>
                <a:ea typeface="微软雅黑" panose="020B0503020204020204" charset="-122"/>
                <a:cs typeface="微软雅黑" panose="020B0503020204020204" charset="-122"/>
                <a:sym typeface="+mn-ea"/>
              </a:rPr>
              <a:t>一、有限空间作业管理要求</a:t>
            </a:r>
            <a:endParaRPr lang="zh-CN" b="1">
              <a:solidFill>
                <a:schemeClr val="dk1"/>
              </a:solidFill>
              <a:latin typeface="微软雅黑" panose="020B0503020204020204" charset="-122"/>
              <a:ea typeface="微软雅黑" panose="020B0503020204020204" charset="-122"/>
              <a:cs typeface="微软雅黑" panose="020B0503020204020204" charset="-122"/>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a:solidFill>
                  <a:schemeClr val="dk1"/>
                </a:solidFill>
                <a:latin typeface="微软雅黑" panose="020B0503020204020204" charset="-122"/>
                <a:ea typeface="微软雅黑" panose="020B0503020204020204" charset="-122"/>
                <a:cs typeface="微软雅黑" panose="020B0503020204020204" charset="-122"/>
                <a:sym typeface="+mn-ea"/>
              </a:rPr>
              <a:t>1</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r>
              <a:rPr>
                <a:solidFill>
                  <a:schemeClr val="dk1"/>
                </a:solidFill>
                <a:latin typeface="微软雅黑" panose="020B0503020204020204" charset="-122"/>
                <a:ea typeface="微软雅黑" panose="020B0503020204020204" charset="-122"/>
                <a:cs typeface="微软雅黑" panose="020B0503020204020204" charset="-122"/>
                <a:sym typeface="+mn-ea"/>
              </a:rPr>
              <a:t>建立健全有限空间作业安全管理制度</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a:t>
            </a:r>
            <a:endParaRPr lang="zh-CN">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2、辨识有限空间并建立健全管理台账。</a:t>
            </a:r>
            <a:endParaRPr lang="zh-CN">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3、设置安全警示标志或安全告知牌。</a:t>
            </a:r>
            <a:endParaRPr lang="zh-CN">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4、开展相关人员有限空间作业安全专项培训。</a:t>
            </a:r>
            <a:endParaRPr lang="zh-CN">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5、配置有限空间作业安全防护设备设施。</a:t>
            </a:r>
            <a:endParaRPr lang="zh-CN">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6、制定应急救援预案并定期演练。</a:t>
            </a:r>
            <a:endParaRPr lang="zh-CN">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7、加强有限空间发包作业管理。</a:t>
            </a:r>
            <a:endParaRPr lang="zh-CN">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第四节  有限空间作业安全</a:t>
            </a:r>
            <a:endParaRPr lang="zh-CN" altLang="en-US" sz="4000" b="1">
              <a:solidFill>
                <a:schemeClr val="lt1"/>
              </a:solidFill>
            </a:endParaRPr>
          </a:p>
        </p:txBody>
      </p:sp>
      <p:sp>
        <p:nvSpPr>
          <p:cNvPr id="5" name="矩形 4"/>
          <p:cNvSpPr/>
          <p:nvPr/>
        </p:nvSpPr>
        <p:spPr>
          <a:xfrm>
            <a:off x="581660" y="1621155"/>
            <a:ext cx="400304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有限空间作业安全风险防控</a:t>
            </a:r>
            <a:endParaRPr lang="zh-CN" altLang="en-US" sz="2400" b="1">
              <a:solidFill>
                <a:srgbClr val="FFFFFF"/>
              </a:solidFill>
              <a:latin typeface="微软雅黑" panose="020B0503020204020204" charset="-122"/>
              <a:ea typeface="微软雅黑" panose="020B0503020204020204" charset="-122"/>
            </a:endParaRPr>
          </a:p>
        </p:txBody>
      </p:sp>
      <p:sp>
        <p:nvSpPr>
          <p:cNvPr id="4" name="文本框 3"/>
          <p:cNvSpPr txBox="1"/>
          <p:nvPr>
            <p:custDataLst>
              <p:tags r:id="rId1"/>
            </p:custDataLst>
          </p:nvPr>
        </p:nvSpPr>
        <p:spPr>
          <a:xfrm>
            <a:off x="808990" y="2084070"/>
            <a:ext cx="10573385" cy="922020"/>
          </a:xfrm>
          <a:prstGeom prst="rect">
            <a:avLst/>
          </a:prstGeom>
          <a:noFill/>
        </p:spPr>
        <p:txBody>
          <a:bodyPr wrap="square" rtlCol="0">
            <a:spAutoFit/>
          </a:bodyPr>
          <a:lstStyle/>
          <a:p>
            <a:pPr algn="l" fontAlgn="auto">
              <a:lnSpc>
                <a:spcPct val="150000"/>
              </a:lnSpc>
              <a:buClrTx/>
              <a:buSzTx/>
              <a:buFontTx/>
            </a:pPr>
            <a:r>
              <a:rPr lang="zh-CN" b="1">
                <a:solidFill>
                  <a:schemeClr val="dk1"/>
                </a:solidFill>
                <a:latin typeface="微软雅黑" panose="020B0503020204020204" charset="-122"/>
                <a:ea typeface="微软雅黑" panose="020B0503020204020204" charset="-122"/>
                <a:cs typeface="微软雅黑" panose="020B0503020204020204" charset="-122"/>
                <a:sym typeface="+mn-ea"/>
              </a:rPr>
              <a:t>二、有限空间作业过程风险防控</a:t>
            </a:r>
            <a:endParaRPr lang="zh-CN" b="1">
              <a:solidFill>
                <a:schemeClr val="dk1"/>
              </a:solidFill>
              <a:latin typeface="微软雅黑" panose="020B0503020204020204" charset="-122"/>
              <a:ea typeface="微软雅黑" panose="020B0503020204020204" charset="-122"/>
              <a:cs typeface="微软雅黑" panose="020B0503020204020204" charset="-122"/>
              <a:sym typeface="+mn-ea"/>
            </a:endParaRPr>
          </a:p>
          <a:p>
            <a:pPr algn="ctr" fontAlgn="auto">
              <a:lnSpc>
                <a:spcPct val="150000"/>
              </a:lnSpc>
              <a:spcBef>
                <a:spcPct val="0"/>
              </a:spcBef>
              <a:buClrTx/>
              <a:buSzTx/>
              <a:buNone/>
            </a:pPr>
            <a:r>
              <a:rPr>
                <a:solidFill>
                  <a:schemeClr val="dk1"/>
                </a:solidFill>
                <a:latin typeface="微软雅黑" panose="020B0503020204020204" charset="-122"/>
                <a:ea typeface="微软雅黑" panose="020B0503020204020204" charset="-122"/>
                <a:cs typeface="微软雅黑" panose="020B0503020204020204" charset="-122"/>
                <a:sym typeface="+mn-ea"/>
              </a:rPr>
              <a:t>有限空间作业各阶段风险防控关键要素</a:t>
            </a:r>
            <a:endParaRPr lang="zh-CN">
              <a:solidFill>
                <a:schemeClr val="dk1"/>
              </a:solidFill>
              <a:latin typeface="微软雅黑" panose="020B0503020204020204" charset="-122"/>
              <a:ea typeface="微软雅黑" panose="020B0503020204020204" charset="-122"/>
              <a:cs typeface="微软雅黑" panose="020B0503020204020204" charset="-122"/>
              <a:sym typeface="+mn-ea"/>
            </a:endParaRPr>
          </a:p>
        </p:txBody>
      </p:sp>
      <p:pic>
        <p:nvPicPr>
          <p:cNvPr id="2" name="图片 1"/>
          <p:cNvPicPr>
            <a:picLocks noChangeAspect="1"/>
          </p:cNvPicPr>
          <p:nvPr/>
        </p:nvPicPr>
        <p:blipFill>
          <a:blip r:embed="rId2"/>
          <a:stretch>
            <a:fillRect/>
          </a:stretch>
        </p:blipFill>
        <p:spPr>
          <a:xfrm>
            <a:off x="3016885" y="2983230"/>
            <a:ext cx="6156960" cy="38747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第四节  有限空间作业安全</a:t>
            </a:r>
            <a:endParaRPr lang="zh-CN" altLang="en-US" sz="4000" b="1">
              <a:solidFill>
                <a:schemeClr val="lt1"/>
              </a:solidFill>
            </a:endParaRPr>
          </a:p>
        </p:txBody>
      </p:sp>
      <p:sp>
        <p:nvSpPr>
          <p:cNvPr id="5" name="矩形 4"/>
          <p:cNvSpPr/>
          <p:nvPr/>
        </p:nvSpPr>
        <p:spPr>
          <a:xfrm>
            <a:off x="581660" y="1621155"/>
            <a:ext cx="400304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有限空间作业安全风险防控</a:t>
            </a:r>
            <a:endParaRPr lang="zh-CN" altLang="en-US" sz="2400" b="1">
              <a:solidFill>
                <a:srgbClr val="FFFFFF"/>
              </a:solidFill>
              <a:latin typeface="微软雅黑" panose="020B0503020204020204" charset="-122"/>
              <a:ea typeface="微软雅黑" panose="020B0503020204020204" charset="-122"/>
            </a:endParaRPr>
          </a:p>
        </p:txBody>
      </p:sp>
      <p:sp>
        <p:nvSpPr>
          <p:cNvPr id="4" name="文本框 3"/>
          <p:cNvSpPr txBox="1"/>
          <p:nvPr>
            <p:custDataLst>
              <p:tags r:id="rId1"/>
            </p:custDataLst>
          </p:nvPr>
        </p:nvSpPr>
        <p:spPr>
          <a:xfrm>
            <a:off x="808990" y="2084070"/>
            <a:ext cx="6988810" cy="3830955"/>
          </a:xfrm>
          <a:prstGeom prst="rect">
            <a:avLst/>
          </a:prstGeom>
          <a:noFill/>
        </p:spPr>
        <p:txBody>
          <a:bodyPr wrap="square" rtlCol="0">
            <a:spAutoFit/>
          </a:bodyPr>
          <a:lstStyle/>
          <a:p>
            <a:pPr algn="l" fontAlgn="auto">
              <a:lnSpc>
                <a:spcPct val="150000"/>
              </a:lnSpc>
              <a:buClrTx/>
              <a:buSzTx/>
              <a:buFontTx/>
            </a:pPr>
            <a:r>
              <a:rPr lang="zh-CN" b="1">
                <a:solidFill>
                  <a:schemeClr val="dk1"/>
                </a:solidFill>
                <a:latin typeface="微软雅黑" panose="020B0503020204020204" charset="-122"/>
                <a:ea typeface="微软雅黑" panose="020B0503020204020204" charset="-122"/>
                <a:cs typeface="微软雅黑" panose="020B0503020204020204" charset="-122"/>
                <a:sym typeface="+mn-ea"/>
              </a:rPr>
              <a:t>二、有限空间作业过程风险防控</a:t>
            </a:r>
            <a:endParaRPr lang="zh-CN" b="1">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1</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气体检测点位要求</a:t>
            </a:r>
            <a:endParaRPr lang="zh-CN">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有限空间作业前应在有限空间外上风侧，使用泵吸式气体检测报警仪对有限空间内气体 进行检测。有限空间内仍存在未清除的积水、积泥或物料残渣时，应先在有限空间 外利用工具进行充分搅动，使有毒有害气体充分释放。检测应从出入口开始，沿人 员进入有限空间的方向进行。垂直方向的检测由上至下，至少进行上、中、下三点 检测，水平方向的检测由近至远，至少进行进出口近端点和远端点两点检 测。海量安全资料加入知识星</a:t>
            </a: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球:安全精品资料库。</a:t>
            </a:r>
            <a:endParaRPr lang="zh-CN">
              <a:solidFill>
                <a:schemeClr val="dk1"/>
              </a:solidFill>
              <a:latin typeface="微软雅黑" panose="020B0503020204020204" charset="-122"/>
              <a:ea typeface="微软雅黑" panose="020B0503020204020204" charset="-122"/>
              <a:cs typeface="微软雅黑" panose="020B0503020204020204" charset="-122"/>
              <a:sym typeface="+mn-ea"/>
            </a:endParaRPr>
          </a:p>
        </p:txBody>
      </p:sp>
      <p:pic>
        <p:nvPicPr>
          <p:cNvPr id="6" name="图片 5"/>
          <p:cNvPicPr>
            <a:picLocks noChangeAspect="1"/>
          </p:cNvPicPr>
          <p:nvPr/>
        </p:nvPicPr>
        <p:blipFill>
          <a:blip r:embed="rId2"/>
          <a:stretch>
            <a:fillRect/>
          </a:stretch>
        </p:blipFill>
        <p:spPr>
          <a:xfrm>
            <a:off x="7797800" y="2390775"/>
            <a:ext cx="4229100" cy="34613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第四节  有限空间作业安全</a:t>
            </a:r>
            <a:endParaRPr lang="zh-CN" altLang="en-US" sz="4000" b="1">
              <a:solidFill>
                <a:schemeClr val="lt1"/>
              </a:solidFill>
            </a:endParaRPr>
          </a:p>
        </p:txBody>
      </p:sp>
      <p:sp>
        <p:nvSpPr>
          <p:cNvPr id="5" name="矩形 4"/>
          <p:cNvSpPr/>
          <p:nvPr/>
        </p:nvSpPr>
        <p:spPr>
          <a:xfrm>
            <a:off x="581660" y="1621155"/>
            <a:ext cx="400304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有限空间作业安全风险防控</a:t>
            </a:r>
            <a:endParaRPr lang="zh-CN" altLang="en-US" sz="2400" b="1">
              <a:solidFill>
                <a:srgbClr val="FFFFFF"/>
              </a:solidFill>
              <a:latin typeface="微软雅黑" panose="020B0503020204020204" charset="-122"/>
              <a:ea typeface="微软雅黑" panose="020B0503020204020204" charset="-122"/>
            </a:endParaRPr>
          </a:p>
        </p:txBody>
      </p:sp>
      <p:sp>
        <p:nvSpPr>
          <p:cNvPr id="4" name="文本框 3"/>
          <p:cNvSpPr txBox="1"/>
          <p:nvPr>
            <p:custDataLst>
              <p:tags r:id="rId1"/>
            </p:custDataLst>
          </p:nvPr>
        </p:nvSpPr>
        <p:spPr>
          <a:xfrm>
            <a:off x="808990" y="2084070"/>
            <a:ext cx="5369560" cy="4246245"/>
          </a:xfrm>
          <a:prstGeom prst="rect">
            <a:avLst/>
          </a:prstGeom>
          <a:noFill/>
        </p:spPr>
        <p:txBody>
          <a:bodyPr wrap="square" rtlCol="0">
            <a:spAutoFit/>
          </a:bodyPr>
          <a:lstStyle/>
          <a:p>
            <a:pPr algn="l" fontAlgn="auto">
              <a:lnSpc>
                <a:spcPct val="150000"/>
              </a:lnSpc>
              <a:buClrTx/>
              <a:buSzTx/>
              <a:buFontTx/>
            </a:pPr>
            <a:r>
              <a:rPr lang="zh-CN" b="1">
                <a:solidFill>
                  <a:schemeClr val="dk1"/>
                </a:solidFill>
                <a:latin typeface="微软雅黑" panose="020B0503020204020204" charset="-122"/>
                <a:ea typeface="微软雅黑" panose="020B0503020204020204" charset="-122"/>
                <a:cs typeface="微软雅黑" panose="020B0503020204020204" charset="-122"/>
                <a:sym typeface="+mn-ea"/>
              </a:rPr>
              <a:t>二、有限空间作业过程风险防控</a:t>
            </a:r>
            <a:endParaRPr lang="zh-CN" b="1">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2</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气体检测种类要求</a:t>
            </a:r>
            <a:endParaRPr lang="zh-CN">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作业前应根据有限空间内可能存在的气体种类进行有针对性检测，但应至少检测 氧气、可燃气体、硫化氢和一氧化碳。当有限空间内气体环境复杂，作业单位不具 备检测能力时，应委托具有相应检测能力的单位进行检测。 检测人员应当记录检测的时间、地点、气体种类、浓度等信息，并在检测记录表上签字。 有限空间内气体浓度检测合格后方可作业。</a:t>
            </a:r>
            <a:endParaRPr lang="zh-CN">
              <a:solidFill>
                <a:schemeClr val="dk1"/>
              </a:solidFill>
              <a:latin typeface="微软雅黑" panose="020B0503020204020204" charset="-122"/>
              <a:ea typeface="微软雅黑" panose="020B0503020204020204" charset="-122"/>
              <a:cs typeface="微软雅黑" panose="020B0503020204020204" charset="-122"/>
              <a:sym typeface="+mn-ea"/>
            </a:endParaRPr>
          </a:p>
        </p:txBody>
      </p:sp>
      <p:pic>
        <p:nvPicPr>
          <p:cNvPr id="2" name="图片 1"/>
          <p:cNvPicPr>
            <a:picLocks noChangeAspect="1"/>
          </p:cNvPicPr>
          <p:nvPr/>
        </p:nvPicPr>
        <p:blipFill>
          <a:blip r:embed="rId2"/>
          <a:stretch>
            <a:fillRect/>
          </a:stretch>
        </p:blipFill>
        <p:spPr>
          <a:xfrm>
            <a:off x="6178550" y="2167890"/>
            <a:ext cx="5276850" cy="40792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第四节  有限空间作业安全</a:t>
            </a:r>
            <a:endParaRPr lang="zh-CN" altLang="en-US" sz="4000" b="1">
              <a:solidFill>
                <a:schemeClr val="lt1"/>
              </a:solidFill>
            </a:endParaRPr>
          </a:p>
        </p:txBody>
      </p:sp>
      <p:sp>
        <p:nvSpPr>
          <p:cNvPr id="5" name="矩形 4"/>
          <p:cNvSpPr/>
          <p:nvPr/>
        </p:nvSpPr>
        <p:spPr>
          <a:xfrm>
            <a:off x="581660" y="1621155"/>
            <a:ext cx="400304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有限空间作业安全风险防控</a:t>
            </a:r>
            <a:endParaRPr lang="zh-CN" altLang="en-US" sz="2400" b="1">
              <a:solidFill>
                <a:srgbClr val="FFFFFF"/>
              </a:solidFill>
              <a:latin typeface="微软雅黑" panose="020B0503020204020204" charset="-122"/>
              <a:ea typeface="微软雅黑" panose="020B0503020204020204" charset="-122"/>
            </a:endParaRPr>
          </a:p>
        </p:txBody>
      </p:sp>
      <p:sp>
        <p:nvSpPr>
          <p:cNvPr id="4" name="文本框 3"/>
          <p:cNvSpPr txBox="1"/>
          <p:nvPr>
            <p:custDataLst>
              <p:tags r:id="rId1"/>
            </p:custDataLst>
          </p:nvPr>
        </p:nvSpPr>
        <p:spPr>
          <a:xfrm>
            <a:off x="808990" y="2084070"/>
            <a:ext cx="5753100" cy="2999740"/>
          </a:xfrm>
          <a:prstGeom prst="rect">
            <a:avLst/>
          </a:prstGeom>
          <a:noFill/>
        </p:spPr>
        <p:txBody>
          <a:bodyPr wrap="square" rtlCol="0">
            <a:spAutoFit/>
          </a:bodyPr>
          <a:lstStyle/>
          <a:p>
            <a:pPr algn="l" fontAlgn="auto">
              <a:lnSpc>
                <a:spcPct val="150000"/>
              </a:lnSpc>
              <a:buClrTx/>
              <a:buSzTx/>
              <a:buFontTx/>
            </a:pPr>
            <a:r>
              <a:rPr lang="zh-CN" b="1">
                <a:solidFill>
                  <a:schemeClr val="dk1"/>
                </a:solidFill>
                <a:latin typeface="微软雅黑" panose="020B0503020204020204" charset="-122"/>
                <a:ea typeface="微软雅黑" panose="020B0503020204020204" charset="-122"/>
                <a:cs typeface="微软雅黑" panose="020B0503020204020204" charset="-122"/>
                <a:sym typeface="+mn-ea"/>
              </a:rPr>
              <a:t>二、有限空间作业过程风险防控</a:t>
            </a:r>
            <a:endParaRPr lang="zh-CN" b="1">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3</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、作业人员</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安全防护要求</a:t>
            </a:r>
            <a:endParaRPr lang="zh-CN">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气体检测结果合格后，作业人员在进入有限空间前还应根据作业环境选择并佩 戴符合要求的个体防护用品与安全防护设备，主要有安全帽、全身式安全带、安全 绳、呼吸防护用品、便携式气体检测报警仪、照明灯和对讲机等。</a:t>
            </a:r>
            <a:endParaRPr lang="zh-CN">
              <a:solidFill>
                <a:schemeClr val="dk1"/>
              </a:solidFill>
              <a:latin typeface="微软雅黑" panose="020B0503020204020204" charset="-122"/>
              <a:ea typeface="微软雅黑" panose="020B0503020204020204" charset="-122"/>
              <a:cs typeface="微软雅黑" panose="020B0503020204020204" charset="-122"/>
              <a:sym typeface="+mn-ea"/>
            </a:endParaRPr>
          </a:p>
        </p:txBody>
      </p:sp>
      <p:pic>
        <p:nvPicPr>
          <p:cNvPr id="6" name="图片 5"/>
          <p:cNvPicPr>
            <a:picLocks noChangeAspect="1"/>
          </p:cNvPicPr>
          <p:nvPr/>
        </p:nvPicPr>
        <p:blipFill>
          <a:blip r:embed="rId2"/>
          <a:stretch>
            <a:fillRect/>
          </a:stretch>
        </p:blipFill>
        <p:spPr>
          <a:xfrm>
            <a:off x="6770370" y="1987550"/>
            <a:ext cx="4229100" cy="35528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第四节  有限空间作业安全</a:t>
            </a:r>
            <a:endParaRPr lang="zh-CN" altLang="en-US" sz="4000" b="1">
              <a:solidFill>
                <a:schemeClr val="lt1"/>
              </a:solidFill>
            </a:endParaRPr>
          </a:p>
        </p:txBody>
      </p:sp>
      <p:sp>
        <p:nvSpPr>
          <p:cNvPr id="5" name="矩形 4"/>
          <p:cNvSpPr/>
          <p:nvPr/>
        </p:nvSpPr>
        <p:spPr>
          <a:xfrm>
            <a:off x="581660" y="1621155"/>
            <a:ext cx="400304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有限空间作业安全风险防控</a:t>
            </a:r>
            <a:endParaRPr lang="zh-CN" altLang="en-US" sz="2400" b="1">
              <a:solidFill>
                <a:srgbClr val="FFFFFF"/>
              </a:solidFill>
              <a:latin typeface="微软雅黑" panose="020B0503020204020204" charset="-122"/>
              <a:ea typeface="微软雅黑" panose="020B0503020204020204" charset="-122"/>
            </a:endParaRPr>
          </a:p>
        </p:txBody>
      </p:sp>
      <p:sp>
        <p:nvSpPr>
          <p:cNvPr id="4" name="文本框 3"/>
          <p:cNvSpPr txBox="1"/>
          <p:nvPr>
            <p:custDataLst>
              <p:tags r:id="rId1"/>
            </p:custDataLst>
          </p:nvPr>
        </p:nvSpPr>
        <p:spPr>
          <a:xfrm>
            <a:off x="808990" y="2084070"/>
            <a:ext cx="10679430" cy="3415030"/>
          </a:xfrm>
          <a:prstGeom prst="rect">
            <a:avLst/>
          </a:prstGeom>
          <a:noFill/>
        </p:spPr>
        <p:txBody>
          <a:bodyPr wrap="square" rtlCol="0">
            <a:spAutoFit/>
          </a:bodyPr>
          <a:lstStyle/>
          <a:p>
            <a:pPr algn="l" fontAlgn="auto">
              <a:lnSpc>
                <a:spcPct val="150000"/>
              </a:lnSpc>
              <a:buClrTx/>
              <a:buSzTx/>
              <a:buFontTx/>
            </a:pPr>
            <a:r>
              <a:rPr lang="zh-CN" b="1">
                <a:solidFill>
                  <a:schemeClr val="dk1"/>
                </a:solidFill>
                <a:latin typeface="微软雅黑" panose="020B0503020204020204" charset="-122"/>
                <a:ea typeface="微软雅黑" panose="020B0503020204020204" charset="-122"/>
                <a:cs typeface="微软雅黑" panose="020B0503020204020204" charset="-122"/>
                <a:sym typeface="+mn-ea"/>
              </a:rPr>
              <a:t>二、有限空间作业过程风险防控</a:t>
            </a:r>
            <a:endParaRPr lang="zh-CN" b="1">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4</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紧急情况下撤离要求</a:t>
            </a:r>
            <a:endParaRPr lang="zh-CN">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作业期间发生下列情况之一时，作业人员应立即中断作业，撤离有限空间： </a:t>
            </a:r>
            <a:endParaRPr lang="zh-CN">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（1）作业人员出现身体不适。</a:t>
            </a:r>
            <a:endParaRPr lang="zh-CN">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（2）安全防护设备或个体防护用品失效。</a:t>
            </a:r>
            <a:endParaRPr lang="zh-CN">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（3）气体检测报警仪报警。</a:t>
            </a:r>
            <a:endParaRPr lang="zh-CN">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（4）监护人员或作业现场负责人下达撤离命令。</a:t>
            </a:r>
            <a:endParaRPr lang="zh-CN">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（5）其他可能危及安全的情况</a:t>
            </a:r>
            <a:endParaRPr lang="zh-CN">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1" name="矩形 1049192"/>
          <p:cNvSpPr/>
          <p:nvPr/>
        </p:nvSpPr>
        <p:spPr>
          <a:xfrm>
            <a:off x="612775" y="776288"/>
            <a:ext cx="10966450" cy="5305425"/>
          </a:xfrm>
          <a:prstGeom prst="rect">
            <a:avLst/>
          </a:prstGeom>
          <a:noFill/>
          <a:ln w="28575" cap="flat" cmpd="sng">
            <a:solidFill>
              <a:srgbClr val="FFFFFF"/>
            </a:solidFill>
            <a:prstDash val="solid"/>
            <a:miter/>
            <a:headEnd type="none" w="med" len="med"/>
            <a:tailEnd type="none" w="med" len="med"/>
          </a:ln>
        </p:spPr>
        <p:txBody>
          <a:bodyPr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sp>
        <p:nvSpPr>
          <p:cNvPr id="24586" name="矩形 1049198"/>
          <p:cNvSpPr/>
          <p:nvPr/>
        </p:nvSpPr>
        <p:spPr>
          <a:xfrm>
            <a:off x="-635" y="3094355"/>
            <a:ext cx="12192635" cy="1106805"/>
          </a:xfrm>
          <a:prstGeom prst="rect">
            <a:avLst/>
          </a:prstGeom>
          <a:gradFill>
            <a:gsLst>
              <a:gs pos="0">
                <a:srgbClr val="E30000"/>
              </a:gs>
              <a:gs pos="100000">
                <a:srgbClr val="760303"/>
              </a:gs>
            </a:gsLst>
            <a:lin ang="5400000" scaled="0"/>
          </a:gradFill>
          <a:ln w="9525">
            <a:noFill/>
          </a:ln>
        </p:spPr>
        <p:txBody>
          <a:bodyPr wrap="square" lIns="91440" tIns="45720" rIns="91440" bIns="45720" anchor="ctr" anchorCtr="0">
            <a:spAutoFit/>
          </a:bodyPr>
          <a:lstStyle/>
          <a:p>
            <a:pPr algn="ctr"/>
            <a:r>
              <a:rPr lang="zh-CN" altLang="en-US" sz="6600" b="1">
                <a:solidFill>
                  <a:srgbClr val="FFFFFF"/>
                </a:solidFill>
                <a:latin typeface="微软雅黑" panose="020B0503020204020204" charset="-122"/>
                <a:ea typeface="微软雅黑" panose="020B0503020204020204" charset="-122"/>
                <a:sym typeface="宋体" panose="02010600030101010101" pitchFamily="2" charset="-122"/>
              </a:rPr>
              <a:t>夏季高温作业安全要点</a:t>
            </a:r>
            <a:endParaRPr lang="zh-CN" altLang="en-US" sz="6600" b="1">
              <a:solidFill>
                <a:srgbClr val="FFFFFF"/>
              </a:solidFill>
              <a:latin typeface="微软雅黑" panose="020B0503020204020204" charset="-122"/>
              <a:ea typeface="微软雅黑" panose="020B0503020204020204" charset="-122"/>
              <a:sym typeface="宋体" panose="02010600030101010101" pitchFamily="2" charset="-122"/>
            </a:endParaRPr>
          </a:p>
        </p:txBody>
      </p:sp>
      <p:sp>
        <p:nvSpPr>
          <p:cNvPr id="24587" name="矩形 1049200"/>
          <p:cNvSpPr/>
          <p:nvPr/>
        </p:nvSpPr>
        <p:spPr>
          <a:xfrm>
            <a:off x="4378008" y="0"/>
            <a:ext cx="3435350" cy="3153410"/>
          </a:xfrm>
          <a:prstGeom prst="rect">
            <a:avLst/>
          </a:prstGeom>
          <a:noFill/>
          <a:ln w="9525">
            <a:noFill/>
          </a:ln>
        </p:spPr>
        <p:txBody>
          <a:bodyPr lIns="91440" tIns="45720" rIns="91440" bIns="45720" anchor="t" anchorCtr="0">
            <a:spAutoFit/>
          </a:bodyPr>
          <a:lstStyle/>
          <a:p>
            <a:pPr algn="ctr">
              <a:buSzTx/>
            </a:pPr>
            <a:r>
              <a:rPr lang="en-US" altLang="zh-CN" sz="19900" b="1">
                <a:gradFill>
                  <a:gsLst>
                    <a:gs pos="0">
                      <a:srgbClr val="E30000"/>
                    </a:gs>
                    <a:gs pos="100000">
                      <a:srgbClr val="760303"/>
                    </a:gs>
                  </a:gsLst>
                  <a:lin scaled="0"/>
                </a:gradFill>
                <a:effectLst>
                  <a:outerShdw blurRad="38100" dist="38100" dir="2700000" algn="tl">
                    <a:srgbClr val="000000">
                      <a:alpha val="43137"/>
                    </a:srgbClr>
                  </a:outerShdw>
                </a:effectLst>
                <a:latin typeface="Century Gothic" panose="020B0502020202020204" pitchFamily="34" charset="0"/>
                <a:ea typeface="冬青黑体简体中文 W3"/>
              </a:rPr>
              <a:t>05</a:t>
            </a:r>
            <a:endParaRPr lang="en-US" altLang="zh-CN" sz="19900" b="1">
              <a:gradFill>
                <a:gsLst>
                  <a:gs pos="0">
                    <a:srgbClr val="E30000"/>
                  </a:gs>
                  <a:gs pos="100000">
                    <a:srgbClr val="760303"/>
                  </a:gs>
                </a:gsLst>
                <a:lin scaled="0"/>
              </a:gradFill>
              <a:effectLst>
                <a:outerShdw blurRad="38100" dist="38100" dir="2700000" algn="tl">
                  <a:srgbClr val="000000">
                    <a:alpha val="43137"/>
                  </a:srgbClr>
                </a:outerShdw>
              </a:effectLst>
              <a:latin typeface="Century Gothic" panose="020B0502020202020204" pitchFamily="34" charset="0"/>
              <a:ea typeface="冬青黑体简体中文 W3"/>
            </a:endParaRPr>
          </a:p>
        </p:txBody>
      </p:sp>
    </p:spTree>
  </p:cSld>
  <p:clrMapOvr>
    <a:masterClrMapping/>
  </p:clrMapOvr>
  <p:transition spd="slow" advClick="0">
    <p:fade/>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图片 2097336"/>
          <p:cNvPicPr>
            <a:picLocks noChangeAspect="1"/>
          </p:cNvPicPr>
          <p:nvPr/>
        </p:nvPicPr>
        <p:blipFill>
          <a:blip r:embed="rId1"/>
          <a:stretch>
            <a:fillRect/>
          </a:stretch>
        </p:blipFill>
        <p:spPr>
          <a:xfrm>
            <a:off x="7286625" y="158750"/>
            <a:ext cx="4611688" cy="6540500"/>
          </a:xfrm>
          <a:prstGeom prst="rect">
            <a:avLst/>
          </a:prstGeom>
          <a:noFill/>
          <a:ln w="9525">
            <a:noFill/>
          </a:ln>
        </p:spPr>
      </p:pic>
      <p:grpSp>
        <p:nvGrpSpPr>
          <p:cNvPr id="25602" name="组合 336"/>
          <p:cNvGrpSpPr/>
          <p:nvPr/>
        </p:nvGrpSpPr>
        <p:grpSpPr>
          <a:xfrm>
            <a:off x="0" y="530225"/>
            <a:ext cx="622300" cy="287338"/>
            <a:chOff x="0" y="334"/>
            <a:chExt cx="392" cy="181"/>
          </a:xfrm>
        </p:grpSpPr>
        <p:pic>
          <p:nvPicPr>
            <p:cNvPr id="25603" name="图片 2097338"/>
            <p:cNvPicPr>
              <a:picLocks noChangeAspect="1"/>
            </p:cNvPicPr>
            <p:nvPr/>
          </p:nvPicPr>
          <p:blipFill>
            <a:blip r:embed="rId2"/>
            <a:stretch>
              <a:fillRect/>
            </a:stretch>
          </p:blipFill>
          <p:spPr>
            <a:xfrm>
              <a:off x="0" y="334"/>
              <a:ext cx="392" cy="181"/>
            </a:xfrm>
            <a:prstGeom prst="rect">
              <a:avLst/>
            </a:prstGeom>
            <a:noFill/>
            <a:ln w="9525">
              <a:noFill/>
            </a:ln>
          </p:spPr>
        </p:pic>
        <p:sp>
          <p:nvSpPr>
            <p:cNvPr id="25604" name="矩形 1049208"/>
            <p:cNvSpPr/>
            <p:nvPr/>
          </p:nvSpPr>
          <p:spPr>
            <a:xfrm>
              <a:off x="0" y="336"/>
              <a:ext cx="390" cy="180"/>
            </a:xfrm>
            <a:prstGeom prst="rect">
              <a:avLst/>
            </a:prstGeom>
            <a:noFill/>
            <a:ln w="9525">
              <a:noFill/>
            </a:ln>
          </p:spPr>
          <p:txBody>
            <a:bodyPr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grpSp>
      <p:sp>
        <p:nvSpPr>
          <p:cNvPr id="25605" name="矩形 1049210"/>
          <p:cNvSpPr/>
          <p:nvPr/>
        </p:nvSpPr>
        <p:spPr>
          <a:xfrm>
            <a:off x="619125" y="444500"/>
            <a:ext cx="3455988" cy="460375"/>
          </a:xfrm>
          <a:prstGeom prst="rect">
            <a:avLst/>
          </a:prstGeom>
          <a:noFill/>
          <a:ln w="9525">
            <a:noFill/>
          </a:ln>
        </p:spPr>
        <p:txBody>
          <a:bodyPr lIns="91440" tIns="45720" rIns="91440" bIns="45720" anchor="t" anchorCtr="0">
            <a:spAutoFit/>
          </a:bodyPr>
          <a:lstStyle/>
          <a:p>
            <a:pPr algn="ctr"/>
            <a:r>
              <a:rPr lang="zh-CN" altLang="en-US" sz="2400" b="1">
                <a:solidFill>
                  <a:srgbClr val="C00000"/>
                </a:solidFill>
                <a:latin typeface="微软雅黑" panose="020B0503020204020204" charset="-122"/>
                <a:ea typeface="微软雅黑" panose="020B0503020204020204" charset="-122"/>
                <a:sym typeface="宋体" panose="02010600030101010101" pitchFamily="2" charset="-122"/>
              </a:rPr>
              <a:t>夏季工作的安全要点</a:t>
            </a:r>
            <a:endParaRPr lang="zh-CN" altLang="zh-CN">
              <a:latin typeface="Calibri" panose="020F0502020204030204" pitchFamily="34" charset="0"/>
              <a:ea typeface="宋体" panose="02010600030101010101" pitchFamily="2" charset="-122"/>
            </a:endParaRPr>
          </a:p>
        </p:txBody>
      </p:sp>
      <p:grpSp>
        <p:nvGrpSpPr>
          <p:cNvPr id="339" name="组合 338"/>
          <p:cNvGrpSpPr/>
          <p:nvPr/>
        </p:nvGrpSpPr>
        <p:grpSpPr>
          <a:xfrm>
            <a:off x="71120" y="1262063"/>
            <a:ext cx="7162800" cy="4883150"/>
            <a:chOff x="768" y="795"/>
            <a:chExt cx="4512" cy="3076"/>
          </a:xfrm>
        </p:grpSpPr>
        <p:pic>
          <p:nvPicPr>
            <p:cNvPr id="25607" name="图片 2097340"/>
            <p:cNvPicPr>
              <a:picLocks noChangeAspect="1"/>
            </p:cNvPicPr>
            <p:nvPr/>
          </p:nvPicPr>
          <p:blipFill>
            <a:blip r:embed="rId3"/>
            <a:stretch>
              <a:fillRect/>
            </a:stretch>
          </p:blipFill>
          <p:spPr>
            <a:xfrm>
              <a:off x="768" y="795"/>
              <a:ext cx="4512" cy="3076"/>
            </a:xfrm>
            <a:prstGeom prst="rect">
              <a:avLst/>
            </a:prstGeom>
            <a:noFill/>
            <a:ln w="9525">
              <a:noFill/>
            </a:ln>
          </p:spPr>
        </p:pic>
        <p:sp>
          <p:nvSpPr>
            <p:cNvPr id="25608" name="矩形 1049212"/>
            <p:cNvSpPr/>
            <p:nvPr/>
          </p:nvSpPr>
          <p:spPr>
            <a:xfrm>
              <a:off x="776" y="802"/>
              <a:ext cx="4492" cy="3056"/>
            </a:xfrm>
            <a:prstGeom prst="rect">
              <a:avLst/>
            </a:prstGeom>
            <a:noFill/>
            <a:ln w="9525">
              <a:noFill/>
            </a:ln>
          </p:spPr>
          <p:txBody>
            <a:bodyPr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grpSp>
      <p:sp>
        <p:nvSpPr>
          <p:cNvPr id="1049215" name="矩形 1049214"/>
          <p:cNvSpPr/>
          <p:nvPr/>
        </p:nvSpPr>
        <p:spPr>
          <a:xfrm>
            <a:off x="234633" y="1720850"/>
            <a:ext cx="4987925" cy="400050"/>
          </a:xfrm>
          <a:prstGeom prst="rect">
            <a:avLst/>
          </a:prstGeom>
          <a:noFill/>
          <a:ln w="9525">
            <a:noFill/>
          </a:ln>
        </p:spPr>
        <p:txBody>
          <a:bodyPr lIns="91440" tIns="45720" rIns="91440" bIns="45720" anchor="t" anchorCtr="0">
            <a:spAutoFit/>
          </a:bodyPr>
          <a:lstStyle/>
          <a:p>
            <a:pPr>
              <a:buSzTx/>
            </a:pPr>
            <a:r>
              <a:rPr lang="en-US" altLang="zh-CN" sz="2000" b="1">
                <a:solidFill>
                  <a:srgbClr val="404040"/>
                </a:solidFill>
                <a:latin typeface="微软雅黑" panose="020B0503020204020204" charset="-122"/>
                <a:ea typeface="微软雅黑" panose="020B0503020204020204" charset="-122"/>
                <a:sym typeface="宋体" panose="02010600030101010101" pitchFamily="2" charset="-122"/>
              </a:rPr>
              <a:t>1</a:t>
            </a:r>
            <a:r>
              <a:rPr lang="zh-CN" altLang="en-US" sz="2000" b="1">
                <a:solidFill>
                  <a:srgbClr val="404040"/>
                </a:solidFill>
                <a:latin typeface="微软雅黑" panose="020B0503020204020204" charset="-122"/>
                <a:ea typeface="微软雅黑" panose="020B0503020204020204" charset="-122"/>
                <a:sym typeface="宋体" panose="02010600030101010101" pitchFamily="2" charset="-122"/>
              </a:rPr>
              <a:t>、个人防护用品的穿戴</a:t>
            </a:r>
            <a:endParaRPr lang="zh-CN" altLang="zh-CN">
              <a:latin typeface="Calibri" panose="020F0502020204030204" pitchFamily="34" charset="0"/>
              <a:ea typeface="宋体" panose="02010600030101010101" pitchFamily="2" charset="-122"/>
            </a:endParaRPr>
          </a:p>
        </p:txBody>
      </p:sp>
      <p:sp>
        <p:nvSpPr>
          <p:cNvPr id="1049217" name="矩形 1049216"/>
          <p:cNvSpPr/>
          <p:nvPr/>
        </p:nvSpPr>
        <p:spPr>
          <a:xfrm>
            <a:off x="1265238" y="2516188"/>
            <a:ext cx="6697662" cy="2874962"/>
          </a:xfrm>
          <a:prstGeom prst="rect">
            <a:avLst/>
          </a:prstGeom>
          <a:solidFill>
            <a:srgbClr val="FFFFFF">
              <a:alpha val="72940"/>
            </a:srgbClr>
          </a:solidFill>
          <a:ln w="9525">
            <a:noFill/>
          </a:ln>
        </p:spPr>
        <p:txBody>
          <a:bodyPr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sp>
        <p:nvSpPr>
          <p:cNvPr id="1049219" name="矩形 1049218"/>
          <p:cNvSpPr/>
          <p:nvPr/>
        </p:nvSpPr>
        <p:spPr>
          <a:xfrm>
            <a:off x="414020" y="2540000"/>
            <a:ext cx="6470650" cy="2609215"/>
          </a:xfrm>
          <a:prstGeom prst="rect">
            <a:avLst/>
          </a:prstGeom>
          <a:noFill/>
          <a:ln w="9525">
            <a:noFill/>
          </a:ln>
        </p:spPr>
        <p:txBody>
          <a:bodyPr lIns="91440" tIns="45720" rIns="91440" bIns="45720" anchor="t" anchorCtr="0">
            <a:spAutoFit/>
          </a:bodyPr>
          <a:lstStyle/>
          <a:p>
            <a:pPr>
              <a:lnSpc>
                <a:spcPct val="130000"/>
              </a:lnSpc>
              <a:buSzTx/>
            </a:pPr>
            <a:r>
              <a:rPr lang="zh-CN" altLang="en-US" b="1">
                <a:solidFill>
                  <a:srgbClr val="404040"/>
                </a:solidFill>
                <a:latin typeface="微软雅黑" panose="020B0503020204020204" charset="-122"/>
                <a:ea typeface="微软雅黑" panose="020B0503020204020204" charset="-122"/>
                <a:sym typeface="宋体" panose="02010600030101010101" pitchFamily="2" charset="-122"/>
              </a:rPr>
              <a:t>    夏天天气炎热，很多人因为天气的炎热而放弃了防护用品的穿戴，一旦危险来临连最基本的防护都没有了，使得原本伤害不是很大的事故变得比较严重。例如工作服，作为人身体的第二道皮肤，起到第一层的防护作用，如果不穿工作服，或者卷裤腿、袖口，一次小小的擦碰可能就需要现场的医疗处理，甚至因为污染伤口得破伤风。在易疲劳、精神容易涣散的夏季作业，更应该严格佩戴个人防护用品。</a:t>
            </a:r>
            <a:endParaRPr lang="zh-CN" altLang="en-US" b="1">
              <a:solidFill>
                <a:srgbClr val="404040"/>
              </a:solidFill>
              <a:latin typeface="微软雅黑" panose="020B0503020204020204" charset="-122"/>
              <a:ea typeface="微软雅黑" panose="020B0503020204020204" charset="-122"/>
              <a:sym typeface="宋体" panose="02010600030101010101" pitchFamily="2" charset="-122"/>
            </a:endParaRPr>
          </a:p>
        </p:txBody>
      </p:sp>
      <p:pic>
        <p:nvPicPr>
          <p:cNvPr id="25612" name="图片 2097342"/>
          <p:cNvPicPr>
            <a:picLocks noChangeAspect="1"/>
          </p:cNvPicPr>
          <p:nvPr/>
        </p:nvPicPr>
        <p:blipFill>
          <a:blip r:embed="rId4"/>
          <a:stretch>
            <a:fillRect/>
          </a:stretch>
        </p:blipFill>
        <p:spPr>
          <a:xfrm>
            <a:off x="11002963" y="6473825"/>
            <a:ext cx="158750" cy="12700"/>
          </a:xfrm>
          <a:prstGeom prst="rect">
            <a:avLst/>
          </a:prstGeom>
          <a:noFill/>
          <a:ln w="9525">
            <a:noFill/>
          </a:ln>
        </p:spPr>
      </p:pic>
      <p:pic>
        <p:nvPicPr>
          <p:cNvPr id="25613" name="图片 2097344"/>
          <p:cNvPicPr>
            <a:picLocks noChangeAspect="1"/>
          </p:cNvPicPr>
          <p:nvPr/>
        </p:nvPicPr>
        <p:blipFill>
          <a:blip r:embed="rId5"/>
          <a:stretch>
            <a:fillRect/>
          </a:stretch>
        </p:blipFill>
        <p:spPr>
          <a:xfrm>
            <a:off x="11095038" y="6321425"/>
            <a:ext cx="450850" cy="311150"/>
          </a:xfrm>
          <a:prstGeom prst="rect">
            <a:avLst/>
          </a:prstGeom>
          <a:noFill/>
          <a:ln w="9525">
            <a:noFill/>
          </a:ln>
        </p:spPr>
      </p:pic>
      <p:pic>
        <p:nvPicPr>
          <p:cNvPr id="25614" name="图片 2097346"/>
          <p:cNvPicPr>
            <a:picLocks noChangeAspect="1"/>
          </p:cNvPicPr>
          <p:nvPr/>
        </p:nvPicPr>
        <p:blipFill>
          <a:blip r:embed="rId4"/>
          <a:stretch>
            <a:fillRect/>
          </a:stretch>
        </p:blipFill>
        <p:spPr>
          <a:xfrm>
            <a:off x="11490325" y="6473825"/>
            <a:ext cx="158750" cy="12700"/>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339"/>
                                        </p:tgtEl>
                                        <p:attrNameLst>
                                          <p:attrName>style.visibility</p:attrName>
                                        </p:attrNameLst>
                                      </p:cBhvr>
                                      <p:to>
                                        <p:strVal val="visible"/>
                                      </p:to>
                                    </p:set>
                                    <p:anim calcmode="lin" valueType="num">
                                      <p:cBhvr additive="base">
                                        <p:cTn id="7" dur="750" fill="hold"/>
                                        <p:tgtEl>
                                          <p:spTgt spid="339"/>
                                        </p:tgtEl>
                                        <p:attrNameLst>
                                          <p:attrName>ppt_x</p:attrName>
                                        </p:attrNameLst>
                                      </p:cBhvr>
                                      <p:tavLst>
                                        <p:tav tm="0">
                                          <p:val>
                                            <p:strVal val="0-#ppt_w/2"/>
                                          </p:val>
                                        </p:tav>
                                        <p:tav tm="100000">
                                          <p:val>
                                            <p:strVal val="#ppt_x"/>
                                          </p:val>
                                        </p:tav>
                                      </p:tavLst>
                                    </p:anim>
                                    <p:anim calcmode="lin" valueType="num">
                                      <p:cBhvr additive="base">
                                        <p:cTn id="8" dur="750" fill="hold"/>
                                        <p:tgtEl>
                                          <p:spTgt spid="339"/>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200"/>
                                  </p:stCondLst>
                                  <p:childTnLst>
                                    <p:set>
                                      <p:cBhvr>
                                        <p:cTn id="10" dur="1" fill="hold">
                                          <p:stCondLst>
                                            <p:cond delay="0"/>
                                          </p:stCondLst>
                                        </p:cTn>
                                        <p:tgtEl>
                                          <p:spTgt spid="1049215"/>
                                        </p:tgtEl>
                                        <p:attrNameLst>
                                          <p:attrName>style.visibility</p:attrName>
                                        </p:attrNameLst>
                                      </p:cBhvr>
                                      <p:to>
                                        <p:strVal val="visible"/>
                                      </p:to>
                                    </p:set>
                                    <p:anim calcmode="lin" valueType="num">
                                      <p:cBhvr additive="base">
                                        <p:cTn id="11" dur="750" fill="hold"/>
                                        <p:tgtEl>
                                          <p:spTgt spid="1049215"/>
                                        </p:tgtEl>
                                        <p:attrNameLst>
                                          <p:attrName>ppt_x</p:attrName>
                                        </p:attrNameLst>
                                      </p:cBhvr>
                                      <p:tavLst>
                                        <p:tav tm="0">
                                          <p:val>
                                            <p:strVal val="0-#ppt_w/2"/>
                                          </p:val>
                                        </p:tav>
                                        <p:tav tm="100000">
                                          <p:val>
                                            <p:strVal val="#ppt_x"/>
                                          </p:val>
                                        </p:tav>
                                      </p:tavLst>
                                    </p:anim>
                                    <p:anim calcmode="lin" valueType="num">
                                      <p:cBhvr additive="base">
                                        <p:cTn id="12" dur="750" fill="hold"/>
                                        <p:tgtEl>
                                          <p:spTgt spid="1049215"/>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300"/>
                                  </p:stCondLst>
                                  <p:childTnLst>
                                    <p:set>
                                      <p:cBhvr>
                                        <p:cTn id="14" dur="1" fill="hold">
                                          <p:stCondLst>
                                            <p:cond delay="0"/>
                                          </p:stCondLst>
                                        </p:cTn>
                                        <p:tgtEl>
                                          <p:spTgt spid="1049217"/>
                                        </p:tgtEl>
                                        <p:attrNameLst>
                                          <p:attrName>style.visibility</p:attrName>
                                        </p:attrNameLst>
                                      </p:cBhvr>
                                      <p:to>
                                        <p:strVal val="visible"/>
                                      </p:to>
                                    </p:set>
                                    <p:anim calcmode="lin" valueType="num">
                                      <p:cBhvr additive="base">
                                        <p:cTn id="15" dur="750" fill="hold"/>
                                        <p:tgtEl>
                                          <p:spTgt spid="1049217"/>
                                        </p:tgtEl>
                                        <p:attrNameLst>
                                          <p:attrName>ppt_x</p:attrName>
                                        </p:attrNameLst>
                                      </p:cBhvr>
                                      <p:tavLst>
                                        <p:tav tm="0">
                                          <p:val>
                                            <p:strVal val="0-#ppt_w/2"/>
                                          </p:val>
                                        </p:tav>
                                        <p:tav tm="100000">
                                          <p:val>
                                            <p:strVal val="#ppt_x"/>
                                          </p:val>
                                        </p:tav>
                                      </p:tavLst>
                                    </p:anim>
                                    <p:anim calcmode="lin" valueType="num">
                                      <p:cBhvr additive="base">
                                        <p:cTn id="16" dur="750" fill="hold"/>
                                        <p:tgtEl>
                                          <p:spTgt spid="1049217"/>
                                        </p:tgtEl>
                                        <p:attrNameLst>
                                          <p:attrName>ppt_y</p:attrName>
                                        </p:attrNameLst>
                                      </p:cBhvr>
                                      <p:tavLst>
                                        <p:tav tm="0">
                                          <p:val>
                                            <p:strVal val="#ppt_y"/>
                                          </p:val>
                                        </p:tav>
                                        <p:tav tm="100000">
                                          <p:val>
                                            <p:strVal val="#ppt_y"/>
                                          </p:val>
                                        </p:tav>
                                      </p:tavLst>
                                    </p:anim>
                                  </p:childTnLst>
                                </p:cTn>
                              </p:par>
                              <p:par>
                                <p:cTn id="17" presetID="2" presetClass="entr" presetSubtype="8" decel="100000" fill="hold" nodeType="withEffect">
                                  <p:stCondLst>
                                    <p:cond delay="400"/>
                                  </p:stCondLst>
                                  <p:childTnLst>
                                    <p:set>
                                      <p:cBhvr>
                                        <p:cTn id="18" dur="1" fill="hold">
                                          <p:stCondLst>
                                            <p:cond delay="0"/>
                                          </p:stCondLst>
                                        </p:cTn>
                                        <p:tgtEl>
                                          <p:spTgt spid="1049219"/>
                                        </p:tgtEl>
                                        <p:attrNameLst>
                                          <p:attrName>style.visibility</p:attrName>
                                        </p:attrNameLst>
                                      </p:cBhvr>
                                      <p:to>
                                        <p:strVal val="visible"/>
                                      </p:to>
                                    </p:set>
                                    <p:anim calcmode="lin" valueType="num">
                                      <p:cBhvr additive="base">
                                        <p:cTn id="19" dur="750" fill="hold"/>
                                        <p:tgtEl>
                                          <p:spTgt spid="1049219"/>
                                        </p:tgtEl>
                                        <p:attrNameLst>
                                          <p:attrName>ppt_x</p:attrName>
                                        </p:attrNameLst>
                                      </p:cBhvr>
                                      <p:tavLst>
                                        <p:tav tm="0">
                                          <p:val>
                                            <p:strVal val="0-#ppt_w/2"/>
                                          </p:val>
                                        </p:tav>
                                        <p:tav tm="100000">
                                          <p:val>
                                            <p:strVal val="#ppt_x"/>
                                          </p:val>
                                        </p:tav>
                                      </p:tavLst>
                                    </p:anim>
                                    <p:anim calcmode="lin" valueType="num">
                                      <p:cBhvr additive="base">
                                        <p:cTn id="20" dur="750" fill="hold"/>
                                        <p:tgtEl>
                                          <p:spTgt spid="10492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图片 2097348" descr="2442073_214303479000_2"/>
          <p:cNvPicPr>
            <a:picLocks noChangeAspect="1"/>
          </p:cNvPicPr>
          <p:nvPr/>
        </p:nvPicPr>
        <p:blipFill>
          <a:blip r:embed="rId1"/>
          <a:srcRect r="6" b="58"/>
          <a:stretch>
            <a:fillRect/>
          </a:stretch>
        </p:blipFill>
        <p:spPr>
          <a:xfrm>
            <a:off x="968375" y="1641475"/>
            <a:ext cx="5603875" cy="4711700"/>
          </a:xfrm>
          <a:prstGeom prst="rect">
            <a:avLst/>
          </a:prstGeom>
          <a:noFill/>
          <a:ln w="9525">
            <a:noFill/>
          </a:ln>
        </p:spPr>
      </p:pic>
      <p:sp>
        <p:nvSpPr>
          <p:cNvPr id="26626" name="矩形 1049226"/>
          <p:cNvSpPr/>
          <p:nvPr/>
        </p:nvSpPr>
        <p:spPr>
          <a:xfrm>
            <a:off x="7550150" y="2357438"/>
            <a:ext cx="3875088" cy="3455987"/>
          </a:xfrm>
          <a:prstGeom prst="rect">
            <a:avLst/>
          </a:prstGeom>
          <a:noFill/>
          <a:ln w="9525">
            <a:noFill/>
          </a:ln>
        </p:spPr>
        <p:txBody>
          <a:bodyPr lIns="91440" tIns="45720" rIns="91440" bIns="45720" anchor="t" anchorCtr="0"/>
          <a:lstStyle/>
          <a:p>
            <a:pPr>
              <a:buSzTx/>
            </a:pPr>
            <a:endParaRPr lang="en-US" altLang="zh-CN" sz="2000">
              <a:latin typeface="Calibri" panose="020F0502020204030204" pitchFamily="34" charset="0"/>
              <a:ea typeface="宋体" panose="02010600030101010101" pitchFamily="2" charset="-122"/>
            </a:endParaRPr>
          </a:p>
          <a:p>
            <a:pPr>
              <a:buSzTx/>
            </a:pPr>
            <a:endParaRPr lang="en-US" altLang="zh-CN" sz="2000">
              <a:latin typeface="Calibri" panose="020F0502020204030204" pitchFamily="34" charset="0"/>
              <a:ea typeface="宋体" panose="02010600030101010101" pitchFamily="2" charset="-122"/>
            </a:endParaRPr>
          </a:p>
          <a:p>
            <a:pPr>
              <a:buSzTx/>
            </a:pPr>
            <a:r>
              <a:rPr lang="zh-CN" altLang="en-US" sz="2400" b="1">
                <a:solidFill>
                  <a:srgbClr val="FF0000"/>
                </a:solidFill>
                <a:latin typeface="微软雅黑" panose="020B0503020204020204" charset="-122"/>
                <a:ea typeface="微软雅黑" panose="020B0503020204020204" charset="-122"/>
              </a:rPr>
              <a:t>既然避免不了别人的错误，</a:t>
            </a:r>
            <a:endParaRPr lang="zh-CN" altLang="zh-CN">
              <a:latin typeface="Calibri" panose="020F0502020204030204" pitchFamily="34" charset="0"/>
              <a:ea typeface="宋体" panose="02010600030101010101" pitchFamily="2" charset="-122"/>
            </a:endParaRPr>
          </a:p>
          <a:p>
            <a:pPr>
              <a:buSzTx/>
            </a:pPr>
            <a:endParaRPr lang="zh-CN" altLang="en-US" sz="2400" b="1">
              <a:solidFill>
                <a:srgbClr val="FF0000"/>
              </a:solidFill>
              <a:latin typeface="微软雅黑" panose="020B0503020204020204" charset="-122"/>
              <a:ea typeface="微软雅黑" panose="020B0503020204020204" charset="-122"/>
            </a:endParaRPr>
          </a:p>
          <a:p>
            <a:pPr>
              <a:buSzTx/>
            </a:pPr>
            <a:r>
              <a:rPr lang="zh-CN" altLang="en-US" sz="2400" b="1">
                <a:solidFill>
                  <a:srgbClr val="FF0000"/>
                </a:solidFill>
                <a:latin typeface="微软雅黑" panose="020B0503020204020204" charset="-122"/>
                <a:ea typeface="微软雅黑" panose="020B0503020204020204" charset="-122"/>
              </a:rPr>
              <a:t>那么自己一定不要犯错误。</a:t>
            </a:r>
            <a:endParaRPr lang="zh-CN" altLang="zh-CN">
              <a:latin typeface="Calibri" panose="020F0502020204030204" pitchFamily="34" charset="0"/>
              <a:ea typeface="宋体" panose="02010600030101010101" pitchFamily="2" charset="-122"/>
            </a:endParaRPr>
          </a:p>
        </p:txBody>
      </p:sp>
      <p:sp>
        <p:nvSpPr>
          <p:cNvPr id="26627" name="矩形 1049228"/>
          <p:cNvSpPr/>
          <p:nvPr/>
        </p:nvSpPr>
        <p:spPr>
          <a:xfrm>
            <a:off x="673100" y="404813"/>
            <a:ext cx="3500438" cy="522287"/>
          </a:xfrm>
          <a:prstGeom prst="rect">
            <a:avLst/>
          </a:prstGeom>
          <a:noFill/>
          <a:ln w="9525">
            <a:noFill/>
          </a:ln>
        </p:spPr>
        <p:txBody>
          <a:bodyPr lIns="91440" tIns="45720" rIns="91440" bIns="45720" anchor="t" anchorCtr="0">
            <a:spAutoFit/>
          </a:bodyPr>
          <a:lstStyle/>
          <a:p>
            <a:pPr>
              <a:buSzTx/>
            </a:pPr>
            <a:r>
              <a:rPr lang="zh-CN" altLang="en-US" sz="2800" b="1">
                <a:solidFill>
                  <a:srgbClr val="C00000"/>
                </a:solidFill>
                <a:latin typeface="微软雅黑" panose="020B0503020204020204" charset="-122"/>
                <a:ea typeface="微软雅黑" panose="020B0503020204020204" charset="-122"/>
              </a:rPr>
              <a:t>夏季工作的安全要点</a:t>
            </a:r>
            <a:endParaRPr lang="zh-CN" altLang="zh-CN">
              <a:latin typeface="Calibri" panose="020F0502020204030204" pitchFamily="34" charset="0"/>
              <a:ea typeface="宋体" panose="02010600030101010101" pitchFamily="2" charset="-122"/>
            </a:endParaRPr>
          </a:p>
        </p:txBody>
      </p:sp>
      <p:sp>
        <p:nvSpPr>
          <p:cNvPr id="1049231" name="矩形 1049230"/>
          <p:cNvSpPr/>
          <p:nvPr/>
        </p:nvSpPr>
        <p:spPr>
          <a:xfrm>
            <a:off x="1146175" y="1084263"/>
            <a:ext cx="4987925" cy="398462"/>
          </a:xfrm>
          <a:prstGeom prst="rect">
            <a:avLst/>
          </a:prstGeom>
          <a:noFill/>
          <a:ln w="9525">
            <a:noFill/>
          </a:ln>
        </p:spPr>
        <p:txBody>
          <a:bodyPr lIns="91440" tIns="45720" rIns="91440" bIns="45720" anchor="t" anchorCtr="0">
            <a:spAutoFit/>
          </a:bodyPr>
          <a:lstStyle/>
          <a:p>
            <a:pPr>
              <a:buSzTx/>
            </a:pPr>
            <a:r>
              <a:rPr lang="en-US" altLang="zh-CN" sz="2000" b="1">
                <a:solidFill>
                  <a:srgbClr val="404040"/>
                </a:solidFill>
                <a:latin typeface="微软雅黑" panose="020B0503020204020204" charset="-122"/>
                <a:ea typeface="微软雅黑" panose="020B0503020204020204" charset="-122"/>
                <a:sym typeface="宋体" panose="02010600030101010101" pitchFamily="2" charset="-122"/>
              </a:rPr>
              <a:t>1</a:t>
            </a:r>
            <a:r>
              <a:rPr lang="zh-CN" altLang="en-US" sz="2000" b="1">
                <a:solidFill>
                  <a:srgbClr val="404040"/>
                </a:solidFill>
                <a:latin typeface="微软雅黑" panose="020B0503020204020204" charset="-122"/>
                <a:ea typeface="微软雅黑" panose="020B0503020204020204" charset="-122"/>
                <a:sym typeface="宋体" panose="02010600030101010101" pitchFamily="2" charset="-122"/>
              </a:rPr>
              <a:t>、个人防护用品的穿戴</a:t>
            </a:r>
            <a:endParaRPr lang="zh-CN" altLang="zh-CN">
              <a:latin typeface="Calibri" panose="020F050202020403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200"/>
                                  </p:stCondLst>
                                  <p:childTnLst>
                                    <p:set>
                                      <p:cBhvr>
                                        <p:cTn id="6" dur="1" fill="hold">
                                          <p:stCondLst>
                                            <p:cond delay="0"/>
                                          </p:stCondLst>
                                        </p:cTn>
                                        <p:tgtEl>
                                          <p:spTgt spid="1049231"/>
                                        </p:tgtEl>
                                        <p:attrNameLst>
                                          <p:attrName>style.visibility</p:attrName>
                                        </p:attrNameLst>
                                      </p:cBhvr>
                                      <p:to>
                                        <p:strVal val="visible"/>
                                      </p:to>
                                    </p:set>
                                    <p:anim calcmode="lin" valueType="num">
                                      <p:cBhvr additive="base">
                                        <p:cTn id="7" dur="750" fill="hold"/>
                                        <p:tgtEl>
                                          <p:spTgt spid="1049231"/>
                                        </p:tgtEl>
                                        <p:attrNameLst>
                                          <p:attrName>ppt_x</p:attrName>
                                        </p:attrNameLst>
                                      </p:cBhvr>
                                      <p:tavLst>
                                        <p:tav tm="0">
                                          <p:val>
                                            <p:strVal val="0-#ppt_w/2"/>
                                          </p:val>
                                        </p:tav>
                                        <p:tav tm="100000">
                                          <p:val>
                                            <p:strVal val="#ppt_x"/>
                                          </p:val>
                                        </p:tav>
                                      </p:tavLst>
                                    </p:anim>
                                    <p:anim calcmode="lin" valueType="num">
                                      <p:cBhvr additive="base">
                                        <p:cTn id="8" dur="750" fill="hold"/>
                                        <p:tgtEl>
                                          <p:spTgt spid="10492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矩形 1049232"/>
          <p:cNvSpPr/>
          <p:nvPr/>
        </p:nvSpPr>
        <p:spPr>
          <a:xfrm>
            <a:off x="777875" y="442913"/>
            <a:ext cx="3500438" cy="522287"/>
          </a:xfrm>
          <a:prstGeom prst="rect">
            <a:avLst/>
          </a:prstGeom>
          <a:noFill/>
          <a:ln w="9525">
            <a:noFill/>
          </a:ln>
        </p:spPr>
        <p:txBody>
          <a:bodyPr lIns="91440" tIns="45720" rIns="91440" bIns="45720" anchor="t" anchorCtr="0">
            <a:spAutoFit/>
          </a:bodyPr>
          <a:lstStyle/>
          <a:p>
            <a:pPr>
              <a:buSzTx/>
            </a:pPr>
            <a:r>
              <a:rPr lang="zh-CN" altLang="en-US" sz="2800" b="1">
                <a:solidFill>
                  <a:srgbClr val="C00000"/>
                </a:solidFill>
                <a:latin typeface="微软雅黑" panose="020B0503020204020204" charset="-122"/>
                <a:ea typeface="微软雅黑" panose="020B0503020204020204" charset="-122"/>
              </a:rPr>
              <a:t>夏季工作的安全要点</a:t>
            </a:r>
            <a:endParaRPr lang="zh-CN" altLang="zh-CN">
              <a:latin typeface="Calibri" panose="020F0502020204030204" pitchFamily="34" charset="0"/>
              <a:ea typeface="宋体" panose="02010600030101010101" pitchFamily="2" charset="-122"/>
            </a:endParaRPr>
          </a:p>
        </p:txBody>
      </p:sp>
      <p:sp>
        <p:nvSpPr>
          <p:cNvPr id="1049235" name="矩形 1049234"/>
          <p:cNvSpPr/>
          <p:nvPr/>
        </p:nvSpPr>
        <p:spPr>
          <a:xfrm>
            <a:off x="923925" y="1120775"/>
            <a:ext cx="4987925" cy="398463"/>
          </a:xfrm>
          <a:prstGeom prst="rect">
            <a:avLst/>
          </a:prstGeom>
          <a:noFill/>
          <a:ln w="9525">
            <a:noFill/>
          </a:ln>
        </p:spPr>
        <p:txBody>
          <a:bodyPr lIns="91440" tIns="45720" rIns="91440" bIns="45720" anchor="t" anchorCtr="0">
            <a:spAutoFit/>
          </a:bodyPr>
          <a:lstStyle/>
          <a:p>
            <a:pPr>
              <a:buSzTx/>
            </a:pPr>
            <a:r>
              <a:rPr lang="en-US" altLang="zh-CN" sz="2000" b="1">
                <a:solidFill>
                  <a:srgbClr val="404040"/>
                </a:solidFill>
                <a:latin typeface="微软雅黑" panose="020B0503020204020204" charset="-122"/>
                <a:ea typeface="微软雅黑" panose="020B0503020204020204" charset="-122"/>
                <a:sym typeface="宋体" panose="02010600030101010101" pitchFamily="2" charset="-122"/>
              </a:rPr>
              <a:t>1</a:t>
            </a:r>
            <a:r>
              <a:rPr lang="zh-CN" altLang="en-US" sz="2000" b="1">
                <a:solidFill>
                  <a:srgbClr val="404040"/>
                </a:solidFill>
                <a:latin typeface="微软雅黑" panose="020B0503020204020204" charset="-122"/>
                <a:ea typeface="微软雅黑" panose="020B0503020204020204" charset="-122"/>
                <a:sym typeface="宋体" panose="02010600030101010101" pitchFamily="2" charset="-122"/>
              </a:rPr>
              <a:t>、个人防护用品的穿戴</a:t>
            </a:r>
            <a:endParaRPr lang="zh-CN" altLang="zh-CN">
              <a:latin typeface="Calibri" panose="020F0502020204030204" pitchFamily="34" charset="0"/>
              <a:ea typeface="宋体" panose="02010600030101010101" pitchFamily="2" charset="-122"/>
            </a:endParaRPr>
          </a:p>
        </p:txBody>
      </p:sp>
      <p:grpSp>
        <p:nvGrpSpPr>
          <p:cNvPr id="27651" name="组合 346"/>
          <p:cNvGrpSpPr/>
          <p:nvPr/>
        </p:nvGrpSpPr>
        <p:grpSpPr>
          <a:xfrm>
            <a:off x="0" y="530225"/>
            <a:ext cx="622300" cy="287338"/>
            <a:chOff x="0" y="334"/>
            <a:chExt cx="392" cy="181"/>
          </a:xfrm>
        </p:grpSpPr>
        <p:pic>
          <p:nvPicPr>
            <p:cNvPr id="27652" name="图片 2097350"/>
            <p:cNvPicPr>
              <a:picLocks noChangeAspect="1"/>
            </p:cNvPicPr>
            <p:nvPr/>
          </p:nvPicPr>
          <p:blipFill>
            <a:blip r:embed="rId1"/>
            <a:stretch>
              <a:fillRect/>
            </a:stretch>
          </p:blipFill>
          <p:spPr>
            <a:xfrm>
              <a:off x="0" y="334"/>
              <a:ext cx="392" cy="181"/>
            </a:xfrm>
            <a:prstGeom prst="rect">
              <a:avLst/>
            </a:prstGeom>
            <a:noFill/>
            <a:ln w="9525">
              <a:noFill/>
            </a:ln>
          </p:spPr>
        </p:pic>
        <p:sp>
          <p:nvSpPr>
            <p:cNvPr id="27653" name="矩形 1049236"/>
            <p:cNvSpPr/>
            <p:nvPr/>
          </p:nvSpPr>
          <p:spPr>
            <a:xfrm>
              <a:off x="0" y="336"/>
              <a:ext cx="390" cy="180"/>
            </a:xfrm>
            <a:prstGeom prst="rect">
              <a:avLst/>
            </a:prstGeom>
            <a:noFill/>
            <a:ln w="9525">
              <a:noFill/>
            </a:ln>
          </p:spPr>
          <p:txBody>
            <a:bodyPr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grpSp>
      <p:grpSp>
        <p:nvGrpSpPr>
          <p:cNvPr id="349" name="组合 348"/>
          <p:cNvGrpSpPr/>
          <p:nvPr/>
        </p:nvGrpSpPr>
        <p:grpSpPr>
          <a:xfrm>
            <a:off x="146050" y="1749425"/>
            <a:ext cx="12192000" cy="3359150"/>
            <a:chOff x="92" y="1102"/>
            <a:chExt cx="7680" cy="2116"/>
          </a:xfrm>
        </p:grpSpPr>
        <p:pic>
          <p:nvPicPr>
            <p:cNvPr id="27655" name="图片 2097352"/>
            <p:cNvPicPr>
              <a:picLocks noChangeAspect="1"/>
            </p:cNvPicPr>
            <p:nvPr/>
          </p:nvPicPr>
          <p:blipFill>
            <a:blip r:embed="rId2"/>
            <a:stretch>
              <a:fillRect/>
            </a:stretch>
          </p:blipFill>
          <p:spPr>
            <a:xfrm>
              <a:off x="92" y="1102"/>
              <a:ext cx="7680" cy="2116"/>
            </a:xfrm>
            <a:prstGeom prst="rect">
              <a:avLst/>
            </a:prstGeom>
            <a:noFill/>
            <a:ln w="9525">
              <a:noFill/>
            </a:ln>
          </p:spPr>
        </p:pic>
        <p:sp>
          <p:nvSpPr>
            <p:cNvPr id="27656" name="矩形 1049238"/>
            <p:cNvSpPr/>
            <p:nvPr/>
          </p:nvSpPr>
          <p:spPr>
            <a:xfrm>
              <a:off x="91" y="1102"/>
              <a:ext cx="7680" cy="2116"/>
            </a:xfrm>
            <a:prstGeom prst="rect">
              <a:avLst/>
            </a:prstGeom>
            <a:noFill/>
            <a:ln w="9525">
              <a:noFill/>
            </a:ln>
          </p:spPr>
          <p:txBody>
            <a:bodyPr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grpSp>
      <p:sp>
        <p:nvSpPr>
          <p:cNvPr id="1049241" name="矩形 1049240"/>
          <p:cNvSpPr/>
          <p:nvPr/>
        </p:nvSpPr>
        <p:spPr>
          <a:xfrm>
            <a:off x="1415098" y="2420620"/>
            <a:ext cx="3557587" cy="2124075"/>
          </a:xfrm>
          <a:prstGeom prst="rect">
            <a:avLst/>
          </a:prstGeom>
          <a:noFill/>
          <a:ln w="9525">
            <a:noFill/>
          </a:ln>
        </p:spPr>
        <p:txBody>
          <a:bodyPr lIns="91440" tIns="45720" rIns="91440" bIns="45720" anchor="t" anchorCtr="0">
            <a:spAutoFit/>
          </a:bodyPr>
          <a:lstStyle/>
          <a:p>
            <a:pPr algn="l">
              <a:lnSpc>
                <a:spcPct val="150000"/>
              </a:lnSpc>
              <a:buSzTx/>
            </a:pPr>
            <a:r>
              <a:rPr lang="zh-CN" altLang="en-US" b="1">
                <a:solidFill>
                  <a:srgbClr val="FFFFFF"/>
                </a:solidFill>
                <a:latin typeface="微软雅黑" panose="020B0503020204020204" charset="-122"/>
                <a:ea typeface="微软雅黑" panose="020B0503020204020204" charset="-122"/>
                <a:sym typeface="宋体" panose="02010600030101010101" pitchFamily="2" charset="-122"/>
              </a:rPr>
              <a:t>    多么不幸的一次事故，不幸的是未戴安全帽导致的伤害，头破血流；但又是多么幸运的一次事故，幸运的是一切还可以重来！！！</a:t>
            </a:r>
            <a:endParaRPr lang="zh-CN" altLang="zh-CN">
              <a:latin typeface="Calibri" panose="020F0502020204030204" pitchFamily="34" charset="0"/>
              <a:ea typeface="宋体" panose="02010600030101010101" pitchFamily="2" charset="-122"/>
            </a:endParaRPr>
          </a:p>
        </p:txBody>
      </p:sp>
      <p:pic>
        <p:nvPicPr>
          <p:cNvPr id="27658" name="图片 2097354"/>
          <p:cNvPicPr>
            <a:picLocks noChangeAspect="1"/>
          </p:cNvPicPr>
          <p:nvPr/>
        </p:nvPicPr>
        <p:blipFill>
          <a:blip r:embed="rId3"/>
          <a:stretch>
            <a:fillRect/>
          </a:stretch>
        </p:blipFill>
        <p:spPr>
          <a:xfrm>
            <a:off x="6910388" y="1519238"/>
            <a:ext cx="5124450" cy="3819525"/>
          </a:xfrm>
          <a:prstGeom prst="rect">
            <a:avLst/>
          </a:prstGeom>
          <a:noFill/>
          <a:ln w="9525">
            <a:noFill/>
          </a:ln>
        </p:spPr>
      </p:pic>
      <p:sp>
        <p:nvSpPr>
          <p:cNvPr id="27659" name="文本框 1"/>
          <p:cNvSpPr txBox="1"/>
          <p:nvPr/>
        </p:nvSpPr>
        <p:spPr>
          <a:xfrm>
            <a:off x="6929438" y="1520825"/>
            <a:ext cx="5106987" cy="3968750"/>
          </a:xfrm>
          <a:prstGeom prst="rect">
            <a:avLst/>
          </a:prstGeom>
          <a:solidFill>
            <a:srgbClr val="F2F2F2">
              <a:alpha val="75000"/>
            </a:srgbClr>
          </a:solidFill>
          <a:ln w="9525">
            <a:noFill/>
          </a:ln>
        </p:spPr>
        <p:txBody>
          <a:bodyPr wrap="square" anchor="t" anchorCtr="0">
            <a:spAutoFit/>
          </a:bodyPr>
          <a:lstStyle/>
          <a:p>
            <a:endParaRPr lang="zh-CN" altLang="en-US">
              <a:latin typeface="Calibri" panose="020F0502020204030204" pitchFamily="34" charset="0"/>
              <a:ea typeface="宋体" panose="02010600030101010101" pitchFamily="2" charset="-122"/>
            </a:endParaRPr>
          </a:p>
          <a:p>
            <a:endParaRPr lang="zh-CN" altLang="en-US">
              <a:latin typeface="Calibri" panose="020F0502020204030204" pitchFamily="34" charset="0"/>
              <a:ea typeface="宋体" panose="02010600030101010101" pitchFamily="2" charset="-122"/>
            </a:endParaRPr>
          </a:p>
          <a:p>
            <a:endParaRPr lang="zh-CN" altLang="en-US">
              <a:latin typeface="Calibri" panose="020F0502020204030204" pitchFamily="34" charset="0"/>
              <a:ea typeface="宋体" panose="02010600030101010101" pitchFamily="2" charset="-122"/>
            </a:endParaRPr>
          </a:p>
          <a:p>
            <a:endParaRPr lang="zh-CN" altLang="en-US">
              <a:latin typeface="Calibri" panose="020F0502020204030204" pitchFamily="34" charset="0"/>
              <a:ea typeface="宋体" panose="02010600030101010101" pitchFamily="2" charset="-122"/>
            </a:endParaRPr>
          </a:p>
          <a:p>
            <a:endParaRPr lang="zh-CN" altLang="en-US">
              <a:latin typeface="Calibri" panose="020F0502020204030204" pitchFamily="34" charset="0"/>
              <a:ea typeface="宋体" panose="02010600030101010101" pitchFamily="2" charset="-122"/>
            </a:endParaRPr>
          </a:p>
          <a:p>
            <a:endParaRPr lang="zh-CN" altLang="en-US">
              <a:latin typeface="Calibri" panose="020F0502020204030204" pitchFamily="34" charset="0"/>
              <a:ea typeface="宋体" panose="02010600030101010101" pitchFamily="2" charset="-122"/>
            </a:endParaRPr>
          </a:p>
          <a:p>
            <a:endParaRPr lang="zh-CN" altLang="en-US">
              <a:latin typeface="Calibri" panose="020F0502020204030204" pitchFamily="34" charset="0"/>
              <a:ea typeface="宋体" panose="02010600030101010101" pitchFamily="2" charset="-122"/>
            </a:endParaRPr>
          </a:p>
          <a:p>
            <a:endParaRPr lang="zh-CN" altLang="en-US">
              <a:latin typeface="Calibri" panose="020F0502020204030204" pitchFamily="34" charset="0"/>
              <a:ea typeface="宋体" panose="02010600030101010101" pitchFamily="2" charset="-122"/>
            </a:endParaRPr>
          </a:p>
          <a:p>
            <a:endParaRPr lang="zh-CN" altLang="en-US">
              <a:latin typeface="Calibri" panose="020F0502020204030204" pitchFamily="34" charset="0"/>
              <a:ea typeface="宋体" panose="02010600030101010101" pitchFamily="2" charset="-122"/>
            </a:endParaRPr>
          </a:p>
          <a:p>
            <a:endParaRPr lang="zh-CN" altLang="en-US">
              <a:latin typeface="Calibri" panose="020F0502020204030204" pitchFamily="34" charset="0"/>
              <a:ea typeface="宋体" panose="02010600030101010101" pitchFamily="2" charset="-122"/>
            </a:endParaRPr>
          </a:p>
          <a:p>
            <a:endParaRPr lang="zh-CN" altLang="en-US">
              <a:latin typeface="Calibri" panose="020F0502020204030204" pitchFamily="34" charset="0"/>
              <a:ea typeface="宋体" panose="02010600030101010101" pitchFamily="2" charset="-122"/>
            </a:endParaRPr>
          </a:p>
          <a:p>
            <a:endParaRPr lang="zh-CN" altLang="en-US">
              <a:latin typeface="Calibri" panose="020F0502020204030204" pitchFamily="34" charset="0"/>
              <a:ea typeface="宋体" panose="02010600030101010101" pitchFamily="2" charset="-122"/>
            </a:endParaRPr>
          </a:p>
          <a:p>
            <a:endParaRPr lang="zh-CN" altLang="en-US">
              <a:latin typeface="Calibri" panose="020F0502020204030204" pitchFamily="34" charset="0"/>
              <a:ea typeface="宋体" panose="02010600030101010101" pitchFamily="2" charset="-122"/>
            </a:endParaRPr>
          </a:p>
          <a:p>
            <a:endParaRPr lang="zh-CN" altLang="en-US">
              <a:latin typeface="Calibri" panose="020F050202020403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200"/>
                                  </p:stCondLst>
                                  <p:childTnLst>
                                    <p:set>
                                      <p:cBhvr>
                                        <p:cTn id="6" dur="1" fill="hold">
                                          <p:stCondLst>
                                            <p:cond delay="0"/>
                                          </p:stCondLst>
                                        </p:cTn>
                                        <p:tgtEl>
                                          <p:spTgt spid="1049235"/>
                                        </p:tgtEl>
                                        <p:attrNameLst>
                                          <p:attrName>style.visibility</p:attrName>
                                        </p:attrNameLst>
                                      </p:cBhvr>
                                      <p:to>
                                        <p:strVal val="visible"/>
                                      </p:to>
                                    </p:set>
                                    <p:anim calcmode="lin" valueType="num">
                                      <p:cBhvr additive="base">
                                        <p:cTn id="7" dur="750" fill="hold"/>
                                        <p:tgtEl>
                                          <p:spTgt spid="1049235"/>
                                        </p:tgtEl>
                                        <p:attrNameLst>
                                          <p:attrName>ppt_x</p:attrName>
                                        </p:attrNameLst>
                                      </p:cBhvr>
                                      <p:tavLst>
                                        <p:tav tm="0">
                                          <p:val>
                                            <p:strVal val="0-#ppt_w/2"/>
                                          </p:val>
                                        </p:tav>
                                        <p:tav tm="100000">
                                          <p:val>
                                            <p:strVal val="#ppt_x"/>
                                          </p:val>
                                        </p:tav>
                                      </p:tavLst>
                                    </p:anim>
                                    <p:anim calcmode="lin" valueType="num">
                                      <p:cBhvr additive="base">
                                        <p:cTn id="8" dur="750" fill="hold"/>
                                        <p:tgtEl>
                                          <p:spTgt spid="1049235"/>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0"/>
                                  </p:stCondLst>
                                  <p:childTnLst>
                                    <p:set>
                                      <p:cBhvr>
                                        <p:cTn id="10" dur="1" fill="hold">
                                          <p:stCondLst>
                                            <p:cond delay="0"/>
                                          </p:stCondLst>
                                        </p:cTn>
                                        <p:tgtEl>
                                          <p:spTgt spid="349"/>
                                        </p:tgtEl>
                                        <p:attrNameLst>
                                          <p:attrName>style.visibility</p:attrName>
                                        </p:attrNameLst>
                                      </p:cBhvr>
                                      <p:to>
                                        <p:strVal val="visible"/>
                                      </p:to>
                                    </p:set>
                                    <p:anim calcmode="lin" valueType="num">
                                      <p:cBhvr additive="base">
                                        <p:cTn id="11" dur="750" fill="hold"/>
                                        <p:tgtEl>
                                          <p:spTgt spid="349"/>
                                        </p:tgtEl>
                                        <p:attrNameLst>
                                          <p:attrName>ppt_x</p:attrName>
                                        </p:attrNameLst>
                                      </p:cBhvr>
                                      <p:tavLst>
                                        <p:tav tm="0">
                                          <p:val>
                                            <p:strVal val="0-#ppt_w/2"/>
                                          </p:val>
                                        </p:tav>
                                        <p:tav tm="100000">
                                          <p:val>
                                            <p:strVal val="#ppt_x"/>
                                          </p:val>
                                        </p:tav>
                                      </p:tavLst>
                                    </p:anim>
                                    <p:anim calcmode="lin" valueType="num">
                                      <p:cBhvr additive="base">
                                        <p:cTn id="12" dur="750" fill="hold"/>
                                        <p:tgtEl>
                                          <p:spTgt spid="349"/>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500"/>
                                  </p:stCondLst>
                                  <p:childTnLst>
                                    <p:set>
                                      <p:cBhvr>
                                        <p:cTn id="14" dur="1" fill="hold">
                                          <p:stCondLst>
                                            <p:cond delay="0"/>
                                          </p:stCondLst>
                                        </p:cTn>
                                        <p:tgtEl>
                                          <p:spTgt spid="1049241"/>
                                        </p:tgtEl>
                                        <p:attrNameLst>
                                          <p:attrName>style.visibility</p:attrName>
                                        </p:attrNameLst>
                                      </p:cBhvr>
                                      <p:to>
                                        <p:strVal val="visible"/>
                                      </p:to>
                                    </p:set>
                                    <p:anim calcmode="lin" valueType="num">
                                      <p:cBhvr additive="base">
                                        <p:cTn id="15" dur="750" fill="hold"/>
                                        <p:tgtEl>
                                          <p:spTgt spid="1049241"/>
                                        </p:tgtEl>
                                        <p:attrNameLst>
                                          <p:attrName>ppt_x</p:attrName>
                                        </p:attrNameLst>
                                      </p:cBhvr>
                                      <p:tavLst>
                                        <p:tav tm="0">
                                          <p:val>
                                            <p:strVal val="0-#ppt_w/2"/>
                                          </p:val>
                                        </p:tav>
                                        <p:tav tm="100000">
                                          <p:val>
                                            <p:strVal val="#ppt_x"/>
                                          </p:val>
                                        </p:tav>
                                      </p:tavLst>
                                    </p:anim>
                                    <p:anim calcmode="lin" valueType="num">
                                      <p:cBhvr additive="base">
                                        <p:cTn id="16" dur="750" fill="hold"/>
                                        <p:tgtEl>
                                          <p:spTgt spid="10492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43" name="矩形 1049242"/>
          <p:cNvSpPr/>
          <p:nvPr/>
        </p:nvSpPr>
        <p:spPr>
          <a:xfrm>
            <a:off x="6059488" y="1655763"/>
            <a:ext cx="5424487" cy="3898900"/>
          </a:xfrm>
          <a:prstGeom prst="rect">
            <a:avLst/>
          </a:prstGeom>
          <a:solidFill>
            <a:srgbClr val="F2F2F2"/>
          </a:solidFill>
          <a:ln w="9525">
            <a:noFill/>
          </a:ln>
        </p:spPr>
        <p:txBody>
          <a:bodyPr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sp>
        <p:nvSpPr>
          <p:cNvPr id="28674" name="矩形 1049244"/>
          <p:cNvSpPr/>
          <p:nvPr/>
        </p:nvSpPr>
        <p:spPr>
          <a:xfrm>
            <a:off x="738188" y="1116013"/>
            <a:ext cx="3429000" cy="460375"/>
          </a:xfrm>
          <a:prstGeom prst="rect">
            <a:avLst/>
          </a:prstGeom>
          <a:noFill/>
          <a:ln w="9525">
            <a:noFill/>
          </a:ln>
        </p:spPr>
        <p:txBody>
          <a:bodyPr lIns="91440" tIns="45720" rIns="91440" bIns="45720" anchor="t" anchorCtr="0">
            <a:spAutoFit/>
          </a:bodyPr>
          <a:lstStyle/>
          <a:p>
            <a:r>
              <a:rPr lang="en-US" altLang="zh-CN" sz="2400" b="1">
                <a:solidFill>
                  <a:srgbClr val="404040"/>
                </a:solidFill>
                <a:latin typeface="微软雅黑" panose="020B0503020204020204" charset="-122"/>
                <a:ea typeface="微软雅黑" panose="020B0503020204020204" charset="-122"/>
              </a:rPr>
              <a:t>2</a:t>
            </a:r>
            <a:r>
              <a:rPr lang="zh-CN" altLang="en-US" sz="2400" b="1">
                <a:solidFill>
                  <a:srgbClr val="404040"/>
                </a:solidFill>
                <a:latin typeface="微软雅黑" panose="020B0503020204020204" charset="-122"/>
                <a:ea typeface="微软雅黑" panose="020B0503020204020204" charset="-122"/>
              </a:rPr>
              <a:t>、电气安全</a:t>
            </a:r>
            <a:endParaRPr lang="zh-CN" altLang="zh-CN">
              <a:latin typeface="Calibri" panose="020F0502020204030204" pitchFamily="34" charset="0"/>
              <a:ea typeface="宋体" panose="02010600030101010101" pitchFamily="2" charset="-122"/>
            </a:endParaRPr>
          </a:p>
        </p:txBody>
      </p:sp>
      <p:sp>
        <p:nvSpPr>
          <p:cNvPr id="28675" name="矩形 1049246"/>
          <p:cNvSpPr/>
          <p:nvPr/>
        </p:nvSpPr>
        <p:spPr>
          <a:xfrm>
            <a:off x="738188" y="495300"/>
            <a:ext cx="3500437" cy="522288"/>
          </a:xfrm>
          <a:prstGeom prst="rect">
            <a:avLst/>
          </a:prstGeom>
          <a:noFill/>
          <a:ln w="9525">
            <a:noFill/>
          </a:ln>
        </p:spPr>
        <p:txBody>
          <a:bodyPr lIns="91440" tIns="45720" rIns="91440" bIns="45720" anchor="t" anchorCtr="0">
            <a:spAutoFit/>
          </a:bodyPr>
          <a:lstStyle/>
          <a:p>
            <a:pPr>
              <a:buSzTx/>
            </a:pPr>
            <a:r>
              <a:rPr lang="zh-CN" altLang="en-US" sz="2800" b="1">
                <a:solidFill>
                  <a:srgbClr val="C00000"/>
                </a:solidFill>
                <a:latin typeface="微软雅黑" panose="020B0503020204020204" charset="-122"/>
                <a:ea typeface="微软雅黑" panose="020B0503020204020204" charset="-122"/>
              </a:rPr>
              <a:t>夏季工作的安全要点</a:t>
            </a:r>
            <a:endParaRPr lang="zh-CN" altLang="zh-CN">
              <a:latin typeface="Calibri" panose="020F0502020204030204" pitchFamily="34" charset="0"/>
              <a:ea typeface="宋体" panose="02010600030101010101" pitchFamily="2" charset="-122"/>
            </a:endParaRPr>
          </a:p>
        </p:txBody>
      </p:sp>
      <p:pic>
        <p:nvPicPr>
          <p:cNvPr id="28676" name="图片 2097356"/>
          <p:cNvPicPr>
            <a:picLocks noChangeAspect="1"/>
          </p:cNvPicPr>
          <p:nvPr/>
        </p:nvPicPr>
        <p:blipFill>
          <a:blip r:embed="rId1"/>
          <a:stretch>
            <a:fillRect/>
          </a:stretch>
        </p:blipFill>
        <p:spPr>
          <a:xfrm>
            <a:off x="6619875" y="1724025"/>
            <a:ext cx="4302125" cy="3659188"/>
          </a:xfrm>
          <a:prstGeom prst="rect">
            <a:avLst/>
          </a:prstGeom>
          <a:noFill/>
          <a:ln w="9525">
            <a:noFill/>
          </a:ln>
        </p:spPr>
      </p:pic>
      <p:pic>
        <p:nvPicPr>
          <p:cNvPr id="2097359" name="图片 2097358"/>
          <p:cNvPicPr>
            <a:picLocks noChangeAspect="1"/>
          </p:cNvPicPr>
          <p:nvPr/>
        </p:nvPicPr>
        <p:blipFill>
          <a:blip r:embed="rId2"/>
          <a:srcRect l="18347" t="636" r="1173" b="10860"/>
          <a:stretch>
            <a:fillRect/>
          </a:stretch>
        </p:blipFill>
        <p:spPr>
          <a:xfrm>
            <a:off x="758825" y="1668463"/>
            <a:ext cx="5319713" cy="3886200"/>
          </a:xfrm>
          <a:prstGeom prst="rect">
            <a:avLst/>
          </a:prstGeom>
          <a:noFill/>
          <a:ln w="9525">
            <a:noFill/>
          </a:ln>
        </p:spPr>
      </p:pic>
      <p:grpSp>
        <p:nvGrpSpPr>
          <p:cNvPr id="353" name="组合 352"/>
          <p:cNvGrpSpPr/>
          <p:nvPr/>
        </p:nvGrpSpPr>
        <p:grpSpPr>
          <a:xfrm>
            <a:off x="749300" y="1670050"/>
            <a:ext cx="5322888" cy="3902075"/>
            <a:chOff x="472" y="1052"/>
            <a:chExt cx="3353" cy="2458"/>
          </a:xfrm>
        </p:grpSpPr>
        <p:pic>
          <p:nvPicPr>
            <p:cNvPr id="28679" name="图片 2097360"/>
            <p:cNvPicPr>
              <a:picLocks noChangeAspect="1"/>
            </p:cNvPicPr>
            <p:nvPr/>
          </p:nvPicPr>
          <p:blipFill>
            <a:blip r:embed="rId3"/>
            <a:stretch>
              <a:fillRect/>
            </a:stretch>
          </p:blipFill>
          <p:spPr>
            <a:xfrm>
              <a:off x="472" y="1052"/>
              <a:ext cx="3353" cy="2458"/>
            </a:xfrm>
            <a:prstGeom prst="rect">
              <a:avLst/>
            </a:prstGeom>
            <a:noFill/>
            <a:ln w="9525">
              <a:noFill/>
            </a:ln>
          </p:spPr>
        </p:pic>
        <p:sp>
          <p:nvSpPr>
            <p:cNvPr id="28680" name="矩形 1049248"/>
            <p:cNvSpPr/>
            <p:nvPr/>
          </p:nvSpPr>
          <p:spPr>
            <a:xfrm>
              <a:off x="472" y="1053"/>
              <a:ext cx="3351" cy="2456"/>
            </a:xfrm>
            <a:prstGeom prst="rect">
              <a:avLst/>
            </a:prstGeom>
            <a:noFill/>
            <a:ln w="9525">
              <a:noFill/>
            </a:ln>
          </p:spPr>
          <p:txBody>
            <a:bodyPr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grpSp>
      <p:sp>
        <p:nvSpPr>
          <p:cNvPr id="1049251" name="矩形 1049250"/>
          <p:cNvSpPr/>
          <p:nvPr/>
        </p:nvSpPr>
        <p:spPr>
          <a:xfrm>
            <a:off x="938213" y="2003425"/>
            <a:ext cx="4959350" cy="3379788"/>
          </a:xfrm>
          <a:prstGeom prst="rect">
            <a:avLst/>
          </a:prstGeom>
          <a:noFill/>
          <a:ln w="28575" cap="flat" cmpd="sng">
            <a:solidFill>
              <a:srgbClr val="FFFFFF"/>
            </a:solidFill>
            <a:prstDash val="solid"/>
            <a:miter/>
            <a:headEnd type="none" w="med" len="med"/>
            <a:tailEnd type="none" w="med" len="med"/>
          </a:ln>
        </p:spPr>
        <p:txBody>
          <a:bodyPr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sp>
        <p:nvSpPr>
          <p:cNvPr id="1049253" name="矩形 1049252"/>
          <p:cNvSpPr/>
          <p:nvPr/>
        </p:nvSpPr>
        <p:spPr>
          <a:xfrm>
            <a:off x="1381125" y="2171700"/>
            <a:ext cx="3186113" cy="398463"/>
          </a:xfrm>
          <a:prstGeom prst="rect">
            <a:avLst/>
          </a:prstGeom>
          <a:noFill/>
          <a:ln w="9525">
            <a:noFill/>
          </a:ln>
        </p:spPr>
        <p:txBody>
          <a:bodyPr lIns="91440" tIns="45720" rIns="91440" bIns="45720" anchor="t" anchorCtr="0">
            <a:spAutoFit/>
          </a:bodyPr>
          <a:lstStyle/>
          <a:p>
            <a:pPr>
              <a:buSzTx/>
            </a:pPr>
            <a:r>
              <a:rPr lang="zh-CN" altLang="en-US" sz="2000" b="1">
                <a:solidFill>
                  <a:srgbClr val="FFFFFF"/>
                </a:solidFill>
                <a:latin typeface="微软雅黑" panose="020B0503020204020204" charset="-122"/>
                <a:ea typeface="微软雅黑" panose="020B0503020204020204" charset="-122"/>
                <a:sym typeface="宋体" panose="02010600030101010101" pitchFamily="2" charset="-122"/>
              </a:rPr>
              <a:t>①夏季易发电气事故</a:t>
            </a:r>
            <a:endParaRPr lang="zh-CN" altLang="zh-CN">
              <a:latin typeface="Calibri" panose="020F0502020204030204" pitchFamily="34" charset="0"/>
              <a:ea typeface="宋体" panose="02010600030101010101" pitchFamily="2" charset="-122"/>
            </a:endParaRPr>
          </a:p>
        </p:txBody>
      </p:sp>
      <p:sp>
        <p:nvSpPr>
          <p:cNvPr id="1049255" name="矩形 1049254"/>
          <p:cNvSpPr/>
          <p:nvPr/>
        </p:nvSpPr>
        <p:spPr>
          <a:xfrm>
            <a:off x="1093788" y="2570163"/>
            <a:ext cx="4803775" cy="2492375"/>
          </a:xfrm>
          <a:prstGeom prst="rect">
            <a:avLst/>
          </a:prstGeom>
          <a:noFill/>
          <a:ln w="9525">
            <a:noFill/>
          </a:ln>
        </p:spPr>
        <p:txBody>
          <a:bodyPr lIns="91440" tIns="45720" rIns="91440" bIns="45720" anchor="t" anchorCtr="0">
            <a:spAutoFit/>
          </a:bodyPr>
          <a:lstStyle/>
          <a:p>
            <a:pPr>
              <a:lnSpc>
                <a:spcPct val="130000"/>
              </a:lnSpc>
              <a:buSzTx/>
            </a:pPr>
            <a:r>
              <a:rPr lang="zh-CN" altLang="en-US" b="1">
                <a:solidFill>
                  <a:srgbClr val="FFFFFF"/>
                </a:solidFill>
                <a:latin typeface="微软雅黑" panose="020B0503020204020204" charset="-122"/>
                <a:ea typeface="微软雅黑" panose="020B0503020204020204" charset="-122"/>
                <a:sym typeface="宋体" panose="02010600030101010101" pitchFamily="2" charset="-122"/>
              </a:rPr>
              <a:t>    夏季天气炎热，人们穿着单薄且皮肤多汗，相应增加了触电的危险。另外这段时间潮湿多雨，电气设备的绝缘性能降低，使用频率大，设备发热普遍。这就使得夏季成为电气安全事故的易发季节。</a:t>
            </a:r>
            <a:endParaRPr lang="zh-CN" altLang="zh-CN">
              <a:latin typeface="Calibri" panose="020F0502020204030204" pitchFamily="34" charset="0"/>
              <a:ea typeface="宋体" panose="02010600030101010101" pitchFamily="2" charset="-122"/>
            </a:endParaRPr>
          </a:p>
          <a:p>
            <a:pPr>
              <a:lnSpc>
                <a:spcPct val="130000"/>
              </a:lnSpc>
              <a:buSzTx/>
            </a:pPr>
            <a:r>
              <a:rPr lang="en-US" altLang="zh-CN" b="1">
                <a:solidFill>
                  <a:srgbClr val="FFFFFF"/>
                </a:solidFill>
                <a:latin typeface="微软雅黑" panose="020B0503020204020204" charset="-122"/>
                <a:ea typeface="微软雅黑" panose="020B0503020204020204" charset="-122"/>
                <a:sym typeface="宋体" panose="02010600030101010101" pitchFamily="2" charset="-122"/>
              </a:rPr>
              <a:t>    </a:t>
            </a:r>
            <a:r>
              <a:rPr lang="zh-CN" altLang="en-US" b="1">
                <a:solidFill>
                  <a:srgbClr val="FFFFFF"/>
                </a:solidFill>
                <a:latin typeface="微软雅黑" panose="020B0503020204020204" charset="-122"/>
                <a:ea typeface="微软雅黑" panose="020B0503020204020204" charset="-122"/>
                <a:sym typeface="宋体" panose="02010600030101010101" pitchFamily="2" charset="-122"/>
              </a:rPr>
              <a:t>夏季出汗多，而汗水是导电的，所以，在夏季要特别注意。</a:t>
            </a:r>
            <a:endParaRPr lang="zh-CN" altLang="zh-CN">
              <a:latin typeface="Calibri" panose="020F0502020204030204" pitchFamily="34" charset="0"/>
              <a:ea typeface="宋体" panose="02010600030101010101" pitchFamily="2" charset="-122"/>
            </a:endParaRPr>
          </a:p>
        </p:txBody>
      </p:sp>
      <p:grpSp>
        <p:nvGrpSpPr>
          <p:cNvPr id="355" name="组合 354"/>
          <p:cNvGrpSpPr/>
          <p:nvPr/>
        </p:nvGrpSpPr>
        <p:grpSpPr>
          <a:xfrm>
            <a:off x="10598150" y="1574800"/>
            <a:ext cx="419100" cy="428625"/>
            <a:chOff x="10598063" y="1574617"/>
            <a:chExt cx="419550" cy="428856"/>
          </a:xfrm>
        </p:grpSpPr>
        <p:grpSp>
          <p:nvGrpSpPr>
            <p:cNvPr id="28685" name="组合 356"/>
            <p:cNvGrpSpPr/>
            <p:nvPr/>
          </p:nvGrpSpPr>
          <p:grpSpPr>
            <a:xfrm>
              <a:off x="10680193" y="1578683"/>
              <a:ext cx="335640" cy="426950"/>
              <a:chOff x="10680192" y="1578864"/>
              <a:chExt cx="335280" cy="426720"/>
            </a:xfrm>
          </p:grpSpPr>
          <p:pic>
            <p:nvPicPr>
              <p:cNvPr id="28686" name="图片 2097362"/>
              <p:cNvPicPr>
                <a:picLocks noChangeAspect="1"/>
              </p:cNvPicPr>
              <p:nvPr/>
            </p:nvPicPr>
            <p:blipFill>
              <a:blip r:embed="rId4"/>
              <a:stretch>
                <a:fillRect/>
              </a:stretch>
            </p:blipFill>
            <p:spPr>
              <a:xfrm>
                <a:off x="10680192" y="1578864"/>
                <a:ext cx="335280" cy="426720"/>
              </a:xfrm>
              <a:prstGeom prst="rect">
                <a:avLst/>
              </a:prstGeom>
              <a:noFill/>
              <a:ln w="9525">
                <a:noFill/>
              </a:ln>
            </p:spPr>
          </p:pic>
          <p:sp>
            <p:nvSpPr>
              <p:cNvPr id="28687" name="矩形 1049256"/>
              <p:cNvSpPr/>
              <p:nvPr/>
            </p:nvSpPr>
            <p:spPr>
              <a:xfrm>
                <a:off x="10678570" y="1576722"/>
                <a:ext cx="338680" cy="426703"/>
              </a:xfrm>
              <a:prstGeom prst="rect">
                <a:avLst/>
              </a:prstGeom>
              <a:noFill/>
              <a:ln w="9525">
                <a:noFill/>
              </a:ln>
            </p:spPr>
            <p:txBody>
              <a:bodyPr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grpSp>
        <p:grpSp>
          <p:nvGrpSpPr>
            <p:cNvPr id="28688" name="组合 358"/>
            <p:cNvGrpSpPr/>
            <p:nvPr/>
          </p:nvGrpSpPr>
          <p:grpSpPr>
            <a:xfrm>
              <a:off x="10600860" y="1572584"/>
              <a:ext cx="79333" cy="85390"/>
              <a:chOff x="10600944" y="1572768"/>
              <a:chExt cx="79248" cy="85344"/>
            </a:xfrm>
          </p:grpSpPr>
          <p:pic>
            <p:nvPicPr>
              <p:cNvPr id="28689" name="图片 2097364"/>
              <p:cNvPicPr>
                <a:picLocks noChangeAspect="1"/>
              </p:cNvPicPr>
              <p:nvPr/>
            </p:nvPicPr>
            <p:blipFill>
              <a:blip r:embed="rId5"/>
              <a:stretch>
                <a:fillRect/>
              </a:stretch>
            </p:blipFill>
            <p:spPr>
              <a:xfrm>
                <a:off x="10600944" y="1572768"/>
                <a:ext cx="79248" cy="85344"/>
              </a:xfrm>
              <a:prstGeom prst="rect">
                <a:avLst/>
              </a:prstGeom>
              <a:noFill/>
              <a:ln w="9525">
                <a:noFill/>
              </a:ln>
            </p:spPr>
          </p:pic>
          <p:sp>
            <p:nvSpPr>
              <p:cNvPr id="28690" name="矩形 1049258"/>
              <p:cNvSpPr/>
              <p:nvPr/>
            </p:nvSpPr>
            <p:spPr>
              <a:xfrm rot="-5400000">
                <a:off x="10638347" y="1615035"/>
                <a:ext cx="40231" cy="26806"/>
              </a:xfrm>
              <a:prstGeom prst="rect">
                <a:avLst/>
              </a:prstGeom>
              <a:noFill/>
              <a:ln w="9525">
                <a:noFill/>
              </a:ln>
            </p:spPr>
            <p:txBody>
              <a:bodyPr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2097359"/>
                                        </p:tgtEl>
                                        <p:attrNameLst>
                                          <p:attrName>style.visibility</p:attrName>
                                        </p:attrNameLst>
                                      </p:cBhvr>
                                      <p:to>
                                        <p:strVal val="visible"/>
                                      </p:to>
                                    </p:set>
                                    <p:anim calcmode="lin" valueType="num">
                                      <p:cBhvr additive="base">
                                        <p:cTn id="7" dur="750" fill="hold"/>
                                        <p:tgtEl>
                                          <p:spTgt spid="2097359"/>
                                        </p:tgtEl>
                                        <p:attrNameLst>
                                          <p:attrName>ppt_x</p:attrName>
                                        </p:attrNameLst>
                                      </p:cBhvr>
                                      <p:tavLst>
                                        <p:tav tm="0">
                                          <p:val>
                                            <p:strVal val="0-#ppt_w/2"/>
                                          </p:val>
                                        </p:tav>
                                        <p:tav tm="100000">
                                          <p:val>
                                            <p:strVal val="#ppt_x"/>
                                          </p:val>
                                        </p:tav>
                                      </p:tavLst>
                                    </p:anim>
                                    <p:anim calcmode="lin" valueType="num">
                                      <p:cBhvr additive="base">
                                        <p:cTn id="8" dur="750" fill="hold"/>
                                        <p:tgtEl>
                                          <p:spTgt spid="2097359"/>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1049243"/>
                                        </p:tgtEl>
                                        <p:attrNameLst>
                                          <p:attrName>style.visibility</p:attrName>
                                        </p:attrNameLst>
                                      </p:cBhvr>
                                      <p:to>
                                        <p:strVal val="visible"/>
                                      </p:to>
                                    </p:set>
                                    <p:anim calcmode="lin" valueType="num">
                                      <p:cBhvr additive="base">
                                        <p:cTn id="11" dur="750" fill="hold"/>
                                        <p:tgtEl>
                                          <p:spTgt spid="1049243"/>
                                        </p:tgtEl>
                                        <p:attrNameLst>
                                          <p:attrName>ppt_x</p:attrName>
                                        </p:attrNameLst>
                                      </p:cBhvr>
                                      <p:tavLst>
                                        <p:tav tm="0">
                                          <p:val>
                                            <p:strVal val="1+#ppt_w/2"/>
                                          </p:val>
                                        </p:tav>
                                        <p:tav tm="100000">
                                          <p:val>
                                            <p:strVal val="#ppt_x"/>
                                          </p:val>
                                        </p:tav>
                                      </p:tavLst>
                                    </p:anim>
                                    <p:anim calcmode="lin" valueType="num">
                                      <p:cBhvr additive="base">
                                        <p:cTn id="12" dur="750" fill="hold"/>
                                        <p:tgtEl>
                                          <p:spTgt spid="1049243"/>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0"/>
                                  </p:stCondLst>
                                  <p:childTnLst>
                                    <p:set>
                                      <p:cBhvr>
                                        <p:cTn id="14" dur="1" fill="hold">
                                          <p:stCondLst>
                                            <p:cond delay="0"/>
                                          </p:stCondLst>
                                        </p:cTn>
                                        <p:tgtEl>
                                          <p:spTgt spid="353"/>
                                        </p:tgtEl>
                                        <p:attrNameLst>
                                          <p:attrName>style.visibility</p:attrName>
                                        </p:attrNameLst>
                                      </p:cBhvr>
                                      <p:to>
                                        <p:strVal val="visible"/>
                                      </p:to>
                                    </p:set>
                                    <p:anim calcmode="lin" valueType="num">
                                      <p:cBhvr additive="base">
                                        <p:cTn id="15" dur="750" fill="hold"/>
                                        <p:tgtEl>
                                          <p:spTgt spid="353"/>
                                        </p:tgtEl>
                                        <p:attrNameLst>
                                          <p:attrName>ppt_x</p:attrName>
                                        </p:attrNameLst>
                                      </p:cBhvr>
                                      <p:tavLst>
                                        <p:tav tm="0">
                                          <p:val>
                                            <p:strVal val="0-#ppt_w/2"/>
                                          </p:val>
                                        </p:tav>
                                        <p:tav tm="100000">
                                          <p:val>
                                            <p:strVal val="#ppt_x"/>
                                          </p:val>
                                        </p:tav>
                                      </p:tavLst>
                                    </p:anim>
                                    <p:anim calcmode="lin" valueType="num">
                                      <p:cBhvr additive="base">
                                        <p:cTn id="16" dur="750" fill="hold"/>
                                        <p:tgtEl>
                                          <p:spTgt spid="353"/>
                                        </p:tgtEl>
                                        <p:attrNameLst>
                                          <p:attrName>ppt_y</p:attrName>
                                        </p:attrNameLst>
                                      </p:cBhvr>
                                      <p:tavLst>
                                        <p:tav tm="0">
                                          <p:val>
                                            <p:strVal val="#ppt_y"/>
                                          </p:val>
                                        </p:tav>
                                        <p:tav tm="100000">
                                          <p:val>
                                            <p:strVal val="#ppt_y"/>
                                          </p:val>
                                        </p:tav>
                                      </p:tavLst>
                                    </p:anim>
                                  </p:childTnLst>
                                </p:cTn>
                              </p:par>
                              <p:par>
                                <p:cTn id="17" presetID="2" presetClass="entr" presetSubtype="8" decel="100000" fill="hold" nodeType="withEffect">
                                  <p:stCondLst>
                                    <p:cond delay="100"/>
                                  </p:stCondLst>
                                  <p:childTnLst>
                                    <p:set>
                                      <p:cBhvr>
                                        <p:cTn id="18" dur="1" fill="hold">
                                          <p:stCondLst>
                                            <p:cond delay="0"/>
                                          </p:stCondLst>
                                        </p:cTn>
                                        <p:tgtEl>
                                          <p:spTgt spid="1049251"/>
                                        </p:tgtEl>
                                        <p:attrNameLst>
                                          <p:attrName>style.visibility</p:attrName>
                                        </p:attrNameLst>
                                      </p:cBhvr>
                                      <p:to>
                                        <p:strVal val="visible"/>
                                      </p:to>
                                    </p:set>
                                    <p:anim calcmode="lin" valueType="num">
                                      <p:cBhvr additive="base">
                                        <p:cTn id="19" dur="750" fill="hold"/>
                                        <p:tgtEl>
                                          <p:spTgt spid="1049251"/>
                                        </p:tgtEl>
                                        <p:attrNameLst>
                                          <p:attrName>ppt_x</p:attrName>
                                        </p:attrNameLst>
                                      </p:cBhvr>
                                      <p:tavLst>
                                        <p:tav tm="0">
                                          <p:val>
                                            <p:strVal val="0-#ppt_w/2"/>
                                          </p:val>
                                        </p:tav>
                                        <p:tav tm="100000">
                                          <p:val>
                                            <p:strVal val="#ppt_x"/>
                                          </p:val>
                                        </p:tav>
                                      </p:tavLst>
                                    </p:anim>
                                    <p:anim calcmode="lin" valueType="num">
                                      <p:cBhvr additive="base">
                                        <p:cTn id="20" dur="750" fill="hold"/>
                                        <p:tgtEl>
                                          <p:spTgt spid="1049251"/>
                                        </p:tgtEl>
                                        <p:attrNameLst>
                                          <p:attrName>ppt_y</p:attrName>
                                        </p:attrNameLst>
                                      </p:cBhvr>
                                      <p:tavLst>
                                        <p:tav tm="0">
                                          <p:val>
                                            <p:strVal val="#ppt_y"/>
                                          </p:val>
                                        </p:tav>
                                        <p:tav tm="100000">
                                          <p:val>
                                            <p:strVal val="#ppt_y"/>
                                          </p:val>
                                        </p:tav>
                                      </p:tavLst>
                                    </p:anim>
                                  </p:childTnLst>
                                </p:cTn>
                              </p:par>
                              <p:par>
                                <p:cTn id="21" presetID="2" presetClass="entr" presetSubtype="8" decel="100000" fill="hold" nodeType="withEffect">
                                  <p:stCondLst>
                                    <p:cond delay="300"/>
                                  </p:stCondLst>
                                  <p:iterate type="lt">
                                    <p:tmPct val="10000"/>
                                  </p:iterate>
                                  <p:childTnLst>
                                    <p:set>
                                      <p:cBhvr>
                                        <p:cTn id="22" dur="1" fill="hold">
                                          <p:stCondLst>
                                            <p:cond delay="0"/>
                                          </p:stCondLst>
                                        </p:cTn>
                                        <p:tgtEl>
                                          <p:spTgt spid="1049253"/>
                                        </p:tgtEl>
                                        <p:attrNameLst>
                                          <p:attrName>style.visibility</p:attrName>
                                        </p:attrNameLst>
                                      </p:cBhvr>
                                      <p:to>
                                        <p:strVal val="visible"/>
                                      </p:to>
                                    </p:set>
                                    <p:anim calcmode="lin" valueType="num">
                                      <p:cBhvr additive="base">
                                        <p:cTn id="23" dur="750" fill="hold"/>
                                        <p:tgtEl>
                                          <p:spTgt spid="1049253"/>
                                        </p:tgtEl>
                                        <p:attrNameLst>
                                          <p:attrName>ppt_x</p:attrName>
                                        </p:attrNameLst>
                                      </p:cBhvr>
                                      <p:tavLst>
                                        <p:tav tm="0">
                                          <p:val>
                                            <p:strVal val="0-#ppt_w/2"/>
                                          </p:val>
                                        </p:tav>
                                        <p:tav tm="100000">
                                          <p:val>
                                            <p:strVal val="#ppt_x"/>
                                          </p:val>
                                        </p:tav>
                                      </p:tavLst>
                                    </p:anim>
                                    <p:anim calcmode="lin" valueType="num">
                                      <p:cBhvr additive="base">
                                        <p:cTn id="24" dur="750" fill="hold"/>
                                        <p:tgtEl>
                                          <p:spTgt spid="1049253"/>
                                        </p:tgtEl>
                                        <p:attrNameLst>
                                          <p:attrName>ppt_y</p:attrName>
                                        </p:attrNameLst>
                                      </p:cBhvr>
                                      <p:tavLst>
                                        <p:tav tm="0">
                                          <p:val>
                                            <p:strVal val="#ppt_y"/>
                                          </p:val>
                                        </p:tav>
                                        <p:tav tm="100000">
                                          <p:val>
                                            <p:strVal val="#ppt_y"/>
                                          </p:val>
                                        </p:tav>
                                      </p:tavLst>
                                    </p:anim>
                                  </p:childTnLst>
                                </p:cTn>
                              </p:par>
                              <p:par>
                                <p:cTn id="25" presetID="2" presetClass="entr" presetSubtype="8" decel="100000" fill="hold" nodeType="withEffect">
                                  <p:stCondLst>
                                    <p:cond delay="400"/>
                                  </p:stCondLst>
                                  <p:childTnLst>
                                    <p:set>
                                      <p:cBhvr>
                                        <p:cTn id="26" dur="1" fill="hold">
                                          <p:stCondLst>
                                            <p:cond delay="0"/>
                                          </p:stCondLst>
                                        </p:cTn>
                                        <p:tgtEl>
                                          <p:spTgt spid="1049255"/>
                                        </p:tgtEl>
                                        <p:attrNameLst>
                                          <p:attrName>style.visibility</p:attrName>
                                        </p:attrNameLst>
                                      </p:cBhvr>
                                      <p:to>
                                        <p:strVal val="visible"/>
                                      </p:to>
                                    </p:set>
                                    <p:anim calcmode="lin" valueType="num">
                                      <p:cBhvr additive="base">
                                        <p:cTn id="27" dur="750" fill="hold"/>
                                        <p:tgtEl>
                                          <p:spTgt spid="1049255"/>
                                        </p:tgtEl>
                                        <p:attrNameLst>
                                          <p:attrName>ppt_x</p:attrName>
                                        </p:attrNameLst>
                                      </p:cBhvr>
                                      <p:tavLst>
                                        <p:tav tm="0">
                                          <p:val>
                                            <p:strVal val="0-#ppt_w/2"/>
                                          </p:val>
                                        </p:tav>
                                        <p:tav tm="100000">
                                          <p:val>
                                            <p:strVal val="#ppt_x"/>
                                          </p:val>
                                        </p:tav>
                                      </p:tavLst>
                                    </p:anim>
                                    <p:anim calcmode="lin" valueType="num">
                                      <p:cBhvr additive="base">
                                        <p:cTn id="28" dur="750" fill="hold"/>
                                        <p:tgtEl>
                                          <p:spTgt spid="1049255"/>
                                        </p:tgtEl>
                                        <p:attrNameLst>
                                          <p:attrName>ppt_y</p:attrName>
                                        </p:attrNameLst>
                                      </p:cBhvr>
                                      <p:tavLst>
                                        <p:tav tm="0">
                                          <p:val>
                                            <p:strVal val="#ppt_y"/>
                                          </p:val>
                                        </p:tav>
                                        <p:tav tm="100000">
                                          <p:val>
                                            <p:strVal val="#ppt_y"/>
                                          </p:val>
                                        </p:tav>
                                      </p:tavLst>
                                    </p:anim>
                                  </p:childTnLst>
                                </p:cTn>
                              </p:par>
                              <p:par>
                                <p:cTn id="29" presetID="2" presetClass="entr" presetSubtype="2" decel="100000" fill="hold" nodeType="withEffect">
                                  <p:stCondLst>
                                    <p:cond delay="100"/>
                                  </p:stCondLst>
                                  <p:childTnLst>
                                    <p:set>
                                      <p:cBhvr>
                                        <p:cTn id="30" dur="1" fill="hold">
                                          <p:stCondLst>
                                            <p:cond delay="0"/>
                                          </p:stCondLst>
                                        </p:cTn>
                                        <p:tgtEl>
                                          <p:spTgt spid="355"/>
                                        </p:tgtEl>
                                        <p:attrNameLst>
                                          <p:attrName>style.visibility</p:attrName>
                                        </p:attrNameLst>
                                      </p:cBhvr>
                                      <p:to>
                                        <p:strVal val="visible"/>
                                      </p:to>
                                    </p:set>
                                    <p:anim calcmode="lin" valueType="num">
                                      <p:cBhvr additive="base">
                                        <p:cTn id="31" dur="750" fill="hold"/>
                                        <p:tgtEl>
                                          <p:spTgt spid="355"/>
                                        </p:tgtEl>
                                        <p:attrNameLst>
                                          <p:attrName>ppt_x</p:attrName>
                                        </p:attrNameLst>
                                      </p:cBhvr>
                                      <p:tavLst>
                                        <p:tav tm="0">
                                          <p:val>
                                            <p:strVal val="1+#ppt_w/2"/>
                                          </p:val>
                                        </p:tav>
                                        <p:tav tm="100000">
                                          <p:val>
                                            <p:strVal val="#ppt_x"/>
                                          </p:val>
                                        </p:tav>
                                      </p:tavLst>
                                    </p:anim>
                                    <p:anim calcmode="lin" valueType="num">
                                      <p:cBhvr additive="base">
                                        <p:cTn id="32" dur="750" fill="hold"/>
                                        <p:tgtEl>
                                          <p:spTgt spid="3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61" name="矩形 1049260"/>
          <p:cNvSpPr/>
          <p:nvPr/>
        </p:nvSpPr>
        <p:spPr>
          <a:xfrm>
            <a:off x="6059488" y="1655763"/>
            <a:ext cx="5424487" cy="3898900"/>
          </a:xfrm>
          <a:prstGeom prst="rect">
            <a:avLst/>
          </a:prstGeom>
          <a:solidFill>
            <a:srgbClr val="F2F2F2"/>
          </a:solidFill>
          <a:ln w="9525">
            <a:noFill/>
          </a:ln>
        </p:spPr>
        <p:txBody>
          <a:bodyPr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sp>
        <p:nvSpPr>
          <p:cNvPr id="29698" name="矩形 1049262"/>
          <p:cNvSpPr/>
          <p:nvPr/>
        </p:nvSpPr>
        <p:spPr>
          <a:xfrm>
            <a:off x="738188" y="1116013"/>
            <a:ext cx="3429000" cy="460375"/>
          </a:xfrm>
          <a:prstGeom prst="rect">
            <a:avLst/>
          </a:prstGeom>
          <a:noFill/>
          <a:ln w="9525">
            <a:noFill/>
          </a:ln>
        </p:spPr>
        <p:txBody>
          <a:bodyPr lIns="91440" tIns="45720" rIns="91440" bIns="45720" anchor="t" anchorCtr="0">
            <a:spAutoFit/>
          </a:bodyPr>
          <a:lstStyle/>
          <a:p>
            <a:r>
              <a:rPr lang="en-US" altLang="zh-CN" sz="2400" b="1">
                <a:solidFill>
                  <a:srgbClr val="404040"/>
                </a:solidFill>
                <a:latin typeface="微软雅黑" panose="020B0503020204020204" charset="-122"/>
                <a:ea typeface="微软雅黑" panose="020B0503020204020204" charset="-122"/>
              </a:rPr>
              <a:t>2</a:t>
            </a:r>
            <a:r>
              <a:rPr lang="zh-CN" altLang="en-US" sz="2400" b="1">
                <a:solidFill>
                  <a:srgbClr val="404040"/>
                </a:solidFill>
                <a:latin typeface="微软雅黑" panose="020B0503020204020204" charset="-122"/>
                <a:ea typeface="微软雅黑" panose="020B0503020204020204" charset="-122"/>
              </a:rPr>
              <a:t>、电气安全</a:t>
            </a:r>
            <a:endParaRPr lang="zh-CN" altLang="zh-CN">
              <a:latin typeface="Calibri" panose="020F0502020204030204" pitchFamily="34" charset="0"/>
              <a:ea typeface="宋体" panose="02010600030101010101" pitchFamily="2" charset="-122"/>
            </a:endParaRPr>
          </a:p>
        </p:txBody>
      </p:sp>
      <p:sp>
        <p:nvSpPr>
          <p:cNvPr id="29699" name="矩形 1049264"/>
          <p:cNvSpPr/>
          <p:nvPr/>
        </p:nvSpPr>
        <p:spPr>
          <a:xfrm>
            <a:off x="738188" y="495300"/>
            <a:ext cx="3500437" cy="522288"/>
          </a:xfrm>
          <a:prstGeom prst="rect">
            <a:avLst/>
          </a:prstGeom>
          <a:noFill/>
          <a:ln w="9525">
            <a:noFill/>
          </a:ln>
        </p:spPr>
        <p:txBody>
          <a:bodyPr lIns="91440" tIns="45720" rIns="91440" bIns="45720" anchor="t" anchorCtr="0">
            <a:spAutoFit/>
          </a:bodyPr>
          <a:lstStyle/>
          <a:p>
            <a:pPr>
              <a:buSzTx/>
            </a:pPr>
            <a:r>
              <a:rPr lang="zh-CN" altLang="en-US" sz="2800" b="1">
                <a:solidFill>
                  <a:srgbClr val="C00000"/>
                </a:solidFill>
                <a:latin typeface="微软雅黑" panose="020B0503020204020204" charset="-122"/>
                <a:ea typeface="微软雅黑" panose="020B0503020204020204" charset="-122"/>
              </a:rPr>
              <a:t>夏季工作的安全要点</a:t>
            </a:r>
            <a:endParaRPr lang="zh-CN" altLang="zh-CN">
              <a:latin typeface="Calibri" panose="020F0502020204030204" pitchFamily="34" charset="0"/>
              <a:ea typeface="宋体" panose="02010600030101010101" pitchFamily="2" charset="-122"/>
            </a:endParaRPr>
          </a:p>
        </p:txBody>
      </p:sp>
      <p:pic>
        <p:nvPicPr>
          <p:cNvPr id="2097367" name="图片 2097366"/>
          <p:cNvPicPr>
            <a:picLocks noChangeAspect="1"/>
          </p:cNvPicPr>
          <p:nvPr/>
        </p:nvPicPr>
        <p:blipFill>
          <a:blip r:embed="rId1"/>
          <a:srcRect l="18347" t="636" r="1173" b="10860"/>
          <a:stretch>
            <a:fillRect/>
          </a:stretch>
        </p:blipFill>
        <p:spPr>
          <a:xfrm>
            <a:off x="758825" y="1668463"/>
            <a:ext cx="5319713" cy="3886200"/>
          </a:xfrm>
          <a:prstGeom prst="rect">
            <a:avLst/>
          </a:prstGeom>
          <a:noFill/>
          <a:ln w="9525">
            <a:noFill/>
          </a:ln>
        </p:spPr>
      </p:pic>
      <p:grpSp>
        <p:nvGrpSpPr>
          <p:cNvPr id="363" name="组合 362"/>
          <p:cNvGrpSpPr/>
          <p:nvPr/>
        </p:nvGrpSpPr>
        <p:grpSpPr>
          <a:xfrm>
            <a:off x="749300" y="1670050"/>
            <a:ext cx="5322888" cy="3902075"/>
            <a:chOff x="472" y="1052"/>
            <a:chExt cx="3353" cy="2458"/>
          </a:xfrm>
        </p:grpSpPr>
        <p:pic>
          <p:nvPicPr>
            <p:cNvPr id="29702" name="图片 2097368"/>
            <p:cNvPicPr>
              <a:picLocks noChangeAspect="1"/>
            </p:cNvPicPr>
            <p:nvPr/>
          </p:nvPicPr>
          <p:blipFill>
            <a:blip r:embed="rId2"/>
            <a:stretch>
              <a:fillRect/>
            </a:stretch>
          </p:blipFill>
          <p:spPr>
            <a:xfrm>
              <a:off x="472" y="1052"/>
              <a:ext cx="3353" cy="2458"/>
            </a:xfrm>
            <a:prstGeom prst="rect">
              <a:avLst/>
            </a:prstGeom>
            <a:noFill/>
            <a:ln w="9525">
              <a:noFill/>
            </a:ln>
          </p:spPr>
        </p:pic>
        <p:sp>
          <p:nvSpPr>
            <p:cNvPr id="29703" name="矩形 1049266"/>
            <p:cNvSpPr/>
            <p:nvPr/>
          </p:nvSpPr>
          <p:spPr>
            <a:xfrm>
              <a:off x="472" y="1053"/>
              <a:ext cx="3351" cy="2456"/>
            </a:xfrm>
            <a:prstGeom prst="rect">
              <a:avLst/>
            </a:prstGeom>
            <a:noFill/>
            <a:ln w="9525">
              <a:noFill/>
            </a:ln>
          </p:spPr>
          <p:txBody>
            <a:bodyPr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grpSp>
      <p:sp>
        <p:nvSpPr>
          <p:cNvPr id="1049269" name="矩形 1049268"/>
          <p:cNvSpPr/>
          <p:nvPr/>
        </p:nvSpPr>
        <p:spPr>
          <a:xfrm>
            <a:off x="938213" y="2003425"/>
            <a:ext cx="4959350" cy="3379788"/>
          </a:xfrm>
          <a:prstGeom prst="rect">
            <a:avLst/>
          </a:prstGeom>
          <a:noFill/>
          <a:ln w="28575" cap="flat" cmpd="sng">
            <a:solidFill>
              <a:srgbClr val="FFFFFF"/>
            </a:solidFill>
            <a:prstDash val="solid"/>
            <a:miter/>
            <a:headEnd type="none" w="med" len="med"/>
            <a:tailEnd type="none" w="med" len="med"/>
          </a:ln>
        </p:spPr>
        <p:txBody>
          <a:bodyPr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sp>
        <p:nvSpPr>
          <p:cNvPr id="1049271" name="矩形 1049270"/>
          <p:cNvSpPr/>
          <p:nvPr/>
        </p:nvSpPr>
        <p:spPr>
          <a:xfrm>
            <a:off x="1381125" y="2171700"/>
            <a:ext cx="3186113" cy="398463"/>
          </a:xfrm>
          <a:prstGeom prst="rect">
            <a:avLst/>
          </a:prstGeom>
          <a:noFill/>
          <a:ln w="9525">
            <a:noFill/>
          </a:ln>
        </p:spPr>
        <p:txBody>
          <a:bodyPr lIns="91440" tIns="45720" rIns="91440" bIns="45720" anchor="t" anchorCtr="0">
            <a:spAutoFit/>
          </a:bodyPr>
          <a:lstStyle/>
          <a:p>
            <a:pPr>
              <a:buSzTx/>
            </a:pPr>
            <a:r>
              <a:rPr lang="zh-CN" altLang="en-US" sz="2000" b="1">
                <a:solidFill>
                  <a:srgbClr val="FFFFFF"/>
                </a:solidFill>
                <a:latin typeface="微软雅黑" panose="020B0503020204020204" charset="-122"/>
                <a:ea typeface="微软雅黑" panose="020B0503020204020204" charset="-122"/>
                <a:sym typeface="宋体" panose="02010600030101010101" pitchFamily="2" charset="-122"/>
              </a:rPr>
              <a:t>②防止触电的技术措施</a:t>
            </a:r>
            <a:endParaRPr lang="zh-CN" altLang="zh-CN">
              <a:latin typeface="Calibri" panose="020F0502020204030204" pitchFamily="34" charset="0"/>
              <a:ea typeface="宋体" panose="02010600030101010101" pitchFamily="2" charset="-122"/>
            </a:endParaRPr>
          </a:p>
        </p:txBody>
      </p:sp>
      <p:sp>
        <p:nvSpPr>
          <p:cNvPr id="1049273" name="矩形 1049272"/>
          <p:cNvSpPr/>
          <p:nvPr/>
        </p:nvSpPr>
        <p:spPr>
          <a:xfrm>
            <a:off x="1093788" y="2570163"/>
            <a:ext cx="4803775" cy="2492375"/>
          </a:xfrm>
          <a:prstGeom prst="rect">
            <a:avLst/>
          </a:prstGeom>
          <a:noFill/>
          <a:ln w="9525">
            <a:noFill/>
          </a:ln>
        </p:spPr>
        <p:txBody>
          <a:bodyPr lIns="91440" tIns="45720" rIns="91440" bIns="45720" anchor="t" anchorCtr="0">
            <a:spAutoFit/>
          </a:bodyPr>
          <a:lstStyle/>
          <a:p>
            <a:pPr>
              <a:lnSpc>
                <a:spcPct val="130000"/>
              </a:lnSpc>
              <a:buSzTx/>
            </a:pPr>
            <a:r>
              <a:rPr lang="en-US" altLang="zh-CN" b="1">
                <a:solidFill>
                  <a:srgbClr val="FFFFFF"/>
                </a:solidFill>
                <a:latin typeface="微软雅黑" panose="020B0503020204020204" charset="-122"/>
                <a:ea typeface="微软雅黑" panose="020B0503020204020204" charset="-122"/>
                <a:sym typeface="宋体" panose="02010600030101010101" pitchFamily="2" charset="-122"/>
              </a:rPr>
              <a:t>    </a:t>
            </a:r>
            <a:r>
              <a:rPr lang="zh-CN" altLang="en-US" b="1">
                <a:solidFill>
                  <a:srgbClr val="FFFFFF"/>
                </a:solidFill>
                <a:latin typeface="微软雅黑" panose="020B0503020204020204" charset="-122"/>
                <a:ea typeface="微软雅黑" panose="020B0503020204020204" charset="-122"/>
                <a:sym typeface="宋体" panose="02010600030101010101" pitchFamily="2" charset="-122"/>
              </a:rPr>
              <a:t>绝缘、安全间距、安全电压、漏电保护器、遮拦及阻挡物等都是防止直接触电的防护措施。保护接地、保护接零是间接触电防护措施中最基本的措施。所谓间接触电防护措施是指防止人体各个部位触及正常情况下不带电，而在故障情况下才变为带电的电器金属部分的技术措施。</a:t>
            </a:r>
            <a:endParaRPr lang="zh-CN" altLang="zh-CN">
              <a:latin typeface="Calibri" panose="020F0502020204030204" pitchFamily="34" charset="0"/>
              <a:ea typeface="宋体" panose="02010600030101010101" pitchFamily="2" charset="-122"/>
            </a:endParaRPr>
          </a:p>
        </p:txBody>
      </p:sp>
      <p:grpSp>
        <p:nvGrpSpPr>
          <p:cNvPr id="365" name="组合 364"/>
          <p:cNvGrpSpPr/>
          <p:nvPr/>
        </p:nvGrpSpPr>
        <p:grpSpPr>
          <a:xfrm>
            <a:off x="10598150" y="1574800"/>
            <a:ext cx="419100" cy="428625"/>
            <a:chOff x="10598063" y="1574617"/>
            <a:chExt cx="419550" cy="428856"/>
          </a:xfrm>
        </p:grpSpPr>
        <p:grpSp>
          <p:nvGrpSpPr>
            <p:cNvPr id="29708" name="组合 366"/>
            <p:cNvGrpSpPr/>
            <p:nvPr/>
          </p:nvGrpSpPr>
          <p:grpSpPr>
            <a:xfrm>
              <a:off x="10680193" y="1578683"/>
              <a:ext cx="335640" cy="426950"/>
              <a:chOff x="10680192" y="1578864"/>
              <a:chExt cx="335280" cy="426720"/>
            </a:xfrm>
          </p:grpSpPr>
          <p:pic>
            <p:nvPicPr>
              <p:cNvPr id="29709" name="图片 2097370"/>
              <p:cNvPicPr>
                <a:picLocks noChangeAspect="1"/>
              </p:cNvPicPr>
              <p:nvPr/>
            </p:nvPicPr>
            <p:blipFill>
              <a:blip r:embed="rId3"/>
              <a:stretch>
                <a:fillRect/>
              </a:stretch>
            </p:blipFill>
            <p:spPr>
              <a:xfrm>
                <a:off x="10680192" y="1578864"/>
                <a:ext cx="335280" cy="426720"/>
              </a:xfrm>
              <a:prstGeom prst="rect">
                <a:avLst/>
              </a:prstGeom>
              <a:noFill/>
              <a:ln w="9525">
                <a:noFill/>
              </a:ln>
            </p:spPr>
          </p:pic>
          <p:sp>
            <p:nvSpPr>
              <p:cNvPr id="29710" name="矩形 1049274"/>
              <p:cNvSpPr/>
              <p:nvPr/>
            </p:nvSpPr>
            <p:spPr>
              <a:xfrm>
                <a:off x="10678570" y="1576722"/>
                <a:ext cx="338680" cy="426703"/>
              </a:xfrm>
              <a:prstGeom prst="rect">
                <a:avLst/>
              </a:prstGeom>
              <a:noFill/>
              <a:ln w="9525">
                <a:noFill/>
              </a:ln>
            </p:spPr>
            <p:txBody>
              <a:bodyPr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grpSp>
        <p:grpSp>
          <p:nvGrpSpPr>
            <p:cNvPr id="29711" name="组合 368"/>
            <p:cNvGrpSpPr/>
            <p:nvPr/>
          </p:nvGrpSpPr>
          <p:grpSpPr>
            <a:xfrm>
              <a:off x="10600860" y="1572584"/>
              <a:ext cx="79333" cy="85390"/>
              <a:chOff x="10600944" y="1572768"/>
              <a:chExt cx="79248" cy="85344"/>
            </a:xfrm>
          </p:grpSpPr>
          <p:pic>
            <p:nvPicPr>
              <p:cNvPr id="29712" name="图片 2097372"/>
              <p:cNvPicPr>
                <a:picLocks noChangeAspect="1"/>
              </p:cNvPicPr>
              <p:nvPr/>
            </p:nvPicPr>
            <p:blipFill>
              <a:blip r:embed="rId4"/>
              <a:stretch>
                <a:fillRect/>
              </a:stretch>
            </p:blipFill>
            <p:spPr>
              <a:xfrm>
                <a:off x="10600944" y="1572768"/>
                <a:ext cx="79248" cy="85344"/>
              </a:xfrm>
              <a:prstGeom prst="rect">
                <a:avLst/>
              </a:prstGeom>
              <a:noFill/>
              <a:ln w="9525">
                <a:noFill/>
              </a:ln>
            </p:spPr>
          </p:pic>
          <p:sp>
            <p:nvSpPr>
              <p:cNvPr id="29713" name="矩形 1049276"/>
              <p:cNvSpPr/>
              <p:nvPr/>
            </p:nvSpPr>
            <p:spPr>
              <a:xfrm rot="-5400000">
                <a:off x="10638347" y="1615035"/>
                <a:ext cx="40231" cy="26806"/>
              </a:xfrm>
              <a:prstGeom prst="rect">
                <a:avLst/>
              </a:prstGeom>
              <a:noFill/>
              <a:ln w="9525">
                <a:noFill/>
              </a:ln>
            </p:spPr>
            <p:txBody>
              <a:bodyPr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grpSp>
      </p:grpSp>
      <p:pic>
        <p:nvPicPr>
          <p:cNvPr id="29714" name="图片 2097374"/>
          <p:cNvPicPr>
            <a:picLocks noChangeAspect="1"/>
          </p:cNvPicPr>
          <p:nvPr/>
        </p:nvPicPr>
        <p:blipFill>
          <a:blip r:embed="rId5"/>
          <a:stretch>
            <a:fillRect/>
          </a:stretch>
        </p:blipFill>
        <p:spPr>
          <a:xfrm>
            <a:off x="6546850" y="2003425"/>
            <a:ext cx="4448175" cy="3300413"/>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2097367"/>
                                        </p:tgtEl>
                                        <p:attrNameLst>
                                          <p:attrName>style.visibility</p:attrName>
                                        </p:attrNameLst>
                                      </p:cBhvr>
                                      <p:to>
                                        <p:strVal val="visible"/>
                                      </p:to>
                                    </p:set>
                                    <p:anim calcmode="lin" valueType="num">
                                      <p:cBhvr additive="base">
                                        <p:cTn id="7" dur="750" fill="hold"/>
                                        <p:tgtEl>
                                          <p:spTgt spid="2097367"/>
                                        </p:tgtEl>
                                        <p:attrNameLst>
                                          <p:attrName>ppt_x</p:attrName>
                                        </p:attrNameLst>
                                      </p:cBhvr>
                                      <p:tavLst>
                                        <p:tav tm="0">
                                          <p:val>
                                            <p:strVal val="0-#ppt_w/2"/>
                                          </p:val>
                                        </p:tav>
                                        <p:tav tm="100000">
                                          <p:val>
                                            <p:strVal val="#ppt_x"/>
                                          </p:val>
                                        </p:tav>
                                      </p:tavLst>
                                    </p:anim>
                                    <p:anim calcmode="lin" valueType="num">
                                      <p:cBhvr additive="base">
                                        <p:cTn id="8" dur="750" fill="hold"/>
                                        <p:tgtEl>
                                          <p:spTgt spid="2097367"/>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1049261"/>
                                        </p:tgtEl>
                                        <p:attrNameLst>
                                          <p:attrName>style.visibility</p:attrName>
                                        </p:attrNameLst>
                                      </p:cBhvr>
                                      <p:to>
                                        <p:strVal val="visible"/>
                                      </p:to>
                                    </p:set>
                                    <p:anim calcmode="lin" valueType="num">
                                      <p:cBhvr additive="base">
                                        <p:cTn id="11" dur="750" fill="hold"/>
                                        <p:tgtEl>
                                          <p:spTgt spid="1049261"/>
                                        </p:tgtEl>
                                        <p:attrNameLst>
                                          <p:attrName>ppt_x</p:attrName>
                                        </p:attrNameLst>
                                      </p:cBhvr>
                                      <p:tavLst>
                                        <p:tav tm="0">
                                          <p:val>
                                            <p:strVal val="1+#ppt_w/2"/>
                                          </p:val>
                                        </p:tav>
                                        <p:tav tm="100000">
                                          <p:val>
                                            <p:strVal val="#ppt_x"/>
                                          </p:val>
                                        </p:tav>
                                      </p:tavLst>
                                    </p:anim>
                                    <p:anim calcmode="lin" valueType="num">
                                      <p:cBhvr additive="base">
                                        <p:cTn id="12" dur="750" fill="hold"/>
                                        <p:tgtEl>
                                          <p:spTgt spid="1049261"/>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0"/>
                                  </p:stCondLst>
                                  <p:childTnLst>
                                    <p:set>
                                      <p:cBhvr>
                                        <p:cTn id="14" dur="1" fill="hold">
                                          <p:stCondLst>
                                            <p:cond delay="0"/>
                                          </p:stCondLst>
                                        </p:cTn>
                                        <p:tgtEl>
                                          <p:spTgt spid="363"/>
                                        </p:tgtEl>
                                        <p:attrNameLst>
                                          <p:attrName>style.visibility</p:attrName>
                                        </p:attrNameLst>
                                      </p:cBhvr>
                                      <p:to>
                                        <p:strVal val="visible"/>
                                      </p:to>
                                    </p:set>
                                    <p:anim calcmode="lin" valueType="num">
                                      <p:cBhvr additive="base">
                                        <p:cTn id="15" dur="750" fill="hold"/>
                                        <p:tgtEl>
                                          <p:spTgt spid="363"/>
                                        </p:tgtEl>
                                        <p:attrNameLst>
                                          <p:attrName>ppt_x</p:attrName>
                                        </p:attrNameLst>
                                      </p:cBhvr>
                                      <p:tavLst>
                                        <p:tav tm="0">
                                          <p:val>
                                            <p:strVal val="0-#ppt_w/2"/>
                                          </p:val>
                                        </p:tav>
                                        <p:tav tm="100000">
                                          <p:val>
                                            <p:strVal val="#ppt_x"/>
                                          </p:val>
                                        </p:tav>
                                      </p:tavLst>
                                    </p:anim>
                                    <p:anim calcmode="lin" valueType="num">
                                      <p:cBhvr additive="base">
                                        <p:cTn id="16" dur="750" fill="hold"/>
                                        <p:tgtEl>
                                          <p:spTgt spid="363"/>
                                        </p:tgtEl>
                                        <p:attrNameLst>
                                          <p:attrName>ppt_y</p:attrName>
                                        </p:attrNameLst>
                                      </p:cBhvr>
                                      <p:tavLst>
                                        <p:tav tm="0">
                                          <p:val>
                                            <p:strVal val="#ppt_y"/>
                                          </p:val>
                                        </p:tav>
                                        <p:tav tm="100000">
                                          <p:val>
                                            <p:strVal val="#ppt_y"/>
                                          </p:val>
                                        </p:tav>
                                      </p:tavLst>
                                    </p:anim>
                                  </p:childTnLst>
                                </p:cTn>
                              </p:par>
                              <p:par>
                                <p:cTn id="17" presetID="2" presetClass="entr" presetSubtype="8" decel="100000" fill="hold" nodeType="withEffect">
                                  <p:stCondLst>
                                    <p:cond delay="100"/>
                                  </p:stCondLst>
                                  <p:childTnLst>
                                    <p:set>
                                      <p:cBhvr>
                                        <p:cTn id="18" dur="1" fill="hold">
                                          <p:stCondLst>
                                            <p:cond delay="0"/>
                                          </p:stCondLst>
                                        </p:cTn>
                                        <p:tgtEl>
                                          <p:spTgt spid="1049269"/>
                                        </p:tgtEl>
                                        <p:attrNameLst>
                                          <p:attrName>style.visibility</p:attrName>
                                        </p:attrNameLst>
                                      </p:cBhvr>
                                      <p:to>
                                        <p:strVal val="visible"/>
                                      </p:to>
                                    </p:set>
                                    <p:anim calcmode="lin" valueType="num">
                                      <p:cBhvr additive="base">
                                        <p:cTn id="19" dur="750" fill="hold"/>
                                        <p:tgtEl>
                                          <p:spTgt spid="1049269"/>
                                        </p:tgtEl>
                                        <p:attrNameLst>
                                          <p:attrName>ppt_x</p:attrName>
                                        </p:attrNameLst>
                                      </p:cBhvr>
                                      <p:tavLst>
                                        <p:tav tm="0">
                                          <p:val>
                                            <p:strVal val="0-#ppt_w/2"/>
                                          </p:val>
                                        </p:tav>
                                        <p:tav tm="100000">
                                          <p:val>
                                            <p:strVal val="#ppt_x"/>
                                          </p:val>
                                        </p:tav>
                                      </p:tavLst>
                                    </p:anim>
                                    <p:anim calcmode="lin" valueType="num">
                                      <p:cBhvr additive="base">
                                        <p:cTn id="20" dur="750" fill="hold"/>
                                        <p:tgtEl>
                                          <p:spTgt spid="1049269"/>
                                        </p:tgtEl>
                                        <p:attrNameLst>
                                          <p:attrName>ppt_y</p:attrName>
                                        </p:attrNameLst>
                                      </p:cBhvr>
                                      <p:tavLst>
                                        <p:tav tm="0">
                                          <p:val>
                                            <p:strVal val="#ppt_y"/>
                                          </p:val>
                                        </p:tav>
                                        <p:tav tm="100000">
                                          <p:val>
                                            <p:strVal val="#ppt_y"/>
                                          </p:val>
                                        </p:tav>
                                      </p:tavLst>
                                    </p:anim>
                                  </p:childTnLst>
                                </p:cTn>
                              </p:par>
                              <p:par>
                                <p:cTn id="21" presetID="2" presetClass="entr" presetSubtype="8" decel="100000" fill="hold" nodeType="withEffect">
                                  <p:stCondLst>
                                    <p:cond delay="300"/>
                                  </p:stCondLst>
                                  <p:iterate type="lt">
                                    <p:tmPct val="10000"/>
                                  </p:iterate>
                                  <p:childTnLst>
                                    <p:set>
                                      <p:cBhvr>
                                        <p:cTn id="22" dur="1" fill="hold">
                                          <p:stCondLst>
                                            <p:cond delay="0"/>
                                          </p:stCondLst>
                                        </p:cTn>
                                        <p:tgtEl>
                                          <p:spTgt spid="1049271"/>
                                        </p:tgtEl>
                                        <p:attrNameLst>
                                          <p:attrName>style.visibility</p:attrName>
                                        </p:attrNameLst>
                                      </p:cBhvr>
                                      <p:to>
                                        <p:strVal val="visible"/>
                                      </p:to>
                                    </p:set>
                                    <p:anim calcmode="lin" valueType="num">
                                      <p:cBhvr additive="base">
                                        <p:cTn id="23" dur="750" fill="hold"/>
                                        <p:tgtEl>
                                          <p:spTgt spid="1049271"/>
                                        </p:tgtEl>
                                        <p:attrNameLst>
                                          <p:attrName>ppt_x</p:attrName>
                                        </p:attrNameLst>
                                      </p:cBhvr>
                                      <p:tavLst>
                                        <p:tav tm="0">
                                          <p:val>
                                            <p:strVal val="0-#ppt_w/2"/>
                                          </p:val>
                                        </p:tav>
                                        <p:tav tm="100000">
                                          <p:val>
                                            <p:strVal val="#ppt_x"/>
                                          </p:val>
                                        </p:tav>
                                      </p:tavLst>
                                    </p:anim>
                                    <p:anim calcmode="lin" valueType="num">
                                      <p:cBhvr additive="base">
                                        <p:cTn id="24" dur="750" fill="hold"/>
                                        <p:tgtEl>
                                          <p:spTgt spid="1049271"/>
                                        </p:tgtEl>
                                        <p:attrNameLst>
                                          <p:attrName>ppt_y</p:attrName>
                                        </p:attrNameLst>
                                      </p:cBhvr>
                                      <p:tavLst>
                                        <p:tav tm="0">
                                          <p:val>
                                            <p:strVal val="#ppt_y"/>
                                          </p:val>
                                        </p:tav>
                                        <p:tav tm="100000">
                                          <p:val>
                                            <p:strVal val="#ppt_y"/>
                                          </p:val>
                                        </p:tav>
                                      </p:tavLst>
                                    </p:anim>
                                  </p:childTnLst>
                                </p:cTn>
                              </p:par>
                              <p:par>
                                <p:cTn id="25" presetID="2" presetClass="entr" presetSubtype="8" decel="100000" fill="hold" nodeType="withEffect">
                                  <p:stCondLst>
                                    <p:cond delay="400"/>
                                  </p:stCondLst>
                                  <p:childTnLst>
                                    <p:set>
                                      <p:cBhvr>
                                        <p:cTn id="26" dur="1" fill="hold">
                                          <p:stCondLst>
                                            <p:cond delay="0"/>
                                          </p:stCondLst>
                                        </p:cTn>
                                        <p:tgtEl>
                                          <p:spTgt spid="1049273"/>
                                        </p:tgtEl>
                                        <p:attrNameLst>
                                          <p:attrName>style.visibility</p:attrName>
                                        </p:attrNameLst>
                                      </p:cBhvr>
                                      <p:to>
                                        <p:strVal val="visible"/>
                                      </p:to>
                                    </p:set>
                                    <p:anim calcmode="lin" valueType="num">
                                      <p:cBhvr additive="base">
                                        <p:cTn id="27" dur="750" fill="hold"/>
                                        <p:tgtEl>
                                          <p:spTgt spid="1049273"/>
                                        </p:tgtEl>
                                        <p:attrNameLst>
                                          <p:attrName>ppt_x</p:attrName>
                                        </p:attrNameLst>
                                      </p:cBhvr>
                                      <p:tavLst>
                                        <p:tav tm="0">
                                          <p:val>
                                            <p:strVal val="0-#ppt_w/2"/>
                                          </p:val>
                                        </p:tav>
                                        <p:tav tm="100000">
                                          <p:val>
                                            <p:strVal val="#ppt_x"/>
                                          </p:val>
                                        </p:tav>
                                      </p:tavLst>
                                    </p:anim>
                                    <p:anim calcmode="lin" valueType="num">
                                      <p:cBhvr additive="base">
                                        <p:cTn id="28" dur="750" fill="hold"/>
                                        <p:tgtEl>
                                          <p:spTgt spid="1049273"/>
                                        </p:tgtEl>
                                        <p:attrNameLst>
                                          <p:attrName>ppt_y</p:attrName>
                                        </p:attrNameLst>
                                      </p:cBhvr>
                                      <p:tavLst>
                                        <p:tav tm="0">
                                          <p:val>
                                            <p:strVal val="#ppt_y"/>
                                          </p:val>
                                        </p:tav>
                                        <p:tav tm="100000">
                                          <p:val>
                                            <p:strVal val="#ppt_y"/>
                                          </p:val>
                                        </p:tav>
                                      </p:tavLst>
                                    </p:anim>
                                  </p:childTnLst>
                                </p:cTn>
                              </p:par>
                              <p:par>
                                <p:cTn id="29" presetID="2" presetClass="entr" presetSubtype="2" decel="100000" fill="hold" nodeType="withEffect">
                                  <p:stCondLst>
                                    <p:cond delay="100"/>
                                  </p:stCondLst>
                                  <p:childTnLst>
                                    <p:set>
                                      <p:cBhvr>
                                        <p:cTn id="30" dur="1" fill="hold">
                                          <p:stCondLst>
                                            <p:cond delay="0"/>
                                          </p:stCondLst>
                                        </p:cTn>
                                        <p:tgtEl>
                                          <p:spTgt spid="365"/>
                                        </p:tgtEl>
                                        <p:attrNameLst>
                                          <p:attrName>style.visibility</p:attrName>
                                        </p:attrNameLst>
                                      </p:cBhvr>
                                      <p:to>
                                        <p:strVal val="visible"/>
                                      </p:to>
                                    </p:set>
                                    <p:anim calcmode="lin" valueType="num">
                                      <p:cBhvr additive="base">
                                        <p:cTn id="31" dur="750" fill="hold"/>
                                        <p:tgtEl>
                                          <p:spTgt spid="365"/>
                                        </p:tgtEl>
                                        <p:attrNameLst>
                                          <p:attrName>ppt_x</p:attrName>
                                        </p:attrNameLst>
                                      </p:cBhvr>
                                      <p:tavLst>
                                        <p:tav tm="0">
                                          <p:val>
                                            <p:strVal val="1+#ppt_w/2"/>
                                          </p:val>
                                        </p:tav>
                                        <p:tav tm="100000">
                                          <p:val>
                                            <p:strVal val="#ppt_x"/>
                                          </p:val>
                                        </p:tav>
                                      </p:tavLst>
                                    </p:anim>
                                    <p:anim calcmode="lin" valueType="num">
                                      <p:cBhvr additive="base">
                                        <p:cTn id="32" dur="750" fill="hold"/>
                                        <p:tgtEl>
                                          <p:spTgt spid="3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79" name="矩形 1049278"/>
          <p:cNvSpPr/>
          <p:nvPr/>
        </p:nvSpPr>
        <p:spPr>
          <a:xfrm>
            <a:off x="6057900" y="1654175"/>
            <a:ext cx="5426075" cy="4772025"/>
          </a:xfrm>
          <a:prstGeom prst="rect">
            <a:avLst/>
          </a:prstGeom>
          <a:solidFill>
            <a:srgbClr val="F2F2F2"/>
          </a:solidFill>
          <a:ln w="9525">
            <a:noFill/>
          </a:ln>
        </p:spPr>
        <p:txBody>
          <a:bodyPr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sp>
        <p:nvSpPr>
          <p:cNvPr id="30722" name="矩形 1049280"/>
          <p:cNvSpPr/>
          <p:nvPr/>
        </p:nvSpPr>
        <p:spPr>
          <a:xfrm>
            <a:off x="738188" y="1116013"/>
            <a:ext cx="3429000" cy="460375"/>
          </a:xfrm>
          <a:prstGeom prst="rect">
            <a:avLst/>
          </a:prstGeom>
          <a:noFill/>
          <a:ln w="9525">
            <a:noFill/>
          </a:ln>
        </p:spPr>
        <p:txBody>
          <a:bodyPr lIns="91440" tIns="45720" rIns="91440" bIns="45720" anchor="t" anchorCtr="0">
            <a:spAutoFit/>
          </a:bodyPr>
          <a:lstStyle/>
          <a:p>
            <a:r>
              <a:rPr lang="en-US" altLang="zh-CN" sz="2400" b="1">
                <a:solidFill>
                  <a:srgbClr val="404040"/>
                </a:solidFill>
                <a:latin typeface="微软雅黑" panose="020B0503020204020204" charset="-122"/>
                <a:ea typeface="微软雅黑" panose="020B0503020204020204" charset="-122"/>
              </a:rPr>
              <a:t>2</a:t>
            </a:r>
            <a:r>
              <a:rPr lang="zh-CN" altLang="en-US" sz="2400" b="1">
                <a:solidFill>
                  <a:srgbClr val="404040"/>
                </a:solidFill>
                <a:latin typeface="微软雅黑" panose="020B0503020204020204" charset="-122"/>
                <a:ea typeface="微软雅黑" panose="020B0503020204020204" charset="-122"/>
              </a:rPr>
              <a:t>、电气安全</a:t>
            </a:r>
            <a:endParaRPr lang="zh-CN" altLang="zh-CN">
              <a:latin typeface="Calibri" panose="020F0502020204030204" pitchFamily="34" charset="0"/>
              <a:ea typeface="宋体" panose="02010600030101010101" pitchFamily="2" charset="-122"/>
            </a:endParaRPr>
          </a:p>
        </p:txBody>
      </p:sp>
      <p:sp>
        <p:nvSpPr>
          <p:cNvPr id="30723" name="矩形 1049282"/>
          <p:cNvSpPr/>
          <p:nvPr/>
        </p:nvSpPr>
        <p:spPr>
          <a:xfrm>
            <a:off x="738188" y="495300"/>
            <a:ext cx="3500437" cy="522288"/>
          </a:xfrm>
          <a:prstGeom prst="rect">
            <a:avLst/>
          </a:prstGeom>
          <a:noFill/>
          <a:ln w="9525">
            <a:noFill/>
          </a:ln>
        </p:spPr>
        <p:txBody>
          <a:bodyPr lIns="91440" tIns="45720" rIns="91440" bIns="45720" anchor="t" anchorCtr="0">
            <a:spAutoFit/>
          </a:bodyPr>
          <a:lstStyle/>
          <a:p>
            <a:pPr>
              <a:buSzTx/>
            </a:pPr>
            <a:r>
              <a:rPr lang="zh-CN" altLang="en-US" sz="2800" b="1">
                <a:solidFill>
                  <a:srgbClr val="C00000"/>
                </a:solidFill>
                <a:latin typeface="微软雅黑" panose="020B0503020204020204" charset="-122"/>
                <a:ea typeface="微软雅黑" panose="020B0503020204020204" charset="-122"/>
              </a:rPr>
              <a:t>夏季工作的安全要点</a:t>
            </a:r>
            <a:endParaRPr lang="zh-CN" altLang="zh-CN">
              <a:latin typeface="Calibri" panose="020F0502020204030204" pitchFamily="34" charset="0"/>
              <a:ea typeface="宋体" panose="02010600030101010101" pitchFamily="2" charset="-122"/>
            </a:endParaRPr>
          </a:p>
        </p:txBody>
      </p:sp>
      <p:pic>
        <p:nvPicPr>
          <p:cNvPr id="2097377" name="图片 2097376"/>
          <p:cNvPicPr>
            <a:picLocks noChangeAspect="1"/>
          </p:cNvPicPr>
          <p:nvPr/>
        </p:nvPicPr>
        <p:blipFill>
          <a:blip r:embed="rId1"/>
          <a:srcRect l="18347" t="636" r="1173" b="10860"/>
          <a:stretch>
            <a:fillRect/>
          </a:stretch>
        </p:blipFill>
        <p:spPr>
          <a:xfrm>
            <a:off x="758825" y="1666875"/>
            <a:ext cx="7397750" cy="3886200"/>
          </a:xfrm>
          <a:prstGeom prst="rect">
            <a:avLst/>
          </a:prstGeom>
          <a:noFill/>
          <a:ln w="9525">
            <a:noFill/>
          </a:ln>
        </p:spPr>
      </p:pic>
      <p:grpSp>
        <p:nvGrpSpPr>
          <p:cNvPr id="373" name="组合 372"/>
          <p:cNvGrpSpPr/>
          <p:nvPr/>
        </p:nvGrpSpPr>
        <p:grpSpPr>
          <a:xfrm>
            <a:off x="738188" y="1652588"/>
            <a:ext cx="7399337" cy="4754562"/>
            <a:chOff x="465" y="1041"/>
            <a:chExt cx="4661" cy="2995"/>
          </a:xfrm>
        </p:grpSpPr>
        <p:pic>
          <p:nvPicPr>
            <p:cNvPr id="30726" name="图片 2097378"/>
            <p:cNvPicPr>
              <a:picLocks noChangeAspect="1"/>
            </p:cNvPicPr>
            <p:nvPr/>
          </p:nvPicPr>
          <p:blipFill>
            <a:blip r:embed="rId2"/>
            <a:stretch>
              <a:fillRect/>
            </a:stretch>
          </p:blipFill>
          <p:spPr>
            <a:xfrm>
              <a:off x="465" y="1041"/>
              <a:ext cx="4661" cy="2995"/>
            </a:xfrm>
            <a:prstGeom prst="rect">
              <a:avLst/>
            </a:prstGeom>
            <a:noFill/>
            <a:ln w="9525">
              <a:noFill/>
            </a:ln>
          </p:spPr>
        </p:pic>
        <p:sp>
          <p:nvSpPr>
            <p:cNvPr id="30727" name="矩形 1049284"/>
            <p:cNvSpPr/>
            <p:nvPr/>
          </p:nvSpPr>
          <p:spPr>
            <a:xfrm>
              <a:off x="465" y="1042"/>
              <a:ext cx="4661" cy="2995"/>
            </a:xfrm>
            <a:prstGeom prst="rect">
              <a:avLst/>
            </a:prstGeom>
            <a:noFill/>
            <a:ln w="9525">
              <a:noFill/>
            </a:ln>
          </p:spPr>
          <p:txBody>
            <a:bodyPr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grpSp>
      <p:sp>
        <p:nvSpPr>
          <p:cNvPr id="1049287" name="矩形 1049286"/>
          <p:cNvSpPr/>
          <p:nvPr/>
        </p:nvSpPr>
        <p:spPr>
          <a:xfrm>
            <a:off x="938213" y="2003425"/>
            <a:ext cx="6880225" cy="4076700"/>
          </a:xfrm>
          <a:prstGeom prst="rect">
            <a:avLst/>
          </a:prstGeom>
          <a:noFill/>
          <a:ln w="28575" cap="flat" cmpd="sng">
            <a:solidFill>
              <a:srgbClr val="FFFFFF"/>
            </a:solidFill>
            <a:prstDash val="solid"/>
            <a:miter/>
            <a:headEnd type="none" w="med" len="med"/>
            <a:tailEnd type="none" w="med" len="med"/>
          </a:ln>
        </p:spPr>
        <p:txBody>
          <a:bodyPr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sp>
        <p:nvSpPr>
          <p:cNvPr id="1049289" name="矩形 1049288"/>
          <p:cNvSpPr/>
          <p:nvPr/>
        </p:nvSpPr>
        <p:spPr>
          <a:xfrm>
            <a:off x="1381125" y="2171700"/>
            <a:ext cx="3186113" cy="398463"/>
          </a:xfrm>
          <a:prstGeom prst="rect">
            <a:avLst/>
          </a:prstGeom>
          <a:noFill/>
          <a:ln w="9525">
            <a:noFill/>
          </a:ln>
        </p:spPr>
        <p:txBody>
          <a:bodyPr lIns="91440" tIns="45720" rIns="91440" bIns="45720" anchor="t" anchorCtr="0">
            <a:spAutoFit/>
          </a:bodyPr>
          <a:lstStyle/>
          <a:p>
            <a:pPr>
              <a:buSzTx/>
            </a:pPr>
            <a:r>
              <a:rPr lang="zh-CN" altLang="en-US" sz="2000" b="1">
                <a:solidFill>
                  <a:srgbClr val="FFFFFF"/>
                </a:solidFill>
                <a:latin typeface="微软雅黑" panose="020B0503020204020204" charset="-122"/>
                <a:ea typeface="微软雅黑" panose="020B0503020204020204" charset="-122"/>
                <a:sym typeface="宋体" panose="02010600030101010101" pitchFamily="2" charset="-122"/>
              </a:rPr>
              <a:t>③电气设备安全注意事项</a:t>
            </a:r>
            <a:endParaRPr lang="zh-CN" altLang="zh-CN">
              <a:latin typeface="Calibri" panose="020F0502020204030204" pitchFamily="34" charset="0"/>
              <a:ea typeface="宋体" panose="02010600030101010101" pitchFamily="2" charset="-122"/>
            </a:endParaRPr>
          </a:p>
        </p:txBody>
      </p:sp>
      <p:sp>
        <p:nvSpPr>
          <p:cNvPr id="1049291" name="矩形 1049290"/>
          <p:cNvSpPr/>
          <p:nvPr/>
        </p:nvSpPr>
        <p:spPr>
          <a:xfrm>
            <a:off x="1093788" y="2570163"/>
            <a:ext cx="6724650" cy="3521075"/>
          </a:xfrm>
          <a:prstGeom prst="rect">
            <a:avLst/>
          </a:prstGeom>
          <a:noFill/>
          <a:ln w="9525">
            <a:noFill/>
          </a:ln>
        </p:spPr>
        <p:txBody>
          <a:bodyPr lIns="91440" tIns="45720" rIns="91440" bIns="45720" anchor="t" anchorCtr="0">
            <a:spAutoFit/>
          </a:bodyPr>
          <a:lstStyle/>
          <a:p>
            <a:pPr>
              <a:lnSpc>
                <a:spcPct val="130000"/>
              </a:lnSpc>
              <a:buSzTx/>
            </a:pPr>
            <a:r>
              <a:rPr lang="en-US" altLang="zh-CN" b="1">
                <a:solidFill>
                  <a:srgbClr val="FFFFFF"/>
                </a:solidFill>
                <a:latin typeface="微软雅黑" panose="020B0503020204020204" charset="-122"/>
                <a:ea typeface="微软雅黑" panose="020B0503020204020204" charset="-122"/>
                <a:sym typeface="宋体" panose="02010600030101010101" pitchFamily="2" charset="-122"/>
              </a:rPr>
              <a:t>    ◆</a:t>
            </a:r>
            <a:r>
              <a:rPr lang="zh-CN" altLang="en-US" b="1">
                <a:solidFill>
                  <a:srgbClr val="FFFFFF"/>
                </a:solidFill>
                <a:latin typeface="微软雅黑" panose="020B0503020204020204" charset="-122"/>
                <a:ea typeface="微软雅黑" panose="020B0503020204020204" charset="-122"/>
                <a:sym typeface="宋体" panose="02010600030101010101" pitchFamily="2" charset="-122"/>
              </a:rPr>
              <a:t>电气设备安装使用时，为了保障安全，要加装漏电保护器，并有可靠的保护接零、接地装置；</a:t>
            </a:r>
            <a:endParaRPr lang="zh-CN" altLang="zh-CN">
              <a:latin typeface="Calibri" panose="020F0502020204030204" pitchFamily="34" charset="0"/>
              <a:ea typeface="宋体" panose="02010600030101010101" pitchFamily="2" charset="-122"/>
            </a:endParaRPr>
          </a:p>
          <a:p>
            <a:pPr>
              <a:lnSpc>
                <a:spcPct val="130000"/>
              </a:lnSpc>
              <a:buSzTx/>
            </a:pPr>
            <a:r>
              <a:rPr lang="en-US" altLang="zh-CN" b="1">
                <a:solidFill>
                  <a:srgbClr val="FFFFFF"/>
                </a:solidFill>
                <a:latin typeface="微软雅黑" panose="020B0503020204020204" charset="-122"/>
                <a:ea typeface="微软雅黑" panose="020B0503020204020204" charset="-122"/>
                <a:sym typeface="宋体" panose="02010600030101010101" pitchFamily="2" charset="-122"/>
              </a:rPr>
              <a:t>    ◆</a:t>
            </a:r>
            <a:r>
              <a:rPr lang="zh-CN" altLang="en-US" b="1">
                <a:solidFill>
                  <a:srgbClr val="FFFFFF"/>
                </a:solidFill>
                <a:latin typeface="微软雅黑" panose="020B0503020204020204" charset="-122"/>
                <a:ea typeface="微软雅黑" panose="020B0503020204020204" charset="-122"/>
                <a:sym typeface="宋体" panose="02010600030101010101" pitchFamily="2" charset="-122"/>
              </a:rPr>
              <a:t>使用可移动的电气设备，应采用完好的铜芯橡皮套软电缆或护套软线作电源线；移动时，应防止电源线被拉断或损坏；</a:t>
            </a:r>
            <a:endParaRPr lang="zh-CN" altLang="zh-CN">
              <a:latin typeface="Calibri" panose="020F0502020204030204" pitchFamily="34" charset="0"/>
              <a:ea typeface="宋体" panose="02010600030101010101" pitchFamily="2" charset="-122"/>
            </a:endParaRPr>
          </a:p>
          <a:p>
            <a:pPr>
              <a:lnSpc>
                <a:spcPct val="130000"/>
              </a:lnSpc>
              <a:buSzTx/>
            </a:pPr>
            <a:r>
              <a:rPr lang="en-US" altLang="zh-CN" b="1">
                <a:solidFill>
                  <a:srgbClr val="FFFFFF"/>
                </a:solidFill>
                <a:latin typeface="微软雅黑" panose="020B0503020204020204" charset="-122"/>
                <a:ea typeface="微软雅黑" panose="020B0503020204020204" charset="-122"/>
                <a:sym typeface="宋体" panose="02010600030101010101" pitchFamily="2" charset="-122"/>
              </a:rPr>
              <a:t>    ◆</a:t>
            </a:r>
            <a:r>
              <a:rPr lang="zh-CN" altLang="en-US" b="1">
                <a:solidFill>
                  <a:srgbClr val="FFFFFF"/>
                </a:solidFill>
                <a:latin typeface="微软雅黑" panose="020B0503020204020204" charset="-122"/>
                <a:ea typeface="微软雅黑" panose="020B0503020204020204" charset="-122"/>
                <a:sym typeface="宋体" panose="02010600030101010101" pitchFamily="2" charset="-122"/>
              </a:rPr>
              <a:t>电气设备以及电气线路的周围应留有足够的安全通道和操作空间，且不应堆放易燃、易爆和腐蚀性物品；</a:t>
            </a:r>
            <a:endParaRPr lang="zh-CN" altLang="zh-CN">
              <a:latin typeface="Calibri" panose="020F0502020204030204" pitchFamily="34" charset="0"/>
              <a:ea typeface="宋体" panose="02010600030101010101" pitchFamily="2" charset="-122"/>
            </a:endParaRPr>
          </a:p>
          <a:p>
            <a:pPr>
              <a:lnSpc>
                <a:spcPct val="130000"/>
              </a:lnSpc>
              <a:buSzTx/>
            </a:pPr>
            <a:r>
              <a:rPr lang="en-US" altLang="zh-CN" b="1">
                <a:solidFill>
                  <a:srgbClr val="FFFFFF"/>
                </a:solidFill>
                <a:latin typeface="微软雅黑" panose="020B0503020204020204" charset="-122"/>
                <a:ea typeface="微软雅黑" panose="020B0503020204020204" charset="-122"/>
                <a:sym typeface="宋体" panose="02010600030101010101" pitchFamily="2" charset="-122"/>
              </a:rPr>
              <a:t>    ◆</a:t>
            </a:r>
            <a:r>
              <a:rPr lang="zh-CN" altLang="en-US" b="1">
                <a:solidFill>
                  <a:srgbClr val="FFFFFF"/>
                </a:solidFill>
                <a:latin typeface="微软雅黑" panose="020B0503020204020204" charset="-122"/>
                <a:ea typeface="微软雅黑" panose="020B0503020204020204" charset="-122"/>
                <a:sym typeface="宋体" panose="02010600030101010101" pitchFamily="2" charset="-122"/>
              </a:rPr>
              <a:t>电气设备因故障或停电等情况而停止运作时，应立即切断电源。在查明原因、排除故障，并确认已恢复正常后才能重新接通电源；</a:t>
            </a:r>
            <a:endParaRPr lang="zh-CN" altLang="zh-CN">
              <a:latin typeface="Calibri" panose="020F0502020204030204" pitchFamily="34" charset="0"/>
              <a:ea typeface="宋体" panose="02010600030101010101" pitchFamily="2" charset="-122"/>
            </a:endParaRPr>
          </a:p>
          <a:p>
            <a:pPr>
              <a:lnSpc>
                <a:spcPct val="130000"/>
              </a:lnSpc>
              <a:buSzTx/>
            </a:pPr>
            <a:r>
              <a:rPr lang="en-US" altLang="zh-CN">
                <a:solidFill>
                  <a:srgbClr val="FFFFFF"/>
                </a:solidFill>
                <a:latin typeface="Calibri" panose="020F0502020204030204" pitchFamily="34" charset="0"/>
                <a:ea typeface="宋体" panose="02010600030101010101" pitchFamily="2" charset="-122"/>
                <a:sym typeface="宋体" panose="02010600030101010101" pitchFamily="2" charset="-122"/>
              </a:rPr>
              <a:t>    </a:t>
            </a:r>
            <a:endParaRPr lang="zh-CN" altLang="zh-CN">
              <a:latin typeface="Calibri" panose="020F0502020204030204" pitchFamily="34" charset="0"/>
              <a:ea typeface="宋体" panose="02010600030101010101" pitchFamily="2" charset="-122"/>
            </a:endParaRPr>
          </a:p>
        </p:txBody>
      </p:sp>
      <p:grpSp>
        <p:nvGrpSpPr>
          <p:cNvPr id="375" name="组合 374"/>
          <p:cNvGrpSpPr/>
          <p:nvPr/>
        </p:nvGrpSpPr>
        <p:grpSpPr>
          <a:xfrm>
            <a:off x="10598150" y="1574800"/>
            <a:ext cx="419100" cy="428625"/>
            <a:chOff x="10598063" y="1574617"/>
            <a:chExt cx="419550" cy="428856"/>
          </a:xfrm>
        </p:grpSpPr>
        <p:grpSp>
          <p:nvGrpSpPr>
            <p:cNvPr id="30732" name="组合 376"/>
            <p:cNvGrpSpPr/>
            <p:nvPr/>
          </p:nvGrpSpPr>
          <p:grpSpPr>
            <a:xfrm>
              <a:off x="10680193" y="1578683"/>
              <a:ext cx="335640" cy="426950"/>
              <a:chOff x="10680192" y="1578864"/>
              <a:chExt cx="335280" cy="426720"/>
            </a:xfrm>
          </p:grpSpPr>
          <p:pic>
            <p:nvPicPr>
              <p:cNvPr id="30733" name="图片 2097380"/>
              <p:cNvPicPr>
                <a:picLocks noChangeAspect="1"/>
              </p:cNvPicPr>
              <p:nvPr/>
            </p:nvPicPr>
            <p:blipFill>
              <a:blip r:embed="rId3"/>
              <a:stretch>
                <a:fillRect/>
              </a:stretch>
            </p:blipFill>
            <p:spPr>
              <a:xfrm>
                <a:off x="10680192" y="1578864"/>
                <a:ext cx="335280" cy="426720"/>
              </a:xfrm>
              <a:prstGeom prst="rect">
                <a:avLst/>
              </a:prstGeom>
              <a:noFill/>
              <a:ln w="9525">
                <a:noFill/>
              </a:ln>
            </p:spPr>
          </p:pic>
          <p:sp>
            <p:nvSpPr>
              <p:cNvPr id="30734" name="矩形 1049292"/>
              <p:cNvSpPr/>
              <p:nvPr/>
            </p:nvSpPr>
            <p:spPr>
              <a:xfrm>
                <a:off x="10678570" y="1576722"/>
                <a:ext cx="338680" cy="426703"/>
              </a:xfrm>
              <a:prstGeom prst="rect">
                <a:avLst/>
              </a:prstGeom>
              <a:noFill/>
              <a:ln w="9525">
                <a:noFill/>
              </a:ln>
            </p:spPr>
            <p:txBody>
              <a:bodyPr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grpSp>
        <p:grpSp>
          <p:nvGrpSpPr>
            <p:cNvPr id="30735" name="组合 378"/>
            <p:cNvGrpSpPr/>
            <p:nvPr/>
          </p:nvGrpSpPr>
          <p:grpSpPr>
            <a:xfrm>
              <a:off x="10600860" y="1572584"/>
              <a:ext cx="79333" cy="85390"/>
              <a:chOff x="10600944" y="1572768"/>
              <a:chExt cx="79248" cy="85344"/>
            </a:xfrm>
          </p:grpSpPr>
          <p:pic>
            <p:nvPicPr>
              <p:cNvPr id="30736" name="图片 2097382"/>
              <p:cNvPicPr>
                <a:picLocks noChangeAspect="1"/>
              </p:cNvPicPr>
              <p:nvPr/>
            </p:nvPicPr>
            <p:blipFill>
              <a:blip r:embed="rId4"/>
              <a:stretch>
                <a:fillRect/>
              </a:stretch>
            </p:blipFill>
            <p:spPr>
              <a:xfrm>
                <a:off x="10600944" y="1572768"/>
                <a:ext cx="79248" cy="85344"/>
              </a:xfrm>
              <a:prstGeom prst="rect">
                <a:avLst/>
              </a:prstGeom>
              <a:noFill/>
              <a:ln w="9525">
                <a:noFill/>
              </a:ln>
            </p:spPr>
          </p:pic>
          <p:sp>
            <p:nvSpPr>
              <p:cNvPr id="30737" name="矩形 1049294"/>
              <p:cNvSpPr/>
              <p:nvPr/>
            </p:nvSpPr>
            <p:spPr>
              <a:xfrm rot="-5400000">
                <a:off x="10638347" y="1615035"/>
                <a:ext cx="40231" cy="26806"/>
              </a:xfrm>
              <a:prstGeom prst="rect">
                <a:avLst/>
              </a:prstGeom>
              <a:noFill/>
              <a:ln w="9525">
                <a:noFill/>
              </a:ln>
            </p:spPr>
            <p:txBody>
              <a:bodyPr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grpSp>
      </p:grpSp>
      <p:pic>
        <p:nvPicPr>
          <p:cNvPr id="30738" name="图片 2097384"/>
          <p:cNvPicPr>
            <a:picLocks noChangeAspect="1"/>
          </p:cNvPicPr>
          <p:nvPr/>
        </p:nvPicPr>
        <p:blipFill>
          <a:blip r:embed="rId5"/>
          <a:stretch>
            <a:fillRect/>
          </a:stretch>
        </p:blipFill>
        <p:spPr>
          <a:xfrm>
            <a:off x="8432800" y="2120900"/>
            <a:ext cx="2882900" cy="3959225"/>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2097377"/>
                                        </p:tgtEl>
                                        <p:attrNameLst>
                                          <p:attrName>style.visibility</p:attrName>
                                        </p:attrNameLst>
                                      </p:cBhvr>
                                      <p:to>
                                        <p:strVal val="visible"/>
                                      </p:to>
                                    </p:set>
                                    <p:anim calcmode="lin" valueType="num">
                                      <p:cBhvr additive="base">
                                        <p:cTn id="7" dur="750" fill="hold"/>
                                        <p:tgtEl>
                                          <p:spTgt spid="2097377"/>
                                        </p:tgtEl>
                                        <p:attrNameLst>
                                          <p:attrName>ppt_x</p:attrName>
                                        </p:attrNameLst>
                                      </p:cBhvr>
                                      <p:tavLst>
                                        <p:tav tm="0">
                                          <p:val>
                                            <p:strVal val="0-#ppt_w/2"/>
                                          </p:val>
                                        </p:tav>
                                        <p:tav tm="100000">
                                          <p:val>
                                            <p:strVal val="#ppt_x"/>
                                          </p:val>
                                        </p:tav>
                                      </p:tavLst>
                                    </p:anim>
                                    <p:anim calcmode="lin" valueType="num">
                                      <p:cBhvr additive="base">
                                        <p:cTn id="8" dur="750" fill="hold"/>
                                        <p:tgtEl>
                                          <p:spTgt spid="2097377"/>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1049279"/>
                                        </p:tgtEl>
                                        <p:attrNameLst>
                                          <p:attrName>style.visibility</p:attrName>
                                        </p:attrNameLst>
                                      </p:cBhvr>
                                      <p:to>
                                        <p:strVal val="visible"/>
                                      </p:to>
                                    </p:set>
                                    <p:anim calcmode="lin" valueType="num">
                                      <p:cBhvr additive="base">
                                        <p:cTn id="11" dur="750" fill="hold"/>
                                        <p:tgtEl>
                                          <p:spTgt spid="1049279"/>
                                        </p:tgtEl>
                                        <p:attrNameLst>
                                          <p:attrName>ppt_x</p:attrName>
                                        </p:attrNameLst>
                                      </p:cBhvr>
                                      <p:tavLst>
                                        <p:tav tm="0">
                                          <p:val>
                                            <p:strVal val="1+#ppt_w/2"/>
                                          </p:val>
                                        </p:tav>
                                        <p:tav tm="100000">
                                          <p:val>
                                            <p:strVal val="#ppt_x"/>
                                          </p:val>
                                        </p:tav>
                                      </p:tavLst>
                                    </p:anim>
                                    <p:anim calcmode="lin" valueType="num">
                                      <p:cBhvr additive="base">
                                        <p:cTn id="12" dur="750" fill="hold"/>
                                        <p:tgtEl>
                                          <p:spTgt spid="1049279"/>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0"/>
                                  </p:stCondLst>
                                  <p:childTnLst>
                                    <p:set>
                                      <p:cBhvr>
                                        <p:cTn id="14" dur="1" fill="hold">
                                          <p:stCondLst>
                                            <p:cond delay="0"/>
                                          </p:stCondLst>
                                        </p:cTn>
                                        <p:tgtEl>
                                          <p:spTgt spid="373"/>
                                        </p:tgtEl>
                                        <p:attrNameLst>
                                          <p:attrName>style.visibility</p:attrName>
                                        </p:attrNameLst>
                                      </p:cBhvr>
                                      <p:to>
                                        <p:strVal val="visible"/>
                                      </p:to>
                                    </p:set>
                                    <p:anim calcmode="lin" valueType="num">
                                      <p:cBhvr additive="base">
                                        <p:cTn id="15" dur="750" fill="hold"/>
                                        <p:tgtEl>
                                          <p:spTgt spid="373"/>
                                        </p:tgtEl>
                                        <p:attrNameLst>
                                          <p:attrName>ppt_x</p:attrName>
                                        </p:attrNameLst>
                                      </p:cBhvr>
                                      <p:tavLst>
                                        <p:tav tm="0">
                                          <p:val>
                                            <p:strVal val="0-#ppt_w/2"/>
                                          </p:val>
                                        </p:tav>
                                        <p:tav tm="100000">
                                          <p:val>
                                            <p:strVal val="#ppt_x"/>
                                          </p:val>
                                        </p:tav>
                                      </p:tavLst>
                                    </p:anim>
                                    <p:anim calcmode="lin" valueType="num">
                                      <p:cBhvr additive="base">
                                        <p:cTn id="16" dur="750" fill="hold"/>
                                        <p:tgtEl>
                                          <p:spTgt spid="373"/>
                                        </p:tgtEl>
                                        <p:attrNameLst>
                                          <p:attrName>ppt_y</p:attrName>
                                        </p:attrNameLst>
                                      </p:cBhvr>
                                      <p:tavLst>
                                        <p:tav tm="0">
                                          <p:val>
                                            <p:strVal val="#ppt_y"/>
                                          </p:val>
                                        </p:tav>
                                        <p:tav tm="100000">
                                          <p:val>
                                            <p:strVal val="#ppt_y"/>
                                          </p:val>
                                        </p:tav>
                                      </p:tavLst>
                                    </p:anim>
                                  </p:childTnLst>
                                </p:cTn>
                              </p:par>
                              <p:par>
                                <p:cTn id="17" presetID="2" presetClass="entr" presetSubtype="8" decel="100000" fill="hold" nodeType="withEffect">
                                  <p:stCondLst>
                                    <p:cond delay="100"/>
                                  </p:stCondLst>
                                  <p:childTnLst>
                                    <p:set>
                                      <p:cBhvr>
                                        <p:cTn id="18" dur="1" fill="hold">
                                          <p:stCondLst>
                                            <p:cond delay="0"/>
                                          </p:stCondLst>
                                        </p:cTn>
                                        <p:tgtEl>
                                          <p:spTgt spid="1049287"/>
                                        </p:tgtEl>
                                        <p:attrNameLst>
                                          <p:attrName>style.visibility</p:attrName>
                                        </p:attrNameLst>
                                      </p:cBhvr>
                                      <p:to>
                                        <p:strVal val="visible"/>
                                      </p:to>
                                    </p:set>
                                    <p:anim calcmode="lin" valueType="num">
                                      <p:cBhvr additive="base">
                                        <p:cTn id="19" dur="750" fill="hold"/>
                                        <p:tgtEl>
                                          <p:spTgt spid="1049287"/>
                                        </p:tgtEl>
                                        <p:attrNameLst>
                                          <p:attrName>ppt_x</p:attrName>
                                        </p:attrNameLst>
                                      </p:cBhvr>
                                      <p:tavLst>
                                        <p:tav tm="0">
                                          <p:val>
                                            <p:strVal val="0-#ppt_w/2"/>
                                          </p:val>
                                        </p:tav>
                                        <p:tav tm="100000">
                                          <p:val>
                                            <p:strVal val="#ppt_x"/>
                                          </p:val>
                                        </p:tav>
                                      </p:tavLst>
                                    </p:anim>
                                    <p:anim calcmode="lin" valueType="num">
                                      <p:cBhvr additive="base">
                                        <p:cTn id="20" dur="750" fill="hold"/>
                                        <p:tgtEl>
                                          <p:spTgt spid="1049287"/>
                                        </p:tgtEl>
                                        <p:attrNameLst>
                                          <p:attrName>ppt_y</p:attrName>
                                        </p:attrNameLst>
                                      </p:cBhvr>
                                      <p:tavLst>
                                        <p:tav tm="0">
                                          <p:val>
                                            <p:strVal val="#ppt_y"/>
                                          </p:val>
                                        </p:tav>
                                        <p:tav tm="100000">
                                          <p:val>
                                            <p:strVal val="#ppt_y"/>
                                          </p:val>
                                        </p:tav>
                                      </p:tavLst>
                                    </p:anim>
                                  </p:childTnLst>
                                </p:cTn>
                              </p:par>
                              <p:par>
                                <p:cTn id="21" presetID="2" presetClass="entr" presetSubtype="8" decel="100000" fill="hold" nodeType="withEffect">
                                  <p:stCondLst>
                                    <p:cond delay="300"/>
                                  </p:stCondLst>
                                  <p:iterate type="lt">
                                    <p:tmPct val="10000"/>
                                  </p:iterate>
                                  <p:childTnLst>
                                    <p:set>
                                      <p:cBhvr>
                                        <p:cTn id="22" dur="1" fill="hold">
                                          <p:stCondLst>
                                            <p:cond delay="0"/>
                                          </p:stCondLst>
                                        </p:cTn>
                                        <p:tgtEl>
                                          <p:spTgt spid="1049289"/>
                                        </p:tgtEl>
                                        <p:attrNameLst>
                                          <p:attrName>style.visibility</p:attrName>
                                        </p:attrNameLst>
                                      </p:cBhvr>
                                      <p:to>
                                        <p:strVal val="visible"/>
                                      </p:to>
                                    </p:set>
                                    <p:anim calcmode="lin" valueType="num">
                                      <p:cBhvr additive="base">
                                        <p:cTn id="23" dur="750" fill="hold"/>
                                        <p:tgtEl>
                                          <p:spTgt spid="1049289"/>
                                        </p:tgtEl>
                                        <p:attrNameLst>
                                          <p:attrName>ppt_x</p:attrName>
                                        </p:attrNameLst>
                                      </p:cBhvr>
                                      <p:tavLst>
                                        <p:tav tm="0">
                                          <p:val>
                                            <p:strVal val="0-#ppt_w/2"/>
                                          </p:val>
                                        </p:tav>
                                        <p:tav tm="100000">
                                          <p:val>
                                            <p:strVal val="#ppt_x"/>
                                          </p:val>
                                        </p:tav>
                                      </p:tavLst>
                                    </p:anim>
                                    <p:anim calcmode="lin" valueType="num">
                                      <p:cBhvr additive="base">
                                        <p:cTn id="24" dur="750" fill="hold"/>
                                        <p:tgtEl>
                                          <p:spTgt spid="1049289"/>
                                        </p:tgtEl>
                                        <p:attrNameLst>
                                          <p:attrName>ppt_y</p:attrName>
                                        </p:attrNameLst>
                                      </p:cBhvr>
                                      <p:tavLst>
                                        <p:tav tm="0">
                                          <p:val>
                                            <p:strVal val="#ppt_y"/>
                                          </p:val>
                                        </p:tav>
                                        <p:tav tm="100000">
                                          <p:val>
                                            <p:strVal val="#ppt_y"/>
                                          </p:val>
                                        </p:tav>
                                      </p:tavLst>
                                    </p:anim>
                                  </p:childTnLst>
                                </p:cTn>
                              </p:par>
                              <p:par>
                                <p:cTn id="25" presetID="2" presetClass="entr" presetSubtype="8" decel="100000" fill="hold" nodeType="withEffect">
                                  <p:stCondLst>
                                    <p:cond delay="400"/>
                                  </p:stCondLst>
                                  <p:childTnLst>
                                    <p:set>
                                      <p:cBhvr>
                                        <p:cTn id="26" dur="1" fill="hold">
                                          <p:stCondLst>
                                            <p:cond delay="0"/>
                                          </p:stCondLst>
                                        </p:cTn>
                                        <p:tgtEl>
                                          <p:spTgt spid="1049291"/>
                                        </p:tgtEl>
                                        <p:attrNameLst>
                                          <p:attrName>style.visibility</p:attrName>
                                        </p:attrNameLst>
                                      </p:cBhvr>
                                      <p:to>
                                        <p:strVal val="visible"/>
                                      </p:to>
                                    </p:set>
                                    <p:anim calcmode="lin" valueType="num">
                                      <p:cBhvr additive="base">
                                        <p:cTn id="27" dur="750" fill="hold"/>
                                        <p:tgtEl>
                                          <p:spTgt spid="1049291"/>
                                        </p:tgtEl>
                                        <p:attrNameLst>
                                          <p:attrName>ppt_x</p:attrName>
                                        </p:attrNameLst>
                                      </p:cBhvr>
                                      <p:tavLst>
                                        <p:tav tm="0">
                                          <p:val>
                                            <p:strVal val="0-#ppt_w/2"/>
                                          </p:val>
                                        </p:tav>
                                        <p:tav tm="100000">
                                          <p:val>
                                            <p:strVal val="#ppt_x"/>
                                          </p:val>
                                        </p:tav>
                                      </p:tavLst>
                                    </p:anim>
                                    <p:anim calcmode="lin" valueType="num">
                                      <p:cBhvr additive="base">
                                        <p:cTn id="28" dur="750" fill="hold"/>
                                        <p:tgtEl>
                                          <p:spTgt spid="1049291"/>
                                        </p:tgtEl>
                                        <p:attrNameLst>
                                          <p:attrName>ppt_y</p:attrName>
                                        </p:attrNameLst>
                                      </p:cBhvr>
                                      <p:tavLst>
                                        <p:tav tm="0">
                                          <p:val>
                                            <p:strVal val="#ppt_y"/>
                                          </p:val>
                                        </p:tav>
                                        <p:tav tm="100000">
                                          <p:val>
                                            <p:strVal val="#ppt_y"/>
                                          </p:val>
                                        </p:tav>
                                      </p:tavLst>
                                    </p:anim>
                                  </p:childTnLst>
                                </p:cTn>
                              </p:par>
                              <p:par>
                                <p:cTn id="29" presetID="2" presetClass="entr" presetSubtype="2" decel="100000" fill="hold" nodeType="withEffect">
                                  <p:stCondLst>
                                    <p:cond delay="100"/>
                                  </p:stCondLst>
                                  <p:childTnLst>
                                    <p:set>
                                      <p:cBhvr>
                                        <p:cTn id="30" dur="1" fill="hold">
                                          <p:stCondLst>
                                            <p:cond delay="0"/>
                                          </p:stCondLst>
                                        </p:cTn>
                                        <p:tgtEl>
                                          <p:spTgt spid="375"/>
                                        </p:tgtEl>
                                        <p:attrNameLst>
                                          <p:attrName>style.visibility</p:attrName>
                                        </p:attrNameLst>
                                      </p:cBhvr>
                                      <p:to>
                                        <p:strVal val="visible"/>
                                      </p:to>
                                    </p:set>
                                    <p:anim calcmode="lin" valueType="num">
                                      <p:cBhvr additive="base">
                                        <p:cTn id="31" dur="750" fill="hold"/>
                                        <p:tgtEl>
                                          <p:spTgt spid="375"/>
                                        </p:tgtEl>
                                        <p:attrNameLst>
                                          <p:attrName>ppt_x</p:attrName>
                                        </p:attrNameLst>
                                      </p:cBhvr>
                                      <p:tavLst>
                                        <p:tav tm="0">
                                          <p:val>
                                            <p:strVal val="1+#ppt_w/2"/>
                                          </p:val>
                                        </p:tav>
                                        <p:tav tm="100000">
                                          <p:val>
                                            <p:strVal val="#ppt_x"/>
                                          </p:val>
                                        </p:tav>
                                      </p:tavLst>
                                    </p:anim>
                                    <p:anim calcmode="lin" valueType="num">
                                      <p:cBhvr additive="base">
                                        <p:cTn id="32" dur="750" fill="hold"/>
                                        <p:tgtEl>
                                          <p:spTgt spid="3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297" name="矩形 1049296"/>
          <p:cNvSpPr/>
          <p:nvPr/>
        </p:nvSpPr>
        <p:spPr>
          <a:xfrm>
            <a:off x="6057900" y="1654175"/>
            <a:ext cx="5426075" cy="4772025"/>
          </a:xfrm>
          <a:prstGeom prst="rect">
            <a:avLst/>
          </a:prstGeom>
          <a:solidFill>
            <a:srgbClr val="F2F2F2"/>
          </a:solidFill>
          <a:ln w="9525">
            <a:noFill/>
          </a:ln>
        </p:spPr>
        <p:txBody>
          <a:bodyPr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sp>
        <p:nvSpPr>
          <p:cNvPr id="31746" name="矩形 1049298"/>
          <p:cNvSpPr/>
          <p:nvPr/>
        </p:nvSpPr>
        <p:spPr>
          <a:xfrm>
            <a:off x="738188" y="1116013"/>
            <a:ext cx="3429000" cy="460375"/>
          </a:xfrm>
          <a:prstGeom prst="rect">
            <a:avLst/>
          </a:prstGeom>
          <a:noFill/>
          <a:ln w="9525">
            <a:noFill/>
          </a:ln>
        </p:spPr>
        <p:txBody>
          <a:bodyPr lIns="91440" tIns="45720" rIns="91440" bIns="45720" anchor="t" anchorCtr="0">
            <a:spAutoFit/>
          </a:bodyPr>
          <a:lstStyle/>
          <a:p>
            <a:r>
              <a:rPr lang="en-US" altLang="zh-CN" sz="2400" b="1">
                <a:solidFill>
                  <a:srgbClr val="404040"/>
                </a:solidFill>
                <a:latin typeface="微软雅黑" panose="020B0503020204020204" charset="-122"/>
                <a:ea typeface="微软雅黑" panose="020B0503020204020204" charset="-122"/>
              </a:rPr>
              <a:t>2</a:t>
            </a:r>
            <a:r>
              <a:rPr lang="zh-CN" altLang="en-US" sz="2400" b="1">
                <a:solidFill>
                  <a:srgbClr val="404040"/>
                </a:solidFill>
                <a:latin typeface="微软雅黑" panose="020B0503020204020204" charset="-122"/>
                <a:ea typeface="微软雅黑" panose="020B0503020204020204" charset="-122"/>
              </a:rPr>
              <a:t>、电气安全</a:t>
            </a:r>
            <a:endParaRPr lang="zh-CN" altLang="zh-CN">
              <a:latin typeface="Calibri" panose="020F0502020204030204" pitchFamily="34" charset="0"/>
              <a:ea typeface="宋体" panose="02010600030101010101" pitchFamily="2" charset="-122"/>
            </a:endParaRPr>
          </a:p>
        </p:txBody>
      </p:sp>
      <p:sp>
        <p:nvSpPr>
          <p:cNvPr id="31747" name="矩形 1049300"/>
          <p:cNvSpPr/>
          <p:nvPr/>
        </p:nvSpPr>
        <p:spPr>
          <a:xfrm>
            <a:off x="738188" y="495300"/>
            <a:ext cx="3500437" cy="522288"/>
          </a:xfrm>
          <a:prstGeom prst="rect">
            <a:avLst/>
          </a:prstGeom>
          <a:noFill/>
          <a:ln w="9525">
            <a:noFill/>
          </a:ln>
        </p:spPr>
        <p:txBody>
          <a:bodyPr lIns="91440" tIns="45720" rIns="91440" bIns="45720" anchor="t" anchorCtr="0">
            <a:spAutoFit/>
          </a:bodyPr>
          <a:lstStyle/>
          <a:p>
            <a:pPr>
              <a:buSzTx/>
            </a:pPr>
            <a:r>
              <a:rPr lang="zh-CN" altLang="en-US" sz="2800" b="1">
                <a:solidFill>
                  <a:srgbClr val="C00000"/>
                </a:solidFill>
                <a:latin typeface="微软雅黑" panose="020B0503020204020204" charset="-122"/>
                <a:ea typeface="微软雅黑" panose="020B0503020204020204" charset="-122"/>
              </a:rPr>
              <a:t>夏季工作的安全要点</a:t>
            </a:r>
            <a:endParaRPr lang="zh-CN" altLang="zh-CN">
              <a:latin typeface="Calibri" panose="020F0502020204030204" pitchFamily="34" charset="0"/>
              <a:ea typeface="宋体" panose="02010600030101010101" pitchFamily="2" charset="-122"/>
            </a:endParaRPr>
          </a:p>
        </p:txBody>
      </p:sp>
      <p:pic>
        <p:nvPicPr>
          <p:cNvPr id="2097387" name="图片 2097386"/>
          <p:cNvPicPr>
            <a:picLocks noChangeAspect="1"/>
          </p:cNvPicPr>
          <p:nvPr/>
        </p:nvPicPr>
        <p:blipFill>
          <a:blip r:embed="rId1"/>
          <a:srcRect l="18347" t="636" r="1173" b="10860"/>
          <a:stretch>
            <a:fillRect/>
          </a:stretch>
        </p:blipFill>
        <p:spPr>
          <a:xfrm>
            <a:off x="758825" y="1666875"/>
            <a:ext cx="7397750" cy="3886200"/>
          </a:xfrm>
          <a:prstGeom prst="rect">
            <a:avLst/>
          </a:prstGeom>
          <a:noFill/>
          <a:ln w="9525">
            <a:noFill/>
          </a:ln>
        </p:spPr>
      </p:pic>
      <p:grpSp>
        <p:nvGrpSpPr>
          <p:cNvPr id="383" name="组合 382"/>
          <p:cNvGrpSpPr/>
          <p:nvPr/>
        </p:nvGrpSpPr>
        <p:grpSpPr>
          <a:xfrm>
            <a:off x="738188" y="1652588"/>
            <a:ext cx="7399337" cy="4754562"/>
            <a:chOff x="465" y="1041"/>
            <a:chExt cx="4661" cy="2995"/>
          </a:xfrm>
        </p:grpSpPr>
        <p:pic>
          <p:nvPicPr>
            <p:cNvPr id="31750" name="图片 2097388"/>
            <p:cNvPicPr>
              <a:picLocks noChangeAspect="1"/>
            </p:cNvPicPr>
            <p:nvPr/>
          </p:nvPicPr>
          <p:blipFill>
            <a:blip r:embed="rId2"/>
            <a:stretch>
              <a:fillRect/>
            </a:stretch>
          </p:blipFill>
          <p:spPr>
            <a:xfrm>
              <a:off x="465" y="1041"/>
              <a:ext cx="4661" cy="2995"/>
            </a:xfrm>
            <a:prstGeom prst="rect">
              <a:avLst/>
            </a:prstGeom>
            <a:noFill/>
            <a:ln w="9525">
              <a:noFill/>
            </a:ln>
          </p:spPr>
        </p:pic>
        <p:sp>
          <p:nvSpPr>
            <p:cNvPr id="31751" name="矩形 1049302"/>
            <p:cNvSpPr/>
            <p:nvPr/>
          </p:nvSpPr>
          <p:spPr>
            <a:xfrm>
              <a:off x="465" y="1042"/>
              <a:ext cx="4661" cy="2995"/>
            </a:xfrm>
            <a:prstGeom prst="rect">
              <a:avLst/>
            </a:prstGeom>
            <a:noFill/>
            <a:ln w="9525">
              <a:noFill/>
            </a:ln>
          </p:spPr>
          <p:txBody>
            <a:bodyPr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grpSp>
      <p:sp>
        <p:nvSpPr>
          <p:cNvPr id="1049305" name="矩形 1049304"/>
          <p:cNvSpPr/>
          <p:nvPr/>
        </p:nvSpPr>
        <p:spPr>
          <a:xfrm>
            <a:off x="938213" y="2003425"/>
            <a:ext cx="6946900" cy="4076700"/>
          </a:xfrm>
          <a:prstGeom prst="rect">
            <a:avLst/>
          </a:prstGeom>
          <a:noFill/>
          <a:ln w="28575" cap="flat" cmpd="sng">
            <a:solidFill>
              <a:srgbClr val="FFFFFF"/>
            </a:solidFill>
            <a:prstDash val="solid"/>
            <a:miter/>
            <a:headEnd type="none" w="med" len="med"/>
            <a:tailEnd type="none" w="med" len="med"/>
          </a:ln>
        </p:spPr>
        <p:txBody>
          <a:bodyPr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sp>
        <p:nvSpPr>
          <p:cNvPr id="1049307" name="矩形 1049306"/>
          <p:cNvSpPr/>
          <p:nvPr/>
        </p:nvSpPr>
        <p:spPr>
          <a:xfrm>
            <a:off x="1381125" y="2100263"/>
            <a:ext cx="3186113" cy="398462"/>
          </a:xfrm>
          <a:prstGeom prst="rect">
            <a:avLst/>
          </a:prstGeom>
          <a:noFill/>
          <a:ln w="9525">
            <a:noFill/>
          </a:ln>
        </p:spPr>
        <p:txBody>
          <a:bodyPr lIns="91440" tIns="45720" rIns="91440" bIns="45720" anchor="t" anchorCtr="0">
            <a:spAutoFit/>
          </a:bodyPr>
          <a:lstStyle/>
          <a:p>
            <a:pPr>
              <a:buSzTx/>
            </a:pPr>
            <a:r>
              <a:rPr lang="zh-CN" altLang="en-US" sz="2000" b="1">
                <a:solidFill>
                  <a:srgbClr val="FFFFFF"/>
                </a:solidFill>
                <a:latin typeface="微软雅黑" panose="020B0503020204020204" charset="-122"/>
                <a:ea typeface="微软雅黑" panose="020B0503020204020204" charset="-122"/>
                <a:sym typeface="宋体" panose="02010600030101010101" pitchFamily="2" charset="-122"/>
              </a:rPr>
              <a:t>③电气设备安全注意事项</a:t>
            </a:r>
            <a:endParaRPr lang="zh-CN" altLang="zh-CN">
              <a:latin typeface="Calibri" panose="020F0502020204030204" pitchFamily="34" charset="0"/>
              <a:ea typeface="宋体" panose="02010600030101010101" pitchFamily="2" charset="-122"/>
            </a:endParaRPr>
          </a:p>
        </p:txBody>
      </p:sp>
      <p:sp>
        <p:nvSpPr>
          <p:cNvPr id="1049309" name="矩形 1049308"/>
          <p:cNvSpPr/>
          <p:nvPr/>
        </p:nvSpPr>
        <p:spPr>
          <a:xfrm>
            <a:off x="938213" y="2419350"/>
            <a:ext cx="7064375" cy="3521075"/>
          </a:xfrm>
          <a:prstGeom prst="rect">
            <a:avLst/>
          </a:prstGeom>
          <a:noFill/>
          <a:ln w="9525">
            <a:noFill/>
          </a:ln>
        </p:spPr>
        <p:txBody>
          <a:bodyPr lIns="91440" tIns="45720" rIns="91440" bIns="45720" anchor="t" anchorCtr="0">
            <a:spAutoFit/>
          </a:bodyPr>
          <a:lstStyle/>
          <a:p>
            <a:pPr>
              <a:lnSpc>
                <a:spcPct val="130000"/>
              </a:lnSpc>
              <a:buSzTx/>
            </a:pPr>
            <a:r>
              <a:rPr lang="en-US" altLang="zh-CN" b="1">
                <a:solidFill>
                  <a:srgbClr val="FFFFFF"/>
                </a:solidFill>
                <a:latin typeface="微软雅黑" panose="020B0503020204020204" charset="-122"/>
                <a:ea typeface="微软雅黑" panose="020B0503020204020204" charset="-122"/>
                <a:sym typeface="宋体" panose="02010600030101010101" pitchFamily="2" charset="-122"/>
              </a:rPr>
              <a:t>◆</a:t>
            </a:r>
            <a:r>
              <a:rPr lang="zh-CN" altLang="en-US" b="1">
                <a:solidFill>
                  <a:srgbClr val="FFFFFF"/>
                </a:solidFill>
                <a:latin typeface="微软雅黑" panose="020B0503020204020204" charset="-122"/>
                <a:ea typeface="微软雅黑" panose="020B0503020204020204" charset="-122"/>
                <a:sym typeface="宋体" panose="02010600030101010101" pitchFamily="2" charset="-122"/>
              </a:rPr>
              <a:t>接头点受潮容易发生接触不良、漏电，甚至短路。因此，接头点必须牢靠，做好绝缘处理，要避开积水地和容易浸水的地方，放置在干燥处；</a:t>
            </a:r>
            <a:endParaRPr lang="zh-CN" altLang="zh-CN">
              <a:latin typeface="Calibri" panose="020F0502020204030204" pitchFamily="34" charset="0"/>
              <a:ea typeface="宋体" panose="02010600030101010101" pitchFamily="2" charset="-122"/>
            </a:endParaRPr>
          </a:p>
          <a:p>
            <a:pPr>
              <a:lnSpc>
                <a:spcPct val="130000"/>
              </a:lnSpc>
              <a:buSzTx/>
            </a:pPr>
            <a:r>
              <a:rPr lang="en-US" altLang="zh-CN" b="1">
                <a:solidFill>
                  <a:srgbClr val="FFFFFF"/>
                </a:solidFill>
                <a:latin typeface="微软雅黑" panose="020B0503020204020204" charset="-122"/>
                <a:ea typeface="微软雅黑" panose="020B0503020204020204" charset="-122"/>
                <a:sym typeface="宋体" panose="02010600030101010101" pitchFamily="2" charset="-122"/>
              </a:rPr>
              <a:t>◆</a:t>
            </a:r>
            <a:r>
              <a:rPr lang="zh-CN" altLang="en-US" b="1">
                <a:solidFill>
                  <a:srgbClr val="FFFFFF"/>
                </a:solidFill>
                <a:latin typeface="微软雅黑" panose="020B0503020204020204" charset="-122"/>
                <a:ea typeface="微软雅黑" panose="020B0503020204020204" charset="-122"/>
                <a:sym typeface="宋体" panose="02010600030101010101" pitchFamily="2" charset="-122"/>
              </a:rPr>
              <a:t>加大电气设备、线路的检查力度，保证其正常运行。</a:t>
            </a:r>
            <a:r>
              <a:rPr lang="en-US" altLang="zh-CN" b="1">
                <a:solidFill>
                  <a:srgbClr val="FFFFFF"/>
                </a:solidFill>
                <a:latin typeface="微软雅黑" panose="020B0503020204020204" charset="-122"/>
                <a:ea typeface="微软雅黑" panose="020B0503020204020204" charset="-122"/>
                <a:sym typeface="宋体" panose="02010600030101010101" pitchFamily="2" charset="-122"/>
              </a:rPr>
              <a:t>    </a:t>
            </a:r>
            <a:endParaRPr lang="zh-CN" altLang="zh-CN">
              <a:latin typeface="Calibri" panose="020F0502020204030204" pitchFamily="34" charset="0"/>
              <a:ea typeface="宋体" panose="02010600030101010101" pitchFamily="2" charset="-122"/>
            </a:endParaRPr>
          </a:p>
          <a:p>
            <a:pPr>
              <a:lnSpc>
                <a:spcPct val="130000"/>
              </a:lnSpc>
              <a:buSzTx/>
            </a:pPr>
            <a:r>
              <a:rPr lang="en-US" altLang="zh-CN" b="1">
                <a:solidFill>
                  <a:srgbClr val="FFFFFF"/>
                </a:solidFill>
                <a:latin typeface="微软雅黑" panose="020B0503020204020204" charset="-122"/>
                <a:ea typeface="微软雅黑" panose="020B0503020204020204" charset="-122"/>
                <a:sym typeface="宋体" panose="02010600030101010101" pitchFamily="2" charset="-122"/>
              </a:rPr>
              <a:t>◆</a:t>
            </a:r>
            <a:r>
              <a:rPr lang="zh-CN" altLang="en-US" b="1">
                <a:solidFill>
                  <a:srgbClr val="FFFFFF"/>
                </a:solidFill>
                <a:latin typeface="微软雅黑" panose="020B0503020204020204" charset="-122"/>
                <a:ea typeface="微软雅黑" panose="020B0503020204020204" charset="-122"/>
                <a:sym typeface="宋体" panose="02010600030101010101" pitchFamily="2" charset="-122"/>
              </a:rPr>
              <a:t>不要移动正在运转的电器，如电风扇等。如需移动，需关闭开关，拔掉电源；</a:t>
            </a:r>
            <a:endParaRPr lang="zh-CN" altLang="zh-CN">
              <a:latin typeface="Calibri" panose="020F0502020204030204" pitchFamily="34" charset="0"/>
              <a:ea typeface="宋体" panose="02010600030101010101" pitchFamily="2" charset="-122"/>
            </a:endParaRPr>
          </a:p>
          <a:p>
            <a:pPr>
              <a:lnSpc>
                <a:spcPct val="130000"/>
              </a:lnSpc>
              <a:buSzTx/>
            </a:pPr>
            <a:r>
              <a:rPr lang="en-US" altLang="zh-CN" b="1">
                <a:solidFill>
                  <a:srgbClr val="FFFFFF"/>
                </a:solidFill>
                <a:latin typeface="微软雅黑" panose="020B0503020204020204" charset="-122"/>
                <a:ea typeface="微软雅黑" panose="020B0503020204020204" charset="-122"/>
                <a:sym typeface="宋体" panose="02010600030101010101" pitchFamily="2" charset="-122"/>
              </a:rPr>
              <a:t>◆</a:t>
            </a:r>
            <a:r>
              <a:rPr lang="zh-CN" altLang="en-US" b="1">
                <a:solidFill>
                  <a:srgbClr val="FFFFFF"/>
                </a:solidFill>
                <a:latin typeface="微软雅黑" panose="020B0503020204020204" charset="-122"/>
                <a:ea typeface="微软雅黑" panose="020B0503020204020204" charset="-122"/>
                <a:sym typeface="宋体" panose="02010600030101010101" pitchFamily="2" charset="-122"/>
              </a:rPr>
              <a:t>夏季雨水多，如不慎浸水，首先应迅速切断电源，防止正在使用的电器因浸水而发生事故。其次，在切断电源后，将电器搬离，防止影响以后的使用。如果电器设备已经浸水，不得再通电使用，应交设备部检查后方可继续使用。</a:t>
            </a:r>
            <a:endParaRPr lang="zh-CN" altLang="zh-CN">
              <a:latin typeface="Calibri" panose="020F0502020204030204" pitchFamily="34" charset="0"/>
              <a:ea typeface="宋体" panose="02010600030101010101" pitchFamily="2" charset="-122"/>
            </a:endParaRPr>
          </a:p>
        </p:txBody>
      </p:sp>
      <p:grpSp>
        <p:nvGrpSpPr>
          <p:cNvPr id="385" name="组合 384"/>
          <p:cNvGrpSpPr/>
          <p:nvPr/>
        </p:nvGrpSpPr>
        <p:grpSpPr>
          <a:xfrm>
            <a:off x="10598150" y="1574800"/>
            <a:ext cx="419100" cy="428625"/>
            <a:chOff x="10598063" y="1574617"/>
            <a:chExt cx="419550" cy="428856"/>
          </a:xfrm>
        </p:grpSpPr>
        <p:grpSp>
          <p:nvGrpSpPr>
            <p:cNvPr id="31756" name="组合 386"/>
            <p:cNvGrpSpPr/>
            <p:nvPr/>
          </p:nvGrpSpPr>
          <p:grpSpPr>
            <a:xfrm>
              <a:off x="10680193" y="1578683"/>
              <a:ext cx="335640" cy="426950"/>
              <a:chOff x="10680192" y="1578864"/>
              <a:chExt cx="335280" cy="426720"/>
            </a:xfrm>
          </p:grpSpPr>
          <p:pic>
            <p:nvPicPr>
              <p:cNvPr id="31757" name="图片 2097390"/>
              <p:cNvPicPr>
                <a:picLocks noChangeAspect="1"/>
              </p:cNvPicPr>
              <p:nvPr/>
            </p:nvPicPr>
            <p:blipFill>
              <a:blip r:embed="rId3"/>
              <a:stretch>
                <a:fillRect/>
              </a:stretch>
            </p:blipFill>
            <p:spPr>
              <a:xfrm>
                <a:off x="10680192" y="1578864"/>
                <a:ext cx="335280" cy="426720"/>
              </a:xfrm>
              <a:prstGeom prst="rect">
                <a:avLst/>
              </a:prstGeom>
              <a:noFill/>
              <a:ln w="9525">
                <a:noFill/>
              </a:ln>
            </p:spPr>
          </p:pic>
          <p:sp>
            <p:nvSpPr>
              <p:cNvPr id="31758" name="矩形 1049310"/>
              <p:cNvSpPr/>
              <p:nvPr/>
            </p:nvSpPr>
            <p:spPr>
              <a:xfrm>
                <a:off x="10678570" y="1576722"/>
                <a:ext cx="338680" cy="426703"/>
              </a:xfrm>
              <a:prstGeom prst="rect">
                <a:avLst/>
              </a:prstGeom>
              <a:noFill/>
              <a:ln w="9525">
                <a:noFill/>
              </a:ln>
            </p:spPr>
            <p:txBody>
              <a:bodyPr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grpSp>
        <p:grpSp>
          <p:nvGrpSpPr>
            <p:cNvPr id="31759" name="组合 388"/>
            <p:cNvGrpSpPr/>
            <p:nvPr/>
          </p:nvGrpSpPr>
          <p:grpSpPr>
            <a:xfrm>
              <a:off x="10600860" y="1572584"/>
              <a:ext cx="79333" cy="85390"/>
              <a:chOff x="10600944" y="1572768"/>
              <a:chExt cx="79248" cy="85344"/>
            </a:xfrm>
          </p:grpSpPr>
          <p:pic>
            <p:nvPicPr>
              <p:cNvPr id="31760" name="图片 2097392"/>
              <p:cNvPicPr>
                <a:picLocks noChangeAspect="1"/>
              </p:cNvPicPr>
              <p:nvPr/>
            </p:nvPicPr>
            <p:blipFill>
              <a:blip r:embed="rId4"/>
              <a:stretch>
                <a:fillRect/>
              </a:stretch>
            </p:blipFill>
            <p:spPr>
              <a:xfrm>
                <a:off x="10600944" y="1572768"/>
                <a:ext cx="79248" cy="85344"/>
              </a:xfrm>
              <a:prstGeom prst="rect">
                <a:avLst/>
              </a:prstGeom>
              <a:noFill/>
              <a:ln w="9525">
                <a:noFill/>
              </a:ln>
            </p:spPr>
          </p:pic>
          <p:sp>
            <p:nvSpPr>
              <p:cNvPr id="31761" name="矩形 1049312"/>
              <p:cNvSpPr/>
              <p:nvPr/>
            </p:nvSpPr>
            <p:spPr>
              <a:xfrm rot="-5400000">
                <a:off x="10638347" y="1615035"/>
                <a:ext cx="40231" cy="26806"/>
              </a:xfrm>
              <a:prstGeom prst="rect">
                <a:avLst/>
              </a:prstGeom>
              <a:noFill/>
              <a:ln w="9525">
                <a:noFill/>
              </a:ln>
            </p:spPr>
            <p:txBody>
              <a:bodyPr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grpSp>
      </p:grpSp>
      <p:pic>
        <p:nvPicPr>
          <p:cNvPr id="31762" name="图片 2097394"/>
          <p:cNvPicPr>
            <a:picLocks noChangeAspect="1"/>
          </p:cNvPicPr>
          <p:nvPr/>
        </p:nvPicPr>
        <p:blipFill>
          <a:blip r:embed="rId5"/>
          <a:stretch>
            <a:fillRect/>
          </a:stretch>
        </p:blipFill>
        <p:spPr>
          <a:xfrm>
            <a:off x="8432800" y="2120900"/>
            <a:ext cx="2882900" cy="3959225"/>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2097387"/>
                                        </p:tgtEl>
                                        <p:attrNameLst>
                                          <p:attrName>style.visibility</p:attrName>
                                        </p:attrNameLst>
                                      </p:cBhvr>
                                      <p:to>
                                        <p:strVal val="visible"/>
                                      </p:to>
                                    </p:set>
                                    <p:anim calcmode="lin" valueType="num">
                                      <p:cBhvr additive="base">
                                        <p:cTn id="7" dur="750" fill="hold"/>
                                        <p:tgtEl>
                                          <p:spTgt spid="2097387"/>
                                        </p:tgtEl>
                                        <p:attrNameLst>
                                          <p:attrName>ppt_x</p:attrName>
                                        </p:attrNameLst>
                                      </p:cBhvr>
                                      <p:tavLst>
                                        <p:tav tm="0">
                                          <p:val>
                                            <p:strVal val="0-#ppt_w/2"/>
                                          </p:val>
                                        </p:tav>
                                        <p:tav tm="100000">
                                          <p:val>
                                            <p:strVal val="#ppt_x"/>
                                          </p:val>
                                        </p:tav>
                                      </p:tavLst>
                                    </p:anim>
                                    <p:anim calcmode="lin" valueType="num">
                                      <p:cBhvr additive="base">
                                        <p:cTn id="8" dur="750" fill="hold"/>
                                        <p:tgtEl>
                                          <p:spTgt spid="2097387"/>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1049297"/>
                                        </p:tgtEl>
                                        <p:attrNameLst>
                                          <p:attrName>style.visibility</p:attrName>
                                        </p:attrNameLst>
                                      </p:cBhvr>
                                      <p:to>
                                        <p:strVal val="visible"/>
                                      </p:to>
                                    </p:set>
                                    <p:anim calcmode="lin" valueType="num">
                                      <p:cBhvr additive="base">
                                        <p:cTn id="11" dur="750" fill="hold"/>
                                        <p:tgtEl>
                                          <p:spTgt spid="1049297"/>
                                        </p:tgtEl>
                                        <p:attrNameLst>
                                          <p:attrName>ppt_x</p:attrName>
                                        </p:attrNameLst>
                                      </p:cBhvr>
                                      <p:tavLst>
                                        <p:tav tm="0">
                                          <p:val>
                                            <p:strVal val="1+#ppt_w/2"/>
                                          </p:val>
                                        </p:tav>
                                        <p:tav tm="100000">
                                          <p:val>
                                            <p:strVal val="#ppt_x"/>
                                          </p:val>
                                        </p:tav>
                                      </p:tavLst>
                                    </p:anim>
                                    <p:anim calcmode="lin" valueType="num">
                                      <p:cBhvr additive="base">
                                        <p:cTn id="12" dur="750" fill="hold"/>
                                        <p:tgtEl>
                                          <p:spTgt spid="1049297"/>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0"/>
                                  </p:stCondLst>
                                  <p:childTnLst>
                                    <p:set>
                                      <p:cBhvr>
                                        <p:cTn id="14" dur="1" fill="hold">
                                          <p:stCondLst>
                                            <p:cond delay="0"/>
                                          </p:stCondLst>
                                        </p:cTn>
                                        <p:tgtEl>
                                          <p:spTgt spid="383"/>
                                        </p:tgtEl>
                                        <p:attrNameLst>
                                          <p:attrName>style.visibility</p:attrName>
                                        </p:attrNameLst>
                                      </p:cBhvr>
                                      <p:to>
                                        <p:strVal val="visible"/>
                                      </p:to>
                                    </p:set>
                                    <p:anim calcmode="lin" valueType="num">
                                      <p:cBhvr additive="base">
                                        <p:cTn id="15" dur="750" fill="hold"/>
                                        <p:tgtEl>
                                          <p:spTgt spid="383"/>
                                        </p:tgtEl>
                                        <p:attrNameLst>
                                          <p:attrName>ppt_x</p:attrName>
                                        </p:attrNameLst>
                                      </p:cBhvr>
                                      <p:tavLst>
                                        <p:tav tm="0">
                                          <p:val>
                                            <p:strVal val="0-#ppt_w/2"/>
                                          </p:val>
                                        </p:tav>
                                        <p:tav tm="100000">
                                          <p:val>
                                            <p:strVal val="#ppt_x"/>
                                          </p:val>
                                        </p:tav>
                                      </p:tavLst>
                                    </p:anim>
                                    <p:anim calcmode="lin" valueType="num">
                                      <p:cBhvr additive="base">
                                        <p:cTn id="16" dur="750" fill="hold"/>
                                        <p:tgtEl>
                                          <p:spTgt spid="383"/>
                                        </p:tgtEl>
                                        <p:attrNameLst>
                                          <p:attrName>ppt_y</p:attrName>
                                        </p:attrNameLst>
                                      </p:cBhvr>
                                      <p:tavLst>
                                        <p:tav tm="0">
                                          <p:val>
                                            <p:strVal val="#ppt_y"/>
                                          </p:val>
                                        </p:tav>
                                        <p:tav tm="100000">
                                          <p:val>
                                            <p:strVal val="#ppt_y"/>
                                          </p:val>
                                        </p:tav>
                                      </p:tavLst>
                                    </p:anim>
                                  </p:childTnLst>
                                </p:cTn>
                              </p:par>
                              <p:par>
                                <p:cTn id="17" presetID="2" presetClass="entr" presetSubtype="8" decel="100000" fill="hold" nodeType="withEffect">
                                  <p:stCondLst>
                                    <p:cond delay="100"/>
                                  </p:stCondLst>
                                  <p:childTnLst>
                                    <p:set>
                                      <p:cBhvr>
                                        <p:cTn id="18" dur="1" fill="hold">
                                          <p:stCondLst>
                                            <p:cond delay="0"/>
                                          </p:stCondLst>
                                        </p:cTn>
                                        <p:tgtEl>
                                          <p:spTgt spid="1049305"/>
                                        </p:tgtEl>
                                        <p:attrNameLst>
                                          <p:attrName>style.visibility</p:attrName>
                                        </p:attrNameLst>
                                      </p:cBhvr>
                                      <p:to>
                                        <p:strVal val="visible"/>
                                      </p:to>
                                    </p:set>
                                    <p:anim calcmode="lin" valueType="num">
                                      <p:cBhvr additive="base">
                                        <p:cTn id="19" dur="750" fill="hold"/>
                                        <p:tgtEl>
                                          <p:spTgt spid="1049305"/>
                                        </p:tgtEl>
                                        <p:attrNameLst>
                                          <p:attrName>ppt_x</p:attrName>
                                        </p:attrNameLst>
                                      </p:cBhvr>
                                      <p:tavLst>
                                        <p:tav tm="0">
                                          <p:val>
                                            <p:strVal val="0-#ppt_w/2"/>
                                          </p:val>
                                        </p:tav>
                                        <p:tav tm="100000">
                                          <p:val>
                                            <p:strVal val="#ppt_x"/>
                                          </p:val>
                                        </p:tav>
                                      </p:tavLst>
                                    </p:anim>
                                    <p:anim calcmode="lin" valueType="num">
                                      <p:cBhvr additive="base">
                                        <p:cTn id="20" dur="750" fill="hold"/>
                                        <p:tgtEl>
                                          <p:spTgt spid="1049305"/>
                                        </p:tgtEl>
                                        <p:attrNameLst>
                                          <p:attrName>ppt_y</p:attrName>
                                        </p:attrNameLst>
                                      </p:cBhvr>
                                      <p:tavLst>
                                        <p:tav tm="0">
                                          <p:val>
                                            <p:strVal val="#ppt_y"/>
                                          </p:val>
                                        </p:tav>
                                        <p:tav tm="100000">
                                          <p:val>
                                            <p:strVal val="#ppt_y"/>
                                          </p:val>
                                        </p:tav>
                                      </p:tavLst>
                                    </p:anim>
                                  </p:childTnLst>
                                </p:cTn>
                              </p:par>
                              <p:par>
                                <p:cTn id="21" presetID="2" presetClass="entr" presetSubtype="8" decel="100000" fill="hold" nodeType="withEffect">
                                  <p:stCondLst>
                                    <p:cond delay="300"/>
                                  </p:stCondLst>
                                  <p:iterate type="lt">
                                    <p:tmPct val="10000"/>
                                  </p:iterate>
                                  <p:childTnLst>
                                    <p:set>
                                      <p:cBhvr>
                                        <p:cTn id="22" dur="1" fill="hold">
                                          <p:stCondLst>
                                            <p:cond delay="0"/>
                                          </p:stCondLst>
                                        </p:cTn>
                                        <p:tgtEl>
                                          <p:spTgt spid="1049307"/>
                                        </p:tgtEl>
                                        <p:attrNameLst>
                                          <p:attrName>style.visibility</p:attrName>
                                        </p:attrNameLst>
                                      </p:cBhvr>
                                      <p:to>
                                        <p:strVal val="visible"/>
                                      </p:to>
                                    </p:set>
                                    <p:anim calcmode="lin" valueType="num">
                                      <p:cBhvr additive="base">
                                        <p:cTn id="23" dur="750" fill="hold"/>
                                        <p:tgtEl>
                                          <p:spTgt spid="1049307"/>
                                        </p:tgtEl>
                                        <p:attrNameLst>
                                          <p:attrName>ppt_x</p:attrName>
                                        </p:attrNameLst>
                                      </p:cBhvr>
                                      <p:tavLst>
                                        <p:tav tm="0">
                                          <p:val>
                                            <p:strVal val="0-#ppt_w/2"/>
                                          </p:val>
                                        </p:tav>
                                        <p:tav tm="100000">
                                          <p:val>
                                            <p:strVal val="#ppt_x"/>
                                          </p:val>
                                        </p:tav>
                                      </p:tavLst>
                                    </p:anim>
                                    <p:anim calcmode="lin" valueType="num">
                                      <p:cBhvr additive="base">
                                        <p:cTn id="24" dur="750" fill="hold"/>
                                        <p:tgtEl>
                                          <p:spTgt spid="1049307"/>
                                        </p:tgtEl>
                                        <p:attrNameLst>
                                          <p:attrName>ppt_y</p:attrName>
                                        </p:attrNameLst>
                                      </p:cBhvr>
                                      <p:tavLst>
                                        <p:tav tm="0">
                                          <p:val>
                                            <p:strVal val="#ppt_y"/>
                                          </p:val>
                                        </p:tav>
                                        <p:tav tm="100000">
                                          <p:val>
                                            <p:strVal val="#ppt_y"/>
                                          </p:val>
                                        </p:tav>
                                      </p:tavLst>
                                    </p:anim>
                                  </p:childTnLst>
                                </p:cTn>
                              </p:par>
                              <p:par>
                                <p:cTn id="25" presetID="2" presetClass="entr" presetSubtype="8" decel="100000" fill="hold" nodeType="withEffect">
                                  <p:stCondLst>
                                    <p:cond delay="400"/>
                                  </p:stCondLst>
                                  <p:childTnLst>
                                    <p:set>
                                      <p:cBhvr>
                                        <p:cTn id="26" dur="1" fill="hold">
                                          <p:stCondLst>
                                            <p:cond delay="0"/>
                                          </p:stCondLst>
                                        </p:cTn>
                                        <p:tgtEl>
                                          <p:spTgt spid="1049309"/>
                                        </p:tgtEl>
                                        <p:attrNameLst>
                                          <p:attrName>style.visibility</p:attrName>
                                        </p:attrNameLst>
                                      </p:cBhvr>
                                      <p:to>
                                        <p:strVal val="visible"/>
                                      </p:to>
                                    </p:set>
                                    <p:anim calcmode="lin" valueType="num">
                                      <p:cBhvr additive="base">
                                        <p:cTn id="27" dur="750" fill="hold"/>
                                        <p:tgtEl>
                                          <p:spTgt spid="1049309"/>
                                        </p:tgtEl>
                                        <p:attrNameLst>
                                          <p:attrName>ppt_x</p:attrName>
                                        </p:attrNameLst>
                                      </p:cBhvr>
                                      <p:tavLst>
                                        <p:tav tm="0">
                                          <p:val>
                                            <p:strVal val="0-#ppt_w/2"/>
                                          </p:val>
                                        </p:tav>
                                        <p:tav tm="100000">
                                          <p:val>
                                            <p:strVal val="#ppt_x"/>
                                          </p:val>
                                        </p:tav>
                                      </p:tavLst>
                                    </p:anim>
                                    <p:anim calcmode="lin" valueType="num">
                                      <p:cBhvr additive="base">
                                        <p:cTn id="28" dur="750" fill="hold"/>
                                        <p:tgtEl>
                                          <p:spTgt spid="1049309"/>
                                        </p:tgtEl>
                                        <p:attrNameLst>
                                          <p:attrName>ppt_y</p:attrName>
                                        </p:attrNameLst>
                                      </p:cBhvr>
                                      <p:tavLst>
                                        <p:tav tm="0">
                                          <p:val>
                                            <p:strVal val="#ppt_y"/>
                                          </p:val>
                                        </p:tav>
                                        <p:tav tm="100000">
                                          <p:val>
                                            <p:strVal val="#ppt_y"/>
                                          </p:val>
                                        </p:tav>
                                      </p:tavLst>
                                    </p:anim>
                                  </p:childTnLst>
                                </p:cTn>
                              </p:par>
                              <p:par>
                                <p:cTn id="29" presetID="2" presetClass="entr" presetSubtype="2" decel="100000" fill="hold" nodeType="withEffect">
                                  <p:stCondLst>
                                    <p:cond delay="100"/>
                                  </p:stCondLst>
                                  <p:childTnLst>
                                    <p:set>
                                      <p:cBhvr>
                                        <p:cTn id="30" dur="1" fill="hold">
                                          <p:stCondLst>
                                            <p:cond delay="0"/>
                                          </p:stCondLst>
                                        </p:cTn>
                                        <p:tgtEl>
                                          <p:spTgt spid="385"/>
                                        </p:tgtEl>
                                        <p:attrNameLst>
                                          <p:attrName>style.visibility</p:attrName>
                                        </p:attrNameLst>
                                      </p:cBhvr>
                                      <p:to>
                                        <p:strVal val="visible"/>
                                      </p:to>
                                    </p:set>
                                    <p:anim calcmode="lin" valueType="num">
                                      <p:cBhvr additive="base">
                                        <p:cTn id="31" dur="750" fill="hold"/>
                                        <p:tgtEl>
                                          <p:spTgt spid="385"/>
                                        </p:tgtEl>
                                        <p:attrNameLst>
                                          <p:attrName>ppt_x</p:attrName>
                                        </p:attrNameLst>
                                      </p:cBhvr>
                                      <p:tavLst>
                                        <p:tav tm="0">
                                          <p:val>
                                            <p:strVal val="1+#ppt_w/2"/>
                                          </p:val>
                                        </p:tav>
                                        <p:tav tm="100000">
                                          <p:val>
                                            <p:strVal val="#ppt_x"/>
                                          </p:val>
                                        </p:tav>
                                      </p:tavLst>
                                    </p:anim>
                                    <p:anim calcmode="lin" valueType="num">
                                      <p:cBhvr additive="base">
                                        <p:cTn id="32" dur="750" fill="hold"/>
                                        <p:tgtEl>
                                          <p:spTgt spid="38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矩形 1049314"/>
          <p:cNvSpPr/>
          <p:nvPr/>
        </p:nvSpPr>
        <p:spPr>
          <a:xfrm>
            <a:off x="738188" y="1116013"/>
            <a:ext cx="3429000" cy="460375"/>
          </a:xfrm>
          <a:prstGeom prst="rect">
            <a:avLst/>
          </a:prstGeom>
          <a:noFill/>
          <a:ln w="9525">
            <a:noFill/>
          </a:ln>
        </p:spPr>
        <p:txBody>
          <a:bodyPr lIns="91440" tIns="45720" rIns="91440" bIns="45720" anchor="t" anchorCtr="0">
            <a:spAutoFit/>
          </a:bodyPr>
          <a:lstStyle/>
          <a:p>
            <a:r>
              <a:rPr lang="en-US" altLang="zh-CN" sz="2400" b="1">
                <a:solidFill>
                  <a:srgbClr val="404040"/>
                </a:solidFill>
                <a:latin typeface="微软雅黑" panose="020B0503020204020204" charset="-122"/>
                <a:ea typeface="微软雅黑" panose="020B0503020204020204" charset="-122"/>
              </a:rPr>
              <a:t>2</a:t>
            </a:r>
            <a:r>
              <a:rPr lang="zh-CN" altLang="en-US" sz="2400" b="1">
                <a:solidFill>
                  <a:srgbClr val="404040"/>
                </a:solidFill>
                <a:latin typeface="微软雅黑" panose="020B0503020204020204" charset="-122"/>
                <a:ea typeface="微软雅黑" panose="020B0503020204020204" charset="-122"/>
              </a:rPr>
              <a:t>、电气安全</a:t>
            </a:r>
            <a:endParaRPr lang="zh-CN" altLang="zh-CN">
              <a:latin typeface="Calibri" panose="020F0502020204030204" pitchFamily="34" charset="0"/>
              <a:ea typeface="宋体" panose="02010600030101010101" pitchFamily="2" charset="-122"/>
            </a:endParaRPr>
          </a:p>
        </p:txBody>
      </p:sp>
      <p:sp>
        <p:nvSpPr>
          <p:cNvPr id="32770" name="矩形 1049316"/>
          <p:cNvSpPr/>
          <p:nvPr/>
        </p:nvSpPr>
        <p:spPr>
          <a:xfrm>
            <a:off x="738188" y="495300"/>
            <a:ext cx="3500437" cy="522288"/>
          </a:xfrm>
          <a:prstGeom prst="rect">
            <a:avLst/>
          </a:prstGeom>
          <a:noFill/>
          <a:ln w="9525">
            <a:noFill/>
          </a:ln>
        </p:spPr>
        <p:txBody>
          <a:bodyPr lIns="91440" tIns="45720" rIns="91440" bIns="45720" anchor="t" anchorCtr="0">
            <a:spAutoFit/>
          </a:bodyPr>
          <a:lstStyle/>
          <a:p>
            <a:pPr>
              <a:buSzTx/>
            </a:pPr>
            <a:r>
              <a:rPr lang="zh-CN" altLang="en-US" sz="2800" b="1">
                <a:solidFill>
                  <a:srgbClr val="C00000"/>
                </a:solidFill>
                <a:latin typeface="微软雅黑" panose="020B0503020204020204" charset="-122"/>
                <a:ea typeface="微软雅黑" panose="020B0503020204020204" charset="-122"/>
              </a:rPr>
              <a:t>夏季工作的安全要点</a:t>
            </a:r>
            <a:endParaRPr lang="zh-CN" altLang="zh-CN">
              <a:latin typeface="Calibri" panose="020F0502020204030204" pitchFamily="34" charset="0"/>
              <a:ea typeface="宋体" panose="02010600030101010101" pitchFamily="2" charset="-122"/>
            </a:endParaRPr>
          </a:p>
        </p:txBody>
      </p:sp>
      <p:sp>
        <p:nvSpPr>
          <p:cNvPr id="1049319" name="矩形 1049318"/>
          <p:cNvSpPr/>
          <p:nvPr/>
        </p:nvSpPr>
        <p:spPr>
          <a:xfrm>
            <a:off x="938213" y="2003425"/>
            <a:ext cx="6946900" cy="4076700"/>
          </a:xfrm>
          <a:prstGeom prst="rect">
            <a:avLst/>
          </a:prstGeom>
          <a:noFill/>
          <a:ln w="28575" cap="flat" cmpd="sng">
            <a:solidFill>
              <a:srgbClr val="FFFFFF"/>
            </a:solidFill>
            <a:prstDash val="solid"/>
            <a:miter/>
            <a:headEnd type="none" w="med" len="med"/>
            <a:tailEnd type="none" w="med" len="med"/>
          </a:ln>
        </p:spPr>
        <p:txBody>
          <a:bodyPr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pic>
        <p:nvPicPr>
          <p:cNvPr id="32772" name="图片 2097396"/>
          <p:cNvPicPr>
            <a:picLocks noChangeAspect="1"/>
          </p:cNvPicPr>
          <p:nvPr/>
        </p:nvPicPr>
        <p:blipFill>
          <a:blip r:embed="rId1"/>
          <a:stretch>
            <a:fillRect/>
          </a:stretch>
        </p:blipFill>
        <p:spPr>
          <a:xfrm>
            <a:off x="2524125" y="1576388"/>
            <a:ext cx="7143750" cy="4987925"/>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100"/>
                                  </p:stCondLst>
                                  <p:childTnLst>
                                    <p:set>
                                      <p:cBhvr>
                                        <p:cTn id="6" dur="1" fill="hold">
                                          <p:stCondLst>
                                            <p:cond delay="0"/>
                                          </p:stCondLst>
                                        </p:cTn>
                                        <p:tgtEl>
                                          <p:spTgt spid="1049319"/>
                                        </p:tgtEl>
                                        <p:attrNameLst>
                                          <p:attrName>style.visibility</p:attrName>
                                        </p:attrNameLst>
                                      </p:cBhvr>
                                      <p:to>
                                        <p:strVal val="visible"/>
                                      </p:to>
                                    </p:set>
                                    <p:anim calcmode="lin" valueType="num">
                                      <p:cBhvr additive="base">
                                        <p:cTn id="7" dur="750" fill="hold"/>
                                        <p:tgtEl>
                                          <p:spTgt spid="1049319"/>
                                        </p:tgtEl>
                                        <p:attrNameLst>
                                          <p:attrName>ppt_x</p:attrName>
                                        </p:attrNameLst>
                                      </p:cBhvr>
                                      <p:tavLst>
                                        <p:tav tm="0">
                                          <p:val>
                                            <p:strVal val="0-#ppt_w/2"/>
                                          </p:val>
                                        </p:tav>
                                        <p:tav tm="100000">
                                          <p:val>
                                            <p:strVal val="#ppt_x"/>
                                          </p:val>
                                        </p:tav>
                                      </p:tavLst>
                                    </p:anim>
                                    <p:anim calcmode="lin" valueType="num">
                                      <p:cBhvr additive="base">
                                        <p:cTn id="8" dur="750" fill="hold"/>
                                        <p:tgtEl>
                                          <p:spTgt spid="10493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矩形 1049320"/>
          <p:cNvSpPr/>
          <p:nvPr/>
        </p:nvSpPr>
        <p:spPr>
          <a:xfrm>
            <a:off x="738188" y="1116013"/>
            <a:ext cx="3429000" cy="460375"/>
          </a:xfrm>
          <a:prstGeom prst="rect">
            <a:avLst/>
          </a:prstGeom>
          <a:noFill/>
          <a:ln w="9525">
            <a:noFill/>
          </a:ln>
        </p:spPr>
        <p:txBody>
          <a:bodyPr lIns="91440" tIns="45720" rIns="91440" bIns="45720" anchor="t" anchorCtr="0">
            <a:spAutoFit/>
          </a:bodyPr>
          <a:lstStyle/>
          <a:p>
            <a:r>
              <a:rPr lang="en-US" altLang="zh-CN" sz="2400" b="1">
                <a:solidFill>
                  <a:srgbClr val="404040"/>
                </a:solidFill>
                <a:latin typeface="微软雅黑" panose="020B0503020204020204" charset="-122"/>
                <a:ea typeface="微软雅黑" panose="020B0503020204020204" charset="-122"/>
              </a:rPr>
              <a:t>2</a:t>
            </a:r>
            <a:r>
              <a:rPr lang="zh-CN" altLang="en-US" sz="2400" b="1">
                <a:solidFill>
                  <a:srgbClr val="404040"/>
                </a:solidFill>
                <a:latin typeface="微软雅黑" panose="020B0503020204020204" charset="-122"/>
                <a:ea typeface="微软雅黑" panose="020B0503020204020204" charset="-122"/>
              </a:rPr>
              <a:t>、电气安全</a:t>
            </a:r>
            <a:endParaRPr lang="zh-CN" altLang="zh-CN">
              <a:latin typeface="Calibri" panose="020F0502020204030204" pitchFamily="34" charset="0"/>
              <a:ea typeface="宋体" panose="02010600030101010101" pitchFamily="2" charset="-122"/>
            </a:endParaRPr>
          </a:p>
        </p:txBody>
      </p:sp>
      <p:sp>
        <p:nvSpPr>
          <p:cNvPr id="33794" name="矩形 1049322"/>
          <p:cNvSpPr/>
          <p:nvPr/>
        </p:nvSpPr>
        <p:spPr>
          <a:xfrm>
            <a:off x="738188" y="403225"/>
            <a:ext cx="3500437" cy="522288"/>
          </a:xfrm>
          <a:prstGeom prst="rect">
            <a:avLst/>
          </a:prstGeom>
          <a:noFill/>
          <a:ln w="9525">
            <a:noFill/>
          </a:ln>
        </p:spPr>
        <p:txBody>
          <a:bodyPr lIns="91440" tIns="45720" rIns="91440" bIns="45720" anchor="t" anchorCtr="0">
            <a:spAutoFit/>
          </a:bodyPr>
          <a:lstStyle/>
          <a:p>
            <a:pPr>
              <a:buSzTx/>
            </a:pPr>
            <a:r>
              <a:rPr lang="zh-CN" altLang="en-US" sz="2800" b="1">
                <a:solidFill>
                  <a:srgbClr val="C00000"/>
                </a:solidFill>
                <a:latin typeface="微软雅黑" panose="020B0503020204020204" charset="-122"/>
                <a:ea typeface="微软雅黑" panose="020B0503020204020204" charset="-122"/>
              </a:rPr>
              <a:t>夏季工作的安全要点</a:t>
            </a:r>
            <a:endParaRPr lang="zh-CN" altLang="zh-CN">
              <a:latin typeface="Calibri" panose="020F0502020204030204" pitchFamily="34" charset="0"/>
              <a:ea typeface="宋体" panose="02010600030101010101" pitchFamily="2" charset="-122"/>
            </a:endParaRPr>
          </a:p>
        </p:txBody>
      </p:sp>
      <p:sp>
        <p:nvSpPr>
          <p:cNvPr id="1049325" name="矩形 1049324"/>
          <p:cNvSpPr/>
          <p:nvPr/>
        </p:nvSpPr>
        <p:spPr>
          <a:xfrm>
            <a:off x="938213" y="2003425"/>
            <a:ext cx="6946900" cy="4076700"/>
          </a:xfrm>
          <a:prstGeom prst="rect">
            <a:avLst/>
          </a:prstGeom>
          <a:noFill/>
          <a:ln w="28575" cap="flat" cmpd="sng">
            <a:solidFill>
              <a:srgbClr val="FFFFFF"/>
            </a:solidFill>
            <a:prstDash val="solid"/>
            <a:miter/>
            <a:headEnd type="none" w="med" len="med"/>
            <a:tailEnd type="none" w="med" len="med"/>
          </a:ln>
        </p:spPr>
        <p:txBody>
          <a:bodyPr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pic>
        <p:nvPicPr>
          <p:cNvPr id="33796" name="图片 2097398"/>
          <p:cNvPicPr>
            <a:picLocks noChangeAspect="1"/>
          </p:cNvPicPr>
          <p:nvPr/>
        </p:nvPicPr>
        <p:blipFill>
          <a:blip r:embed="rId1"/>
          <a:stretch>
            <a:fillRect/>
          </a:stretch>
        </p:blipFill>
        <p:spPr>
          <a:xfrm>
            <a:off x="2346325" y="1576388"/>
            <a:ext cx="7500938" cy="5005387"/>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100"/>
                                  </p:stCondLst>
                                  <p:childTnLst>
                                    <p:set>
                                      <p:cBhvr>
                                        <p:cTn id="6" dur="1" fill="hold">
                                          <p:stCondLst>
                                            <p:cond delay="0"/>
                                          </p:stCondLst>
                                        </p:cTn>
                                        <p:tgtEl>
                                          <p:spTgt spid="1049325"/>
                                        </p:tgtEl>
                                        <p:attrNameLst>
                                          <p:attrName>style.visibility</p:attrName>
                                        </p:attrNameLst>
                                      </p:cBhvr>
                                      <p:to>
                                        <p:strVal val="visible"/>
                                      </p:to>
                                    </p:set>
                                    <p:anim calcmode="lin" valueType="num">
                                      <p:cBhvr additive="base">
                                        <p:cTn id="7" dur="750" fill="hold"/>
                                        <p:tgtEl>
                                          <p:spTgt spid="1049325"/>
                                        </p:tgtEl>
                                        <p:attrNameLst>
                                          <p:attrName>ppt_x</p:attrName>
                                        </p:attrNameLst>
                                      </p:cBhvr>
                                      <p:tavLst>
                                        <p:tav tm="0">
                                          <p:val>
                                            <p:strVal val="0-#ppt_w/2"/>
                                          </p:val>
                                        </p:tav>
                                        <p:tav tm="100000">
                                          <p:val>
                                            <p:strVal val="#ppt_x"/>
                                          </p:val>
                                        </p:tav>
                                      </p:tavLst>
                                    </p:anim>
                                    <p:anim calcmode="lin" valueType="num">
                                      <p:cBhvr additive="base">
                                        <p:cTn id="8" dur="750" fill="hold"/>
                                        <p:tgtEl>
                                          <p:spTgt spid="10493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图片 2097400"/>
          <p:cNvPicPr>
            <a:picLocks noChangeAspect="1"/>
          </p:cNvPicPr>
          <p:nvPr/>
        </p:nvPicPr>
        <p:blipFill>
          <a:blip r:embed="rId1"/>
          <a:stretch>
            <a:fillRect/>
          </a:stretch>
        </p:blipFill>
        <p:spPr>
          <a:xfrm>
            <a:off x="-15875" y="2165350"/>
            <a:ext cx="2932113" cy="2770188"/>
          </a:xfrm>
          <a:prstGeom prst="rect">
            <a:avLst/>
          </a:prstGeom>
          <a:noFill/>
          <a:ln w="9525">
            <a:noFill/>
          </a:ln>
        </p:spPr>
      </p:pic>
      <p:sp>
        <p:nvSpPr>
          <p:cNvPr id="34818" name="矩形 1049326"/>
          <p:cNvSpPr/>
          <p:nvPr/>
        </p:nvSpPr>
        <p:spPr>
          <a:xfrm>
            <a:off x="6800850" y="1662113"/>
            <a:ext cx="2571750" cy="398462"/>
          </a:xfrm>
          <a:prstGeom prst="rect">
            <a:avLst/>
          </a:prstGeom>
          <a:noFill/>
          <a:ln w="9525">
            <a:noFill/>
          </a:ln>
        </p:spPr>
        <p:txBody>
          <a:bodyPr lIns="91440" tIns="45720" rIns="91440" bIns="45720" anchor="t" anchorCtr="0">
            <a:spAutoFit/>
          </a:bodyPr>
          <a:lstStyle/>
          <a:p>
            <a:pPr>
              <a:buSzTx/>
            </a:pPr>
            <a:r>
              <a:rPr lang="zh-CN" altLang="en-US" sz="2000" b="1">
                <a:solidFill>
                  <a:srgbClr val="0070C0"/>
                </a:solidFill>
                <a:latin typeface="微软雅黑" panose="020B0503020204020204" charset="-122"/>
                <a:ea typeface="微软雅黑" panose="020B0503020204020204" charset="-122"/>
              </a:rPr>
              <a:t>①丙酮、乙醇</a:t>
            </a:r>
            <a:endParaRPr lang="zh-CN" altLang="zh-CN">
              <a:latin typeface="Calibri" panose="020F0502020204030204" pitchFamily="34" charset="0"/>
              <a:ea typeface="宋体" panose="02010600030101010101" pitchFamily="2" charset="-122"/>
            </a:endParaRPr>
          </a:p>
        </p:txBody>
      </p:sp>
      <p:sp>
        <p:nvSpPr>
          <p:cNvPr id="1049329" name="矩形 1049328"/>
          <p:cNvSpPr/>
          <p:nvPr/>
        </p:nvSpPr>
        <p:spPr>
          <a:xfrm>
            <a:off x="6704013" y="2222500"/>
            <a:ext cx="2765425" cy="522288"/>
          </a:xfrm>
          <a:prstGeom prst="rect">
            <a:avLst/>
          </a:prstGeom>
          <a:noFill/>
          <a:ln w="9525">
            <a:noFill/>
          </a:ln>
        </p:spPr>
        <p:txBody>
          <a:bodyPr lIns="91440" tIns="45720" rIns="91440" bIns="45720" anchor="t" anchorCtr="0">
            <a:spAutoFit/>
          </a:bodyPr>
          <a:lstStyle/>
          <a:p>
            <a:pPr>
              <a:buSzTx/>
            </a:pPr>
            <a:r>
              <a:rPr lang="zh-CN" altLang="en-US" sz="2800" b="1">
                <a:latin typeface="微软雅黑" panose="020B0503020204020204" charset="-122"/>
                <a:ea typeface="微软雅黑" panose="020B0503020204020204" charset="-122"/>
                <a:sym typeface="宋体" panose="02010600030101010101" pitchFamily="2" charset="-122"/>
              </a:rPr>
              <a:t>◆防碰撞火花</a:t>
            </a:r>
            <a:endParaRPr lang="zh-CN" altLang="zh-CN">
              <a:latin typeface="Calibri" panose="020F0502020204030204" pitchFamily="34" charset="0"/>
              <a:ea typeface="宋体" panose="02010600030101010101" pitchFamily="2" charset="-122"/>
            </a:endParaRPr>
          </a:p>
        </p:txBody>
      </p:sp>
      <p:pic>
        <p:nvPicPr>
          <p:cNvPr id="2097403" name="图片 2097402"/>
          <p:cNvPicPr>
            <a:picLocks noChangeAspect="1"/>
          </p:cNvPicPr>
          <p:nvPr/>
        </p:nvPicPr>
        <p:blipFill>
          <a:blip r:embed="rId2"/>
          <a:stretch>
            <a:fillRect/>
          </a:stretch>
        </p:blipFill>
        <p:spPr>
          <a:xfrm>
            <a:off x="6827838" y="2908300"/>
            <a:ext cx="365125" cy="30163"/>
          </a:xfrm>
          <a:prstGeom prst="rect">
            <a:avLst/>
          </a:prstGeom>
          <a:noFill/>
          <a:ln w="9525">
            <a:noFill/>
          </a:ln>
        </p:spPr>
      </p:pic>
      <p:sp>
        <p:nvSpPr>
          <p:cNvPr id="1049331" name="矩形 1049330"/>
          <p:cNvSpPr/>
          <p:nvPr/>
        </p:nvSpPr>
        <p:spPr>
          <a:xfrm>
            <a:off x="6704013" y="3082925"/>
            <a:ext cx="4913312" cy="2249488"/>
          </a:xfrm>
          <a:prstGeom prst="rect">
            <a:avLst/>
          </a:prstGeom>
          <a:noFill/>
          <a:ln w="9525">
            <a:noFill/>
          </a:ln>
        </p:spPr>
        <p:txBody>
          <a:bodyPr lIns="91440" tIns="45720" rIns="91440" bIns="45720" anchor="t" anchorCtr="0">
            <a:spAutoFit/>
          </a:bodyPr>
          <a:lstStyle/>
          <a:p>
            <a:pPr>
              <a:lnSpc>
                <a:spcPct val="130000"/>
              </a:lnSpc>
              <a:buSzTx/>
            </a:pPr>
            <a:r>
              <a:rPr lang="zh-CN" altLang="en-US" b="1">
                <a:latin typeface="微软雅黑" panose="020B0503020204020204" charset="-122"/>
                <a:ea typeface="微软雅黑" panose="020B0503020204020204" charset="-122"/>
                <a:sym typeface="宋体" panose="02010600030101010101" pitchFamily="2" charset="-122"/>
              </a:rPr>
              <a:t>◇开关危化品铁桶须使用防爆铜质工具，不得用其他非防爆工具取代；</a:t>
            </a:r>
            <a:endParaRPr lang="zh-CN" altLang="zh-CN">
              <a:latin typeface="Calibri" panose="020F0502020204030204" pitchFamily="34" charset="0"/>
              <a:ea typeface="宋体" panose="02010600030101010101" pitchFamily="2" charset="-122"/>
            </a:endParaRPr>
          </a:p>
          <a:p>
            <a:pPr>
              <a:lnSpc>
                <a:spcPct val="130000"/>
              </a:lnSpc>
              <a:buSzTx/>
            </a:pPr>
            <a:r>
              <a:rPr lang="zh-CN" altLang="en-US" b="1">
                <a:latin typeface="微软雅黑" panose="020B0503020204020204" charset="-122"/>
                <a:ea typeface="微软雅黑" panose="020B0503020204020204" charset="-122"/>
                <a:sym typeface="宋体" panose="02010600030101010101" pitchFamily="2" charset="-122"/>
              </a:rPr>
              <a:t>◇移动盛放危化品的铁质容器时需轻拿轻放，不得暴力移动；</a:t>
            </a:r>
            <a:endParaRPr lang="zh-CN" altLang="zh-CN">
              <a:latin typeface="Calibri" panose="020F0502020204030204" pitchFamily="34" charset="0"/>
              <a:ea typeface="宋体" panose="02010600030101010101" pitchFamily="2" charset="-122"/>
            </a:endParaRPr>
          </a:p>
          <a:p>
            <a:pPr>
              <a:lnSpc>
                <a:spcPct val="130000"/>
              </a:lnSpc>
              <a:buSzTx/>
            </a:pPr>
            <a:r>
              <a:rPr lang="zh-CN" altLang="en-US" b="1">
                <a:latin typeface="微软雅黑" panose="020B0503020204020204" charset="-122"/>
                <a:ea typeface="微软雅黑" panose="020B0503020204020204" charset="-122"/>
                <a:sym typeface="宋体" panose="02010600030101010101" pitchFamily="2" charset="-122"/>
              </a:rPr>
              <a:t>◇清刷含有危化品的容器、关闭容器盖、取样时勿暴力操作。</a:t>
            </a:r>
            <a:endParaRPr lang="zh-CN" altLang="zh-CN">
              <a:latin typeface="Calibri" panose="020F0502020204030204" pitchFamily="34" charset="0"/>
              <a:ea typeface="宋体" panose="02010600030101010101" pitchFamily="2" charset="-122"/>
            </a:endParaRPr>
          </a:p>
        </p:txBody>
      </p:sp>
      <p:grpSp>
        <p:nvGrpSpPr>
          <p:cNvPr id="397" name="组合 396"/>
          <p:cNvGrpSpPr/>
          <p:nvPr/>
        </p:nvGrpSpPr>
        <p:grpSpPr>
          <a:xfrm>
            <a:off x="10320338" y="5651500"/>
            <a:ext cx="1103312" cy="407988"/>
            <a:chOff x="6501" y="3560"/>
            <a:chExt cx="695" cy="257"/>
          </a:xfrm>
        </p:grpSpPr>
        <p:pic>
          <p:nvPicPr>
            <p:cNvPr id="34823" name="图片 2097404"/>
            <p:cNvPicPr>
              <a:picLocks noChangeAspect="1"/>
            </p:cNvPicPr>
            <p:nvPr/>
          </p:nvPicPr>
          <p:blipFill>
            <a:blip r:embed="rId3"/>
            <a:stretch>
              <a:fillRect/>
            </a:stretch>
          </p:blipFill>
          <p:spPr>
            <a:xfrm>
              <a:off x="6501" y="3560"/>
              <a:ext cx="695" cy="257"/>
            </a:xfrm>
            <a:prstGeom prst="rect">
              <a:avLst/>
            </a:prstGeom>
            <a:noFill/>
            <a:ln w="9525">
              <a:noFill/>
            </a:ln>
          </p:spPr>
        </p:pic>
        <p:sp>
          <p:nvSpPr>
            <p:cNvPr id="34824" name="矩形 1049332"/>
            <p:cNvSpPr/>
            <p:nvPr/>
          </p:nvSpPr>
          <p:spPr>
            <a:xfrm>
              <a:off x="6500" y="3558"/>
              <a:ext cx="697" cy="259"/>
            </a:xfrm>
            <a:prstGeom prst="rect">
              <a:avLst/>
            </a:prstGeom>
            <a:noFill/>
            <a:ln w="9525">
              <a:noFill/>
            </a:ln>
          </p:spPr>
          <p:txBody>
            <a:bodyPr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grpSp>
      <p:cxnSp>
        <p:nvCxnSpPr>
          <p:cNvPr id="3145740" name="直接箭头连接符 3145739"/>
          <p:cNvCxnSpPr/>
          <p:nvPr/>
        </p:nvCxnSpPr>
        <p:spPr>
          <a:xfrm>
            <a:off x="10655300" y="5853113"/>
            <a:ext cx="433388" cy="0"/>
          </a:xfrm>
          <a:prstGeom prst="straightConnector1">
            <a:avLst/>
          </a:prstGeom>
          <a:ln w="28575" cap="flat" cmpd="sng">
            <a:solidFill>
              <a:srgbClr val="FFFFFF"/>
            </a:solidFill>
            <a:prstDash val="solid"/>
            <a:round/>
            <a:headEnd type="none" w="med" len="med"/>
            <a:tailEnd type="triangle" w="med" len="med"/>
          </a:ln>
        </p:spPr>
      </p:cxnSp>
      <p:sp>
        <p:nvSpPr>
          <p:cNvPr id="34826" name="矩形 1049334"/>
          <p:cNvSpPr/>
          <p:nvPr/>
        </p:nvSpPr>
        <p:spPr>
          <a:xfrm>
            <a:off x="738188" y="403225"/>
            <a:ext cx="3500437" cy="522288"/>
          </a:xfrm>
          <a:prstGeom prst="rect">
            <a:avLst/>
          </a:prstGeom>
          <a:noFill/>
          <a:ln w="9525">
            <a:noFill/>
          </a:ln>
        </p:spPr>
        <p:txBody>
          <a:bodyPr lIns="91440" tIns="45720" rIns="91440" bIns="45720" anchor="t" anchorCtr="0">
            <a:spAutoFit/>
          </a:bodyPr>
          <a:lstStyle/>
          <a:p>
            <a:pPr>
              <a:buSzTx/>
            </a:pPr>
            <a:r>
              <a:rPr lang="zh-CN" altLang="en-US" sz="2800" b="1">
                <a:solidFill>
                  <a:srgbClr val="C00000"/>
                </a:solidFill>
                <a:latin typeface="微软雅黑" panose="020B0503020204020204" charset="-122"/>
                <a:ea typeface="微软雅黑" panose="020B0503020204020204" charset="-122"/>
              </a:rPr>
              <a:t>夏季工作的安全要点</a:t>
            </a:r>
            <a:endParaRPr lang="zh-CN" altLang="zh-CN">
              <a:latin typeface="Calibri" panose="020F0502020204030204" pitchFamily="34" charset="0"/>
              <a:ea typeface="宋体" panose="02010600030101010101" pitchFamily="2" charset="-122"/>
            </a:endParaRPr>
          </a:p>
        </p:txBody>
      </p:sp>
      <p:sp>
        <p:nvSpPr>
          <p:cNvPr id="34827" name="矩形 1049336"/>
          <p:cNvSpPr/>
          <p:nvPr/>
        </p:nvSpPr>
        <p:spPr>
          <a:xfrm>
            <a:off x="738188" y="1116013"/>
            <a:ext cx="3429000" cy="460375"/>
          </a:xfrm>
          <a:prstGeom prst="rect">
            <a:avLst/>
          </a:prstGeom>
          <a:noFill/>
          <a:ln w="9525">
            <a:noFill/>
          </a:ln>
        </p:spPr>
        <p:txBody>
          <a:bodyPr lIns="91440" tIns="45720" rIns="91440" bIns="45720" anchor="t" anchorCtr="0">
            <a:spAutoFit/>
          </a:bodyPr>
          <a:lstStyle/>
          <a:p>
            <a:pPr>
              <a:buSzTx/>
            </a:pPr>
            <a:r>
              <a:rPr lang="en-US" altLang="zh-CN" sz="2400" b="1">
                <a:latin typeface="微软雅黑" panose="020B0503020204020204" charset="-122"/>
                <a:ea typeface="微软雅黑" panose="020B0503020204020204" charset="-122"/>
                <a:sym typeface="宋体" panose="02010600030101010101" pitchFamily="2" charset="-122"/>
              </a:rPr>
              <a:t>3</a:t>
            </a:r>
            <a:r>
              <a:rPr lang="zh-CN" altLang="en-US" sz="2400" b="1">
                <a:latin typeface="微软雅黑" panose="020B0503020204020204" charset="-122"/>
                <a:ea typeface="微软雅黑" panose="020B0503020204020204" charset="-122"/>
                <a:sym typeface="宋体" panose="02010600030101010101" pitchFamily="2" charset="-122"/>
              </a:rPr>
              <a:t>、危化品安全</a:t>
            </a:r>
            <a:endParaRPr lang="zh-CN" altLang="zh-CN">
              <a:latin typeface="Calibri" panose="020F0502020204030204" pitchFamily="34" charset="0"/>
              <a:ea typeface="宋体" panose="02010600030101010101" pitchFamily="2" charset="-122"/>
            </a:endParaRPr>
          </a:p>
        </p:txBody>
      </p:sp>
      <p:pic>
        <p:nvPicPr>
          <p:cNvPr id="34828" name="图片 2097406"/>
          <p:cNvPicPr>
            <a:picLocks noChangeAspect="1"/>
          </p:cNvPicPr>
          <p:nvPr/>
        </p:nvPicPr>
        <p:blipFill>
          <a:blip r:embed="rId4"/>
          <a:stretch>
            <a:fillRect/>
          </a:stretch>
        </p:blipFill>
        <p:spPr>
          <a:xfrm>
            <a:off x="3121025" y="2276475"/>
            <a:ext cx="3382963" cy="2536825"/>
          </a:xfrm>
          <a:prstGeom prst="rect">
            <a:avLst/>
          </a:prstGeom>
          <a:noFill/>
          <a:ln w="9525">
            <a:noFill/>
          </a:ln>
        </p:spPr>
      </p:pic>
      <p:grpSp>
        <p:nvGrpSpPr>
          <p:cNvPr id="399" name="组合 398"/>
          <p:cNvGrpSpPr/>
          <p:nvPr/>
        </p:nvGrpSpPr>
        <p:grpSpPr>
          <a:xfrm>
            <a:off x="55563" y="1908175"/>
            <a:ext cx="6557962" cy="3444875"/>
            <a:chOff x="35" y="1202"/>
            <a:chExt cx="4131" cy="2170"/>
          </a:xfrm>
        </p:grpSpPr>
        <p:pic>
          <p:nvPicPr>
            <p:cNvPr id="34830" name="图片 2097408"/>
            <p:cNvPicPr>
              <a:picLocks noChangeAspect="1"/>
            </p:cNvPicPr>
            <p:nvPr/>
          </p:nvPicPr>
          <p:blipFill>
            <a:blip r:embed="rId5"/>
            <a:stretch>
              <a:fillRect/>
            </a:stretch>
          </p:blipFill>
          <p:spPr>
            <a:xfrm>
              <a:off x="35" y="1202"/>
              <a:ext cx="4131" cy="2170"/>
            </a:xfrm>
            <a:prstGeom prst="rect">
              <a:avLst/>
            </a:prstGeom>
            <a:noFill/>
            <a:ln w="9525">
              <a:noFill/>
            </a:ln>
          </p:spPr>
        </p:pic>
        <p:sp>
          <p:nvSpPr>
            <p:cNvPr id="34831" name="矩形 1049338"/>
            <p:cNvSpPr/>
            <p:nvPr/>
          </p:nvSpPr>
          <p:spPr>
            <a:xfrm>
              <a:off x="42" y="1210"/>
              <a:ext cx="4113" cy="2149"/>
            </a:xfrm>
            <a:prstGeom prst="rect">
              <a:avLst/>
            </a:prstGeom>
            <a:noFill/>
            <a:ln w="9525">
              <a:noFill/>
            </a:ln>
          </p:spPr>
          <p:txBody>
            <a:bodyPr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100"/>
                                  </p:stCondLst>
                                  <p:childTnLst>
                                    <p:set>
                                      <p:cBhvr>
                                        <p:cTn id="6" dur="1" fill="hold">
                                          <p:stCondLst>
                                            <p:cond delay="0"/>
                                          </p:stCondLst>
                                        </p:cTn>
                                        <p:tgtEl>
                                          <p:spTgt spid="1049329"/>
                                        </p:tgtEl>
                                        <p:attrNameLst>
                                          <p:attrName>style.visibility</p:attrName>
                                        </p:attrNameLst>
                                      </p:cBhvr>
                                      <p:to>
                                        <p:strVal val="visible"/>
                                      </p:to>
                                    </p:set>
                                    <p:anim calcmode="lin" valueType="num">
                                      <p:cBhvr additive="base">
                                        <p:cTn id="7" dur="750" fill="hold"/>
                                        <p:tgtEl>
                                          <p:spTgt spid="1049329"/>
                                        </p:tgtEl>
                                        <p:attrNameLst>
                                          <p:attrName>ppt_x</p:attrName>
                                        </p:attrNameLst>
                                      </p:cBhvr>
                                      <p:tavLst>
                                        <p:tav tm="0">
                                          <p:val>
                                            <p:strVal val="1+#ppt_w/2"/>
                                          </p:val>
                                        </p:tav>
                                        <p:tav tm="100000">
                                          <p:val>
                                            <p:strVal val="#ppt_x"/>
                                          </p:val>
                                        </p:tav>
                                      </p:tavLst>
                                    </p:anim>
                                    <p:anim calcmode="lin" valueType="num">
                                      <p:cBhvr additive="base">
                                        <p:cTn id="8" dur="750" fill="hold"/>
                                        <p:tgtEl>
                                          <p:spTgt spid="1049329"/>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150"/>
                                  </p:stCondLst>
                                  <p:childTnLst>
                                    <p:set>
                                      <p:cBhvr>
                                        <p:cTn id="10" dur="1" fill="hold">
                                          <p:stCondLst>
                                            <p:cond delay="0"/>
                                          </p:stCondLst>
                                        </p:cTn>
                                        <p:tgtEl>
                                          <p:spTgt spid="2097403"/>
                                        </p:tgtEl>
                                        <p:attrNameLst>
                                          <p:attrName>style.visibility</p:attrName>
                                        </p:attrNameLst>
                                      </p:cBhvr>
                                      <p:to>
                                        <p:strVal val="visible"/>
                                      </p:to>
                                    </p:set>
                                    <p:anim calcmode="lin" valueType="num">
                                      <p:cBhvr additive="base">
                                        <p:cTn id="11" dur="750" fill="hold"/>
                                        <p:tgtEl>
                                          <p:spTgt spid="2097403"/>
                                        </p:tgtEl>
                                        <p:attrNameLst>
                                          <p:attrName>ppt_x</p:attrName>
                                        </p:attrNameLst>
                                      </p:cBhvr>
                                      <p:tavLst>
                                        <p:tav tm="0">
                                          <p:val>
                                            <p:strVal val="1+#ppt_w/2"/>
                                          </p:val>
                                        </p:tav>
                                        <p:tav tm="100000">
                                          <p:val>
                                            <p:strVal val="#ppt_x"/>
                                          </p:val>
                                        </p:tav>
                                      </p:tavLst>
                                    </p:anim>
                                    <p:anim calcmode="lin" valueType="num">
                                      <p:cBhvr additive="base">
                                        <p:cTn id="12" dur="750" fill="hold"/>
                                        <p:tgtEl>
                                          <p:spTgt spid="2097403"/>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200"/>
                                  </p:stCondLst>
                                  <p:childTnLst>
                                    <p:set>
                                      <p:cBhvr>
                                        <p:cTn id="14" dur="1" fill="hold">
                                          <p:stCondLst>
                                            <p:cond delay="0"/>
                                          </p:stCondLst>
                                        </p:cTn>
                                        <p:tgtEl>
                                          <p:spTgt spid="1049331"/>
                                        </p:tgtEl>
                                        <p:attrNameLst>
                                          <p:attrName>style.visibility</p:attrName>
                                        </p:attrNameLst>
                                      </p:cBhvr>
                                      <p:to>
                                        <p:strVal val="visible"/>
                                      </p:to>
                                    </p:set>
                                    <p:anim calcmode="lin" valueType="num">
                                      <p:cBhvr additive="base">
                                        <p:cTn id="15" dur="750" fill="hold"/>
                                        <p:tgtEl>
                                          <p:spTgt spid="1049331"/>
                                        </p:tgtEl>
                                        <p:attrNameLst>
                                          <p:attrName>ppt_x</p:attrName>
                                        </p:attrNameLst>
                                      </p:cBhvr>
                                      <p:tavLst>
                                        <p:tav tm="0">
                                          <p:val>
                                            <p:strVal val="1+#ppt_w/2"/>
                                          </p:val>
                                        </p:tav>
                                        <p:tav tm="100000">
                                          <p:val>
                                            <p:strVal val="#ppt_x"/>
                                          </p:val>
                                        </p:tav>
                                      </p:tavLst>
                                    </p:anim>
                                    <p:anim calcmode="lin" valueType="num">
                                      <p:cBhvr additive="base">
                                        <p:cTn id="16" dur="750" fill="hold"/>
                                        <p:tgtEl>
                                          <p:spTgt spid="1049331"/>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0"/>
                                  </p:stCondLst>
                                  <p:childTnLst>
                                    <p:set>
                                      <p:cBhvr>
                                        <p:cTn id="18" dur="1" fill="hold">
                                          <p:stCondLst>
                                            <p:cond delay="0"/>
                                          </p:stCondLst>
                                        </p:cTn>
                                        <p:tgtEl>
                                          <p:spTgt spid="399"/>
                                        </p:tgtEl>
                                        <p:attrNameLst>
                                          <p:attrName>style.visibility</p:attrName>
                                        </p:attrNameLst>
                                      </p:cBhvr>
                                      <p:to>
                                        <p:strVal val="visible"/>
                                      </p:to>
                                    </p:set>
                                    <p:anim calcmode="lin" valueType="num">
                                      <p:cBhvr additive="base">
                                        <p:cTn id="19" dur="750" fill="hold"/>
                                        <p:tgtEl>
                                          <p:spTgt spid="399"/>
                                        </p:tgtEl>
                                        <p:attrNameLst>
                                          <p:attrName>ppt_x</p:attrName>
                                        </p:attrNameLst>
                                      </p:cBhvr>
                                      <p:tavLst>
                                        <p:tav tm="0">
                                          <p:val>
                                            <p:strVal val="1+#ppt_w/2"/>
                                          </p:val>
                                        </p:tav>
                                        <p:tav tm="100000">
                                          <p:val>
                                            <p:strVal val="#ppt_x"/>
                                          </p:val>
                                        </p:tav>
                                      </p:tavLst>
                                    </p:anim>
                                    <p:anim calcmode="lin" valueType="num">
                                      <p:cBhvr additive="base">
                                        <p:cTn id="20" dur="750" fill="hold"/>
                                        <p:tgtEl>
                                          <p:spTgt spid="399"/>
                                        </p:tgtEl>
                                        <p:attrNameLst>
                                          <p:attrName>ppt_y</p:attrName>
                                        </p:attrNameLst>
                                      </p:cBhvr>
                                      <p:tavLst>
                                        <p:tav tm="0">
                                          <p:val>
                                            <p:strVal val="#ppt_y"/>
                                          </p:val>
                                        </p:tav>
                                        <p:tav tm="100000">
                                          <p:val>
                                            <p:strVal val="#ppt_y"/>
                                          </p:val>
                                        </p:tav>
                                      </p:tavLst>
                                    </p:anim>
                                  </p:childTnLst>
                                </p:cTn>
                              </p:par>
                              <p:par>
                                <p:cTn id="21" presetID="23" presetClass="entr" presetSubtype="36" fill="hold" nodeType="withEffect">
                                  <p:stCondLst>
                                    <p:cond delay="750"/>
                                  </p:stCondLst>
                                  <p:childTnLst>
                                    <p:set>
                                      <p:cBhvr>
                                        <p:cTn id="22" dur="1" fill="hold">
                                          <p:stCondLst>
                                            <p:cond delay="0"/>
                                          </p:stCondLst>
                                        </p:cTn>
                                        <p:tgtEl>
                                          <p:spTgt spid="397"/>
                                        </p:tgtEl>
                                        <p:attrNameLst>
                                          <p:attrName>style.visibility</p:attrName>
                                        </p:attrNameLst>
                                      </p:cBhvr>
                                      <p:to>
                                        <p:strVal val="visible"/>
                                      </p:to>
                                    </p:set>
                                    <p:anim calcmode="lin" valueType="num">
                                      <p:cBhvr>
                                        <p:cTn id="23" dur="300" fill="hold"/>
                                        <p:tgtEl>
                                          <p:spTgt spid="397"/>
                                        </p:tgtEl>
                                        <p:attrNameLst>
                                          <p:attrName>ppt_w</p:attrName>
                                        </p:attrNameLst>
                                      </p:cBhvr>
                                      <p:tavLst>
                                        <p:tav tm="0">
                                          <p:val>
                                            <p:strVal val="(6*min(max(#ppt_w*#ppt_h,.3),1)-7.4)/-.7*#ppt_w"/>
                                          </p:val>
                                        </p:tav>
                                        <p:tav tm="100000">
                                          <p:val>
                                            <p:strVal val="#ppt_w"/>
                                          </p:val>
                                        </p:tav>
                                      </p:tavLst>
                                    </p:anim>
                                    <p:anim calcmode="lin" valueType="num">
                                      <p:cBhvr>
                                        <p:cTn id="24" dur="300" fill="hold"/>
                                        <p:tgtEl>
                                          <p:spTgt spid="397"/>
                                        </p:tgtEl>
                                        <p:attrNameLst>
                                          <p:attrName>ppt_h</p:attrName>
                                        </p:attrNameLst>
                                      </p:cBhvr>
                                      <p:tavLst>
                                        <p:tav tm="0">
                                          <p:val>
                                            <p:strVal val="(6*min(max(#ppt_w*#ppt_h,.3),1)-7.4)/-.7*#ppt_h"/>
                                          </p:val>
                                        </p:tav>
                                        <p:tav tm="100000">
                                          <p:val>
                                            <p:strVal val="#ppt_h"/>
                                          </p:val>
                                        </p:tav>
                                      </p:tavLst>
                                    </p:anim>
                                    <p:anim calcmode="lin" valueType="num">
                                      <p:cBhvr>
                                        <p:cTn id="25" dur="300" fill="hold"/>
                                        <p:tgtEl>
                                          <p:spTgt spid="397"/>
                                        </p:tgtEl>
                                        <p:attrNameLst>
                                          <p:attrName>ppt_x</p:attrName>
                                        </p:attrNameLst>
                                      </p:cBhvr>
                                      <p:tavLst>
                                        <p:tav tm="0">
                                          <p:val>
                                            <p:fltVal val="0.5"/>
                                          </p:val>
                                        </p:tav>
                                        <p:tav tm="100000">
                                          <p:val>
                                            <p:strVal val="#ppt_x"/>
                                          </p:val>
                                        </p:tav>
                                      </p:tavLst>
                                    </p:anim>
                                    <p:anim calcmode="lin" valueType="num">
                                      <p:cBhvr>
                                        <p:cTn id="26" dur="300" fill="hold"/>
                                        <p:tgtEl>
                                          <p:spTgt spid="397"/>
                                        </p:tgtEl>
                                        <p:attrNameLst>
                                          <p:attrName>ppt_y</p:attrName>
                                        </p:attrNameLst>
                                      </p:cBhvr>
                                      <p:tavLst>
                                        <p:tav tm="0">
                                          <p:val>
                                            <p:strVal val="1+(6*min(max(#ppt_w*#ppt_h,.3),1)-7.4)/-.7*#ppt_h/2"/>
                                          </p:val>
                                        </p:tav>
                                        <p:tav tm="100000">
                                          <p:val>
                                            <p:strVal val="#ppt_y"/>
                                          </p:val>
                                        </p:tav>
                                      </p:tavLst>
                                    </p:anim>
                                  </p:childTnLst>
                                </p:cTn>
                              </p:par>
                              <p:par>
                                <p:cTn id="27" presetID="23" presetClass="entr" presetSubtype="36" fill="hold" nodeType="withEffect">
                                  <p:stCondLst>
                                    <p:cond delay="750"/>
                                  </p:stCondLst>
                                  <p:childTnLst>
                                    <p:set>
                                      <p:cBhvr>
                                        <p:cTn id="28" dur="1" fill="hold">
                                          <p:stCondLst>
                                            <p:cond delay="0"/>
                                          </p:stCondLst>
                                        </p:cTn>
                                        <p:tgtEl>
                                          <p:spTgt spid="3145740"/>
                                        </p:tgtEl>
                                        <p:attrNameLst>
                                          <p:attrName>style.visibility</p:attrName>
                                        </p:attrNameLst>
                                      </p:cBhvr>
                                      <p:to>
                                        <p:strVal val="visible"/>
                                      </p:to>
                                    </p:set>
                                    <p:anim calcmode="lin" valueType="num">
                                      <p:cBhvr>
                                        <p:cTn id="29" dur="300" fill="hold"/>
                                        <p:tgtEl>
                                          <p:spTgt spid="3145740"/>
                                        </p:tgtEl>
                                        <p:attrNameLst>
                                          <p:attrName>ppt_w</p:attrName>
                                        </p:attrNameLst>
                                      </p:cBhvr>
                                      <p:tavLst>
                                        <p:tav tm="0">
                                          <p:val>
                                            <p:strVal val="(6*min(max(#ppt_w*#ppt_h,.3),1)-7.4)/-.7*#ppt_w"/>
                                          </p:val>
                                        </p:tav>
                                        <p:tav tm="100000">
                                          <p:val>
                                            <p:strVal val="#ppt_w"/>
                                          </p:val>
                                        </p:tav>
                                      </p:tavLst>
                                    </p:anim>
                                    <p:anim calcmode="lin" valueType="num">
                                      <p:cBhvr>
                                        <p:cTn id="30" dur="300" fill="hold"/>
                                        <p:tgtEl>
                                          <p:spTgt spid="3145740"/>
                                        </p:tgtEl>
                                        <p:attrNameLst>
                                          <p:attrName>ppt_h</p:attrName>
                                        </p:attrNameLst>
                                      </p:cBhvr>
                                      <p:tavLst>
                                        <p:tav tm="0">
                                          <p:val>
                                            <p:strVal val="(6*min(max(#ppt_w*#ppt_h,.3),1)-7.4)/-.7*#ppt_h"/>
                                          </p:val>
                                        </p:tav>
                                        <p:tav tm="100000">
                                          <p:val>
                                            <p:strVal val="#ppt_h"/>
                                          </p:val>
                                        </p:tav>
                                      </p:tavLst>
                                    </p:anim>
                                    <p:anim calcmode="lin" valueType="num">
                                      <p:cBhvr>
                                        <p:cTn id="31" dur="300" fill="hold"/>
                                        <p:tgtEl>
                                          <p:spTgt spid="3145740"/>
                                        </p:tgtEl>
                                        <p:attrNameLst>
                                          <p:attrName>ppt_x</p:attrName>
                                        </p:attrNameLst>
                                      </p:cBhvr>
                                      <p:tavLst>
                                        <p:tav tm="0">
                                          <p:val>
                                            <p:fltVal val="0.5"/>
                                          </p:val>
                                        </p:tav>
                                        <p:tav tm="100000">
                                          <p:val>
                                            <p:strVal val="#ppt_x"/>
                                          </p:val>
                                        </p:tav>
                                      </p:tavLst>
                                    </p:anim>
                                    <p:anim calcmode="lin" valueType="num">
                                      <p:cBhvr>
                                        <p:cTn id="32" dur="300" fill="hold"/>
                                        <p:tgtEl>
                                          <p:spTgt spid="3145740"/>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图片 2097410"/>
          <p:cNvPicPr>
            <a:picLocks noChangeAspect="1"/>
          </p:cNvPicPr>
          <p:nvPr/>
        </p:nvPicPr>
        <p:blipFill>
          <a:blip r:embed="rId1"/>
          <a:stretch>
            <a:fillRect/>
          </a:stretch>
        </p:blipFill>
        <p:spPr>
          <a:xfrm>
            <a:off x="-15875" y="2165350"/>
            <a:ext cx="2932113" cy="2770188"/>
          </a:xfrm>
          <a:prstGeom prst="rect">
            <a:avLst/>
          </a:prstGeom>
          <a:noFill/>
          <a:ln w="9525">
            <a:noFill/>
          </a:ln>
        </p:spPr>
      </p:pic>
      <p:sp>
        <p:nvSpPr>
          <p:cNvPr id="35842" name="矩形 1049340"/>
          <p:cNvSpPr/>
          <p:nvPr/>
        </p:nvSpPr>
        <p:spPr>
          <a:xfrm>
            <a:off x="6800850" y="1662113"/>
            <a:ext cx="2571750" cy="398462"/>
          </a:xfrm>
          <a:prstGeom prst="rect">
            <a:avLst/>
          </a:prstGeom>
          <a:noFill/>
          <a:ln w="9525">
            <a:noFill/>
          </a:ln>
        </p:spPr>
        <p:txBody>
          <a:bodyPr lIns="91440" tIns="45720" rIns="91440" bIns="45720" anchor="t" anchorCtr="0">
            <a:spAutoFit/>
          </a:bodyPr>
          <a:lstStyle/>
          <a:p>
            <a:pPr>
              <a:buSzTx/>
            </a:pPr>
            <a:r>
              <a:rPr lang="zh-CN" altLang="en-US" sz="2000" b="1">
                <a:solidFill>
                  <a:srgbClr val="0070C0"/>
                </a:solidFill>
                <a:latin typeface="微软雅黑" panose="020B0503020204020204" charset="-122"/>
                <a:ea typeface="微软雅黑" panose="020B0503020204020204" charset="-122"/>
              </a:rPr>
              <a:t>①丙酮、乙醇</a:t>
            </a:r>
            <a:endParaRPr lang="zh-CN" altLang="zh-CN">
              <a:latin typeface="Calibri" panose="020F0502020204030204" pitchFamily="34" charset="0"/>
              <a:ea typeface="宋体" panose="02010600030101010101" pitchFamily="2" charset="-122"/>
            </a:endParaRPr>
          </a:p>
        </p:txBody>
      </p:sp>
      <p:sp>
        <p:nvSpPr>
          <p:cNvPr id="1049343" name="矩形 1049342"/>
          <p:cNvSpPr/>
          <p:nvPr/>
        </p:nvSpPr>
        <p:spPr>
          <a:xfrm>
            <a:off x="6704013" y="2222500"/>
            <a:ext cx="2765425" cy="522288"/>
          </a:xfrm>
          <a:prstGeom prst="rect">
            <a:avLst/>
          </a:prstGeom>
          <a:noFill/>
          <a:ln w="9525">
            <a:noFill/>
          </a:ln>
        </p:spPr>
        <p:txBody>
          <a:bodyPr lIns="91440" tIns="45720" rIns="91440" bIns="45720" anchor="t" anchorCtr="0">
            <a:spAutoFit/>
          </a:bodyPr>
          <a:lstStyle/>
          <a:p>
            <a:pPr>
              <a:buSzTx/>
            </a:pPr>
            <a:r>
              <a:rPr lang="zh-CN" altLang="en-US" sz="2800" b="1">
                <a:solidFill>
                  <a:srgbClr val="00B0F0"/>
                </a:solidFill>
                <a:latin typeface="微软雅黑" panose="020B0503020204020204" charset="-122"/>
                <a:ea typeface="微软雅黑" panose="020B0503020204020204" charset="-122"/>
                <a:sym typeface="宋体" panose="02010600030101010101" pitchFamily="2" charset="-122"/>
              </a:rPr>
              <a:t>◆</a:t>
            </a:r>
            <a:r>
              <a:rPr lang="zh-CN" altLang="en-US" sz="2800" b="1">
                <a:solidFill>
                  <a:srgbClr val="002060"/>
                </a:solidFill>
                <a:latin typeface="微软雅黑" panose="020B0503020204020204" charset="-122"/>
                <a:ea typeface="微软雅黑" panose="020B0503020204020204" charset="-122"/>
                <a:sym typeface="宋体" panose="02010600030101010101" pitchFamily="2" charset="-122"/>
              </a:rPr>
              <a:t>防静电</a:t>
            </a:r>
            <a:endParaRPr lang="zh-CN" altLang="zh-CN">
              <a:latin typeface="Calibri" panose="020F0502020204030204" pitchFamily="34" charset="0"/>
              <a:ea typeface="宋体" panose="02010600030101010101" pitchFamily="2" charset="-122"/>
            </a:endParaRPr>
          </a:p>
        </p:txBody>
      </p:sp>
      <p:pic>
        <p:nvPicPr>
          <p:cNvPr id="2097413" name="图片 2097412"/>
          <p:cNvPicPr>
            <a:picLocks noChangeAspect="1"/>
          </p:cNvPicPr>
          <p:nvPr/>
        </p:nvPicPr>
        <p:blipFill>
          <a:blip r:embed="rId2"/>
          <a:stretch>
            <a:fillRect/>
          </a:stretch>
        </p:blipFill>
        <p:spPr>
          <a:xfrm>
            <a:off x="6827838" y="2908300"/>
            <a:ext cx="365125" cy="30163"/>
          </a:xfrm>
          <a:prstGeom prst="rect">
            <a:avLst/>
          </a:prstGeom>
          <a:noFill/>
          <a:ln w="9525">
            <a:noFill/>
          </a:ln>
        </p:spPr>
      </p:pic>
      <p:sp>
        <p:nvSpPr>
          <p:cNvPr id="1049345" name="矩形 1049344"/>
          <p:cNvSpPr/>
          <p:nvPr/>
        </p:nvSpPr>
        <p:spPr>
          <a:xfrm>
            <a:off x="6704013" y="3082925"/>
            <a:ext cx="4913312" cy="2968625"/>
          </a:xfrm>
          <a:prstGeom prst="rect">
            <a:avLst/>
          </a:prstGeom>
          <a:noFill/>
          <a:ln w="9525">
            <a:noFill/>
          </a:ln>
        </p:spPr>
        <p:txBody>
          <a:bodyPr lIns="91440" tIns="45720" rIns="91440" bIns="45720" anchor="t" anchorCtr="0">
            <a:spAutoFit/>
          </a:bodyPr>
          <a:lstStyle/>
          <a:p>
            <a:pPr>
              <a:lnSpc>
                <a:spcPct val="130000"/>
              </a:lnSpc>
              <a:buSzTx/>
            </a:pPr>
            <a:r>
              <a:rPr lang="en-US" altLang="zh-CN">
                <a:latin typeface="Calibri" panose="020F0502020204030204" pitchFamily="34" charset="0"/>
                <a:ea typeface="宋体" panose="02010600030101010101" pitchFamily="2" charset="-122"/>
                <a:sym typeface="宋体" panose="02010600030101010101" pitchFamily="2" charset="-122"/>
              </a:rPr>
              <a:t>    </a:t>
            </a:r>
            <a:r>
              <a:rPr lang="zh-CN" altLang="en-US" b="1">
                <a:solidFill>
                  <a:srgbClr val="002060"/>
                </a:solidFill>
                <a:latin typeface="微软雅黑" panose="020B0503020204020204" charset="-122"/>
                <a:ea typeface="微软雅黑" panose="020B0503020204020204" charset="-122"/>
                <a:sym typeface="宋体" panose="02010600030101010101" pitchFamily="2" charset="-122"/>
              </a:rPr>
              <a:t>夏季气候闷热，人体湿度较大，电阻较小，所以很难积聚静电电荷。防静电的重心应放在液体静电上。</a:t>
            </a:r>
            <a:endParaRPr lang="zh-CN" altLang="zh-CN">
              <a:latin typeface="Calibri" panose="020F0502020204030204" pitchFamily="34" charset="0"/>
              <a:ea typeface="宋体" panose="02010600030101010101" pitchFamily="2" charset="-122"/>
            </a:endParaRPr>
          </a:p>
          <a:p>
            <a:pPr>
              <a:lnSpc>
                <a:spcPct val="130000"/>
              </a:lnSpc>
              <a:buSzTx/>
            </a:pPr>
            <a:endParaRPr lang="en-US" altLang="zh-CN" b="1">
              <a:solidFill>
                <a:srgbClr val="C00000"/>
              </a:solidFill>
              <a:latin typeface="微软雅黑" panose="020B0503020204020204" charset="-122"/>
              <a:ea typeface="微软雅黑" panose="020B0503020204020204" charset="-122"/>
            </a:endParaRPr>
          </a:p>
          <a:p>
            <a:pPr>
              <a:lnSpc>
                <a:spcPct val="130000"/>
              </a:lnSpc>
              <a:buSzTx/>
            </a:pPr>
            <a:r>
              <a:rPr lang="en-US" altLang="zh-CN" b="1">
                <a:solidFill>
                  <a:srgbClr val="00B0F0"/>
                </a:solidFill>
                <a:latin typeface="微软雅黑" panose="020B0503020204020204" charset="-122"/>
                <a:ea typeface="微软雅黑" panose="020B0503020204020204" charset="-122"/>
                <a:sym typeface="宋体" panose="02010600030101010101" pitchFamily="2" charset="-122"/>
              </a:rPr>
              <a:t>◇</a:t>
            </a:r>
            <a:r>
              <a:rPr lang="zh-CN" altLang="en-US" b="1">
                <a:solidFill>
                  <a:srgbClr val="002060"/>
                </a:solidFill>
                <a:latin typeface="微软雅黑" panose="020B0503020204020204" charset="-122"/>
                <a:ea typeface="微软雅黑" panose="020B0503020204020204" charset="-122"/>
                <a:sym typeface="宋体" panose="02010600030101010101" pitchFamily="2" charset="-122"/>
              </a:rPr>
              <a:t>丙酮、乙醇的吸取、抽滤应使用防静电管；</a:t>
            </a:r>
            <a:endParaRPr lang="zh-CN" altLang="zh-CN">
              <a:latin typeface="Calibri" panose="020F0502020204030204" pitchFamily="34" charset="0"/>
              <a:ea typeface="宋体" panose="02010600030101010101" pitchFamily="2" charset="-122"/>
            </a:endParaRPr>
          </a:p>
          <a:p>
            <a:pPr>
              <a:lnSpc>
                <a:spcPct val="130000"/>
              </a:lnSpc>
              <a:buSzTx/>
            </a:pPr>
            <a:r>
              <a:rPr lang="en-US" altLang="zh-CN" b="1">
                <a:solidFill>
                  <a:srgbClr val="00B0F0"/>
                </a:solidFill>
                <a:latin typeface="微软雅黑" panose="020B0503020204020204" charset="-122"/>
                <a:ea typeface="微软雅黑" panose="020B0503020204020204" charset="-122"/>
                <a:sym typeface="宋体" panose="02010600030101010101" pitchFamily="2" charset="-122"/>
              </a:rPr>
              <a:t>◇</a:t>
            </a:r>
            <a:r>
              <a:rPr lang="zh-CN" altLang="en-US" b="1">
                <a:solidFill>
                  <a:srgbClr val="002060"/>
                </a:solidFill>
                <a:latin typeface="微软雅黑" panose="020B0503020204020204" charset="-122"/>
                <a:ea typeface="微软雅黑" panose="020B0503020204020204" charset="-122"/>
                <a:sym typeface="宋体" panose="02010600030101010101" pitchFamily="2" charset="-122"/>
              </a:rPr>
              <a:t>经过运输后的危化品需静止一段时间后再开启使用。</a:t>
            </a:r>
            <a:endParaRPr lang="zh-CN" altLang="zh-CN">
              <a:latin typeface="Calibri" panose="020F0502020204030204" pitchFamily="34" charset="0"/>
              <a:ea typeface="宋体" panose="02010600030101010101" pitchFamily="2" charset="-122"/>
            </a:endParaRPr>
          </a:p>
          <a:p>
            <a:pPr>
              <a:lnSpc>
                <a:spcPct val="130000"/>
              </a:lnSpc>
              <a:buSzTx/>
            </a:pPr>
            <a:r>
              <a:rPr lang="en-US" altLang="zh-CN">
                <a:latin typeface="Calibri" panose="020F0502020204030204" pitchFamily="34" charset="0"/>
                <a:ea typeface="宋体" panose="02010600030101010101" pitchFamily="2" charset="-122"/>
                <a:sym typeface="宋体" panose="02010600030101010101" pitchFamily="2" charset="-122"/>
              </a:rPr>
              <a:t>    </a:t>
            </a:r>
            <a:endParaRPr lang="zh-CN" altLang="zh-CN">
              <a:latin typeface="Calibri" panose="020F0502020204030204" pitchFamily="34" charset="0"/>
              <a:ea typeface="宋体" panose="02010600030101010101" pitchFamily="2" charset="-122"/>
            </a:endParaRPr>
          </a:p>
        </p:txBody>
      </p:sp>
      <p:grpSp>
        <p:nvGrpSpPr>
          <p:cNvPr id="403" name="组合 402"/>
          <p:cNvGrpSpPr/>
          <p:nvPr/>
        </p:nvGrpSpPr>
        <p:grpSpPr>
          <a:xfrm>
            <a:off x="10320338" y="5651500"/>
            <a:ext cx="1103312" cy="407988"/>
            <a:chOff x="6501" y="3560"/>
            <a:chExt cx="695" cy="257"/>
          </a:xfrm>
        </p:grpSpPr>
        <p:pic>
          <p:nvPicPr>
            <p:cNvPr id="35847" name="图片 2097414"/>
            <p:cNvPicPr>
              <a:picLocks noChangeAspect="1"/>
            </p:cNvPicPr>
            <p:nvPr/>
          </p:nvPicPr>
          <p:blipFill>
            <a:blip r:embed="rId3"/>
            <a:stretch>
              <a:fillRect/>
            </a:stretch>
          </p:blipFill>
          <p:spPr>
            <a:xfrm>
              <a:off x="6501" y="3560"/>
              <a:ext cx="695" cy="257"/>
            </a:xfrm>
            <a:prstGeom prst="rect">
              <a:avLst/>
            </a:prstGeom>
            <a:noFill/>
            <a:ln w="9525">
              <a:noFill/>
            </a:ln>
          </p:spPr>
        </p:pic>
        <p:sp>
          <p:nvSpPr>
            <p:cNvPr id="35848" name="矩形 1049346"/>
            <p:cNvSpPr/>
            <p:nvPr/>
          </p:nvSpPr>
          <p:spPr>
            <a:xfrm>
              <a:off x="6500" y="3558"/>
              <a:ext cx="697" cy="259"/>
            </a:xfrm>
            <a:prstGeom prst="rect">
              <a:avLst/>
            </a:prstGeom>
            <a:noFill/>
            <a:ln w="9525">
              <a:noFill/>
            </a:ln>
          </p:spPr>
          <p:txBody>
            <a:bodyPr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grpSp>
      <p:cxnSp>
        <p:nvCxnSpPr>
          <p:cNvPr id="3145742" name="直接箭头连接符 3145741"/>
          <p:cNvCxnSpPr/>
          <p:nvPr/>
        </p:nvCxnSpPr>
        <p:spPr>
          <a:xfrm>
            <a:off x="10655300" y="5853113"/>
            <a:ext cx="433388" cy="0"/>
          </a:xfrm>
          <a:prstGeom prst="straightConnector1">
            <a:avLst/>
          </a:prstGeom>
          <a:ln w="28575" cap="flat" cmpd="sng">
            <a:solidFill>
              <a:srgbClr val="FFFFFF"/>
            </a:solidFill>
            <a:prstDash val="solid"/>
            <a:round/>
            <a:headEnd type="none" w="med" len="med"/>
            <a:tailEnd type="triangle" w="med" len="med"/>
          </a:ln>
        </p:spPr>
      </p:cxnSp>
      <p:sp>
        <p:nvSpPr>
          <p:cNvPr id="35850" name="矩形 1049348"/>
          <p:cNvSpPr/>
          <p:nvPr/>
        </p:nvSpPr>
        <p:spPr>
          <a:xfrm>
            <a:off x="738188" y="403225"/>
            <a:ext cx="3500437" cy="522288"/>
          </a:xfrm>
          <a:prstGeom prst="rect">
            <a:avLst/>
          </a:prstGeom>
          <a:noFill/>
          <a:ln w="9525">
            <a:noFill/>
          </a:ln>
        </p:spPr>
        <p:txBody>
          <a:bodyPr lIns="91440" tIns="45720" rIns="91440" bIns="45720" anchor="t" anchorCtr="0">
            <a:spAutoFit/>
          </a:bodyPr>
          <a:lstStyle/>
          <a:p>
            <a:pPr>
              <a:buSzTx/>
            </a:pPr>
            <a:r>
              <a:rPr lang="zh-CN" altLang="en-US" sz="2800" b="1">
                <a:solidFill>
                  <a:srgbClr val="C00000"/>
                </a:solidFill>
                <a:latin typeface="微软雅黑" panose="020B0503020204020204" charset="-122"/>
                <a:ea typeface="微软雅黑" panose="020B0503020204020204" charset="-122"/>
              </a:rPr>
              <a:t>夏季工作的安全要点</a:t>
            </a:r>
            <a:endParaRPr lang="zh-CN" altLang="zh-CN">
              <a:latin typeface="Calibri" panose="020F0502020204030204" pitchFamily="34" charset="0"/>
              <a:ea typeface="宋体" panose="02010600030101010101" pitchFamily="2" charset="-122"/>
            </a:endParaRPr>
          </a:p>
        </p:txBody>
      </p:sp>
      <p:sp>
        <p:nvSpPr>
          <p:cNvPr id="35851" name="矩形 1049350"/>
          <p:cNvSpPr/>
          <p:nvPr/>
        </p:nvSpPr>
        <p:spPr>
          <a:xfrm>
            <a:off x="738188" y="1116013"/>
            <a:ext cx="3429000" cy="460375"/>
          </a:xfrm>
          <a:prstGeom prst="rect">
            <a:avLst/>
          </a:prstGeom>
          <a:noFill/>
          <a:ln w="9525">
            <a:noFill/>
          </a:ln>
        </p:spPr>
        <p:txBody>
          <a:bodyPr lIns="91440" tIns="45720" rIns="91440" bIns="45720" anchor="t" anchorCtr="0">
            <a:spAutoFit/>
          </a:bodyPr>
          <a:lstStyle/>
          <a:p>
            <a:pPr>
              <a:buSzTx/>
            </a:pPr>
            <a:r>
              <a:rPr lang="en-US" altLang="zh-CN" sz="2400" b="1">
                <a:latin typeface="微软雅黑" panose="020B0503020204020204" charset="-122"/>
                <a:ea typeface="微软雅黑" panose="020B0503020204020204" charset="-122"/>
                <a:sym typeface="宋体" panose="02010600030101010101" pitchFamily="2" charset="-122"/>
              </a:rPr>
              <a:t>3</a:t>
            </a:r>
            <a:r>
              <a:rPr lang="zh-CN" altLang="en-US" sz="2400" b="1">
                <a:latin typeface="微软雅黑" panose="020B0503020204020204" charset="-122"/>
                <a:ea typeface="微软雅黑" panose="020B0503020204020204" charset="-122"/>
                <a:sym typeface="宋体" panose="02010600030101010101" pitchFamily="2" charset="-122"/>
              </a:rPr>
              <a:t>、危化品安全</a:t>
            </a:r>
            <a:endParaRPr lang="zh-CN" altLang="zh-CN">
              <a:latin typeface="Calibri" panose="020F0502020204030204" pitchFamily="34" charset="0"/>
              <a:ea typeface="宋体" panose="02010600030101010101" pitchFamily="2" charset="-122"/>
            </a:endParaRPr>
          </a:p>
        </p:txBody>
      </p:sp>
      <p:pic>
        <p:nvPicPr>
          <p:cNvPr id="35852" name="图片 2097416"/>
          <p:cNvPicPr>
            <a:picLocks noChangeAspect="1"/>
          </p:cNvPicPr>
          <p:nvPr/>
        </p:nvPicPr>
        <p:blipFill>
          <a:blip r:embed="rId4"/>
          <a:stretch>
            <a:fillRect/>
          </a:stretch>
        </p:blipFill>
        <p:spPr>
          <a:xfrm>
            <a:off x="3121025" y="2276475"/>
            <a:ext cx="3382963" cy="2536825"/>
          </a:xfrm>
          <a:prstGeom prst="rect">
            <a:avLst/>
          </a:prstGeom>
          <a:noFill/>
          <a:ln w="9525">
            <a:noFill/>
          </a:ln>
        </p:spPr>
      </p:pic>
      <p:grpSp>
        <p:nvGrpSpPr>
          <p:cNvPr id="405" name="组合 404"/>
          <p:cNvGrpSpPr/>
          <p:nvPr/>
        </p:nvGrpSpPr>
        <p:grpSpPr>
          <a:xfrm>
            <a:off x="55563" y="1908175"/>
            <a:ext cx="6557962" cy="3444875"/>
            <a:chOff x="35" y="1202"/>
            <a:chExt cx="4131" cy="2170"/>
          </a:xfrm>
        </p:grpSpPr>
        <p:pic>
          <p:nvPicPr>
            <p:cNvPr id="35854" name="图片 2097418"/>
            <p:cNvPicPr>
              <a:picLocks noChangeAspect="1"/>
            </p:cNvPicPr>
            <p:nvPr/>
          </p:nvPicPr>
          <p:blipFill>
            <a:blip r:embed="rId5"/>
            <a:stretch>
              <a:fillRect/>
            </a:stretch>
          </p:blipFill>
          <p:spPr>
            <a:xfrm>
              <a:off x="35" y="1202"/>
              <a:ext cx="4131" cy="2170"/>
            </a:xfrm>
            <a:prstGeom prst="rect">
              <a:avLst/>
            </a:prstGeom>
            <a:noFill/>
            <a:ln w="9525">
              <a:noFill/>
            </a:ln>
          </p:spPr>
        </p:pic>
        <p:sp>
          <p:nvSpPr>
            <p:cNvPr id="35855" name="矩形 1049352"/>
            <p:cNvSpPr/>
            <p:nvPr/>
          </p:nvSpPr>
          <p:spPr>
            <a:xfrm>
              <a:off x="42" y="1210"/>
              <a:ext cx="4113" cy="2149"/>
            </a:xfrm>
            <a:prstGeom prst="rect">
              <a:avLst/>
            </a:prstGeom>
            <a:noFill/>
            <a:ln w="9525">
              <a:noFill/>
            </a:ln>
          </p:spPr>
          <p:txBody>
            <a:bodyPr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100"/>
                                  </p:stCondLst>
                                  <p:childTnLst>
                                    <p:set>
                                      <p:cBhvr>
                                        <p:cTn id="6" dur="1" fill="hold">
                                          <p:stCondLst>
                                            <p:cond delay="0"/>
                                          </p:stCondLst>
                                        </p:cTn>
                                        <p:tgtEl>
                                          <p:spTgt spid="1049343"/>
                                        </p:tgtEl>
                                        <p:attrNameLst>
                                          <p:attrName>style.visibility</p:attrName>
                                        </p:attrNameLst>
                                      </p:cBhvr>
                                      <p:to>
                                        <p:strVal val="visible"/>
                                      </p:to>
                                    </p:set>
                                    <p:anim calcmode="lin" valueType="num">
                                      <p:cBhvr additive="base">
                                        <p:cTn id="7" dur="750" fill="hold"/>
                                        <p:tgtEl>
                                          <p:spTgt spid="1049343"/>
                                        </p:tgtEl>
                                        <p:attrNameLst>
                                          <p:attrName>ppt_x</p:attrName>
                                        </p:attrNameLst>
                                      </p:cBhvr>
                                      <p:tavLst>
                                        <p:tav tm="0">
                                          <p:val>
                                            <p:strVal val="1+#ppt_w/2"/>
                                          </p:val>
                                        </p:tav>
                                        <p:tav tm="100000">
                                          <p:val>
                                            <p:strVal val="#ppt_x"/>
                                          </p:val>
                                        </p:tav>
                                      </p:tavLst>
                                    </p:anim>
                                    <p:anim calcmode="lin" valueType="num">
                                      <p:cBhvr additive="base">
                                        <p:cTn id="8" dur="750" fill="hold"/>
                                        <p:tgtEl>
                                          <p:spTgt spid="1049343"/>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150"/>
                                  </p:stCondLst>
                                  <p:childTnLst>
                                    <p:set>
                                      <p:cBhvr>
                                        <p:cTn id="10" dur="1" fill="hold">
                                          <p:stCondLst>
                                            <p:cond delay="0"/>
                                          </p:stCondLst>
                                        </p:cTn>
                                        <p:tgtEl>
                                          <p:spTgt spid="2097413"/>
                                        </p:tgtEl>
                                        <p:attrNameLst>
                                          <p:attrName>style.visibility</p:attrName>
                                        </p:attrNameLst>
                                      </p:cBhvr>
                                      <p:to>
                                        <p:strVal val="visible"/>
                                      </p:to>
                                    </p:set>
                                    <p:anim calcmode="lin" valueType="num">
                                      <p:cBhvr additive="base">
                                        <p:cTn id="11" dur="750" fill="hold"/>
                                        <p:tgtEl>
                                          <p:spTgt spid="2097413"/>
                                        </p:tgtEl>
                                        <p:attrNameLst>
                                          <p:attrName>ppt_x</p:attrName>
                                        </p:attrNameLst>
                                      </p:cBhvr>
                                      <p:tavLst>
                                        <p:tav tm="0">
                                          <p:val>
                                            <p:strVal val="1+#ppt_w/2"/>
                                          </p:val>
                                        </p:tav>
                                        <p:tav tm="100000">
                                          <p:val>
                                            <p:strVal val="#ppt_x"/>
                                          </p:val>
                                        </p:tav>
                                      </p:tavLst>
                                    </p:anim>
                                    <p:anim calcmode="lin" valueType="num">
                                      <p:cBhvr additive="base">
                                        <p:cTn id="12" dur="750" fill="hold"/>
                                        <p:tgtEl>
                                          <p:spTgt spid="2097413"/>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200"/>
                                  </p:stCondLst>
                                  <p:childTnLst>
                                    <p:set>
                                      <p:cBhvr>
                                        <p:cTn id="14" dur="1" fill="hold">
                                          <p:stCondLst>
                                            <p:cond delay="0"/>
                                          </p:stCondLst>
                                        </p:cTn>
                                        <p:tgtEl>
                                          <p:spTgt spid="1049345"/>
                                        </p:tgtEl>
                                        <p:attrNameLst>
                                          <p:attrName>style.visibility</p:attrName>
                                        </p:attrNameLst>
                                      </p:cBhvr>
                                      <p:to>
                                        <p:strVal val="visible"/>
                                      </p:to>
                                    </p:set>
                                    <p:anim calcmode="lin" valueType="num">
                                      <p:cBhvr additive="base">
                                        <p:cTn id="15" dur="750" fill="hold"/>
                                        <p:tgtEl>
                                          <p:spTgt spid="1049345"/>
                                        </p:tgtEl>
                                        <p:attrNameLst>
                                          <p:attrName>ppt_x</p:attrName>
                                        </p:attrNameLst>
                                      </p:cBhvr>
                                      <p:tavLst>
                                        <p:tav tm="0">
                                          <p:val>
                                            <p:strVal val="1+#ppt_w/2"/>
                                          </p:val>
                                        </p:tav>
                                        <p:tav tm="100000">
                                          <p:val>
                                            <p:strVal val="#ppt_x"/>
                                          </p:val>
                                        </p:tav>
                                      </p:tavLst>
                                    </p:anim>
                                    <p:anim calcmode="lin" valueType="num">
                                      <p:cBhvr additive="base">
                                        <p:cTn id="16" dur="750" fill="hold"/>
                                        <p:tgtEl>
                                          <p:spTgt spid="1049345"/>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0"/>
                                  </p:stCondLst>
                                  <p:childTnLst>
                                    <p:set>
                                      <p:cBhvr>
                                        <p:cTn id="18" dur="1" fill="hold">
                                          <p:stCondLst>
                                            <p:cond delay="0"/>
                                          </p:stCondLst>
                                        </p:cTn>
                                        <p:tgtEl>
                                          <p:spTgt spid="405"/>
                                        </p:tgtEl>
                                        <p:attrNameLst>
                                          <p:attrName>style.visibility</p:attrName>
                                        </p:attrNameLst>
                                      </p:cBhvr>
                                      <p:to>
                                        <p:strVal val="visible"/>
                                      </p:to>
                                    </p:set>
                                    <p:anim calcmode="lin" valueType="num">
                                      <p:cBhvr additive="base">
                                        <p:cTn id="19" dur="750" fill="hold"/>
                                        <p:tgtEl>
                                          <p:spTgt spid="405"/>
                                        </p:tgtEl>
                                        <p:attrNameLst>
                                          <p:attrName>ppt_x</p:attrName>
                                        </p:attrNameLst>
                                      </p:cBhvr>
                                      <p:tavLst>
                                        <p:tav tm="0">
                                          <p:val>
                                            <p:strVal val="1+#ppt_w/2"/>
                                          </p:val>
                                        </p:tav>
                                        <p:tav tm="100000">
                                          <p:val>
                                            <p:strVal val="#ppt_x"/>
                                          </p:val>
                                        </p:tav>
                                      </p:tavLst>
                                    </p:anim>
                                    <p:anim calcmode="lin" valueType="num">
                                      <p:cBhvr additive="base">
                                        <p:cTn id="20" dur="750" fill="hold"/>
                                        <p:tgtEl>
                                          <p:spTgt spid="405"/>
                                        </p:tgtEl>
                                        <p:attrNameLst>
                                          <p:attrName>ppt_y</p:attrName>
                                        </p:attrNameLst>
                                      </p:cBhvr>
                                      <p:tavLst>
                                        <p:tav tm="0">
                                          <p:val>
                                            <p:strVal val="#ppt_y"/>
                                          </p:val>
                                        </p:tav>
                                        <p:tav tm="100000">
                                          <p:val>
                                            <p:strVal val="#ppt_y"/>
                                          </p:val>
                                        </p:tav>
                                      </p:tavLst>
                                    </p:anim>
                                  </p:childTnLst>
                                </p:cTn>
                              </p:par>
                              <p:par>
                                <p:cTn id="21" presetID="23" presetClass="entr" presetSubtype="36" fill="hold" nodeType="withEffect">
                                  <p:stCondLst>
                                    <p:cond delay="750"/>
                                  </p:stCondLst>
                                  <p:childTnLst>
                                    <p:set>
                                      <p:cBhvr>
                                        <p:cTn id="22" dur="1" fill="hold">
                                          <p:stCondLst>
                                            <p:cond delay="0"/>
                                          </p:stCondLst>
                                        </p:cTn>
                                        <p:tgtEl>
                                          <p:spTgt spid="403"/>
                                        </p:tgtEl>
                                        <p:attrNameLst>
                                          <p:attrName>style.visibility</p:attrName>
                                        </p:attrNameLst>
                                      </p:cBhvr>
                                      <p:to>
                                        <p:strVal val="visible"/>
                                      </p:to>
                                    </p:set>
                                    <p:anim calcmode="lin" valueType="num">
                                      <p:cBhvr>
                                        <p:cTn id="23" dur="300" fill="hold"/>
                                        <p:tgtEl>
                                          <p:spTgt spid="403"/>
                                        </p:tgtEl>
                                        <p:attrNameLst>
                                          <p:attrName>ppt_w</p:attrName>
                                        </p:attrNameLst>
                                      </p:cBhvr>
                                      <p:tavLst>
                                        <p:tav tm="0">
                                          <p:val>
                                            <p:strVal val="(6*min(max(#ppt_w*#ppt_h,.3),1)-7.4)/-.7*#ppt_w"/>
                                          </p:val>
                                        </p:tav>
                                        <p:tav tm="100000">
                                          <p:val>
                                            <p:strVal val="#ppt_w"/>
                                          </p:val>
                                        </p:tav>
                                      </p:tavLst>
                                    </p:anim>
                                    <p:anim calcmode="lin" valueType="num">
                                      <p:cBhvr>
                                        <p:cTn id="24" dur="300" fill="hold"/>
                                        <p:tgtEl>
                                          <p:spTgt spid="403"/>
                                        </p:tgtEl>
                                        <p:attrNameLst>
                                          <p:attrName>ppt_h</p:attrName>
                                        </p:attrNameLst>
                                      </p:cBhvr>
                                      <p:tavLst>
                                        <p:tav tm="0">
                                          <p:val>
                                            <p:strVal val="(6*min(max(#ppt_w*#ppt_h,.3),1)-7.4)/-.7*#ppt_h"/>
                                          </p:val>
                                        </p:tav>
                                        <p:tav tm="100000">
                                          <p:val>
                                            <p:strVal val="#ppt_h"/>
                                          </p:val>
                                        </p:tav>
                                      </p:tavLst>
                                    </p:anim>
                                    <p:anim calcmode="lin" valueType="num">
                                      <p:cBhvr>
                                        <p:cTn id="25" dur="300" fill="hold"/>
                                        <p:tgtEl>
                                          <p:spTgt spid="403"/>
                                        </p:tgtEl>
                                        <p:attrNameLst>
                                          <p:attrName>ppt_x</p:attrName>
                                        </p:attrNameLst>
                                      </p:cBhvr>
                                      <p:tavLst>
                                        <p:tav tm="0">
                                          <p:val>
                                            <p:fltVal val="0.5"/>
                                          </p:val>
                                        </p:tav>
                                        <p:tav tm="100000">
                                          <p:val>
                                            <p:strVal val="#ppt_x"/>
                                          </p:val>
                                        </p:tav>
                                      </p:tavLst>
                                    </p:anim>
                                    <p:anim calcmode="lin" valueType="num">
                                      <p:cBhvr>
                                        <p:cTn id="26" dur="300" fill="hold"/>
                                        <p:tgtEl>
                                          <p:spTgt spid="403"/>
                                        </p:tgtEl>
                                        <p:attrNameLst>
                                          <p:attrName>ppt_y</p:attrName>
                                        </p:attrNameLst>
                                      </p:cBhvr>
                                      <p:tavLst>
                                        <p:tav tm="0">
                                          <p:val>
                                            <p:strVal val="1+(6*min(max(#ppt_w*#ppt_h,.3),1)-7.4)/-.7*#ppt_h/2"/>
                                          </p:val>
                                        </p:tav>
                                        <p:tav tm="100000">
                                          <p:val>
                                            <p:strVal val="#ppt_y"/>
                                          </p:val>
                                        </p:tav>
                                      </p:tavLst>
                                    </p:anim>
                                  </p:childTnLst>
                                </p:cTn>
                              </p:par>
                              <p:par>
                                <p:cTn id="27" presetID="23" presetClass="entr" presetSubtype="36" fill="hold" nodeType="withEffect">
                                  <p:stCondLst>
                                    <p:cond delay="750"/>
                                  </p:stCondLst>
                                  <p:childTnLst>
                                    <p:set>
                                      <p:cBhvr>
                                        <p:cTn id="28" dur="1" fill="hold">
                                          <p:stCondLst>
                                            <p:cond delay="0"/>
                                          </p:stCondLst>
                                        </p:cTn>
                                        <p:tgtEl>
                                          <p:spTgt spid="3145742"/>
                                        </p:tgtEl>
                                        <p:attrNameLst>
                                          <p:attrName>style.visibility</p:attrName>
                                        </p:attrNameLst>
                                      </p:cBhvr>
                                      <p:to>
                                        <p:strVal val="visible"/>
                                      </p:to>
                                    </p:set>
                                    <p:anim calcmode="lin" valueType="num">
                                      <p:cBhvr>
                                        <p:cTn id="29" dur="300" fill="hold"/>
                                        <p:tgtEl>
                                          <p:spTgt spid="3145742"/>
                                        </p:tgtEl>
                                        <p:attrNameLst>
                                          <p:attrName>ppt_w</p:attrName>
                                        </p:attrNameLst>
                                      </p:cBhvr>
                                      <p:tavLst>
                                        <p:tav tm="0">
                                          <p:val>
                                            <p:strVal val="(6*min(max(#ppt_w*#ppt_h,.3),1)-7.4)/-.7*#ppt_w"/>
                                          </p:val>
                                        </p:tav>
                                        <p:tav tm="100000">
                                          <p:val>
                                            <p:strVal val="#ppt_w"/>
                                          </p:val>
                                        </p:tav>
                                      </p:tavLst>
                                    </p:anim>
                                    <p:anim calcmode="lin" valueType="num">
                                      <p:cBhvr>
                                        <p:cTn id="30" dur="300" fill="hold"/>
                                        <p:tgtEl>
                                          <p:spTgt spid="3145742"/>
                                        </p:tgtEl>
                                        <p:attrNameLst>
                                          <p:attrName>ppt_h</p:attrName>
                                        </p:attrNameLst>
                                      </p:cBhvr>
                                      <p:tavLst>
                                        <p:tav tm="0">
                                          <p:val>
                                            <p:strVal val="(6*min(max(#ppt_w*#ppt_h,.3),1)-7.4)/-.7*#ppt_h"/>
                                          </p:val>
                                        </p:tav>
                                        <p:tav tm="100000">
                                          <p:val>
                                            <p:strVal val="#ppt_h"/>
                                          </p:val>
                                        </p:tav>
                                      </p:tavLst>
                                    </p:anim>
                                    <p:anim calcmode="lin" valueType="num">
                                      <p:cBhvr>
                                        <p:cTn id="31" dur="300" fill="hold"/>
                                        <p:tgtEl>
                                          <p:spTgt spid="3145742"/>
                                        </p:tgtEl>
                                        <p:attrNameLst>
                                          <p:attrName>ppt_x</p:attrName>
                                        </p:attrNameLst>
                                      </p:cBhvr>
                                      <p:tavLst>
                                        <p:tav tm="0">
                                          <p:val>
                                            <p:fltVal val="0.5"/>
                                          </p:val>
                                        </p:tav>
                                        <p:tav tm="100000">
                                          <p:val>
                                            <p:strVal val="#ppt_x"/>
                                          </p:val>
                                        </p:tav>
                                      </p:tavLst>
                                    </p:anim>
                                    <p:anim calcmode="lin" valueType="num">
                                      <p:cBhvr>
                                        <p:cTn id="32" dur="300" fill="hold"/>
                                        <p:tgtEl>
                                          <p:spTgt spid="3145742"/>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图片 2097420"/>
          <p:cNvPicPr>
            <a:picLocks noChangeAspect="1"/>
          </p:cNvPicPr>
          <p:nvPr/>
        </p:nvPicPr>
        <p:blipFill>
          <a:blip r:embed="rId1"/>
          <a:stretch>
            <a:fillRect/>
          </a:stretch>
        </p:blipFill>
        <p:spPr>
          <a:xfrm>
            <a:off x="-15875" y="2165350"/>
            <a:ext cx="2932113" cy="2770188"/>
          </a:xfrm>
          <a:prstGeom prst="rect">
            <a:avLst/>
          </a:prstGeom>
          <a:noFill/>
          <a:ln w="9525">
            <a:noFill/>
          </a:ln>
        </p:spPr>
      </p:pic>
      <p:sp>
        <p:nvSpPr>
          <p:cNvPr id="36866" name="矩形 1049354"/>
          <p:cNvSpPr/>
          <p:nvPr/>
        </p:nvSpPr>
        <p:spPr>
          <a:xfrm>
            <a:off x="6800850" y="1662113"/>
            <a:ext cx="2571750" cy="398462"/>
          </a:xfrm>
          <a:prstGeom prst="rect">
            <a:avLst/>
          </a:prstGeom>
          <a:noFill/>
          <a:ln w="9525">
            <a:noFill/>
          </a:ln>
        </p:spPr>
        <p:txBody>
          <a:bodyPr lIns="91440" tIns="45720" rIns="91440" bIns="45720" anchor="t" anchorCtr="0">
            <a:spAutoFit/>
          </a:bodyPr>
          <a:lstStyle/>
          <a:p>
            <a:pPr>
              <a:buSzTx/>
            </a:pPr>
            <a:r>
              <a:rPr lang="zh-CN" altLang="en-US" sz="2000" b="1">
                <a:solidFill>
                  <a:srgbClr val="0070C0"/>
                </a:solidFill>
                <a:latin typeface="微软雅黑" panose="020B0503020204020204" charset="-122"/>
                <a:ea typeface="微软雅黑" panose="020B0503020204020204" charset="-122"/>
              </a:rPr>
              <a:t>①丙酮、乙醇</a:t>
            </a:r>
            <a:endParaRPr lang="zh-CN" altLang="zh-CN">
              <a:latin typeface="Calibri" panose="020F0502020204030204" pitchFamily="34" charset="0"/>
              <a:ea typeface="宋体" panose="02010600030101010101" pitchFamily="2" charset="-122"/>
            </a:endParaRPr>
          </a:p>
        </p:txBody>
      </p:sp>
      <p:sp>
        <p:nvSpPr>
          <p:cNvPr id="1049357" name="矩形 1049356"/>
          <p:cNvSpPr/>
          <p:nvPr/>
        </p:nvSpPr>
        <p:spPr>
          <a:xfrm>
            <a:off x="6704013" y="2222500"/>
            <a:ext cx="2765425" cy="522288"/>
          </a:xfrm>
          <a:prstGeom prst="rect">
            <a:avLst/>
          </a:prstGeom>
          <a:noFill/>
          <a:ln w="9525">
            <a:noFill/>
          </a:ln>
        </p:spPr>
        <p:txBody>
          <a:bodyPr lIns="91440" tIns="45720" rIns="91440" bIns="45720" anchor="t" anchorCtr="0">
            <a:spAutoFit/>
          </a:bodyPr>
          <a:lstStyle/>
          <a:p>
            <a:pPr>
              <a:buSzTx/>
            </a:pPr>
            <a:r>
              <a:rPr lang="zh-CN" altLang="en-US" sz="2800" b="1">
                <a:solidFill>
                  <a:srgbClr val="00B0F0"/>
                </a:solidFill>
                <a:latin typeface="微软雅黑" panose="020B0503020204020204" charset="-122"/>
                <a:ea typeface="微软雅黑" panose="020B0503020204020204" charset="-122"/>
                <a:sym typeface="宋体" panose="02010600030101010101" pitchFamily="2" charset="-122"/>
              </a:rPr>
              <a:t>◆</a:t>
            </a:r>
            <a:r>
              <a:rPr lang="zh-CN" altLang="en-US" sz="2800" b="1">
                <a:solidFill>
                  <a:srgbClr val="002060"/>
                </a:solidFill>
                <a:latin typeface="微软雅黑" panose="020B0503020204020204" charset="-122"/>
                <a:ea typeface="微软雅黑" panose="020B0503020204020204" charset="-122"/>
                <a:sym typeface="宋体" panose="02010600030101010101" pitchFamily="2" charset="-122"/>
              </a:rPr>
              <a:t>夏季存储</a:t>
            </a:r>
            <a:endParaRPr lang="zh-CN" altLang="zh-CN">
              <a:latin typeface="Calibri" panose="020F0502020204030204" pitchFamily="34" charset="0"/>
              <a:ea typeface="宋体" panose="02010600030101010101" pitchFamily="2" charset="-122"/>
            </a:endParaRPr>
          </a:p>
        </p:txBody>
      </p:sp>
      <p:pic>
        <p:nvPicPr>
          <p:cNvPr id="2097423" name="图片 2097422"/>
          <p:cNvPicPr>
            <a:picLocks noChangeAspect="1"/>
          </p:cNvPicPr>
          <p:nvPr/>
        </p:nvPicPr>
        <p:blipFill>
          <a:blip r:embed="rId2"/>
          <a:stretch>
            <a:fillRect/>
          </a:stretch>
        </p:blipFill>
        <p:spPr>
          <a:xfrm>
            <a:off x="6827838" y="2908300"/>
            <a:ext cx="365125" cy="30163"/>
          </a:xfrm>
          <a:prstGeom prst="rect">
            <a:avLst/>
          </a:prstGeom>
          <a:noFill/>
          <a:ln w="9525">
            <a:noFill/>
          </a:ln>
        </p:spPr>
      </p:pic>
      <p:sp>
        <p:nvSpPr>
          <p:cNvPr id="1049359" name="矩形 1049358"/>
          <p:cNvSpPr/>
          <p:nvPr/>
        </p:nvSpPr>
        <p:spPr>
          <a:xfrm>
            <a:off x="6704013" y="3082925"/>
            <a:ext cx="4913312" cy="2609850"/>
          </a:xfrm>
          <a:prstGeom prst="rect">
            <a:avLst/>
          </a:prstGeom>
          <a:noFill/>
          <a:ln w="9525">
            <a:noFill/>
          </a:ln>
        </p:spPr>
        <p:txBody>
          <a:bodyPr lIns="91440" tIns="45720" rIns="91440" bIns="45720" anchor="t" anchorCtr="0">
            <a:spAutoFit/>
          </a:bodyPr>
          <a:lstStyle/>
          <a:p>
            <a:pPr>
              <a:lnSpc>
                <a:spcPct val="130000"/>
              </a:lnSpc>
              <a:buSzTx/>
            </a:pPr>
            <a:r>
              <a:rPr lang="zh-CN" altLang="en-US" b="1">
                <a:solidFill>
                  <a:srgbClr val="00B0F0"/>
                </a:solidFill>
                <a:latin typeface="微软雅黑" panose="020B0503020204020204" charset="-122"/>
                <a:ea typeface="微软雅黑" panose="020B0503020204020204" charset="-122"/>
                <a:sym typeface="宋体" panose="02010600030101010101" pitchFamily="2" charset="-122"/>
              </a:rPr>
              <a:t>◇</a:t>
            </a:r>
            <a:r>
              <a:rPr lang="en-US" altLang="zh-CN" b="1">
                <a:solidFill>
                  <a:srgbClr val="002060"/>
                </a:solidFill>
                <a:latin typeface="微软雅黑" panose="020B0503020204020204" charset="-122"/>
                <a:ea typeface="微软雅黑" panose="020B0503020204020204" charset="-122"/>
                <a:sym typeface="宋体" panose="02010600030101010101" pitchFamily="2" charset="-122"/>
              </a:rPr>
              <a:t>进行危化品盛装时，一般以充灌85%</a:t>
            </a:r>
            <a:r>
              <a:rPr lang="zh-CN" altLang="en-US" b="1">
                <a:solidFill>
                  <a:srgbClr val="002060"/>
                </a:solidFill>
                <a:latin typeface="微软雅黑" panose="020B0503020204020204" charset="-122"/>
                <a:ea typeface="微软雅黑" panose="020B0503020204020204" charset="-122"/>
                <a:sym typeface="宋体" panose="02010600030101010101" pitchFamily="2" charset="-122"/>
              </a:rPr>
              <a:t>左右为宜；</a:t>
            </a:r>
            <a:endParaRPr lang="zh-CN" altLang="zh-CN">
              <a:latin typeface="Calibri" panose="020F0502020204030204" pitchFamily="34" charset="0"/>
              <a:ea typeface="宋体" panose="02010600030101010101" pitchFamily="2" charset="-122"/>
            </a:endParaRPr>
          </a:p>
          <a:p>
            <a:pPr>
              <a:lnSpc>
                <a:spcPct val="130000"/>
              </a:lnSpc>
              <a:buSzTx/>
            </a:pPr>
            <a:r>
              <a:rPr lang="zh-CN" altLang="en-US" b="1">
                <a:solidFill>
                  <a:srgbClr val="00B0F0"/>
                </a:solidFill>
                <a:latin typeface="微软雅黑" panose="020B0503020204020204" charset="-122"/>
                <a:ea typeface="微软雅黑" panose="020B0503020204020204" charset="-122"/>
                <a:sym typeface="宋体" panose="02010600030101010101" pitchFamily="2" charset="-122"/>
              </a:rPr>
              <a:t>◇</a:t>
            </a:r>
            <a:r>
              <a:rPr lang="zh-CN" altLang="en-US" b="1">
                <a:solidFill>
                  <a:srgbClr val="002060"/>
                </a:solidFill>
                <a:latin typeface="微软雅黑" panose="020B0503020204020204" charset="-122"/>
                <a:ea typeface="微软雅黑" panose="020B0503020204020204" charset="-122"/>
                <a:sym typeface="宋体" panose="02010600030101010101" pitchFamily="2" charset="-122"/>
              </a:rPr>
              <a:t>尽量使用完好无损的铁桶进行盛装，避免使用生锈、变形严重的铁桶；</a:t>
            </a:r>
            <a:endParaRPr lang="zh-CN" altLang="zh-CN">
              <a:latin typeface="Calibri" panose="020F0502020204030204" pitchFamily="34" charset="0"/>
              <a:ea typeface="宋体" panose="02010600030101010101" pitchFamily="2" charset="-122"/>
            </a:endParaRPr>
          </a:p>
          <a:p>
            <a:pPr>
              <a:lnSpc>
                <a:spcPct val="130000"/>
              </a:lnSpc>
              <a:buSzTx/>
            </a:pPr>
            <a:r>
              <a:rPr lang="zh-CN" altLang="en-US" b="1">
                <a:solidFill>
                  <a:srgbClr val="00B0F0"/>
                </a:solidFill>
                <a:latin typeface="微软雅黑" panose="020B0503020204020204" charset="-122"/>
                <a:ea typeface="微软雅黑" panose="020B0503020204020204" charset="-122"/>
                <a:sym typeface="宋体" panose="02010600030101010101" pitchFamily="2" charset="-122"/>
              </a:rPr>
              <a:t>◇</a:t>
            </a:r>
            <a:r>
              <a:rPr lang="zh-CN" altLang="en-US" b="1">
                <a:solidFill>
                  <a:srgbClr val="002060"/>
                </a:solidFill>
                <a:latin typeface="微软雅黑" panose="020B0503020204020204" charset="-122"/>
                <a:ea typeface="微软雅黑" panose="020B0503020204020204" charset="-122"/>
                <a:sym typeface="宋体" panose="02010600030101010101" pitchFamily="2" charset="-122"/>
              </a:rPr>
              <a:t>温度较高时注意对桶身进行洒水降温。</a:t>
            </a:r>
            <a:endParaRPr lang="zh-CN" altLang="zh-CN">
              <a:latin typeface="Calibri" panose="020F0502020204030204" pitchFamily="34" charset="0"/>
              <a:ea typeface="宋体" panose="02010600030101010101" pitchFamily="2" charset="-122"/>
            </a:endParaRPr>
          </a:p>
          <a:p>
            <a:pPr>
              <a:lnSpc>
                <a:spcPct val="130000"/>
              </a:lnSpc>
              <a:buSzTx/>
            </a:pPr>
            <a:endParaRPr lang="en-US" altLang="zh-CN" b="1">
              <a:solidFill>
                <a:srgbClr val="C00000"/>
              </a:solidFill>
              <a:latin typeface="微软雅黑" panose="020B0503020204020204" charset="-122"/>
              <a:ea typeface="微软雅黑" panose="020B0503020204020204" charset="-122"/>
            </a:endParaRPr>
          </a:p>
          <a:p>
            <a:pPr>
              <a:lnSpc>
                <a:spcPct val="130000"/>
              </a:lnSpc>
              <a:buSzTx/>
            </a:pPr>
            <a:r>
              <a:rPr lang="zh-CN" altLang="en-US" b="1">
                <a:solidFill>
                  <a:srgbClr val="002060"/>
                </a:solidFill>
                <a:latin typeface="微软雅黑" panose="020B0503020204020204" charset="-122"/>
                <a:ea typeface="微软雅黑" panose="020B0503020204020204" charset="-122"/>
                <a:sym typeface="宋体" panose="02010600030101010101" pitchFamily="2" charset="-122"/>
              </a:rPr>
              <a:t>防止夏季“鼓桶”现象的发生。</a:t>
            </a:r>
            <a:endParaRPr lang="zh-CN" altLang="zh-CN">
              <a:latin typeface="Calibri" panose="020F0502020204030204" pitchFamily="34" charset="0"/>
              <a:ea typeface="宋体" panose="02010600030101010101" pitchFamily="2" charset="-122"/>
            </a:endParaRPr>
          </a:p>
        </p:txBody>
      </p:sp>
      <p:grpSp>
        <p:nvGrpSpPr>
          <p:cNvPr id="409" name="组合 408"/>
          <p:cNvGrpSpPr/>
          <p:nvPr/>
        </p:nvGrpSpPr>
        <p:grpSpPr>
          <a:xfrm>
            <a:off x="10320338" y="5651500"/>
            <a:ext cx="1103312" cy="407988"/>
            <a:chOff x="6501" y="3560"/>
            <a:chExt cx="695" cy="257"/>
          </a:xfrm>
        </p:grpSpPr>
        <p:pic>
          <p:nvPicPr>
            <p:cNvPr id="36871" name="图片 2097424"/>
            <p:cNvPicPr>
              <a:picLocks noChangeAspect="1"/>
            </p:cNvPicPr>
            <p:nvPr/>
          </p:nvPicPr>
          <p:blipFill>
            <a:blip r:embed="rId3"/>
            <a:stretch>
              <a:fillRect/>
            </a:stretch>
          </p:blipFill>
          <p:spPr>
            <a:xfrm>
              <a:off x="6501" y="3560"/>
              <a:ext cx="695" cy="257"/>
            </a:xfrm>
            <a:prstGeom prst="rect">
              <a:avLst/>
            </a:prstGeom>
            <a:noFill/>
            <a:ln w="9525">
              <a:noFill/>
            </a:ln>
          </p:spPr>
        </p:pic>
        <p:sp>
          <p:nvSpPr>
            <p:cNvPr id="36872" name="矩形 1049360"/>
            <p:cNvSpPr/>
            <p:nvPr/>
          </p:nvSpPr>
          <p:spPr>
            <a:xfrm>
              <a:off x="6500" y="3558"/>
              <a:ext cx="697" cy="259"/>
            </a:xfrm>
            <a:prstGeom prst="rect">
              <a:avLst/>
            </a:prstGeom>
            <a:noFill/>
            <a:ln w="9525">
              <a:noFill/>
            </a:ln>
          </p:spPr>
          <p:txBody>
            <a:bodyPr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grpSp>
      <p:cxnSp>
        <p:nvCxnSpPr>
          <p:cNvPr id="3145744" name="直接箭头连接符 3145743"/>
          <p:cNvCxnSpPr/>
          <p:nvPr/>
        </p:nvCxnSpPr>
        <p:spPr>
          <a:xfrm>
            <a:off x="10655300" y="5853113"/>
            <a:ext cx="433388" cy="0"/>
          </a:xfrm>
          <a:prstGeom prst="straightConnector1">
            <a:avLst/>
          </a:prstGeom>
          <a:ln w="28575" cap="flat" cmpd="sng">
            <a:solidFill>
              <a:srgbClr val="FFFFFF"/>
            </a:solidFill>
            <a:prstDash val="solid"/>
            <a:round/>
            <a:headEnd type="none" w="med" len="med"/>
            <a:tailEnd type="triangle" w="med" len="med"/>
          </a:ln>
        </p:spPr>
      </p:cxnSp>
      <p:sp>
        <p:nvSpPr>
          <p:cNvPr id="36874" name="矩形 1049362"/>
          <p:cNvSpPr/>
          <p:nvPr/>
        </p:nvSpPr>
        <p:spPr>
          <a:xfrm>
            <a:off x="738188" y="403225"/>
            <a:ext cx="3500437" cy="522288"/>
          </a:xfrm>
          <a:prstGeom prst="rect">
            <a:avLst/>
          </a:prstGeom>
          <a:noFill/>
          <a:ln w="9525">
            <a:noFill/>
          </a:ln>
        </p:spPr>
        <p:txBody>
          <a:bodyPr lIns="91440" tIns="45720" rIns="91440" bIns="45720" anchor="t" anchorCtr="0">
            <a:spAutoFit/>
          </a:bodyPr>
          <a:lstStyle/>
          <a:p>
            <a:pPr>
              <a:buSzTx/>
            </a:pPr>
            <a:r>
              <a:rPr lang="zh-CN" altLang="en-US" sz="2800" b="1">
                <a:solidFill>
                  <a:srgbClr val="C00000"/>
                </a:solidFill>
                <a:latin typeface="微软雅黑" panose="020B0503020204020204" charset="-122"/>
                <a:ea typeface="微软雅黑" panose="020B0503020204020204" charset="-122"/>
              </a:rPr>
              <a:t>夏季工作的安全要点</a:t>
            </a:r>
            <a:endParaRPr lang="zh-CN" altLang="zh-CN">
              <a:latin typeface="Calibri" panose="020F0502020204030204" pitchFamily="34" charset="0"/>
              <a:ea typeface="宋体" panose="02010600030101010101" pitchFamily="2" charset="-122"/>
            </a:endParaRPr>
          </a:p>
        </p:txBody>
      </p:sp>
      <p:sp>
        <p:nvSpPr>
          <p:cNvPr id="36875" name="矩形 1049364"/>
          <p:cNvSpPr/>
          <p:nvPr/>
        </p:nvSpPr>
        <p:spPr>
          <a:xfrm>
            <a:off x="738188" y="1116013"/>
            <a:ext cx="3429000" cy="460375"/>
          </a:xfrm>
          <a:prstGeom prst="rect">
            <a:avLst/>
          </a:prstGeom>
          <a:noFill/>
          <a:ln w="9525">
            <a:noFill/>
          </a:ln>
        </p:spPr>
        <p:txBody>
          <a:bodyPr lIns="91440" tIns="45720" rIns="91440" bIns="45720" anchor="t" anchorCtr="0">
            <a:spAutoFit/>
          </a:bodyPr>
          <a:lstStyle/>
          <a:p>
            <a:pPr>
              <a:buSzTx/>
            </a:pPr>
            <a:r>
              <a:rPr lang="en-US" altLang="zh-CN" sz="2400" b="1">
                <a:latin typeface="微软雅黑" panose="020B0503020204020204" charset="-122"/>
                <a:ea typeface="微软雅黑" panose="020B0503020204020204" charset="-122"/>
                <a:sym typeface="宋体" panose="02010600030101010101" pitchFamily="2" charset="-122"/>
              </a:rPr>
              <a:t>3</a:t>
            </a:r>
            <a:r>
              <a:rPr lang="zh-CN" altLang="en-US" sz="2400" b="1">
                <a:latin typeface="微软雅黑" panose="020B0503020204020204" charset="-122"/>
                <a:ea typeface="微软雅黑" panose="020B0503020204020204" charset="-122"/>
                <a:sym typeface="宋体" panose="02010600030101010101" pitchFamily="2" charset="-122"/>
              </a:rPr>
              <a:t>、危化品安全</a:t>
            </a:r>
            <a:endParaRPr lang="zh-CN" altLang="zh-CN">
              <a:latin typeface="Calibri" panose="020F0502020204030204" pitchFamily="34" charset="0"/>
              <a:ea typeface="宋体" panose="02010600030101010101" pitchFamily="2" charset="-122"/>
            </a:endParaRPr>
          </a:p>
        </p:txBody>
      </p:sp>
      <p:pic>
        <p:nvPicPr>
          <p:cNvPr id="36876" name="图片 2097426"/>
          <p:cNvPicPr>
            <a:picLocks noChangeAspect="1"/>
          </p:cNvPicPr>
          <p:nvPr/>
        </p:nvPicPr>
        <p:blipFill>
          <a:blip r:embed="rId4"/>
          <a:stretch>
            <a:fillRect/>
          </a:stretch>
        </p:blipFill>
        <p:spPr>
          <a:xfrm>
            <a:off x="3121025" y="2276475"/>
            <a:ext cx="3382963" cy="2536825"/>
          </a:xfrm>
          <a:prstGeom prst="rect">
            <a:avLst/>
          </a:prstGeom>
          <a:noFill/>
          <a:ln w="9525">
            <a:noFill/>
          </a:ln>
        </p:spPr>
      </p:pic>
      <p:grpSp>
        <p:nvGrpSpPr>
          <p:cNvPr id="411" name="组合 410"/>
          <p:cNvGrpSpPr/>
          <p:nvPr/>
        </p:nvGrpSpPr>
        <p:grpSpPr>
          <a:xfrm>
            <a:off x="55563" y="1908175"/>
            <a:ext cx="6557962" cy="3444875"/>
            <a:chOff x="35" y="1202"/>
            <a:chExt cx="4131" cy="2170"/>
          </a:xfrm>
        </p:grpSpPr>
        <p:pic>
          <p:nvPicPr>
            <p:cNvPr id="36878" name="图片 2097428"/>
            <p:cNvPicPr>
              <a:picLocks noChangeAspect="1"/>
            </p:cNvPicPr>
            <p:nvPr/>
          </p:nvPicPr>
          <p:blipFill>
            <a:blip r:embed="rId5"/>
            <a:stretch>
              <a:fillRect/>
            </a:stretch>
          </p:blipFill>
          <p:spPr>
            <a:xfrm>
              <a:off x="35" y="1202"/>
              <a:ext cx="4131" cy="2170"/>
            </a:xfrm>
            <a:prstGeom prst="rect">
              <a:avLst/>
            </a:prstGeom>
            <a:noFill/>
            <a:ln w="9525">
              <a:noFill/>
            </a:ln>
          </p:spPr>
        </p:pic>
        <p:sp>
          <p:nvSpPr>
            <p:cNvPr id="36879" name="矩形 1049366"/>
            <p:cNvSpPr/>
            <p:nvPr/>
          </p:nvSpPr>
          <p:spPr>
            <a:xfrm>
              <a:off x="42" y="1210"/>
              <a:ext cx="4113" cy="2149"/>
            </a:xfrm>
            <a:prstGeom prst="rect">
              <a:avLst/>
            </a:prstGeom>
            <a:noFill/>
            <a:ln w="9525">
              <a:noFill/>
            </a:ln>
          </p:spPr>
          <p:txBody>
            <a:bodyPr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100"/>
                                  </p:stCondLst>
                                  <p:childTnLst>
                                    <p:set>
                                      <p:cBhvr>
                                        <p:cTn id="6" dur="1" fill="hold">
                                          <p:stCondLst>
                                            <p:cond delay="0"/>
                                          </p:stCondLst>
                                        </p:cTn>
                                        <p:tgtEl>
                                          <p:spTgt spid="1049357"/>
                                        </p:tgtEl>
                                        <p:attrNameLst>
                                          <p:attrName>style.visibility</p:attrName>
                                        </p:attrNameLst>
                                      </p:cBhvr>
                                      <p:to>
                                        <p:strVal val="visible"/>
                                      </p:to>
                                    </p:set>
                                    <p:anim calcmode="lin" valueType="num">
                                      <p:cBhvr additive="base">
                                        <p:cTn id="7" dur="750" fill="hold"/>
                                        <p:tgtEl>
                                          <p:spTgt spid="1049357"/>
                                        </p:tgtEl>
                                        <p:attrNameLst>
                                          <p:attrName>ppt_x</p:attrName>
                                        </p:attrNameLst>
                                      </p:cBhvr>
                                      <p:tavLst>
                                        <p:tav tm="0">
                                          <p:val>
                                            <p:strVal val="1+#ppt_w/2"/>
                                          </p:val>
                                        </p:tav>
                                        <p:tav tm="100000">
                                          <p:val>
                                            <p:strVal val="#ppt_x"/>
                                          </p:val>
                                        </p:tav>
                                      </p:tavLst>
                                    </p:anim>
                                    <p:anim calcmode="lin" valueType="num">
                                      <p:cBhvr additive="base">
                                        <p:cTn id="8" dur="750" fill="hold"/>
                                        <p:tgtEl>
                                          <p:spTgt spid="1049357"/>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150"/>
                                  </p:stCondLst>
                                  <p:childTnLst>
                                    <p:set>
                                      <p:cBhvr>
                                        <p:cTn id="10" dur="1" fill="hold">
                                          <p:stCondLst>
                                            <p:cond delay="0"/>
                                          </p:stCondLst>
                                        </p:cTn>
                                        <p:tgtEl>
                                          <p:spTgt spid="2097423"/>
                                        </p:tgtEl>
                                        <p:attrNameLst>
                                          <p:attrName>style.visibility</p:attrName>
                                        </p:attrNameLst>
                                      </p:cBhvr>
                                      <p:to>
                                        <p:strVal val="visible"/>
                                      </p:to>
                                    </p:set>
                                    <p:anim calcmode="lin" valueType="num">
                                      <p:cBhvr additive="base">
                                        <p:cTn id="11" dur="750" fill="hold"/>
                                        <p:tgtEl>
                                          <p:spTgt spid="2097423"/>
                                        </p:tgtEl>
                                        <p:attrNameLst>
                                          <p:attrName>ppt_x</p:attrName>
                                        </p:attrNameLst>
                                      </p:cBhvr>
                                      <p:tavLst>
                                        <p:tav tm="0">
                                          <p:val>
                                            <p:strVal val="1+#ppt_w/2"/>
                                          </p:val>
                                        </p:tav>
                                        <p:tav tm="100000">
                                          <p:val>
                                            <p:strVal val="#ppt_x"/>
                                          </p:val>
                                        </p:tav>
                                      </p:tavLst>
                                    </p:anim>
                                    <p:anim calcmode="lin" valueType="num">
                                      <p:cBhvr additive="base">
                                        <p:cTn id="12" dur="750" fill="hold"/>
                                        <p:tgtEl>
                                          <p:spTgt spid="2097423"/>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200"/>
                                  </p:stCondLst>
                                  <p:childTnLst>
                                    <p:set>
                                      <p:cBhvr>
                                        <p:cTn id="14" dur="1" fill="hold">
                                          <p:stCondLst>
                                            <p:cond delay="0"/>
                                          </p:stCondLst>
                                        </p:cTn>
                                        <p:tgtEl>
                                          <p:spTgt spid="1049359"/>
                                        </p:tgtEl>
                                        <p:attrNameLst>
                                          <p:attrName>style.visibility</p:attrName>
                                        </p:attrNameLst>
                                      </p:cBhvr>
                                      <p:to>
                                        <p:strVal val="visible"/>
                                      </p:to>
                                    </p:set>
                                    <p:anim calcmode="lin" valueType="num">
                                      <p:cBhvr additive="base">
                                        <p:cTn id="15" dur="750" fill="hold"/>
                                        <p:tgtEl>
                                          <p:spTgt spid="1049359"/>
                                        </p:tgtEl>
                                        <p:attrNameLst>
                                          <p:attrName>ppt_x</p:attrName>
                                        </p:attrNameLst>
                                      </p:cBhvr>
                                      <p:tavLst>
                                        <p:tav tm="0">
                                          <p:val>
                                            <p:strVal val="1+#ppt_w/2"/>
                                          </p:val>
                                        </p:tav>
                                        <p:tav tm="100000">
                                          <p:val>
                                            <p:strVal val="#ppt_x"/>
                                          </p:val>
                                        </p:tav>
                                      </p:tavLst>
                                    </p:anim>
                                    <p:anim calcmode="lin" valueType="num">
                                      <p:cBhvr additive="base">
                                        <p:cTn id="16" dur="750" fill="hold"/>
                                        <p:tgtEl>
                                          <p:spTgt spid="1049359"/>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0"/>
                                  </p:stCondLst>
                                  <p:childTnLst>
                                    <p:set>
                                      <p:cBhvr>
                                        <p:cTn id="18" dur="1" fill="hold">
                                          <p:stCondLst>
                                            <p:cond delay="0"/>
                                          </p:stCondLst>
                                        </p:cTn>
                                        <p:tgtEl>
                                          <p:spTgt spid="411"/>
                                        </p:tgtEl>
                                        <p:attrNameLst>
                                          <p:attrName>style.visibility</p:attrName>
                                        </p:attrNameLst>
                                      </p:cBhvr>
                                      <p:to>
                                        <p:strVal val="visible"/>
                                      </p:to>
                                    </p:set>
                                    <p:anim calcmode="lin" valueType="num">
                                      <p:cBhvr additive="base">
                                        <p:cTn id="19" dur="750" fill="hold"/>
                                        <p:tgtEl>
                                          <p:spTgt spid="411"/>
                                        </p:tgtEl>
                                        <p:attrNameLst>
                                          <p:attrName>ppt_x</p:attrName>
                                        </p:attrNameLst>
                                      </p:cBhvr>
                                      <p:tavLst>
                                        <p:tav tm="0">
                                          <p:val>
                                            <p:strVal val="1+#ppt_w/2"/>
                                          </p:val>
                                        </p:tav>
                                        <p:tav tm="100000">
                                          <p:val>
                                            <p:strVal val="#ppt_x"/>
                                          </p:val>
                                        </p:tav>
                                      </p:tavLst>
                                    </p:anim>
                                    <p:anim calcmode="lin" valueType="num">
                                      <p:cBhvr additive="base">
                                        <p:cTn id="20" dur="750" fill="hold"/>
                                        <p:tgtEl>
                                          <p:spTgt spid="411"/>
                                        </p:tgtEl>
                                        <p:attrNameLst>
                                          <p:attrName>ppt_y</p:attrName>
                                        </p:attrNameLst>
                                      </p:cBhvr>
                                      <p:tavLst>
                                        <p:tav tm="0">
                                          <p:val>
                                            <p:strVal val="#ppt_y"/>
                                          </p:val>
                                        </p:tav>
                                        <p:tav tm="100000">
                                          <p:val>
                                            <p:strVal val="#ppt_y"/>
                                          </p:val>
                                        </p:tav>
                                      </p:tavLst>
                                    </p:anim>
                                  </p:childTnLst>
                                </p:cTn>
                              </p:par>
                              <p:par>
                                <p:cTn id="21" presetID="23" presetClass="entr" presetSubtype="36" fill="hold" nodeType="withEffect">
                                  <p:stCondLst>
                                    <p:cond delay="750"/>
                                  </p:stCondLst>
                                  <p:childTnLst>
                                    <p:set>
                                      <p:cBhvr>
                                        <p:cTn id="22" dur="1" fill="hold">
                                          <p:stCondLst>
                                            <p:cond delay="0"/>
                                          </p:stCondLst>
                                        </p:cTn>
                                        <p:tgtEl>
                                          <p:spTgt spid="409"/>
                                        </p:tgtEl>
                                        <p:attrNameLst>
                                          <p:attrName>style.visibility</p:attrName>
                                        </p:attrNameLst>
                                      </p:cBhvr>
                                      <p:to>
                                        <p:strVal val="visible"/>
                                      </p:to>
                                    </p:set>
                                    <p:anim calcmode="lin" valueType="num">
                                      <p:cBhvr>
                                        <p:cTn id="23" dur="300" fill="hold"/>
                                        <p:tgtEl>
                                          <p:spTgt spid="409"/>
                                        </p:tgtEl>
                                        <p:attrNameLst>
                                          <p:attrName>ppt_w</p:attrName>
                                        </p:attrNameLst>
                                      </p:cBhvr>
                                      <p:tavLst>
                                        <p:tav tm="0">
                                          <p:val>
                                            <p:strVal val="(6*min(max(#ppt_w*#ppt_h,.3),1)-7.4)/-.7*#ppt_w"/>
                                          </p:val>
                                        </p:tav>
                                        <p:tav tm="100000">
                                          <p:val>
                                            <p:strVal val="#ppt_w"/>
                                          </p:val>
                                        </p:tav>
                                      </p:tavLst>
                                    </p:anim>
                                    <p:anim calcmode="lin" valueType="num">
                                      <p:cBhvr>
                                        <p:cTn id="24" dur="300" fill="hold"/>
                                        <p:tgtEl>
                                          <p:spTgt spid="409"/>
                                        </p:tgtEl>
                                        <p:attrNameLst>
                                          <p:attrName>ppt_h</p:attrName>
                                        </p:attrNameLst>
                                      </p:cBhvr>
                                      <p:tavLst>
                                        <p:tav tm="0">
                                          <p:val>
                                            <p:strVal val="(6*min(max(#ppt_w*#ppt_h,.3),1)-7.4)/-.7*#ppt_h"/>
                                          </p:val>
                                        </p:tav>
                                        <p:tav tm="100000">
                                          <p:val>
                                            <p:strVal val="#ppt_h"/>
                                          </p:val>
                                        </p:tav>
                                      </p:tavLst>
                                    </p:anim>
                                    <p:anim calcmode="lin" valueType="num">
                                      <p:cBhvr>
                                        <p:cTn id="25" dur="300" fill="hold"/>
                                        <p:tgtEl>
                                          <p:spTgt spid="409"/>
                                        </p:tgtEl>
                                        <p:attrNameLst>
                                          <p:attrName>ppt_x</p:attrName>
                                        </p:attrNameLst>
                                      </p:cBhvr>
                                      <p:tavLst>
                                        <p:tav tm="0">
                                          <p:val>
                                            <p:fltVal val="0.5"/>
                                          </p:val>
                                        </p:tav>
                                        <p:tav tm="100000">
                                          <p:val>
                                            <p:strVal val="#ppt_x"/>
                                          </p:val>
                                        </p:tav>
                                      </p:tavLst>
                                    </p:anim>
                                    <p:anim calcmode="lin" valueType="num">
                                      <p:cBhvr>
                                        <p:cTn id="26" dur="300" fill="hold"/>
                                        <p:tgtEl>
                                          <p:spTgt spid="409"/>
                                        </p:tgtEl>
                                        <p:attrNameLst>
                                          <p:attrName>ppt_y</p:attrName>
                                        </p:attrNameLst>
                                      </p:cBhvr>
                                      <p:tavLst>
                                        <p:tav tm="0">
                                          <p:val>
                                            <p:strVal val="1+(6*min(max(#ppt_w*#ppt_h,.3),1)-7.4)/-.7*#ppt_h/2"/>
                                          </p:val>
                                        </p:tav>
                                        <p:tav tm="100000">
                                          <p:val>
                                            <p:strVal val="#ppt_y"/>
                                          </p:val>
                                        </p:tav>
                                      </p:tavLst>
                                    </p:anim>
                                  </p:childTnLst>
                                </p:cTn>
                              </p:par>
                              <p:par>
                                <p:cTn id="27" presetID="23" presetClass="entr" presetSubtype="36" fill="hold" nodeType="withEffect">
                                  <p:stCondLst>
                                    <p:cond delay="750"/>
                                  </p:stCondLst>
                                  <p:childTnLst>
                                    <p:set>
                                      <p:cBhvr>
                                        <p:cTn id="28" dur="1" fill="hold">
                                          <p:stCondLst>
                                            <p:cond delay="0"/>
                                          </p:stCondLst>
                                        </p:cTn>
                                        <p:tgtEl>
                                          <p:spTgt spid="3145744"/>
                                        </p:tgtEl>
                                        <p:attrNameLst>
                                          <p:attrName>style.visibility</p:attrName>
                                        </p:attrNameLst>
                                      </p:cBhvr>
                                      <p:to>
                                        <p:strVal val="visible"/>
                                      </p:to>
                                    </p:set>
                                    <p:anim calcmode="lin" valueType="num">
                                      <p:cBhvr>
                                        <p:cTn id="29" dur="300" fill="hold"/>
                                        <p:tgtEl>
                                          <p:spTgt spid="3145744"/>
                                        </p:tgtEl>
                                        <p:attrNameLst>
                                          <p:attrName>ppt_w</p:attrName>
                                        </p:attrNameLst>
                                      </p:cBhvr>
                                      <p:tavLst>
                                        <p:tav tm="0">
                                          <p:val>
                                            <p:strVal val="(6*min(max(#ppt_w*#ppt_h,.3),1)-7.4)/-.7*#ppt_w"/>
                                          </p:val>
                                        </p:tav>
                                        <p:tav tm="100000">
                                          <p:val>
                                            <p:strVal val="#ppt_w"/>
                                          </p:val>
                                        </p:tav>
                                      </p:tavLst>
                                    </p:anim>
                                    <p:anim calcmode="lin" valueType="num">
                                      <p:cBhvr>
                                        <p:cTn id="30" dur="300" fill="hold"/>
                                        <p:tgtEl>
                                          <p:spTgt spid="3145744"/>
                                        </p:tgtEl>
                                        <p:attrNameLst>
                                          <p:attrName>ppt_h</p:attrName>
                                        </p:attrNameLst>
                                      </p:cBhvr>
                                      <p:tavLst>
                                        <p:tav tm="0">
                                          <p:val>
                                            <p:strVal val="(6*min(max(#ppt_w*#ppt_h,.3),1)-7.4)/-.7*#ppt_h"/>
                                          </p:val>
                                        </p:tav>
                                        <p:tav tm="100000">
                                          <p:val>
                                            <p:strVal val="#ppt_h"/>
                                          </p:val>
                                        </p:tav>
                                      </p:tavLst>
                                    </p:anim>
                                    <p:anim calcmode="lin" valueType="num">
                                      <p:cBhvr>
                                        <p:cTn id="31" dur="300" fill="hold"/>
                                        <p:tgtEl>
                                          <p:spTgt spid="3145744"/>
                                        </p:tgtEl>
                                        <p:attrNameLst>
                                          <p:attrName>ppt_x</p:attrName>
                                        </p:attrNameLst>
                                      </p:cBhvr>
                                      <p:tavLst>
                                        <p:tav tm="0">
                                          <p:val>
                                            <p:fltVal val="0.5"/>
                                          </p:val>
                                        </p:tav>
                                        <p:tav tm="100000">
                                          <p:val>
                                            <p:strVal val="#ppt_x"/>
                                          </p:val>
                                        </p:tav>
                                      </p:tavLst>
                                    </p:anim>
                                    <p:anim calcmode="lin" valueType="num">
                                      <p:cBhvr>
                                        <p:cTn id="32" dur="300" fill="hold"/>
                                        <p:tgtEl>
                                          <p:spTgt spid="3145744"/>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矩形 1049368"/>
          <p:cNvSpPr/>
          <p:nvPr/>
        </p:nvSpPr>
        <p:spPr>
          <a:xfrm>
            <a:off x="6800850" y="1662113"/>
            <a:ext cx="2571750" cy="398462"/>
          </a:xfrm>
          <a:prstGeom prst="rect">
            <a:avLst/>
          </a:prstGeom>
          <a:noFill/>
          <a:ln w="9525">
            <a:noFill/>
          </a:ln>
        </p:spPr>
        <p:txBody>
          <a:bodyPr lIns="91440" tIns="45720" rIns="91440" bIns="45720" anchor="t" anchorCtr="0">
            <a:spAutoFit/>
          </a:bodyPr>
          <a:lstStyle/>
          <a:p>
            <a:pPr>
              <a:buSzTx/>
            </a:pPr>
            <a:r>
              <a:rPr lang="zh-CN" altLang="en-US" sz="2000" b="1">
                <a:solidFill>
                  <a:srgbClr val="0070C0"/>
                </a:solidFill>
                <a:latin typeface="微软雅黑" panose="020B0503020204020204" charset="-122"/>
                <a:ea typeface="微软雅黑" panose="020B0503020204020204" charset="-122"/>
                <a:sym typeface="宋体" panose="02010600030101010101" pitchFamily="2" charset="-122"/>
              </a:rPr>
              <a:t>②气瓶安全</a:t>
            </a:r>
            <a:endParaRPr lang="zh-CN" altLang="zh-CN">
              <a:latin typeface="Calibri" panose="020F0502020204030204" pitchFamily="34" charset="0"/>
              <a:ea typeface="宋体" panose="02010600030101010101" pitchFamily="2" charset="-122"/>
            </a:endParaRPr>
          </a:p>
        </p:txBody>
      </p:sp>
      <p:sp>
        <p:nvSpPr>
          <p:cNvPr id="1049371" name="矩形 1049370"/>
          <p:cNvSpPr/>
          <p:nvPr/>
        </p:nvSpPr>
        <p:spPr>
          <a:xfrm>
            <a:off x="6704013" y="2222500"/>
            <a:ext cx="2765425" cy="522288"/>
          </a:xfrm>
          <a:prstGeom prst="rect">
            <a:avLst/>
          </a:prstGeom>
          <a:noFill/>
          <a:ln w="9525">
            <a:noFill/>
          </a:ln>
        </p:spPr>
        <p:txBody>
          <a:bodyPr lIns="91440" tIns="45720" rIns="91440" bIns="45720" anchor="t" anchorCtr="0">
            <a:spAutoFit/>
          </a:bodyPr>
          <a:lstStyle/>
          <a:p>
            <a:pPr>
              <a:buSzTx/>
            </a:pPr>
            <a:r>
              <a:rPr lang="zh-CN" altLang="en-US" sz="2800" b="1">
                <a:solidFill>
                  <a:srgbClr val="00B0F0"/>
                </a:solidFill>
                <a:latin typeface="微软雅黑" panose="020B0503020204020204" charset="-122"/>
                <a:ea typeface="微软雅黑" panose="020B0503020204020204" charset="-122"/>
                <a:sym typeface="宋体" panose="02010600030101010101" pitchFamily="2" charset="-122"/>
              </a:rPr>
              <a:t>◆</a:t>
            </a:r>
            <a:r>
              <a:rPr lang="zh-CN" altLang="en-US" sz="2800" b="1">
                <a:solidFill>
                  <a:srgbClr val="002060"/>
                </a:solidFill>
                <a:latin typeface="微软雅黑" panose="020B0503020204020204" charset="-122"/>
                <a:ea typeface="微软雅黑" panose="020B0503020204020204" charset="-122"/>
                <a:sym typeface="宋体" panose="02010600030101010101" pitchFamily="2" charset="-122"/>
              </a:rPr>
              <a:t>液化石油气瓶</a:t>
            </a:r>
            <a:endParaRPr lang="zh-CN" altLang="zh-CN">
              <a:latin typeface="Calibri" panose="020F0502020204030204" pitchFamily="34" charset="0"/>
              <a:ea typeface="宋体" panose="02010600030101010101" pitchFamily="2" charset="-122"/>
            </a:endParaRPr>
          </a:p>
        </p:txBody>
      </p:sp>
      <p:pic>
        <p:nvPicPr>
          <p:cNvPr id="2097431" name="图片 2097430"/>
          <p:cNvPicPr>
            <a:picLocks noChangeAspect="1"/>
          </p:cNvPicPr>
          <p:nvPr/>
        </p:nvPicPr>
        <p:blipFill>
          <a:blip r:embed="rId1"/>
          <a:stretch>
            <a:fillRect/>
          </a:stretch>
        </p:blipFill>
        <p:spPr>
          <a:xfrm>
            <a:off x="6827838" y="2908300"/>
            <a:ext cx="365125" cy="30163"/>
          </a:xfrm>
          <a:prstGeom prst="rect">
            <a:avLst/>
          </a:prstGeom>
          <a:noFill/>
          <a:ln w="9525">
            <a:noFill/>
          </a:ln>
        </p:spPr>
      </p:pic>
      <p:sp>
        <p:nvSpPr>
          <p:cNvPr id="1049373" name="矩形 1049372"/>
          <p:cNvSpPr/>
          <p:nvPr/>
        </p:nvSpPr>
        <p:spPr>
          <a:xfrm>
            <a:off x="6400800" y="3089275"/>
            <a:ext cx="5175250" cy="2968625"/>
          </a:xfrm>
          <a:prstGeom prst="rect">
            <a:avLst/>
          </a:prstGeom>
          <a:noFill/>
          <a:ln w="9525">
            <a:noFill/>
          </a:ln>
        </p:spPr>
        <p:txBody>
          <a:bodyPr lIns="91440" tIns="45720" rIns="91440" bIns="45720" anchor="t" anchorCtr="0">
            <a:spAutoFit/>
          </a:bodyPr>
          <a:lstStyle/>
          <a:p>
            <a:pPr>
              <a:lnSpc>
                <a:spcPct val="130000"/>
              </a:lnSpc>
              <a:buSzTx/>
            </a:pPr>
            <a:r>
              <a:rPr lang="en-US" altLang="zh-CN" b="1">
                <a:solidFill>
                  <a:srgbClr val="C00000"/>
                </a:solidFill>
                <a:latin typeface="微软雅黑" panose="020B0503020204020204" charset="-122"/>
                <a:ea typeface="微软雅黑" panose="020B0503020204020204" charset="-122"/>
                <a:sym typeface="宋体" panose="02010600030101010101" pitchFamily="2" charset="-122"/>
              </a:rPr>
              <a:t>    </a:t>
            </a:r>
            <a:r>
              <a:rPr lang="zh-CN" altLang="en-US" b="1">
                <a:solidFill>
                  <a:srgbClr val="002060"/>
                </a:solidFill>
                <a:latin typeface="微软雅黑" panose="020B0503020204020204" charset="-122"/>
                <a:ea typeface="微软雅黑" panose="020B0503020204020204" charset="-122"/>
                <a:sym typeface="宋体" panose="02010600030101010101" pitchFamily="2" charset="-122"/>
              </a:rPr>
              <a:t>热胀冷缩是物体的一般物理现象。易燃液体的膨胀系数普遍比较大，储存在密闭容器中，受热后体积容易膨胀，同时蒸汽压增加，使容器内部压力过大，若超过了容器所承受的压力，就会造成容器故障，甚至开裂爆炸。</a:t>
            </a:r>
            <a:endParaRPr lang="zh-CN" altLang="zh-CN">
              <a:latin typeface="Calibri" panose="020F0502020204030204" pitchFamily="34" charset="0"/>
              <a:ea typeface="宋体" panose="02010600030101010101" pitchFamily="2" charset="-122"/>
            </a:endParaRPr>
          </a:p>
          <a:p>
            <a:pPr>
              <a:lnSpc>
                <a:spcPct val="130000"/>
              </a:lnSpc>
              <a:buSzTx/>
            </a:pPr>
            <a:r>
              <a:rPr lang="zh-CN" altLang="en-US" b="1">
                <a:solidFill>
                  <a:srgbClr val="002060"/>
                </a:solidFill>
                <a:latin typeface="微软雅黑" panose="020B0503020204020204" charset="-122"/>
                <a:ea typeface="微软雅黑" panose="020B0503020204020204" charset="-122"/>
                <a:sym typeface="宋体" panose="02010600030101010101" pitchFamily="2" charset="-122"/>
              </a:rPr>
              <a:t>    液化石油气体积膨胀系数是水的</a:t>
            </a:r>
            <a:r>
              <a:rPr lang="en-US" altLang="zh-CN" b="1">
                <a:solidFill>
                  <a:srgbClr val="002060"/>
                </a:solidFill>
                <a:latin typeface="微软雅黑" panose="020B0503020204020204" charset="-122"/>
                <a:ea typeface="微软雅黑" panose="020B0503020204020204" charset="-122"/>
                <a:sym typeface="宋体" panose="02010600030101010101" pitchFamily="2" charset="-122"/>
              </a:rPr>
              <a:t>11-17</a:t>
            </a:r>
            <a:r>
              <a:rPr lang="zh-CN" altLang="en-US" b="1">
                <a:solidFill>
                  <a:srgbClr val="002060"/>
                </a:solidFill>
                <a:latin typeface="微软雅黑" panose="020B0503020204020204" charset="-122"/>
                <a:ea typeface="微软雅黑" panose="020B0503020204020204" charset="-122"/>
                <a:sym typeface="宋体" panose="02010600030101010101" pitchFamily="2" charset="-122"/>
              </a:rPr>
              <a:t>倍，其体积受温度的影响较大，所以液化石油气气瓶夏季安全不容忽视。</a:t>
            </a:r>
            <a:endParaRPr lang="zh-CN" altLang="zh-CN">
              <a:latin typeface="Calibri" panose="020F0502020204030204" pitchFamily="34" charset="0"/>
              <a:ea typeface="宋体" panose="02010600030101010101" pitchFamily="2" charset="-122"/>
            </a:endParaRPr>
          </a:p>
        </p:txBody>
      </p:sp>
      <p:grpSp>
        <p:nvGrpSpPr>
          <p:cNvPr id="415" name="组合 414"/>
          <p:cNvGrpSpPr/>
          <p:nvPr/>
        </p:nvGrpSpPr>
        <p:grpSpPr>
          <a:xfrm>
            <a:off x="10320338" y="5651500"/>
            <a:ext cx="1103312" cy="407988"/>
            <a:chOff x="6501" y="3560"/>
            <a:chExt cx="695" cy="257"/>
          </a:xfrm>
        </p:grpSpPr>
        <p:pic>
          <p:nvPicPr>
            <p:cNvPr id="37894" name="图片 2097432"/>
            <p:cNvPicPr>
              <a:picLocks noChangeAspect="1"/>
            </p:cNvPicPr>
            <p:nvPr/>
          </p:nvPicPr>
          <p:blipFill>
            <a:blip r:embed="rId2"/>
            <a:stretch>
              <a:fillRect/>
            </a:stretch>
          </p:blipFill>
          <p:spPr>
            <a:xfrm>
              <a:off x="6501" y="3560"/>
              <a:ext cx="695" cy="257"/>
            </a:xfrm>
            <a:prstGeom prst="rect">
              <a:avLst/>
            </a:prstGeom>
            <a:noFill/>
            <a:ln w="9525">
              <a:noFill/>
            </a:ln>
          </p:spPr>
        </p:pic>
        <p:sp>
          <p:nvSpPr>
            <p:cNvPr id="37895" name="矩形 1049374"/>
            <p:cNvSpPr/>
            <p:nvPr/>
          </p:nvSpPr>
          <p:spPr>
            <a:xfrm>
              <a:off x="6500" y="3558"/>
              <a:ext cx="697" cy="259"/>
            </a:xfrm>
            <a:prstGeom prst="rect">
              <a:avLst/>
            </a:prstGeom>
            <a:noFill/>
            <a:ln w="9525">
              <a:noFill/>
            </a:ln>
          </p:spPr>
          <p:txBody>
            <a:bodyPr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grpSp>
      <p:cxnSp>
        <p:nvCxnSpPr>
          <p:cNvPr id="3145746" name="直接箭头连接符 3145745"/>
          <p:cNvCxnSpPr/>
          <p:nvPr/>
        </p:nvCxnSpPr>
        <p:spPr>
          <a:xfrm>
            <a:off x="10655300" y="5853113"/>
            <a:ext cx="433388" cy="0"/>
          </a:xfrm>
          <a:prstGeom prst="straightConnector1">
            <a:avLst/>
          </a:prstGeom>
          <a:ln w="28575" cap="flat" cmpd="sng">
            <a:solidFill>
              <a:srgbClr val="FFFFFF"/>
            </a:solidFill>
            <a:prstDash val="solid"/>
            <a:round/>
            <a:headEnd type="none" w="med" len="med"/>
            <a:tailEnd type="triangle" w="med" len="med"/>
          </a:ln>
        </p:spPr>
      </p:cxnSp>
      <p:sp>
        <p:nvSpPr>
          <p:cNvPr id="37897" name="矩形 1049376"/>
          <p:cNvSpPr/>
          <p:nvPr/>
        </p:nvSpPr>
        <p:spPr>
          <a:xfrm>
            <a:off x="738188" y="403225"/>
            <a:ext cx="3500437" cy="522288"/>
          </a:xfrm>
          <a:prstGeom prst="rect">
            <a:avLst/>
          </a:prstGeom>
          <a:noFill/>
          <a:ln w="9525">
            <a:noFill/>
          </a:ln>
        </p:spPr>
        <p:txBody>
          <a:bodyPr lIns="91440" tIns="45720" rIns="91440" bIns="45720" anchor="t" anchorCtr="0">
            <a:spAutoFit/>
          </a:bodyPr>
          <a:lstStyle/>
          <a:p>
            <a:pPr>
              <a:buSzTx/>
            </a:pPr>
            <a:r>
              <a:rPr lang="zh-CN" altLang="en-US" sz="2800" b="1">
                <a:solidFill>
                  <a:srgbClr val="C00000"/>
                </a:solidFill>
                <a:latin typeface="微软雅黑" panose="020B0503020204020204" charset="-122"/>
                <a:ea typeface="微软雅黑" panose="020B0503020204020204" charset="-122"/>
              </a:rPr>
              <a:t>夏季工作的安全要点</a:t>
            </a:r>
            <a:endParaRPr lang="zh-CN" altLang="zh-CN">
              <a:latin typeface="Calibri" panose="020F0502020204030204" pitchFamily="34" charset="0"/>
              <a:ea typeface="宋体" panose="02010600030101010101" pitchFamily="2" charset="-122"/>
            </a:endParaRPr>
          </a:p>
        </p:txBody>
      </p:sp>
      <p:sp>
        <p:nvSpPr>
          <p:cNvPr id="37898" name="矩形 1049378"/>
          <p:cNvSpPr/>
          <p:nvPr/>
        </p:nvSpPr>
        <p:spPr>
          <a:xfrm>
            <a:off x="738188" y="1116013"/>
            <a:ext cx="3429000" cy="460375"/>
          </a:xfrm>
          <a:prstGeom prst="rect">
            <a:avLst/>
          </a:prstGeom>
          <a:noFill/>
          <a:ln w="9525">
            <a:noFill/>
          </a:ln>
        </p:spPr>
        <p:txBody>
          <a:bodyPr lIns="91440" tIns="45720" rIns="91440" bIns="45720" anchor="t" anchorCtr="0">
            <a:spAutoFit/>
          </a:bodyPr>
          <a:lstStyle/>
          <a:p>
            <a:pPr>
              <a:buSzTx/>
            </a:pPr>
            <a:r>
              <a:rPr lang="en-US" altLang="zh-CN" sz="2400" b="1">
                <a:latin typeface="微软雅黑" panose="020B0503020204020204" charset="-122"/>
                <a:ea typeface="微软雅黑" panose="020B0503020204020204" charset="-122"/>
                <a:sym typeface="宋体" panose="02010600030101010101" pitchFamily="2" charset="-122"/>
              </a:rPr>
              <a:t>3</a:t>
            </a:r>
            <a:r>
              <a:rPr lang="zh-CN" altLang="en-US" sz="2400" b="1">
                <a:latin typeface="微软雅黑" panose="020B0503020204020204" charset="-122"/>
                <a:ea typeface="微软雅黑" panose="020B0503020204020204" charset="-122"/>
                <a:sym typeface="宋体" panose="02010600030101010101" pitchFamily="2" charset="-122"/>
              </a:rPr>
              <a:t>、危化品安全</a:t>
            </a:r>
            <a:endParaRPr lang="zh-CN" altLang="zh-CN">
              <a:latin typeface="Calibri" panose="020F0502020204030204" pitchFamily="34" charset="0"/>
              <a:ea typeface="宋体" panose="02010600030101010101" pitchFamily="2" charset="-122"/>
            </a:endParaRPr>
          </a:p>
        </p:txBody>
      </p:sp>
      <p:grpSp>
        <p:nvGrpSpPr>
          <p:cNvPr id="417" name="组合 416"/>
          <p:cNvGrpSpPr/>
          <p:nvPr/>
        </p:nvGrpSpPr>
        <p:grpSpPr>
          <a:xfrm>
            <a:off x="55563" y="1908175"/>
            <a:ext cx="5613400" cy="3071813"/>
            <a:chOff x="35" y="1202"/>
            <a:chExt cx="3536" cy="1935"/>
          </a:xfrm>
        </p:grpSpPr>
        <p:pic>
          <p:nvPicPr>
            <p:cNvPr id="37900" name="图片 2097434"/>
            <p:cNvPicPr>
              <a:picLocks noChangeAspect="1"/>
            </p:cNvPicPr>
            <p:nvPr/>
          </p:nvPicPr>
          <p:blipFill>
            <a:blip r:embed="rId3"/>
            <a:stretch>
              <a:fillRect/>
            </a:stretch>
          </p:blipFill>
          <p:spPr>
            <a:xfrm>
              <a:off x="35" y="1202"/>
              <a:ext cx="3536" cy="1935"/>
            </a:xfrm>
            <a:prstGeom prst="rect">
              <a:avLst/>
            </a:prstGeom>
            <a:noFill/>
            <a:ln w="9525">
              <a:noFill/>
            </a:ln>
          </p:spPr>
        </p:pic>
        <p:sp>
          <p:nvSpPr>
            <p:cNvPr id="37901" name="矩形 1049380"/>
            <p:cNvSpPr/>
            <p:nvPr/>
          </p:nvSpPr>
          <p:spPr>
            <a:xfrm>
              <a:off x="42" y="1210"/>
              <a:ext cx="3516" cy="1916"/>
            </a:xfrm>
            <a:prstGeom prst="rect">
              <a:avLst/>
            </a:prstGeom>
            <a:noFill/>
            <a:ln w="9525">
              <a:noFill/>
            </a:ln>
          </p:spPr>
          <p:txBody>
            <a:bodyPr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grpSp>
      <p:pic>
        <p:nvPicPr>
          <p:cNvPr id="37902" name="图片 2097436"/>
          <p:cNvPicPr>
            <a:picLocks noChangeAspect="1"/>
          </p:cNvPicPr>
          <p:nvPr/>
        </p:nvPicPr>
        <p:blipFill>
          <a:blip r:embed="rId4"/>
          <a:stretch>
            <a:fillRect/>
          </a:stretch>
        </p:blipFill>
        <p:spPr>
          <a:xfrm>
            <a:off x="606425" y="2222500"/>
            <a:ext cx="4581525" cy="2495550"/>
          </a:xfrm>
          <a:prstGeom prst="rect">
            <a:avLst/>
          </a:prstGeom>
          <a:noFill/>
          <a:ln w="9525">
            <a:noFill/>
          </a:ln>
        </p:spPr>
      </p:pic>
      <p:sp>
        <p:nvSpPr>
          <p:cNvPr id="37903" name="矩形 1049382"/>
          <p:cNvSpPr/>
          <p:nvPr/>
        </p:nvSpPr>
        <p:spPr>
          <a:xfrm>
            <a:off x="66675" y="5119688"/>
            <a:ext cx="6096000" cy="1568450"/>
          </a:xfrm>
          <a:prstGeom prst="rect">
            <a:avLst/>
          </a:prstGeom>
          <a:noFill/>
          <a:ln w="9525">
            <a:noFill/>
          </a:ln>
        </p:spPr>
        <p:txBody>
          <a:bodyPr lIns="91440" tIns="45720" rIns="91440" bIns="45720" anchor="t" anchorCtr="0">
            <a:spAutoFit/>
          </a:bodyPr>
          <a:lstStyle/>
          <a:p>
            <a:pPr>
              <a:buSzTx/>
            </a:pPr>
            <a:r>
              <a:rPr lang="zh-CN" altLang="en-US" sz="1600" b="1">
                <a:solidFill>
                  <a:srgbClr val="FF0000"/>
                </a:solidFill>
                <a:latin typeface="微软雅黑" panose="020B0503020204020204" charset="-122"/>
                <a:ea typeface="微软雅黑" panose="020B0503020204020204" charset="-122"/>
              </a:rPr>
              <a:t>□</a:t>
            </a:r>
            <a:r>
              <a:rPr lang="en-US" altLang="zh-CN" sz="1600" b="1">
                <a:solidFill>
                  <a:srgbClr val="00B0F0"/>
                </a:solidFill>
                <a:latin typeface="微软雅黑" panose="020B0503020204020204" charset="-122"/>
                <a:ea typeface="微软雅黑" panose="020B0503020204020204" charset="-122"/>
              </a:rPr>
              <a:t>温度每上升10 ℃</a:t>
            </a:r>
            <a:r>
              <a:rPr lang="zh-CN" altLang="en-US" sz="1600" b="1">
                <a:solidFill>
                  <a:srgbClr val="00B0F0"/>
                </a:solidFill>
                <a:latin typeface="微软雅黑" panose="020B0503020204020204" charset="-122"/>
                <a:ea typeface="微软雅黑" panose="020B0503020204020204" charset="-122"/>
              </a:rPr>
              <a:t>，体积膨胀</a:t>
            </a:r>
            <a:r>
              <a:rPr lang="en-US" altLang="zh-CN" sz="1600" b="1">
                <a:solidFill>
                  <a:srgbClr val="00B0F0"/>
                </a:solidFill>
                <a:latin typeface="微软雅黑" panose="020B0503020204020204" charset="-122"/>
                <a:ea typeface="微软雅黑" panose="020B0503020204020204" charset="-122"/>
              </a:rPr>
              <a:t>3—4%</a:t>
            </a:r>
            <a:r>
              <a:rPr lang="zh-CN" altLang="en-US" sz="1600" b="1">
                <a:solidFill>
                  <a:srgbClr val="00B0F0"/>
                </a:solidFill>
                <a:latin typeface="微软雅黑" panose="020B0503020204020204" charset="-122"/>
                <a:ea typeface="微软雅黑" panose="020B0503020204020204" charset="-122"/>
              </a:rPr>
              <a:t>。</a:t>
            </a:r>
            <a:endParaRPr lang="zh-CN" altLang="zh-CN">
              <a:latin typeface="Calibri" panose="020F0502020204030204" pitchFamily="34" charset="0"/>
              <a:ea typeface="宋体" panose="02010600030101010101" pitchFamily="2" charset="-122"/>
            </a:endParaRPr>
          </a:p>
          <a:p>
            <a:pPr>
              <a:buSzTx/>
            </a:pPr>
            <a:r>
              <a:rPr lang="zh-CN" altLang="en-US" sz="1600" b="1">
                <a:solidFill>
                  <a:srgbClr val="00B0F0"/>
                </a:solidFill>
                <a:latin typeface="微软雅黑" panose="020B0503020204020204" charset="-122"/>
                <a:ea typeface="微软雅黑" panose="020B0503020204020204" charset="-122"/>
              </a:rPr>
              <a:t>是水膨胀系数的</a:t>
            </a:r>
            <a:r>
              <a:rPr lang="en-US" altLang="zh-CN" sz="1600" b="1">
                <a:solidFill>
                  <a:srgbClr val="00B0F0"/>
                </a:solidFill>
                <a:latin typeface="微软雅黑" panose="020B0503020204020204" charset="-122"/>
                <a:ea typeface="微软雅黑" panose="020B0503020204020204" charset="-122"/>
              </a:rPr>
              <a:t>10-16</a:t>
            </a:r>
            <a:r>
              <a:rPr lang="zh-CN" altLang="en-US" sz="1600" b="1">
                <a:solidFill>
                  <a:srgbClr val="00B0F0"/>
                </a:solidFill>
                <a:latin typeface="微软雅黑" panose="020B0503020204020204" charset="-122"/>
                <a:ea typeface="微软雅黑" panose="020B0503020204020204" charset="-122"/>
              </a:rPr>
              <a:t>倍。</a:t>
            </a:r>
            <a:endParaRPr lang="zh-CN" altLang="zh-CN">
              <a:latin typeface="Calibri" panose="020F0502020204030204" pitchFamily="34" charset="0"/>
              <a:ea typeface="宋体" panose="02010600030101010101" pitchFamily="2" charset="-122"/>
            </a:endParaRPr>
          </a:p>
          <a:p>
            <a:pPr>
              <a:buSzTx/>
            </a:pPr>
            <a:r>
              <a:rPr lang="zh-CN" altLang="en-US" sz="1600" b="1">
                <a:solidFill>
                  <a:srgbClr val="FF0000"/>
                </a:solidFill>
                <a:latin typeface="微软雅黑" panose="020B0503020204020204" charset="-122"/>
                <a:ea typeface="微软雅黑" panose="020B0503020204020204" charset="-122"/>
              </a:rPr>
              <a:t>□</a:t>
            </a:r>
            <a:r>
              <a:rPr lang="en-US" altLang="zh-CN" sz="1600" b="1">
                <a:solidFill>
                  <a:srgbClr val="00B0F0"/>
                </a:solidFill>
                <a:latin typeface="微软雅黑" panose="020B0503020204020204" charset="-122"/>
                <a:ea typeface="微软雅黑" panose="020B0503020204020204" charset="-122"/>
              </a:rPr>
              <a:t>假如是满罐液态液化气，温度每升高1 ℃</a:t>
            </a:r>
            <a:r>
              <a:rPr lang="zh-CN" altLang="en-US" sz="1600" b="1">
                <a:solidFill>
                  <a:srgbClr val="00B0F0"/>
                </a:solidFill>
                <a:latin typeface="微软雅黑" panose="020B0503020204020204" charset="-122"/>
                <a:ea typeface="微软雅黑" panose="020B0503020204020204" charset="-122"/>
              </a:rPr>
              <a:t>，压力就会增加</a:t>
            </a:r>
            <a:r>
              <a:rPr lang="en-US" altLang="zh-CN" sz="1600" b="1">
                <a:solidFill>
                  <a:srgbClr val="00B0F0"/>
                </a:solidFill>
                <a:latin typeface="微软雅黑" panose="020B0503020204020204" charset="-122"/>
                <a:ea typeface="微软雅黑" panose="020B0503020204020204" charset="-122"/>
              </a:rPr>
              <a:t>2-3MPa</a:t>
            </a:r>
            <a:r>
              <a:rPr lang="zh-CN" altLang="en-US" sz="1600" b="1">
                <a:solidFill>
                  <a:srgbClr val="00B0F0"/>
                </a:solidFill>
                <a:latin typeface="微软雅黑" panose="020B0503020204020204" charset="-122"/>
                <a:ea typeface="微软雅黑" panose="020B0503020204020204" charset="-122"/>
              </a:rPr>
              <a:t>。</a:t>
            </a:r>
            <a:endParaRPr lang="zh-CN" altLang="zh-CN">
              <a:latin typeface="Calibri" panose="020F0502020204030204" pitchFamily="34" charset="0"/>
              <a:ea typeface="宋体" panose="02010600030101010101" pitchFamily="2" charset="-122"/>
            </a:endParaRPr>
          </a:p>
          <a:p>
            <a:pPr>
              <a:buSzTx/>
            </a:pPr>
            <a:r>
              <a:rPr lang="zh-CN" altLang="en-US" sz="1600" b="1">
                <a:solidFill>
                  <a:srgbClr val="FF0000"/>
                </a:solidFill>
                <a:latin typeface="微软雅黑" panose="020B0503020204020204" charset="-122"/>
                <a:ea typeface="微软雅黑" panose="020B0503020204020204" charset="-122"/>
              </a:rPr>
              <a:t>    所以，超量充装，将罐体浸入热水中加热，罐体被太阳直射，都是极度危险的。</a:t>
            </a:r>
            <a:endParaRPr lang="zh-CN" altLang="zh-CN">
              <a:latin typeface="Calibri" panose="020F050202020403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100"/>
                                  </p:stCondLst>
                                  <p:childTnLst>
                                    <p:set>
                                      <p:cBhvr>
                                        <p:cTn id="6" dur="1" fill="hold">
                                          <p:stCondLst>
                                            <p:cond delay="0"/>
                                          </p:stCondLst>
                                        </p:cTn>
                                        <p:tgtEl>
                                          <p:spTgt spid="1049371"/>
                                        </p:tgtEl>
                                        <p:attrNameLst>
                                          <p:attrName>style.visibility</p:attrName>
                                        </p:attrNameLst>
                                      </p:cBhvr>
                                      <p:to>
                                        <p:strVal val="visible"/>
                                      </p:to>
                                    </p:set>
                                    <p:anim calcmode="lin" valueType="num">
                                      <p:cBhvr additive="base">
                                        <p:cTn id="7" dur="750" fill="hold"/>
                                        <p:tgtEl>
                                          <p:spTgt spid="1049371"/>
                                        </p:tgtEl>
                                        <p:attrNameLst>
                                          <p:attrName>ppt_x</p:attrName>
                                        </p:attrNameLst>
                                      </p:cBhvr>
                                      <p:tavLst>
                                        <p:tav tm="0">
                                          <p:val>
                                            <p:strVal val="1+#ppt_w/2"/>
                                          </p:val>
                                        </p:tav>
                                        <p:tav tm="100000">
                                          <p:val>
                                            <p:strVal val="#ppt_x"/>
                                          </p:val>
                                        </p:tav>
                                      </p:tavLst>
                                    </p:anim>
                                    <p:anim calcmode="lin" valueType="num">
                                      <p:cBhvr additive="base">
                                        <p:cTn id="8" dur="750" fill="hold"/>
                                        <p:tgtEl>
                                          <p:spTgt spid="1049371"/>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150"/>
                                  </p:stCondLst>
                                  <p:childTnLst>
                                    <p:set>
                                      <p:cBhvr>
                                        <p:cTn id="10" dur="1" fill="hold">
                                          <p:stCondLst>
                                            <p:cond delay="0"/>
                                          </p:stCondLst>
                                        </p:cTn>
                                        <p:tgtEl>
                                          <p:spTgt spid="2097431"/>
                                        </p:tgtEl>
                                        <p:attrNameLst>
                                          <p:attrName>style.visibility</p:attrName>
                                        </p:attrNameLst>
                                      </p:cBhvr>
                                      <p:to>
                                        <p:strVal val="visible"/>
                                      </p:to>
                                    </p:set>
                                    <p:anim calcmode="lin" valueType="num">
                                      <p:cBhvr additive="base">
                                        <p:cTn id="11" dur="750" fill="hold"/>
                                        <p:tgtEl>
                                          <p:spTgt spid="2097431"/>
                                        </p:tgtEl>
                                        <p:attrNameLst>
                                          <p:attrName>ppt_x</p:attrName>
                                        </p:attrNameLst>
                                      </p:cBhvr>
                                      <p:tavLst>
                                        <p:tav tm="0">
                                          <p:val>
                                            <p:strVal val="1+#ppt_w/2"/>
                                          </p:val>
                                        </p:tav>
                                        <p:tav tm="100000">
                                          <p:val>
                                            <p:strVal val="#ppt_x"/>
                                          </p:val>
                                        </p:tav>
                                      </p:tavLst>
                                    </p:anim>
                                    <p:anim calcmode="lin" valueType="num">
                                      <p:cBhvr additive="base">
                                        <p:cTn id="12" dur="750" fill="hold"/>
                                        <p:tgtEl>
                                          <p:spTgt spid="2097431"/>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200"/>
                                  </p:stCondLst>
                                  <p:childTnLst>
                                    <p:set>
                                      <p:cBhvr>
                                        <p:cTn id="14" dur="1" fill="hold">
                                          <p:stCondLst>
                                            <p:cond delay="0"/>
                                          </p:stCondLst>
                                        </p:cTn>
                                        <p:tgtEl>
                                          <p:spTgt spid="1049373"/>
                                        </p:tgtEl>
                                        <p:attrNameLst>
                                          <p:attrName>style.visibility</p:attrName>
                                        </p:attrNameLst>
                                      </p:cBhvr>
                                      <p:to>
                                        <p:strVal val="visible"/>
                                      </p:to>
                                    </p:set>
                                    <p:anim calcmode="lin" valueType="num">
                                      <p:cBhvr additive="base">
                                        <p:cTn id="15" dur="750" fill="hold"/>
                                        <p:tgtEl>
                                          <p:spTgt spid="1049373"/>
                                        </p:tgtEl>
                                        <p:attrNameLst>
                                          <p:attrName>ppt_x</p:attrName>
                                        </p:attrNameLst>
                                      </p:cBhvr>
                                      <p:tavLst>
                                        <p:tav tm="0">
                                          <p:val>
                                            <p:strVal val="1+#ppt_w/2"/>
                                          </p:val>
                                        </p:tav>
                                        <p:tav tm="100000">
                                          <p:val>
                                            <p:strVal val="#ppt_x"/>
                                          </p:val>
                                        </p:tav>
                                      </p:tavLst>
                                    </p:anim>
                                    <p:anim calcmode="lin" valueType="num">
                                      <p:cBhvr additive="base">
                                        <p:cTn id="16" dur="750" fill="hold"/>
                                        <p:tgtEl>
                                          <p:spTgt spid="1049373"/>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0"/>
                                  </p:stCondLst>
                                  <p:childTnLst>
                                    <p:set>
                                      <p:cBhvr>
                                        <p:cTn id="18" dur="1" fill="hold">
                                          <p:stCondLst>
                                            <p:cond delay="0"/>
                                          </p:stCondLst>
                                        </p:cTn>
                                        <p:tgtEl>
                                          <p:spTgt spid="417"/>
                                        </p:tgtEl>
                                        <p:attrNameLst>
                                          <p:attrName>style.visibility</p:attrName>
                                        </p:attrNameLst>
                                      </p:cBhvr>
                                      <p:to>
                                        <p:strVal val="visible"/>
                                      </p:to>
                                    </p:set>
                                    <p:anim calcmode="lin" valueType="num">
                                      <p:cBhvr additive="base">
                                        <p:cTn id="19" dur="750" fill="hold"/>
                                        <p:tgtEl>
                                          <p:spTgt spid="417"/>
                                        </p:tgtEl>
                                        <p:attrNameLst>
                                          <p:attrName>ppt_x</p:attrName>
                                        </p:attrNameLst>
                                      </p:cBhvr>
                                      <p:tavLst>
                                        <p:tav tm="0">
                                          <p:val>
                                            <p:strVal val="1+#ppt_w/2"/>
                                          </p:val>
                                        </p:tav>
                                        <p:tav tm="100000">
                                          <p:val>
                                            <p:strVal val="#ppt_x"/>
                                          </p:val>
                                        </p:tav>
                                      </p:tavLst>
                                    </p:anim>
                                    <p:anim calcmode="lin" valueType="num">
                                      <p:cBhvr additive="base">
                                        <p:cTn id="20" dur="750" fill="hold"/>
                                        <p:tgtEl>
                                          <p:spTgt spid="417"/>
                                        </p:tgtEl>
                                        <p:attrNameLst>
                                          <p:attrName>ppt_y</p:attrName>
                                        </p:attrNameLst>
                                      </p:cBhvr>
                                      <p:tavLst>
                                        <p:tav tm="0">
                                          <p:val>
                                            <p:strVal val="#ppt_y"/>
                                          </p:val>
                                        </p:tav>
                                        <p:tav tm="100000">
                                          <p:val>
                                            <p:strVal val="#ppt_y"/>
                                          </p:val>
                                        </p:tav>
                                      </p:tavLst>
                                    </p:anim>
                                  </p:childTnLst>
                                </p:cTn>
                              </p:par>
                              <p:par>
                                <p:cTn id="21" presetID="23" presetClass="entr" presetSubtype="36" fill="hold" nodeType="withEffect">
                                  <p:stCondLst>
                                    <p:cond delay="750"/>
                                  </p:stCondLst>
                                  <p:childTnLst>
                                    <p:set>
                                      <p:cBhvr>
                                        <p:cTn id="22" dur="1" fill="hold">
                                          <p:stCondLst>
                                            <p:cond delay="0"/>
                                          </p:stCondLst>
                                        </p:cTn>
                                        <p:tgtEl>
                                          <p:spTgt spid="415"/>
                                        </p:tgtEl>
                                        <p:attrNameLst>
                                          <p:attrName>style.visibility</p:attrName>
                                        </p:attrNameLst>
                                      </p:cBhvr>
                                      <p:to>
                                        <p:strVal val="visible"/>
                                      </p:to>
                                    </p:set>
                                    <p:anim calcmode="lin" valueType="num">
                                      <p:cBhvr>
                                        <p:cTn id="23" dur="300" fill="hold"/>
                                        <p:tgtEl>
                                          <p:spTgt spid="415"/>
                                        </p:tgtEl>
                                        <p:attrNameLst>
                                          <p:attrName>ppt_w</p:attrName>
                                        </p:attrNameLst>
                                      </p:cBhvr>
                                      <p:tavLst>
                                        <p:tav tm="0">
                                          <p:val>
                                            <p:strVal val="(6*min(max(#ppt_w*#ppt_h,.3),1)-7.4)/-.7*#ppt_w"/>
                                          </p:val>
                                        </p:tav>
                                        <p:tav tm="100000">
                                          <p:val>
                                            <p:strVal val="#ppt_w"/>
                                          </p:val>
                                        </p:tav>
                                      </p:tavLst>
                                    </p:anim>
                                    <p:anim calcmode="lin" valueType="num">
                                      <p:cBhvr>
                                        <p:cTn id="24" dur="300" fill="hold"/>
                                        <p:tgtEl>
                                          <p:spTgt spid="415"/>
                                        </p:tgtEl>
                                        <p:attrNameLst>
                                          <p:attrName>ppt_h</p:attrName>
                                        </p:attrNameLst>
                                      </p:cBhvr>
                                      <p:tavLst>
                                        <p:tav tm="0">
                                          <p:val>
                                            <p:strVal val="(6*min(max(#ppt_w*#ppt_h,.3),1)-7.4)/-.7*#ppt_h"/>
                                          </p:val>
                                        </p:tav>
                                        <p:tav tm="100000">
                                          <p:val>
                                            <p:strVal val="#ppt_h"/>
                                          </p:val>
                                        </p:tav>
                                      </p:tavLst>
                                    </p:anim>
                                    <p:anim calcmode="lin" valueType="num">
                                      <p:cBhvr>
                                        <p:cTn id="25" dur="300" fill="hold"/>
                                        <p:tgtEl>
                                          <p:spTgt spid="415"/>
                                        </p:tgtEl>
                                        <p:attrNameLst>
                                          <p:attrName>ppt_x</p:attrName>
                                        </p:attrNameLst>
                                      </p:cBhvr>
                                      <p:tavLst>
                                        <p:tav tm="0">
                                          <p:val>
                                            <p:fltVal val="0.5"/>
                                          </p:val>
                                        </p:tav>
                                        <p:tav tm="100000">
                                          <p:val>
                                            <p:strVal val="#ppt_x"/>
                                          </p:val>
                                        </p:tav>
                                      </p:tavLst>
                                    </p:anim>
                                    <p:anim calcmode="lin" valueType="num">
                                      <p:cBhvr>
                                        <p:cTn id="26" dur="300" fill="hold"/>
                                        <p:tgtEl>
                                          <p:spTgt spid="415"/>
                                        </p:tgtEl>
                                        <p:attrNameLst>
                                          <p:attrName>ppt_y</p:attrName>
                                        </p:attrNameLst>
                                      </p:cBhvr>
                                      <p:tavLst>
                                        <p:tav tm="0">
                                          <p:val>
                                            <p:strVal val="1+(6*min(max(#ppt_w*#ppt_h,.3),1)-7.4)/-.7*#ppt_h/2"/>
                                          </p:val>
                                        </p:tav>
                                        <p:tav tm="100000">
                                          <p:val>
                                            <p:strVal val="#ppt_y"/>
                                          </p:val>
                                        </p:tav>
                                      </p:tavLst>
                                    </p:anim>
                                  </p:childTnLst>
                                </p:cTn>
                              </p:par>
                              <p:par>
                                <p:cTn id="27" presetID="23" presetClass="entr" presetSubtype="36" fill="hold" nodeType="withEffect">
                                  <p:stCondLst>
                                    <p:cond delay="750"/>
                                  </p:stCondLst>
                                  <p:childTnLst>
                                    <p:set>
                                      <p:cBhvr>
                                        <p:cTn id="28" dur="1" fill="hold">
                                          <p:stCondLst>
                                            <p:cond delay="0"/>
                                          </p:stCondLst>
                                        </p:cTn>
                                        <p:tgtEl>
                                          <p:spTgt spid="3145746"/>
                                        </p:tgtEl>
                                        <p:attrNameLst>
                                          <p:attrName>style.visibility</p:attrName>
                                        </p:attrNameLst>
                                      </p:cBhvr>
                                      <p:to>
                                        <p:strVal val="visible"/>
                                      </p:to>
                                    </p:set>
                                    <p:anim calcmode="lin" valueType="num">
                                      <p:cBhvr>
                                        <p:cTn id="29" dur="300" fill="hold"/>
                                        <p:tgtEl>
                                          <p:spTgt spid="3145746"/>
                                        </p:tgtEl>
                                        <p:attrNameLst>
                                          <p:attrName>ppt_w</p:attrName>
                                        </p:attrNameLst>
                                      </p:cBhvr>
                                      <p:tavLst>
                                        <p:tav tm="0">
                                          <p:val>
                                            <p:strVal val="(6*min(max(#ppt_w*#ppt_h,.3),1)-7.4)/-.7*#ppt_w"/>
                                          </p:val>
                                        </p:tav>
                                        <p:tav tm="100000">
                                          <p:val>
                                            <p:strVal val="#ppt_w"/>
                                          </p:val>
                                        </p:tav>
                                      </p:tavLst>
                                    </p:anim>
                                    <p:anim calcmode="lin" valueType="num">
                                      <p:cBhvr>
                                        <p:cTn id="30" dur="300" fill="hold"/>
                                        <p:tgtEl>
                                          <p:spTgt spid="3145746"/>
                                        </p:tgtEl>
                                        <p:attrNameLst>
                                          <p:attrName>ppt_h</p:attrName>
                                        </p:attrNameLst>
                                      </p:cBhvr>
                                      <p:tavLst>
                                        <p:tav tm="0">
                                          <p:val>
                                            <p:strVal val="(6*min(max(#ppt_w*#ppt_h,.3),1)-7.4)/-.7*#ppt_h"/>
                                          </p:val>
                                        </p:tav>
                                        <p:tav tm="100000">
                                          <p:val>
                                            <p:strVal val="#ppt_h"/>
                                          </p:val>
                                        </p:tav>
                                      </p:tavLst>
                                    </p:anim>
                                    <p:anim calcmode="lin" valueType="num">
                                      <p:cBhvr>
                                        <p:cTn id="31" dur="300" fill="hold"/>
                                        <p:tgtEl>
                                          <p:spTgt spid="3145746"/>
                                        </p:tgtEl>
                                        <p:attrNameLst>
                                          <p:attrName>ppt_x</p:attrName>
                                        </p:attrNameLst>
                                      </p:cBhvr>
                                      <p:tavLst>
                                        <p:tav tm="0">
                                          <p:val>
                                            <p:fltVal val="0.5"/>
                                          </p:val>
                                        </p:tav>
                                        <p:tav tm="100000">
                                          <p:val>
                                            <p:strVal val="#ppt_x"/>
                                          </p:val>
                                        </p:tav>
                                      </p:tavLst>
                                    </p:anim>
                                    <p:anim calcmode="lin" valueType="num">
                                      <p:cBhvr>
                                        <p:cTn id="32" dur="300" fill="hold"/>
                                        <p:tgtEl>
                                          <p:spTgt spid="3145746"/>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矩形 1049384"/>
          <p:cNvSpPr/>
          <p:nvPr/>
        </p:nvSpPr>
        <p:spPr>
          <a:xfrm>
            <a:off x="6800850" y="1662113"/>
            <a:ext cx="2571750" cy="398462"/>
          </a:xfrm>
          <a:prstGeom prst="rect">
            <a:avLst/>
          </a:prstGeom>
          <a:noFill/>
          <a:ln w="9525">
            <a:noFill/>
          </a:ln>
        </p:spPr>
        <p:txBody>
          <a:bodyPr lIns="91440" tIns="45720" rIns="91440" bIns="45720" anchor="t" anchorCtr="0">
            <a:spAutoFit/>
          </a:bodyPr>
          <a:lstStyle/>
          <a:p>
            <a:pPr>
              <a:buSzTx/>
            </a:pPr>
            <a:r>
              <a:rPr lang="zh-CN" altLang="en-US" sz="2000" b="1">
                <a:solidFill>
                  <a:srgbClr val="0070C0"/>
                </a:solidFill>
                <a:latin typeface="微软雅黑" panose="020B0503020204020204" charset="-122"/>
                <a:ea typeface="微软雅黑" panose="020B0503020204020204" charset="-122"/>
                <a:sym typeface="宋体" panose="02010600030101010101" pitchFamily="2" charset="-122"/>
              </a:rPr>
              <a:t>②气瓶安全</a:t>
            </a:r>
            <a:endParaRPr lang="zh-CN" altLang="zh-CN">
              <a:latin typeface="Calibri" panose="020F0502020204030204" pitchFamily="34" charset="0"/>
              <a:ea typeface="宋体" panose="02010600030101010101" pitchFamily="2" charset="-122"/>
            </a:endParaRPr>
          </a:p>
        </p:txBody>
      </p:sp>
      <p:sp>
        <p:nvSpPr>
          <p:cNvPr id="1049387" name="矩形 1049386"/>
          <p:cNvSpPr/>
          <p:nvPr/>
        </p:nvSpPr>
        <p:spPr>
          <a:xfrm>
            <a:off x="6704013" y="2222500"/>
            <a:ext cx="2765425" cy="522288"/>
          </a:xfrm>
          <a:prstGeom prst="rect">
            <a:avLst/>
          </a:prstGeom>
          <a:noFill/>
          <a:ln w="9525">
            <a:noFill/>
          </a:ln>
        </p:spPr>
        <p:txBody>
          <a:bodyPr lIns="91440" tIns="45720" rIns="91440" bIns="45720" anchor="t" anchorCtr="0">
            <a:spAutoFit/>
          </a:bodyPr>
          <a:lstStyle/>
          <a:p>
            <a:pPr>
              <a:buSzTx/>
            </a:pPr>
            <a:r>
              <a:rPr lang="zh-CN" altLang="en-US" sz="2800" b="1">
                <a:solidFill>
                  <a:srgbClr val="00B0F0"/>
                </a:solidFill>
                <a:latin typeface="微软雅黑" panose="020B0503020204020204" charset="-122"/>
                <a:ea typeface="微软雅黑" panose="020B0503020204020204" charset="-122"/>
                <a:sym typeface="宋体" panose="02010600030101010101" pitchFamily="2" charset="-122"/>
              </a:rPr>
              <a:t>◆</a:t>
            </a:r>
            <a:r>
              <a:rPr lang="zh-CN" altLang="en-US" sz="2800" b="1">
                <a:solidFill>
                  <a:srgbClr val="002060"/>
                </a:solidFill>
                <a:latin typeface="微软雅黑" panose="020B0503020204020204" charset="-122"/>
                <a:ea typeface="微软雅黑" panose="020B0503020204020204" charset="-122"/>
                <a:sym typeface="宋体" panose="02010600030101010101" pitchFamily="2" charset="-122"/>
              </a:rPr>
              <a:t>液化石油气瓶</a:t>
            </a:r>
            <a:endParaRPr lang="zh-CN" altLang="zh-CN">
              <a:latin typeface="Calibri" panose="020F0502020204030204" pitchFamily="34" charset="0"/>
              <a:ea typeface="宋体" panose="02010600030101010101" pitchFamily="2" charset="-122"/>
            </a:endParaRPr>
          </a:p>
        </p:txBody>
      </p:sp>
      <p:pic>
        <p:nvPicPr>
          <p:cNvPr id="2097439" name="图片 2097438"/>
          <p:cNvPicPr>
            <a:picLocks noChangeAspect="1"/>
          </p:cNvPicPr>
          <p:nvPr/>
        </p:nvPicPr>
        <p:blipFill>
          <a:blip r:embed="rId1"/>
          <a:stretch>
            <a:fillRect/>
          </a:stretch>
        </p:blipFill>
        <p:spPr>
          <a:xfrm>
            <a:off x="6827838" y="2908300"/>
            <a:ext cx="365125" cy="30163"/>
          </a:xfrm>
          <a:prstGeom prst="rect">
            <a:avLst/>
          </a:prstGeom>
          <a:noFill/>
          <a:ln w="9525">
            <a:noFill/>
          </a:ln>
        </p:spPr>
      </p:pic>
      <p:sp>
        <p:nvSpPr>
          <p:cNvPr id="1049389" name="矩形 1049388"/>
          <p:cNvSpPr/>
          <p:nvPr/>
        </p:nvSpPr>
        <p:spPr>
          <a:xfrm>
            <a:off x="6400800" y="3089275"/>
            <a:ext cx="5175250" cy="1530350"/>
          </a:xfrm>
          <a:prstGeom prst="rect">
            <a:avLst/>
          </a:prstGeom>
          <a:noFill/>
          <a:ln w="9525">
            <a:noFill/>
          </a:ln>
        </p:spPr>
        <p:txBody>
          <a:bodyPr lIns="91440" tIns="45720" rIns="91440" bIns="45720" anchor="t" anchorCtr="0">
            <a:spAutoFit/>
          </a:bodyPr>
          <a:lstStyle/>
          <a:p>
            <a:pPr>
              <a:lnSpc>
                <a:spcPct val="130000"/>
              </a:lnSpc>
              <a:buSzTx/>
            </a:pPr>
            <a:r>
              <a:rPr lang="zh-CN" altLang="en-US" b="1">
                <a:solidFill>
                  <a:srgbClr val="00B0F0"/>
                </a:solidFill>
                <a:latin typeface="微软雅黑" panose="020B0503020204020204" charset="-122"/>
                <a:ea typeface="微软雅黑" panose="020B0503020204020204" charset="-122"/>
                <a:sym typeface="宋体" panose="02010600030101010101" pitchFamily="2" charset="-122"/>
              </a:rPr>
              <a:t>◇</a:t>
            </a:r>
            <a:r>
              <a:rPr lang="en-US" altLang="zh-CN" b="1">
                <a:solidFill>
                  <a:srgbClr val="002060"/>
                </a:solidFill>
                <a:latin typeface="微软雅黑" panose="020B0503020204020204" charset="-122"/>
                <a:ea typeface="微软雅黑" panose="020B0503020204020204" charset="-122"/>
                <a:sym typeface="宋体" panose="02010600030101010101" pitchFamily="2" charset="-122"/>
              </a:rPr>
              <a:t>YSP35.5</a:t>
            </a:r>
            <a:r>
              <a:rPr lang="zh-CN" altLang="en-US" b="1">
                <a:solidFill>
                  <a:srgbClr val="002060"/>
                </a:solidFill>
                <a:latin typeface="微软雅黑" panose="020B0503020204020204" charset="-122"/>
                <a:ea typeface="微软雅黑" panose="020B0503020204020204" charset="-122"/>
                <a:sym typeface="宋体" panose="02010600030101010101" pitchFamily="2" charset="-122"/>
              </a:rPr>
              <a:t>（小瓶）充装重量不得大于</a:t>
            </a:r>
            <a:r>
              <a:rPr lang="en-US" altLang="zh-CN" b="1">
                <a:solidFill>
                  <a:srgbClr val="002060"/>
                </a:solidFill>
                <a:latin typeface="微软雅黑" panose="020B0503020204020204" charset="-122"/>
                <a:ea typeface="微软雅黑" panose="020B0503020204020204" charset="-122"/>
                <a:sym typeface="宋体" panose="02010600030101010101" pitchFamily="2" charset="-122"/>
              </a:rPr>
              <a:t>12.6kg</a:t>
            </a:r>
            <a:r>
              <a:rPr lang="zh-CN" altLang="en-US" b="1">
                <a:solidFill>
                  <a:srgbClr val="002060"/>
                </a:solidFill>
                <a:latin typeface="微软雅黑" panose="020B0503020204020204" charset="-122"/>
                <a:ea typeface="微软雅黑" panose="020B0503020204020204" charset="-122"/>
                <a:sym typeface="宋体" panose="02010600030101010101" pitchFamily="2" charset="-122"/>
              </a:rPr>
              <a:t>；</a:t>
            </a:r>
            <a:r>
              <a:rPr lang="en-US" altLang="zh-CN" b="1">
                <a:solidFill>
                  <a:srgbClr val="002060"/>
                </a:solidFill>
                <a:latin typeface="微软雅黑" panose="020B0503020204020204" charset="-122"/>
                <a:ea typeface="微软雅黑" panose="020B0503020204020204" charset="-122"/>
                <a:sym typeface="宋体" panose="02010600030101010101" pitchFamily="2" charset="-122"/>
              </a:rPr>
              <a:t>YSP118</a:t>
            </a:r>
            <a:r>
              <a:rPr lang="zh-CN" altLang="en-US" b="1">
                <a:solidFill>
                  <a:srgbClr val="002060"/>
                </a:solidFill>
                <a:latin typeface="微软雅黑" panose="020B0503020204020204" charset="-122"/>
                <a:ea typeface="微软雅黑" panose="020B0503020204020204" charset="-122"/>
                <a:sym typeface="宋体" panose="02010600030101010101" pitchFamily="2" charset="-122"/>
              </a:rPr>
              <a:t>（大瓶）充装重量不得大于</a:t>
            </a:r>
            <a:r>
              <a:rPr lang="en-US" altLang="zh-CN" b="1">
                <a:solidFill>
                  <a:srgbClr val="002060"/>
                </a:solidFill>
                <a:latin typeface="微软雅黑" panose="020B0503020204020204" charset="-122"/>
                <a:ea typeface="微软雅黑" panose="020B0503020204020204" charset="-122"/>
                <a:sym typeface="宋体" panose="02010600030101010101" pitchFamily="2" charset="-122"/>
              </a:rPr>
              <a:t>40kg</a:t>
            </a:r>
            <a:r>
              <a:rPr lang="zh-CN" altLang="en-US" b="1">
                <a:solidFill>
                  <a:srgbClr val="002060"/>
                </a:solidFill>
                <a:latin typeface="微软雅黑" panose="020B0503020204020204" charset="-122"/>
                <a:ea typeface="微软雅黑" panose="020B0503020204020204" charset="-122"/>
                <a:sym typeface="宋体" panose="02010600030101010101" pitchFamily="2" charset="-122"/>
              </a:rPr>
              <a:t>；</a:t>
            </a:r>
            <a:endParaRPr lang="zh-CN" altLang="zh-CN">
              <a:latin typeface="Calibri" panose="020F0502020204030204" pitchFamily="34" charset="0"/>
              <a:ea typeface="宋体" panose="02010600030101010101" pitchFamily="2" charset="-122"/>
            </a:endParaRPr>
          </a:p>
          <a:p>
            <a:pPr>
              <a:lnSpc>
                <a:spcPct val="130000"/>
              </a:lnSpc>
              <a:buSzTx/>
            </a:pPr>
            <a:endParaRPr lang="en-US" altLang="zh-CN" b="1">
              <a:solidFill>
                <a:srgbClr val="C00000"/>
              </a:solidFill>
              <a:latin typeface="微软雅黑" panose="020B0503020204020204" charset="-122"/>
              <a:ea typeface="微软雅黑" panose="020B0503020204020204" charset="-122"/>
            </a:endParaRPr>
          </a:p>
          <a:p>
            <a:pPr>
              <a:lnSpc>
                <a:spcPct val="130000"/>
              </a:lnSpc>
              <a:buSzTx/>
            </a:pPr>
            <a:r>
              <a:rPr lang="zh-CN" altLang="en-US" b="1">
                <a:solidFill>
                  <a:srgbClr val="00B0F0"/>
                </a:solidFill>
                <a:latin typeface="微软雅黑" panose="020B0503020204020204" charset="-122"/>
                <a:ea typeface="微软雅黑" panose="020B0503020204020204" charset="-122"/>
                <a:sym typeface="宋体" panose="02010600030101010101" pitchFamily="2" charset="-122"/>
              </a:rPr>
              <a:t>◇</a:t>
            </a:r>
            <a:r>
              <a:rPr lang="zh-CN" altLang="en-US" b="1">
                <a:solidFill>
                  <a:srgbClr val="002060"/>
                </a:solidFill>
                <a:latin typeface="微软雅黑" panose="020B0503020204020204" charset="-122"/>
                <a:ea typeface="微软雅黑" panose="020B0503020204020204" charset="-122"/>
                <a:sym typeface="宋体" panose="02010600030101010101" pitchFamily="2" charset="-122"/>
              </a:rPr>
              <a:t>液化石油气钢瓶禁止加热或烘烤使用。</a:t>
            </a:r>
            <a:endParaRPr lang="zh-CN" altLang="zh-CN">
              <a:latin typeface="Calibri" panose="020F0502020204030204" pitchFamily="34" charset="0"/>
              <a:ea typeface="宋体" panose="02010600030101010101" pitchFamily="2" charset="-122"/>
            </a:endParaRPr>
          </a:p>
        </p:txBody>
      </p:sp>
      <p:grpSp>
        <p:nvGrpSpPr>
          <p:cNvPr id="421" name="组合 420"/>
          <p:cNvGrpSpPr/>
          <p:nvPr/>
        </p:nvGrpSpPr>
        <p:grpSpPr>
          <a:xfrm>
            <a:off x="10320338" y="5651500"/>
            <a:ext cx="1103312" cy="407988"/>
            <a:chOff x="6501" y="3560"/>
            <a:chExt cx="695" cy="257"/>
          </a:xfrm>
        </p:grpSpPr>
        <p:pic>
          <p:nvPicPr>
            <p:cNvPr id="38918" name="图片 2097440"/>
            <p:cNvPicPr>
              <a:picLocks noChangeAspect="1"/>
            </p:cNvPicPr>
            <p:nvPr/>
          </p:nvPicPr>
          <p:blipFill>
            <a:blip r:embed="rId2"/>
            <a:stretch>
              <a:fillRect/>
            </a:stretch>
          </p:blipFill>
          <p:spPr>
            <a:xfrm>
              <a:off x="6501" y="3560"/>
              <a:ext cx="695" cy="257"/>
            </a:xfrm>
            <a:prstGeom prst="rect">
              <a:avLst/>
            </a:prstGeom>
            <a:noFill/>
            <a:ln w="9525">
              <a:noFill/>
            </a:ln>
          </p:spPr>
        </p:pic>
        <p:sp>
          <p:nvSpPr>
            <p:cNvPr id="38919" name="矩形 1049390"/>
            <p:cNvSpPr/>
            <p:nvPr/>
          </p:nvSpPr>
          <p:spPr>
            <a:xfrm>
              <a:off x="6500" y="3558"/>
              <a:ext cx="697" cy="259"/>
            </a:xfrm>
            <a:prstGeom prst="rect">
              <a:avLst/>
            </a:prstGeom>
            <a:noFill/>
            <a:ln w="9525">
              <a:noFill/>
            </a:ln>
          </p:spPr>
          <p:txBody>
            <a:bodyPr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grpSp>
      <p:cxnSp>
        <p:nvCxnSpPr>
          <p:cNvPr id="3145748" name="直接箭头连接符 3145747"/>
          <p:cNvCxnSpPr/>
          <p:nvPr/>
        </p:nvCxnSpPr>
        <p:spPr>
          <a:xfrm>
            <a:off x="10655300" y="5853113"/>
            <a:ext cx="433388" cy="0"/>
          </a:xfrm>
          <a:prstGeom prst="straightConnector1">
            <a:avLst/>
          </a:prstGeom>
          <a:ln w="28575" cap="flat" cmpd="sng">
            <a:solidFill>
              <a:srgbClr val="FFFFFF"/>
            </a:solidFill>
            <a:prstDash val="solid"/>
            <a:round/>
            <a:headEnd type="none" w="med" len="med"/>
            <a:tailEnd type="triangle" w="med" len="med"/>
          </a:ln>
        </p:spPr>
      </p:cxnSp>
      <p:sp>
        <p:nvSpPr>
          <p:cNvPr id="38921" name="矩形 1049392"/>
          <p:cNvSpPr/>
          <p:nvPr/>
        </p:nvSpPr>
        <p:spPr>
          <a:xfrm>
            <a:off x="738188" y="403225"/>
            <a:ext cx="3500437" cy="522288"/>
          </a:xfrm>
          <a:prstGeom prst="rect">
            <a:avLst/>
          </a:prstGeom>
          <a:noFill/>
          <a:ln w="9525">
            <a:noFill/>
          </a:ln>
        </p:spPr>
        <p:txBody>
          <a:bodyPr lIns="91440" tIns="45720" rIns="91440" bIns="45720" anchor="t" anchorCtr="0">
            <a:spAutoFit/>
          </a:bodyPr>
          <a:lstStyle/>
          <a:p>
            <a:pPr>
              <a:buSzTx/>
            </a:pPr>
            <a:r>
              <a:rPr lang="zh-CN" altLang="en-US" sz="2800" b="1">
                <a:solidFill>
                  <a:srgbClr val="C00000"/>
                </a:solidFill>
                <a:latin typeface="微软雅黑" panose="020B0503020204020204" charset="-122"/>
                <a:ea typeface="微软雅黑" panose="020B0503020204020204" charset="-122"/>
              </a:rPr>
              <a:t>夏季工作的安全要点</a:t>
            </a:r>
            <a:endParaRPr lang="zh-CN" altLang="zh-CN">
              <a:latin typeface="Calibri" panose="020F0502020204030204" pitchFamily="34" charset="0"/>
              <a:ea typeface="宋体" panose="02010600030101010101" pitchFamily="2" charset="-122"/>
            </a:endParaRPr>
          </a:p>
        </p:txBody>
      </p:sp>
      <p:sp>
        <p:nvSpPr>
          <p:cNvPr id="38922" name="矩形 1049394"/>
          <p:cNvSpPr/>
          <p:nvPr/>
        </p:nvSpPr>
        <p:spPr>
          <a:xfrm>
            <a:off x="738188" y="1116013"/>
            <a:ext cx="3429000" cy="460375"/>
          </a:xfrm>
          <a:prstGeom prst="rect">
            <a:avLst/>
          </a:prstGeom>
          <a:noFill/>
          <a:ln w="9525">
            <a:noFill/>
          </a:ln>
        </p:spPr>
        <p:txBody>
          <a:bodyPr lIns="91440" tIns="45720" rIns="91440" bIns="45720" anchor="t" anchorCtr="0">
            <a:spAutoFit/>
          </a:bodyPr>
          <a:lstStyle/>
          <a:p>
            <a:pPr>
              <a:buSzTx/>
            </a:pPr>
            <a:r>
              <a:rPr lang="en-US" altLang="zh-CN" sz="2400" b="1">
                <a:latin typeface="微软雅黑" panose="020B0503020204020204" charset="-122"/>
                <a:ea typeface="微软雅黑" panose="020B0503020204020204" charset="-122"/>
                <a:sym typeface="宋体" panose="02010600030101010101" pitchFamily="2" charset="-122"/>
              </a:rPr>
              <a:t>3</a:t>
            </a:r>
            <a:r>
              <a:rPr lang="zh-CN" altLang="en-US" sz="2400" b="1">
                <a:latin typeface="微软雅黑" panose="020B0503020204020204" charset="-122"/>
                <a:ea typeface="微软雅黑" panose="020B0503020204020204" charset="-122"/>
                <a:sym typeface="宋体" panose="02010600030101010101" pitchFamily="2" charset="-122"/>
              </a:rPr>
              <a:t>、危化品安全</a:t>
            </a:r>
            <a:endParaRPr lang="zh-CN" altLang="zh-CN">
              <a:latin typeface="Calibri" panose="020F0502020204030204" pitchFamily="34" charset="0"/>
              <a:ea typeface="宋体" panose="02010600030101010101" pitchFamily="2" charset="-122"/>
            </a:endParaRPr>
          </a:p>
        </p:txBody>
      </p:sp>
      <p:grpSp>
        <p:nvGrpSpPr>
          <p:cNvPr id="423" name="组合 422"/>
          <p:cNvGrpSpPr/>
          <p:nvPr/>
        </p:nvGrpSpPr>
        <p:grpSpPr>
          <a:xfrm>
            <a:off x="55563" y="1908175"/>
            <a:ext cx="5613400" cy="3071813"/>
            <a:chOff x="35" y="1202"/>
            <a:chExt cx="3536" cy="1935"/>
          </a:xfrm>
        </p:grpSpPr>
        <p:pic>
          <p:nvPicPr>
            <p:cNvPr id="38924" name="图片 2097442"/>
            <p:cNvPicPr>
              <a:picLocks noChangeAspect="1"/>
            </p:cNvPicPr>
            <p:nvPr/>
          </p:nvPicPr>
          <p:blipFill>
            <a:blip r:embed="rId3"/>
            <a:stretch>
              <a:fillRect/>
            </a:stretch>
          </p:blipFill>
          <p:spPr>
            <a:xfrm>
              <a:off x="35" y="1202"/>
              <a:ext cx="3536" cy="1935"/>
            </a:xfrm>
            <a:prstGeom prst="rect">
              <a:avLst/>
            </a:prstGeom>
            <a:noFill/>
            <a:ln w="9525">
              <a:noFill/>
            </a:ln>
          </p:spPr>
        </p:pic>
        <p:sp>
          <p:nvSpPr>
            <p:cNvPr id="38925" name="矩形 1049396"/>
            <p:cNvSpPr/>
            <p:nvPr/>
          </p:nvSpPr>
          <p:spPr>
            <a:xfrm>
              <a:off x="42" y="1210"/>
              <a:ext cx="3516" cy="1916"/>
            </a:xfrm>
            <a:prstGeom prst="rect">
              <a:avLst/>
            </a:prstGeom>
            <a:noFill/>
            <a:ln w="9525">
              <a:noFill/>
            </a:ln>
          </p:spPr>
          <p:txBody>
            <a:bodyPr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grpSp>
      <p:sp>
        <p:nvSpPr>
          <p:cNvPr id="38926" name="矩形 1049398"/>
          <p:cNvSpPr/>
          <p:nvPr/>
        </p:nvSpPr>
        <p:spPr>
          <a:xfrm>
            <a:off x="66675" y="5119688"/>
            <a:ext cx="5661025" cy="1076325"/>
          </a:xfrm>
          <a:prstGeom prst="rect">
            <a:avLst/>
          </a:prstGeom>
          <a:noFill/>
          <a:ln w="9525">
            <a:noFill/>
          </a:ln>
        </p:spPr>
        <p:txBody>
          <a:bodyPr lIns="91440" tIns="45720" rIns="91440" bIns="45720" anchor="t" anchorCtr="0">
            <a:spAutoFit/>
          </a:bodyPr>
          <a:lstStyle/>
          <a:p>
            <a:pPr>
              <a:buSzTx/>
            </a:pPr>
            <a:r>
              <a:rPr lang="zh-CN" altLang="en-US" sz="1600" b="1">
                <a:solidFill>
                  <a:srgbClr val="FF0000"/>
                </a:solidFill>
                <a:latin typeface="微软雅黑" panose="020B0503020204020204" charset="-122"/>
                <a:ea typeface="微软雅黑" panose="020B0503020204020204" charset="-122"/>
                <a:sym typeface="宋体" panose="02010600030101010101" pitchFamily="2" charset="-122"/>
              </a:rPr>
              <a:t>爆炸威力极大</a:t>
            </a:r>
            <a:endParaRPr lang="zh-CN" altLang="zh-CN">
              <a:latin typeface="Calibri" panose="020F0502020204030204" pitchFamily="34" charset="0"/>
              <a:ea typeface="宋体" panose="02010600030101010101" pitchFamily="2" charset="-122"/>
            </a:endParaRPr>
          </a:p>
          <a:p>
            <a:pPr>
              <a:buSzTx/>
            </a:pPr>
            <a:r>
              <a:rPr lang="zh-CN" altLang="en-US" sz="1600" b="1">
                <a:solidFill>
                  <a:srgbClr val="FF0000"/>
                </a:solidFill>
                <a:latin typeface="微软雅黑" panose="020B0503020204020204" charset="-122"/>
                <a:ea typeface="微软雅黑" panose="020B0503020204020204" charset="-122"/>
                <a:sym typeface="宋体" panose="02010600030101010101" pitchFamily="2" charset="-122"/>
              </a:rPr>
              <a:t>爆炸速度达</a:t>
            </a:r>
            <a:r>
              <a:rPr lang="en-US" altLang="zh-CN" sz="1600" b="1">
                <a:solidFill>
                  <a:srgbClr val="FF0000"/>
                </a:solidFill>
                <a:latin typeface="微软雅黑" panose="020B0503020204020204" charset="-122"/>
                <a:ea typeface="微软雅黑" panose="020B0503020204020204" charset="-122"/>
                <a:sym typeface="宋体" panose="02010600030101010101" pitchFamily="2" charset="-122"/>
              </a:rPr>
              <a:t>2-3Km/S</a:t>
            </a:r>
            <a:endParaRPr lang="zh-CN" altLang="zh-CN">
              <a:latin typeface="Calibri" panose="020F0502020204030204" pitchFamily="34" charset="0"/>
              <a:ea typeface="宋体" panose="02010600030101010101" pitchFamily="2" charset="-122"/>
            </a:endParaRPr>
          </a:p>
          <a:p>
            <a:pPr>
              <a:buSzTx/>
            </a:pPr>
            <a:r>
              <a:rPr lang="zh-CN" altLang="en-US" sz="1600" b="1">
                <a:solidFill>
                  <a:srgbClr val="FF0000"/>
                </a:solidFill>
                <a:latin typeface="微软雅黑" panose="020B0503020204020204" charset="-122"/>
                <a:ea typeface="微软雅黑" panose="020B0503020204020204" charset="-122"/>
                <a:sym typeface="宋体" panose="02010600030101010101" pitchFamily="2" charset="-122"/>
              </a:rPr>
              <a:t>1Kg液化石油气完全燃烧释放的能量相当于</a:t>
            </a:r>
            <a:r>
              <a:rPr lang="en-US" altLang="zh-CN" sz="1600" b="1">
                <a:solidFill>
                  <a:srgbClr val="FF0000"/>
                </a:solidFill>
                <a:latin typeface="微软雅黑" panose="020B0503020204020204" charset="-122"/>
                <a:ea typeface="微软雅黑" panose="020B0503020204020204" charset="-122"/>
                <a:sym typeface="宋体" panose="02010600030101010101" pitchFamily="2" charset="-122"/>
              </a:rPr>
              <a:t>10Kg  TNT</a:t>
            </a:r>
            <a:r>
              <a:rPr lang="zh-CN" altLang="en-US" sz="1600" b="1">
                <a:solidFill>
                  <a:srgbClr val="FF0000"/>
                </a:solidFill>
                <a:latin typeface="微软雅黑" panose="020B0503020204020204" charset="-122"/>
                <a:ea typeface="微软雅黑" panose="020B0503020204020204" charset="-122"/>
                <a:sym typeface="宋体" panose="02010600030101010101" pitchFamily="2" charset="-122"/>
              </a:rPr>
              <a:t>炸药的威力。</a:t>
            </a:r>
            <a:endParaRPr lang="zh-CN" altLang="zh-CN">
              <a:latin typeface="Calibri" panose="020F0502020204030204" pitchFamily="34" charset="0"/>
              <a:ea typeface="宋体" panose="02010600030101010101" pitchFamily="2" charset="-122"/>
            </a:endParaRPr>
          </a:p>
        </p:txBody>
      </p:sp>
      <p:pic>
        <p:nvPicPr>
          <p:cNvPr id="38927" name="图片 2097444"/>
          <p:cNvPicPr>
            <a:picLocks noChangeAspect="1"/>
          </p:cNvPicPr>
          <p:nvPr/>
        </p:nvPicPr>
        <p:blipFill>
          <a:blip r:embed="rId4"/>
          <a:stretch>
            <a:fillRect/>
          </a:stretch>
        </p:blipFill>
        <p:spPr>
          <a:xfrm>
            <a:off x="925513" y="2041525"/>
            <a:ext cx="3579812" cy="2800350"/>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100"/>
                                  </p:stCondLst>
                                  <p:childTnLst>
                                    <p:set>
                                      <p:cBhvr>
                                        <p:cTn id="6" dur="1" fill="hold">
                                          <p:stCondLst>
                                            <p:cond delay="0"/>
                                          </p:stCondLst>
                                        </p:cTn>
                                        <p:tgtEl>
                                          <p:spTgt spid="1049387"/>
                                        </p:tgtEl>
                                        <p:attrNameLst>
                                          <p:attrName>style.visibility</p:attrName>
                                        </p:attrNameLst>
                                      </p:cBhvr>
                                      <p:to>
                                        <p:strVal val="visible"/>
                                      </p:to>
                                    </p:set>
                                    <p:anim calcmode="lin" valueType="num">
                                      <p:cBhvr additive="base">
                                        <p:cTn id="7" dur="750" fill="hold"/>
                                        <p:tgtEl>
                                          <p:spTgt spid="1049387"/>
                                        </p:tgtEl>
                                        <p:attrNameLst>
                                          <p:attrName>ppt_x</p:attrName>
                                        </p:attrNameLst>
                                      </p:cBhvr>
                                      <p:tavLst>
                                        <p:tav tm="0">
                                          <p:val>
                                            <p:strVal val="1+#ppt_w/2"/>
                                          </p:val>
                                        </p:tav>
                                        <p:tav tm="100000">
                                          <p:val>
                                            <p:strVal val="#ppt_x"/>
                                          </p:val>
                                        </p:tav>
                                      </p:tavLst>
                                    </p:anim>
                                    <p:anim calcmode="lin" valueType="num">
                                      <p:cBhvr additive="base">
                                        <p:cTn id="8" dur="750" fill="hold"/>
                                        <p:tgtEl>
                                          <p:spTgt spid="1049387"/>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150"/>
                                  </p:stCondLst>
                                  <p:childTnLst>
                                    <p:set>
                                      <p:cBhvr>
                                        <p:cTn id="10" dur="1" fill="hold">
                                          <p:stCondLst>
                                            <p:cond delay="0"/>
                                          </p:stCondLst>
                                        </p:cTn>
                                        <p:tgtEl>
                                          <p:spTgt spid="2097439"/>
                                        </p:tgtEl>
                                        <p:attrNameLst>
                                          <p:attrName>style.visibility</p:attrName>
                                        </p:attrNameLst>
                                      </p:cBhvr>
                                      <p:to>
                                        <p:strVal val="visible"/>
                                      </p:to>
                                    </p:set>
                                    <p:anim calcmode="lin" valueType="num">
                                      <p:cBhvr additive="base">
                                        <p:cTn id="11" dur="750" fill="hold"/>
                                        <p:tgtEl>
                                          <p:spTgt spid="2097439"/>
                                        </p:tgtEl>
                                        <p:attrNameLst>
                                          <p:attrName>ppt_x</p:attrName>
                                        </p:attrNameLst>
                                      </p:cBhvr>
                                      <p:tavLst>
                                        <p:tav tm="0">
                                          <p:val>
                                            <p:strVal val="1+#ppt_w/2"/>
                                          </p:val>
                                        </p:tav>
                                        <p:tav tm="100000">
                                          <p:val>
                                            <p:strVal val="#ppt_x"/>
                                          </p:val>
                                        </p:tav>
                                      </p:tavLst>
                                    </p:anim>
                                    <p:anim calcmode="lin" valueType="num">
                                      <p:cBhvr additive="base">
                                        <p:cTn id="12" dur="750" fill="hold"/>
                                        <p:tgtEl>
                                          <p:spTgt spid="2097439"/>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200"/>
                                  </p:stCondLst>
                                  <p:childTnLst>
                                    <p:set>
                                      <p:cBhvr>
                                        <p:cTn id="14" dur="1" fill="hold">
                                          <p:stCondLst>
                                            <p:cond delay="0"/>
                                          </p:stCondLst>
                                        </p:cTn>
                                        <p:tgtEl>
                                          <p:spTgt spid="1049389"/>
                                        </p:tgtEl>
                                        <p:attrNameLst>
                                          <p:attrName>style.visibility</p:attrName>
                                        </p:attrNameLst>
                                      </p:cBhvr>
                                      <p:to>
                                        <p:strVal val="visible"/>
                                      </p:to>
                                    </p:set>
                                    <p:anim calcmode="lin" valueType="num">
                                      <p:cBhvr additive="base">
                                        <p:cTn id="15" dur="750" fill="hold"/>
                                        <p:tgtEl>
                                          <p:spTgt spid="1049389"/>
                                        </p:tgtEl>
                                        <p:attrNameLst>
                                          <p:attrName>ppt_x</p:attrName>
                                        </p:attrNameLst>
                                      </p:cBhvr>
                                      <p:tavLst>
                                        <p:tav tm="0">
                                          <p:val>
                                            <p:strVal val="1+#ppt_w/2"/>
                                          </p:val>
                                        </p:tav>
                                        <p:tav tm="100000">
                                          <p:val>
                                            <p:strVal val="#ppt_x"/>
                                          </p:val>
                                        </p:tav>
                                      </p:tavLst>
                                    </p:anim>
                                    <p:anim calcmode="lin" valueType="num">
                                      <p:cBhvr additive="base">
                                        <p:cTn id="16" dur="750" fill="hold"/>
                                        <p:tgtEl>
                                          <p:spTgt spid="1049389"/>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0"/>
                                  </p:stCondLst>
                                  <p:childTnLst>
                                    <p:set>
                                      <p:cBhvr>
                                        <p:cTn id="18" dur="1" fill="hold">
                                          <p:stCondLst>
                                            <p:cond delay="0"/>
                                          </p:stCondLst>
                                        </p:cTn>
                                        <p:tgtEl>
                                          <p:spTgt spid="423"/>
                                        </p:tgtEl>
                                        <p:attrNameLst>
                                          <p:attrName>style.visibility</p:attrName>
                                        </p:attrNameLst>
                                      </p:cBhvr>
                                      <p:to>
                                        <p:strVal val="visible"/>
                                      </p:to>
                                    </p:set>
                                    <p:anim calcmode="lin" valueType="num">
                                      <p:cBhvr additive="base">
                                        <p:cTn id="19" dur="750" fill="hold"/>
                                        <p:tgtEl>
                                          <p:spTgt spid="423"/>
                                        </p:tgtEl>
                                        <p:attrNameLst>
                                          <p:attrName>ppt_x</p:attrName>
                                        </p:attrNameLst>
                                      </p:cBhvr>
                                      <p:tavLst>
                                        <p:tav tm="0">
                                          <p:val>
                                            <p:strVal val="1+#ppt_w/2"/>
                                          </p:val>
                                        </p:tav>
                                        <p:tav tm="100000">
                                          <p:val>
                                            <p:strVal val="#ppt_x"/>
                                          </p:val>
                                        </p:tav>
                                      </p:tavLst>
                                    </p:anim>
                                    <p:anim calcmode="lin" valueType="num">
                                      <p:cBhvr additive="base">
                                        <p:cTn id="20" dur="750" fill="hold"/>
                                        <p:tgtEl>
                                          <p:spTgt spid="423"/>
                                        </p:tgtEl>
                                        <p:attrNameLst>
                                          <p:attrName>ppt_y</p:attrName>
                                        </p:attrNameLst>
                                      </p:cBhvr>
                                      <p:tavLst>
                                        <p:tav tm="0">
                                          <p:val>
                                            <p:strVal val="#ppt_y"/>
                                          </p:val>
                                        </p:tav>
                                        <p:tav tm="100000">
                                          <p:val>
                                            <p:strVal val="#ppt_y"/>
                                          </p:val>
                                        </p:tav>
                                      </p:tavLst>
                                    </p:anim>
                                  </p:childTnLst>
                                </p:cTn>
                              </p:par>
                              <p:par>
                                <p:cTn id="21" presetID="23" presetClass="entr" presetSubtype="36" fill="hold" nodeType="withEffect">
                                  <p:stCondLst>
                                    <p:cond delay="750"/>
                                  </p:stCondLst>
                                  <p:childTnLst>
                                    <p:set>
                                      <p:cBhvr>
                                        <p:cTn id="22" dur="1" fill="hold">
                                          <p:stCondLst>
                                            <p:cond delay="0"/>
                                          </p:stCondLst>
                                        </p:cTn>
                                        <p:tgtEl>
                                          <p:spTgt spid="421"/>
                                        </p:tgtEl>
                                        <p:attrNameLst>
                                          <p:attrName>style.visibility</p:attrName>
                                        </p:attrNameLst>
                                      </p:cBhvr>
                                      <p:to>
                                        <p:strVal val="visible"/>
                                      </p:to>
                                    </p:set>
                                    <p:anim calcmode="lin" valueType="num">
                                      <p:cBhvr>
                                        <p:cTn id="23" dur="300" fill="hold"/>
                                        <p:tgtEl>
                                          <p:spTgt spid="421"/>
                                        </p:tgtEl>
                                        <p:attrNameLst>
                                          <p:attrName>ppt_w</p:attrName>
                                        </p:attrNameLst>
                                      </p:cBhvr>
                                      <p:tavLst>
                                        <p:tav tm="0">
                                          <p:val>
                                            <p:strVal val="(6*min(max(#ppt_w*#ppt_h,.3),1)-7.4)/-.7*#ppt_w"/>
                                          </p:val>
                                        </p:tav>
                                        <p:tav tm="100000">
                                          <p:val>
                                            <p:strVal val="#ppt_w"/>
                                          </p:val>
                                        </p:tav>
                                      </p:tavLst>
                                    </p:anim>
                                    <p:anim calcmode="lin" valueType="num">
                                      <p:cBhvr>
                                        <p:cTn id="24" dur="300" fill="hold"/>
                                        <p:tgtEl>
                                          <p:spTgt spid="421"/>
                                        </p:tgtEl>
                                        <p:attrNameLst>
                                          <p:attrName>ppt_h</p:attrName>
                                        </p:attrNameLst>
                                      </p:cBhvr>
                                      <p:tavLst>
                                        <p:tav tm="0">
                                          <p:val>
                                            <p:strVal val="(6*min(max(#ppt_w*#ppt_h,.3),1)-7.4)/-.7*#ppt_h"/>
                                          </p:val>
                                        </p:tav>
                                        <p:tav tm="100000">
                                          <p:val>
                                            <p:strVal val="#ppt_h"/>
                                          </p:val>
                                        </p:tav>
                                      </p:tavLst>
                                    </p:anim>
                                    <p:anim calcmode="lin" valueType="num">
                                      <p:cBhvr>
                                        <p:cTn id="25" dur="300" fill="hold"/>
                                        <p:tgtEl>
                                          <p:spTgt spid="421"/>
                                        </p:tgtEl>
                                        <p:attrNameLst>
                                          <p:attrName>ppt_x</p:attrName>
                                        </p:attrNameLst>
                                      </p:cBhvr>
                                      <p:tavLst>
                                        <p:tav tm="0">
                                          <p:val>
                                            <p:fltVal val="0.5"/>
                                          </p:val>
                                        </p:tav>
                                        <p:tav tm="100000">
                                          <p:val>
                                            <p:strVal val="#ppt_x"/>
                                          </p:val>
                                        </p:tav>
                                      </p:tavLst>
                                    </p:anim>
                                    <p:anim calcmode="lin" valueType="num">
                                      <p:cBhvr>
                                        <p:cTn id="26" dur="300" fill="hold"/>
                                        <p:tgtEl>
                                          <p:spTgt spid="421"/>
                                        </p:tgtEl>
                                        <p:attrNameLst>
                                          <p:attrName>ppt_y</p:attrName>
                                        </p:attrNameLst>
                                      </p:cBhvr>
                                      <p:tavLst>
                                        <p:tav tm="0">
                                          <p:val>
                                            <p:strVal val="1+(6*min(max(#ppt_w*#ppt_h,.3),1)-7.4)/-.7*#ppt_h/2"/>
                                          </p:val>
                                        </p:tav>
                                        <p:tav tm="100000">
                                          <p:val>
                                            <p:strVal val="#ppt_y"/>
                                          </p:val>
                                        </p:tav>
                                      </p:tavLst>
                                    </p:anim>
                                  </p:childTnLst>
                                </p:cTn>
                              </p:par>
                              <p:par>
                                <p:cTn id="27" presetID="23" presetClass="entr" presetSubtype="36" fill="hold" nodeType="withEffect">
                                  <p:stCondLst>
                                    <p:cond delay="750"/>
                                  </p:stCondLst>
                                  <p:childTnLst>
                                    <p:set>
                                      <p:cBhvr>
                                        <p:cTn id="28" dur="1" fill="hold">
                                          <p:stCondLst>
                                            <p:cond delay="0"/>
                                          </p:stCondLst>
                                        </p:cTn>
                                        <p:tgtEl>
                                          <p:spTgt spid="3145748"/>
                                        </p:tgtEl>
                                        <p:attrNameLst>
                                          <p:attrName>style.visibility</p:attrName>
                                        </p:attrNameLst>
                                      </p:cBhvr>
                                      <p:to>
                                        <p:strVal val="visible"/>
                                      </p:to>
                                    </p:set>
                                    <p:anim calcmode="lin" valueType="num">
                                      <p:cBhvr>
                                        <p:cTn id="29" dur="300" fill="hold"/>
                                        <p:tgtEl>
                                          <p:spTgt spid="3145748"/>
                                        </p:tgtEl>
                                        <p:attrNameLst>
                                          <p:attrName>ppt_w</p:attrName>
                                        </p:attrNameLst>
                                      </p:cBhvr>
                                      <p:tavLst>
                                        <p:tav tm="0">
                                          <p:val>
                                            <p:strVal val="(6*min(max(#ppt_w*#ppt_h,.3),1)-7.4)/-.7*#ppt_w"/>
                                          </p:val>
                                        </p:tav>
                                        <p:tav tm="100000">
                                          <p:val>
                                            <p:strVal val="#ppt_w"/>
                                          </p:val>
                                        </p:tav>
                                      </p:tavLst>
                                    </p:anim>
                                    <p:anim calcmode="lin" valueType="num">
                                      <p:cBhvr>
                                        <p:cTn id="30" dur="300" fill="hold"/>
                                        <p:tgtEl>
                                          <p:spTgt spid="3145748"/>
                                        </p:tgtEl>
                                        <p:attrNameLst>
                                          <p:attrName>ppt_h</p:attrName>
                                        </p:attrNameLst>
                                      </p:cBhvr>
                                      <p:tavLst>
                                        <p:tav tm="0">
                                          <p:val>
                                            <p:strVal val="(6*min(max(#ppt_w*#ppt_h,.3),1)-7.4)/-.7*#ppt_h"/>
                                          </p:val>
                                        </p:tav>
                                        <p:tav tm="100000">
                                          <p:val>
                                            <p:strVal val="#ppt_h"/>
                                          </p:val>
                                        </p:tav>
                                      </p:tavLst>
                                    </p:anim>
                                    <p:anim calcmode="lin" valueType="num">
                                      <p:cBhvr>
                                        <p:cTn id="31" dur="300" fill="hold"/>
                                        <p:tgtEl>
                                          <p:spTgt spid="3145748"/>
                                        </p:tgtEl>
                                        <p:attrNameLst>
                                          <p:attrName>ppt_x</p:attrName>
                                        </p:attrNameLst>
                                      </p:cBhvr>
                                      <p:tavLst>
                                        <p:tav tm="0">
                                          <p:val>
                                            <p:fltVal val="0.5"/>
                                          </p:val>
                                        </p:tav>
                                        <p:tav tm="100000">
                                          <p:val>
                                            <p:strVal val="#ppt_x"/>
                                          </p:val>
                                        </p:tav>
                                      </p:tavLst>
                                    </p:anim>
                                    <p:anim calcmode="lin" valueType="num">
                                      <p:cBhvr>
                                        <p:cTn id="32" dur="300" fill="hold"/>
                                        <p:tgtEl>
                                          <p:spTgt spid="3145748"/>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矩形 1049400"/>
          <p:cNvSpPr/>
          <p:nvPr/>
        </p:nvSpPr>
        <p:spPr>
          <a:xfrm>
            <a:off x="6800850" y="1662113"/>
            <a:ext cx="2571750" cy="398462"/>
          </a:xfrm>
          <a:prstGeom prst="rect">
            <a:avLst/>
          </a:prstGeom>
          <a:noFill/>
          <a:ln w="9525">
            <a:noFill/>
          </a:ln>
        </p:spPr>
        <p:txBody>
          <a:bodyPr lIns="91440" tIns="45720" rIns="91440" bIns="45720" anchor="t" anchorCtr="0">
            <a:spAutoFit/>
          </a:bodyPr>
          <a:lstStyle/>
          <a:p>
            <a:pPr>
              <a:buSzTx/>
            </a:pPr>
            <a:r>
              <a:rPr lang="zh-CN" altLang="en-US" sz="2000" b="1">
                <a:solidFill>
                  <a:srgbClr val="0070C0"/>
                </a:solidFill>
                <a:latin typeface="微软雅黑" panose="020B0503020204020204" charset="-122"/>
                <a:ea typeface="微软雅黑" panose="020B0503020204020204" charset="-122"/>
                <a:sym typeface="宋体" panose="02010600030101010101" pitchFamily="2" charset="-122"/>
              </a:rPr>
              <a:t>②气瓶安全</a:t>
            </a:r>
            <a:endParaRPr lang="zh-CN" altLang="zh-CN">
              <a:latin typeface="Calibri" panose="020F0502020204030204" pitchFamily="34" charset="0"/>
              <a:ea typeface="宋体" panose="02010600030101010101" pitchFamily="2" charset="-122"/>
            </a:endParaRPr>
          </a:p>
        </p:txBody>
      </p:sp>
      <p:sp>
        <p:nvSpPr>
          <p:cNvPr id="1049403" name="矩形 1049402"/>
          <p:cNvSpPr/>
          <p:nvPr/>
        </p:nvSpPr>
        <p:spPr>
          <a:xfrm>
            <a:off x="6704013" y="2222500"/>
            <a:ext cx="2765425" cy="522288"/>
          </a:xfrm>
          <a:prstGeom prst="rect">
            <a:avLst/>
          </a:prstGeom>
          <a:noFill/>
          <a:ln w="9525">
            <a:noFill/>
          </a:ln>
        </p:spPr>
        <p:txBody>
          <a:bodyPr lIns="91440" tIns="45720" rIns="91440" bIns="45720" anchor="t" anchorCtr="0">
            <a:spAutoFit/>
          </a:bodyPr>
          <a:lstStyle/>
          <a:p>
            <a:pPr>
              <a:buSzTx/>
            </a:pPr>
            <a:r>
              <a:rPr lang="zh-CN" altLang="en-US" sz="2800" b="1">
                <a:solidFill>
                  <a:srgbClr val="00B0F0"/>
                </a:solidFill>
                <a:latin typeface="微软雅黑" panose="020B0503020204020204" charset="-122"/>
                <a:ea typeface="微软雅黑" panose="020B0503020204020204" charset="-122"/>
                <a:sym typeface="宋体" panose="02010600030101010101" pitchFamily="2" charset="-122"/>
              </a:rPr>
              <a:t>◆</a:t>
            </a:r>
            <a:r>
              <a:rPr lang="zh-CN" altLang="en-US" sz="2800" b="1">
                <a:solidFill>
                  <a:srgbClr val="002060"/>
                </a:solidFill>
                <a:latin typeface="微软雅黑" panose="020B0503020204020204" charset="-122"/>
                <a:ea typeface="微软雅黑" panose="020B0503020204020204" charset="-122"/>
                <a:sym typeface="宋体" panose="02010600030101010101" pitchFamily="2" charset="-122"/>
              </a:rPr>
              <a:t>其他气瓶</a:t>
            </a:r>
            <a:endParaRPr lang="zh-CN" altLang="zh-CN">
              <a:latin typeface="Calibri" panose="020F0502020204030204" pitchFamily="34" charset="0"/>
              <a:ea typeface="宋体" panose="02010600030101010101" pitchFamily="2" charset="-122"/>
            </a:endParaRPr>
          </a:p>
        </p:txBody>
      </p:sp>
      <p:pic>
        <p:nvPicPr>
          <p:cNvPr id="2097447" name="图片 2097446"/>
          <p:cNvPicPr>
            <a:picLocks noChangeAspect="1"/>
          </p:cNvPicPr>
          <p:nvPr/>
        </p:nvPicPr>
        <p:blipFill>
          <a:blip r:embed="rId1"/>
          <a:stretch>
            <a:fillRect/>
          </a:stretch>
        </p:blipFill>
        <p:spPr>
          <a:xfrm>
            <a:off x="6827838" y="2908300"/>
            <a:ext cx="365125" cy="30163"/>
          </a:xfrm>
          <a:prstGeom prst="rect">
            <a:avLst/>
          </a:prstGeom>
          <a:noFill/>
          <a:ln w="9525">
            <a:noFill/>
          </a:ln>
        </p:spPr>
      </p:pic>
      <p:sp>
        <p:nvSpPr>
          <p:cNvPr id="1049405" name="矩形 1049404"/>
          <p:cNvSpPr/>
          <p:nvPr/>
        </p:nvSpPr>
        <p:spPr>
          <a:xfrm>
            <a:off x="6400800" y="3089275"/>
            <a:ext cx="5175250" cy="1171575"/>
          </a:xfrm>
          <a:prstGeom prst="rect">
            <a:avLst/>
          </a:prstGeom>
          <a:noFill/>
          <a:ln w="9525">
            <a:noFill/>
          </a:ln>
        </p:spPr>
        <p:txBody>
          <a:bodyPr lIns="91440" tIns="45720" rIns="91440" bIns="45720" anchor="t" anchorCtr="0">
            <a:spAutoFit/>
          </a:bodyPr>
          <a:lstStyle/>
          <a:p>
            <a:pPr>
              <a:lnSpc>
                <a:spcPct val="130000"/>
              </a:lnSpc>
              <a:buSzTx/>
            </a:pPr>
            <a:r>
              <a:rPr lang="en-US" altLang="zh-CN">
                <a:latin typeface="Calibri" panose="020F0502020204030204" pitchFamily="34" charset="0"/>
                <a:ea typeface="宋体" panose="02010600030101010101" pitchFamily="2" charset="-122"/>
                <a:sym typeface="宋体" panose="02010600030101010101" pitchFamily="2" charset="-122"/>
              </a:rPr>
              <a:t>    </a:t>
            </a:r>
            <a:r>
              <a:rPr lang="zh-CN" altLang="en-US" b="1">
                <a:solidFill>
                  <a:srgbClr val="002060"/>
                </a:solidFill>
                <a:latin typeface="微软雅黑" panose="020B0503020204020204" charset="-122"/>
                <a:ea typeface="微软雅黑" panose="020B0503020204020204" charset="-122"/>
                <a:sym typeface="宋体" panose="02010600030101010101" pitchFamily="2" charset="-122"/>
              </a:rPr>
              <a:t>现公司使用的其他气瓶为丙烷、氧气。丙烷也是液化石油气的主要成分，约占其中比例的（</a:t>
            </a:r>
            <a:r>
              <a:rPr lang="en-US" altLang="zh-CN" b="1">
                <a:solidFill>
                  <a:srgbClr val="002060"/>
                </a:solidFill>
                <a:latin typeface="微软雅黑" panose="020B0503020204020204" charset="-122"/>
                <a:ea typeface="微软雅黑" panose="020B0503020204020204" charset="-122"/>
                <a:sym typeface="宋体" panose="02010600030101010101" pitchFamily="2" charset="-122"/>
              </a:rPr>
              <a:t>50-80%</a:t>
            </a:r>
            <a:r>
              <a:rPr lang="zh-CN" altLang="en-US" b="1">
                <a:solidFill>
                  <a:srgbClr val="002060"/>
                </a:solidFill>
                <a:latin typeface="微软雅黑" panose="020B0503020204020204" charset="-122"/>
                <a:ea typeface="微软雅黑" panose="020B0503020204020204" charset="-122"/>
                <a:sym typeface="宋体" panose="02010600030101010101" pitchFamily="2" charset="-122"/>
              </a:rPr>
              <a:t>）。</a:t>
            </a:r>
            <a:endParaRPr lang="zh-CN" altLang="zh-CN">
              <a:latin typeface="Calibri" panose="020F0502020204030204" pitchFamily="34" charset="0"/>
              <a:ea typeface="宋体" panose="02010600030101010101" pitchFamily="2" charset="-122"/>
            </a:endParaRPr>
          </a:p>
        </p:txBody>
      </p:sp>
      <p:grpSp>
        <p:nvGrpSpPr>
          <p:cNvPr id="427" name="组合 426"/>
          <p:cNvGrpSpPr/>
          <p:nvPr/>
        </p:nvGrpSpPr>
        <p:grpSpPr>
          <a:xfrm>
            <a:off x="10320338" y="5651500"/>
            <a:ext cx="1103312" cy="407988"/>
            <a:chOff x="6501" y="3560"/>
            <a:chExt cx="695" cy="257"/>
          </a:xfrm>
        </p:grpSpPr>
        <p:pic>
          <p:nvPicPr>
            <p:cNvPr id="39942" name="图片 2097448"/>
            <p:cNvPicPr>
              <a:picLocks noChangeAspect="1"/>
            </p:cNvPicPr>
            <p:nvPr/>
          </p:nvPicPr>
          <p:blipFill>
            <a:blip r:embed="rId2"/>
            <a:stretch>
              <a:fillRect/>
            </a:stretch>
          </p:blipFill>
          <p:spPr>
            <a:xfrm>
              <a:off x="6501" y="3560"/>
              <a:ext cx="695" cy="257"/>
            </a:xfrm>
            <a:prstGeom prst="rect">
              <a:avLst/>
            </a:prstGeom>
            <a:noFill/>
            <a:ln w="9525">
              <a:noFill/>
            </a:ln>
          </p:spPr>
        </p:pic>
        <p:sp>
          <p:nvSpPr>
            <p:cNvPr id="39943" name="矩形 1049406"/>
            <p:cNvSpPr/>
            <p:nvPr/>
          </p:nvSpPr>
          <p:spPr>
            <a:xfrm>
              <a:off x="6500" y="3558"/>
              <a:ext cx="697" cy="259"/>
            </a:xfrm>
            <a:prstGeom prst="rect">
              <a:avLst/>
            </a:prstGeom>
            <a:noFill/>
            <a:ln w="9525">
              <a:noFill/>
            </a:ln>
          </p:spPr>
          <p:txBody>
            <a:bodyPr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grpSp>
      <p:cxnSp>
        <p:nvCxnSpPr>
          <p:cNvPr id="3145750" name="直接箭头连接符 3145749"/>
          <p:cNvCxnSpPr/>
          <p:nvPr/>
        </p:nvCxnSpPr>
        <p:spPr>
          <a:xfrm>
            <a:off x="10655300" y="5853113"/>
            <a:ext cx="433388" cy="0"/>
          </a:xfrm>
          <a:prstGeom prst="straightConnector1">
            <a:avLst/>
          </a:prstGeom>
          <a:ln w="28575" cap="flat" cmpd="sng">
            <a:solidFill>
              <a:srgbClr val="FFFFFF"/>
            </a:solidFill>
            <a:prstDash val="solid"/>
            <a:round/>
            <a:headEnd type="none" w="med" len="med"/>
            <a:tailEnd type="triangle" w="med" len="med"/>
          </a:ln>
        </p:spPr>
      </p:cxnSp>
      <p:sp>
        <p:nvSpPr>
          <p:cNvPr id="39945" name="矩形 1049408"/>
          <p:cNvSpPr/>
          <p:nvPr/>
        </p:nvSpPr>
        <p:spPr>
          <a:xfrm>
            <a:off x="738188" y="403225"/>
            <a:ext cx="3500437" cy="522288"/>
          </a:xfrm>
          <a:prstGeom prst="rect">
            <a:avLst/>
          </a:prstGeom>
          <a:noFill/>
          <a:ln w="9525">
            <a:noFill/>
          </a:ln>
        </p:spPr>
        <p:txBody>
          <a:bodyPr lIns="91440" tIns="45720" rIns="91440" bIns="45720" anchor="t" anchorCtr="0">
            <a:spAutoFit/>
          </a:bodyPr>
          <a:lstStyle/>
          <a:p>
            <a:pPr>
              <a:buSzTx/>
            </a:pPr>
            <a:r>
              <a:rPr lang="zh-CN" altLang="en-US" sz="2800" b="1">
                <a:solidFill>
                  <a:srgbClr val="C00000"/>
                </a:solidFill>
                <a:latin typeface="微软雅黑" panose="020B0503020204020204" charset="-122"/>
                <a:ea typeface="微软雅黑" panose="020B0503020204020204" charset="-122"/>
              </a:rPr>
              <a:t>夏季工作的安全要点</a:t>
            </a:r>
            <a:endParaRPr lang="zh-CN" altLang="zh-CN">
              <a:latin typeface="Calibri" panose="020F0502020204030204" pitchFamily="34" charset="0"/>
              <a:ea typeface="宋体" panose="02010600030101010101" pitchFamily="2" charset="-122"/>
            </a:endParaRPr>
          </a:p>
        </p:txBody>
      </p:sp>
      <p:sp>
        <p:nvSpPr>
          <p:cNvPr id="39946" name="矩形 1049410"/>
          <p:cNvSpPr/>
          <p:nvPr/>
        </p:nvSpPr>
        <p:spPr>
          <a:xfrm>
            <a:off x="738188" y="1116013"/>
            <a:ext cx="3429000" cy="460375"/>
          </a:xfrm>
          <a:prstGeom prst="rect">
            <a:avLst/>
          </a:prstGeom>
          <a:noFill/>
          <a:ln w="9525">
            <a:noFill/>
          </a:ln>
        </p:spPr>
        <p:txBody>
          <a:bodyPr lIns="91440" tIns="45720" rIns="91440" bIns="45720" anchor="t" anchorCtr="0">
            <a:spAutoFit/>
          </a:bodyPr>
          <a:lstStyle/>
          <a:p>
            <a:pPr>
              <a:buSzTx/>
            </a:pPr>
            <a:r>
              <a:rPr lang="en-US" altLang="zh-CN" sz="2400" b="1">
                <a:latin typeface="微软雅黑" panose="020B0503020204020204" charset="-122"/>
                <a:ea typeface="微软雅黑" panose="020B0503020204020204" charset="-122"/>
                <a:sym typeface="宋体" panose="02010600030101010101" pitchFamily="2" charset="-122"/>
              </a:rPr>
              <a:t>3</a:t>
            </a:r>
            <a:r>
              <a:rPr lang="zh-CN" altLang="en-US" sz="2400" b="1">
                <a:latin typeface="微软雅黑" panose="020B0503020204020204" charset="-122"/>
                <a:ea typeface="微软雅黑" panose="020B0503020204020204" charset="-122"/>
                <a:sym typeface="宋体" panose="02010600030101010101" pitchFamily="2" charset="-122"/>
              </a:rPr>
              <a:t>、危化品安全</a:t>
            </a:r>
            <a:endParaRPr lang="zh-CN" altLang="zh-CN">
              <a:latin typeface="Calibri" panose="020F0502020204030204" pitchFamily="34" charset="0"/>
              <a:ea typeface="宋体" panose="02010600030101010101" pitchFamily="2" charset="-122"/>
            </a:endParaRPr>
          </a:p>
        </p:txBody>
      </p:sp>
      <p:grpSp>
        <p:nvGrpSpPr>
          <p:cNvPr id="429" name="组合 428"/>
          <p:cNvGrpSpPr/>
          <p:nvPr/>
        </p:nvGrpSpPr>
        <p:grpSpPr>
          <a:xfrm>
            <a:off x="122238" y="2352675"/>
            <a:ext cx="5608637" cy="3078163"/>
            <a:chOff x="77" y="1482"/>
            <a:chExt cx="3533" cy="1939"/>
          </a:xfrm>
        </p:grpSpPr>
        <p:pic>
          <p:nvPicPr>
            <p:cNvPr id="39948" name="图片 2097450"/>
            <p:cNvPicPr>
              <a:picLocks noChangeAspect="1"/>
            </p:cNvPicPr>
            <p:nvPr/>
          </p:nvPicPr>
          <p:blipFill>
            <a:blip r:embed="rId3"/>
            <a:stretch>
              <a:fillRect/>
            </a:stretch>
          </p:blipFill>
          <p:spPr>
            <a:xfrm>
              <a:off x="77" y="1482"/>
              <a:ext cx="3533" cy="1939"/>
            </a:xfrm>
            <a:prstGeom prst="rect">
              <a:avLst/>
            </a:prstGeom>
            <a:noFill/>
            <a:ln w="9525">
              <a:noFill/>
            </a:ln>
          </p:spPr>
        </p:pic>
        <p:sp>
          <p:nvSpPr>
            <p:cNvPr id="39949" name="矩形 1049412"/>
            <p:cNvSpPr/>
            <p:nvPr/>
          </p:nvSpPr>
          <p:spPr>
            <a:xfrm>
              <a:off x="84" y="1491"/>
              <a:ext cx="3516" cy="1917"/>
            </a:xfrm>
            <a:prstGeom prst="rect">
              <a:avLst/>
            </a:prstGeom>
            <a:noFill/>
            <a:ln w="9525">
              <a:noFill/>
            </a:ln>
          </p:spPr>
          <p:txBody>
            <a:bodyPr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grpSp>
      <p:pic>
        <p:nvPicPr>
          <p:cNvPr id="39950" name="图片 2097452"/>
          <p:cNvPicPr>
            <a:picLocks noChangeAspect="1"/>
          </p:cNvPicPr>
          <p:nvPr/>
        </p:nvPicPr>
        <p:blipFill>
          <a:blip r:embed="rId4"/>
          <a:stretch>
            <a:fillRect/>
          </a:stretch>
        </p:blipFill>
        <p:spPr>
          <a:xfrm>
            <a:off x="1209675" y="2508250"/>
            <a:ext cx="3095625" cy="2686050"/>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100"/>
                                  </p:stCondLst>
                                  <p:childTnLst>
                                    <p:set>
                                      <p:cBhvr>
                                        <p:cTn id="6" dur="1" fill="hold">
                                          <p:stCondLst>
                                            <p:cond delay="0"/>
                                          </p:stCondLst>
                                        </p:cTn>
                                        <p:tgtEl>
                                          <p:spTgt spid="1049403"/>
                                        </p:tgtEl>
                                        <p:attrNameLst>
                                          <p:attrName>style.visibility</p:attrName>
                                        </p:attrNameLst>
                                      </p:cBhvr>
                                      <p:to>
                                        <p:strVal val="visible"/>
                                      </p:to>
                                    </p:set>
                                    <p:anim calcmode="lin" valueType="num">
                                      <p:cBhvr additive="base">
                                        <p:cTn id="7" dur="750" fill="hold"/>
                                        <p:tgtEl>
                                          <p:spTgt spid="1049403"/>
                                        </p:tgtEl>
                                        <p:attrNameLst>
                                          <p:attrName>ppt_x</p:attrName>
                                        </p:attrNameLst>
                                      </p:cBhvr>
                                      <p:tavLst>
                                        <p:tav tm="0">
                                          <p:val>
                                            <p:strVal val="1+#ppt_w/2"/>
                                          </p:val>
                                        </p:tav>
                                        <p:tav tm="100000">
                                          <p:val>
                                            <p:strVal val="#ppt_x"/>
                                          </p:val>
                                        </p:tav>
                                      </p:tavLst>
                                    </p:anim>
                                    <p:anim calcmode="lin" valueType="num">
                                      <p:cBhvr additive="base">
                                        <p:cTn id="8" dur="750" fill="hold"/>
                                        <p:tgtEl>
                                          <p:spTgt spid="1049403"/>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150"/>
                                  </p:stCondLst>
                                  <p:childTnLst>
                                    <p:set>
                                      <p:cBhvr>
                                        <p:cTn id="10" dur="1" fill="hold">
                                          <p:stCondLst>
                                            <p:cond delay="0"/>
                                          </p:stCondLst>
                                        </p:cTn>
                                        <p:tgtEl>
                                          <p:spTgt spid="2097447"/>
                                        </p:tgtEl>
                                        <p:attrNameLst>
                                          <p:attrName>style.visibility</p:attrName>
                                        </p:attrNameLst>
                                      </p:cBhvr>
                                      <p:to>
                                        <p:strVal val="visible"/>
                                      </p:to>
                                    </p:set>
                                    <p:anim calcmode="lin" valueType="num">
                                      <p:cBhvr additive="base">
                                        <p:cTn id="11" dur="750" fill="hold"/>
                                        <p:tgtEl>
                                          <p:spTgt spid="2097447"/>
                                        </p:tgtEl>
                                        <p:attrNameLst>
                                          <p:attrName>ppt_x</p:attrName>
                                        </p:attrNameLst>
                                      </p:cBhvr>
                                      <p:tavLst>
                                        <p:tav tm="0">
                                          <p:val>
                                            <p:strVal val="1+#ppt_w/2"/>
                                          </p:val>
                                        </p:tav>
                                        <p:tav tm="100000">
                                          <p:val>
                                            <p:strVal val="#ppt_x"/>
                                          </p:val>
                                        </p:tav>
                                      </p:tavLst>
                                    </p:anim>
                                    <p:anim calcmode="lin" valueType="num">
                                      <p:cBhvr additive="base">
                                        <p:cTn id="12" dur="750" fill="hold"/>
                                        <p:tgtEl>
                                          <p:spTgt spid="2097447"/>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200"/>
                                  </p:stCondLst>
                                  <p:childTnLst>
                                    <p:set>
                                      <p:cBhvr>
                                        <p:cTn id="14" dur="1" fill="hold">
                                          <p:stCondLst>
                                            <p:cond delay="0"/>
                                          </p:stCondLst>
                                        </p:cTn>
                                        <p:tgtEl>
                                          <p:spTgt spid="1049405"/>
                                        </p:tgtEl>
                                        <p:attrNameLst>
                                          <p:attrName>style.visibility</p:attrName>
                                        </p:attrNameLst>
                                      </p:cBhvr>
                                      <p:to>
                                        <p:strVal val="visible"/>
                                      </p:to>
                                    </p:set>
                                    <p:anim calcmode="lin" valueType="num">
                                      <p:cBhvr additive="base">
                                        <p:cTn id="15" dur="750" fill="hold"/>
                                        <p:tgtEl>
                                          <p:spTgt spid="1049405"/>
                                        </p:tgtEl>
                                        <p:attrNameLst>
                                          <p:attrName>ppt_x</p:attrName>
                                        </p:attrNameLst>
                                      </p:cBhvr>
                                      <p:tavLst>
                                        <p:tav tm="0">
                                          <p:val>
                                            <p:strVal val="1+#ppt_w/2"/>
                                          </p:val>
                                        </p:tav>
                                        <p:tav tm="100000">
                                          <p:val>
                                            <p:strVal val="#ppt_x"/>
                                          </p:val>
                                        </p:tav>
                                      </p:tavLst>
                                    </p:anim>
                                    <p:anim calcmode="lin" valueType="num">
                                      <p:cBhvr additive="base">
                                        <p:cTn id="16" dur="750" fill="hold"/>
                                        <p:tgtEl>
                                          <p:spTgt spid="1049405"/>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0"/>
                                  </p:stCondLst>
                                  <p:childTnLst>
                                    <p:set>
                                      <p:cBhvr>
                                        <p:cTn id="18" dur="1" fill="hold">
                                          <p:stCondLst>
                                            <p:cond delay="0"/>
                                          </p:stCondLst>
                                        </p:cTn>
                                        <p:tgtEl>
                                          <p:spTgt spid="429"/>
                                        </p:tgtEl>
                                        <p:attrNameLst>
                                          <p:attrName>style.visibility</p:attrName>
                                        </p:attrNameLst>
                                      </p:cBhvr>
                                      <p:to>
                                        <p:strVal val="visible"/>
                                      </p:to>
                                    </p:set>
                                    <p:anim calcmode="lin" valueType="num">
                                      <p:cBhvr additive="base">
                                        <p:cTn id="19" dur="750" fill="hold"/>
                                        <p:tgtEl>
                                          <p:spTgt spid="429"/>
                                        </p:tgtEl>
                                        <p:attrNameLst>
                                          <p:attrName>ppt_x</p:attrName>
                                        </p:attrNameLst>
                                      </p:cBhvr>
                                      <p:tavLst>
                                        <p:tav tm="0">
                                          <p:val>
                                            <p:strVal val="1+#ppt_w/2"/>
                                          </p:val>
                                        </p:tav>
                                        <p:tav tm="100000">
                                          <p:val>
                                            <p:strVal val="#ppt_x"/>
                                          </p:val>
                                        </p:tav>
                                      </p:tavLst>
                                    </p:anim>
                                    <p:anim calcmode="lin" valueType="num">
                                      <p:cBhvr additive="base">
                                        <p:cTn id="20" dur="750" fill="hold"/>
                                        <p:tgtEl>
                                          <p:spTgt spid="429"/>
                                        </p:tgtEl>
                                        <p:attrNameLst>
                                          <p:attrName>ppt_y</p:attrName>
                                        </p:attrNameLst>
                                      </p:cBhvr>
                                      <p:tavLst>
                                        <p:tav tm="0">
                                          <p:val>
                                            <p:strVal val="#ppt_y"/>
                                          </p:val>
                                        </p:tav>
                                        <p:tav tm="100000">
                                          <p:val>
                                            <p:strVal val="#ppt_y"/>
                                          </p:val>
                                        </p:tav>
                                      </p:tavLst>
                                    </p:anim>
                                  </p:childTnLst>
                                </p:cTn>
                              </p:par>
                              <p:par>
                                <p:cTn id="21" presetID="23" presetClass="entr" presetSubtype="36" fill="hold" nodeType="withEffect">
                                  <p:stCondLst>
                                    <p:cond delay="750"/>
                                  </p:stCondLst>
                                  <p:childTnLst>
                                    <p:set>
                                      <p:cBhvr>
                                        <p:cTn id="22" dur="1" fill="hold">
                                          <p:stCondLst>
                                            <p:cond delay="0"/>
                                          </p:stCondLst>
                                        </p:cTn>
                                        <p:tgtEl>
                                          <p:spTgt spid="427"/>
                                        </p:tgtEl>
                                        <p:attrNameLst>
                                          <p:attrName>style.visibility</p:attrName>
                                        </p:attrNameLst>
                                      </p:cBhvr>
                                      <p:to>
                                        <p:strVal val="visible"/>
                                      </p:to>
                                    </p:set>
                                    <p:anim calcmode="lin" valueType="num">
                                      <p:cBhvr>
                                        <p:cTn id="23" dur="300" fill="hold"/>
                                        <p:tgtEl>
                                          <p:spTgt spid="427"/>
                                        </p:tgtEl>
                                        <p:attrNameLst>
                                          <p:attrName>ppt_w</p:attrName>
                                        </p:attrNameLst>
                                      </p:cBhvr>
                                      <p:tavLst>
                                        <p:tav tm="0">
                                          <p:val>
                                            <p:strVal val="(6*min(max(#ppt_w*#ppt_h,.3),1)-7.4)/-.7*#ppt_w"/>
                                          </p:val>
                                        </p:tav>
                                        <p:tav tm="100000">
                                          <p:val>
                                            <p:strVal val="#ppt_w"/>
                                          </p:val>
                                        </p:tav>
                                      </p:tavLst>
                                    </p:anim>
                                    <p:anim calcmode="lin" valueType="num">
                                      <p:cBhvr>
                                        <p:cTn id="24" dur="300" fill="hold"/>
                                        <p:tgtEl>
                                          <p:spTgt spid="427"/>
                                        </p:tgtEl>
                                        <p:attrNameLst>
                                          <p:attrName>ppt_h</p:attrName>
                                        </p:attrNameLst>
                                      </p:cBhvr>
                                      <p:tavLst>
                                        <p:tav tm="0">
                                          <p:val>
                                            <p:strVal val="(6*min(max(#ppt_w*#ppt_h,.3),1)-7.4)/-.7*#ppt_h"/>
                                          </p:val>
                                        </p:tav>
                                        <p:tav tm="100000">
                                          <p:val>
                                            <p:strVal val="#ppt_h"/>
                                          </p:val>
                                        </p:tav>
                                      </p:tavLst>
                                    </p:anim>
                                    <p:anim calcmode="lin" valueType="num">
                                      <p:cBhvr>
                                        <p:cTn id="25" dur="300" fill="hold"/>
                                        <p:tgtEl>
                                          <p:spTgt spid="427"/>
                                        </p:tgtEl>
                                        <p:attrNameLst>
                                          <p:attrName>ppt_x</p:attrName>
                                        </p:attrNameLst>
                                      </p:cBhvr>
                                      <p:tavLst>
                                        <p:tav tm="0">
                                          <p:val>
                                            <p:fltVal val="0.5"/>
                                          </p:val>
                                        </p:tav>
                                        <p:tav tm="100000">
                                          <p:val>
                                            <p:strVal val="#ppt_x"/>
                                          </p:val>
                                        </p:tav>
                                      </p:tavLst>
                                    </p:anim>
                                    <p:anim calcmode="lin" valueType="num">
                                      <p:cBhvr>
                                        <p:cTn id="26" dur="300" fill="hold"/>
                                        <p:tgtEl>
                                          <p:spTgt spid="427"/>
                                        </p:tgtEl>
                                        <p:attrNameLst>
                                          <p:attrName>ppt_y</p:attrName>
                                        </p:attrNameLst>
                                      </p:cBhvr>
                                      <p:tavLst>
                                        <p:tav tm="0">
                                          <p:val>
                                            <p:strVal val="1+(6*min(max(#ppt_w*#ppt_h,.3),1)-7.4)/-.7*#ppt_h/2"/>
                                          </p:val>
                                        </p:tav>
                                        <p:tav tm="100000">
                                          <p:val>
                                            <p:strVal val="#ppt_y"/>
                                          </p:val>
                                        </p:tav>
                                      </p:tavLst>
                                    </p:anim>
                                  </p:childTnLst>
                                </p:cTn>
                              </p:par>
                              <p:par>
                                <p:cTn id="27" presetID="23" presetClass="entr" presetSubtype="36" fill="hold" nodeType="withEffect">
                                  <p:stCondLst>
                                    <p:cond delay="750"/>
                                  </p:stCondLst>
                                  <p:childTnLst>
                                    <p:set>
                                      <p:cBhvr>
                                        <p:cTn id="28" dur="1" fill="hold">
                                          <p:stCondLst>
                                            <p:cond delay="0"/>
                                          </p:stCondLst>
                                        </p:cTn>
                                        <p:tgtEl>
                                          <p:spTgt spid="3145750"/>
                                        </p:tgtEl>
                                        <p:attrNameLst>
                                          <p:attrName>style.visibility</p:attrName>
                                        </p:attrNameLst>
                                      </p:cBhvr>
                                      <p:to>
                                        <p:strVal val="visible"/>
                                      </p:to>
                                    </p:set>
                                    <p:anim calcmode="lin" valueType="num">
                                      <p:cBhvr>
                                        <p:cTn id="29" dur="300" fill="hold"/>
                                        <p:tgtEl>
                                          <p:spTgt spid="3145750"/>
                                        </p:tgtEl>
                                        <p:attrNameLst>
                                          <p:attrName>ppt_w</p:attrName>
                                        </p:attrNameLst>
                                      </p:cBhvr>
                                      <p:tavLst>
                                        <p:tav tm="0">
                                          <p:val>
                                            <p:strVal val="(6*min(max(#ppt_w*#ppt_h,.3),1)-7.4)/-.7*#ppt_w"/>
                                          </p:val>
                                        </p:tav>
                                        <p:tav tm="100000">
                                          <p:val>
                                            <p:strVal val="#ppt_w"/>
                                          </p:val>
                                        </p:tav>
                                      </p:tavLst>
                                    </p:anim>
                                    <p:anim calcmode="lin" valueType="num">
                                      <p:cBhvr>
                                        <p:cTn id="30" dur="300" fill="hold"/>
                                        <p:tgtEl>
                                          <p:spTgt spid="3145750"/>
                                        </p:tgtEl>
                                        <p:attrNameLst>
                                          <p:attrName>ppt_h</p:attrName>
                                        </p:attrNameLst>
                                      </p:cBhvr>
                                      <p:tavLst>
                                        <p:tav tm="0">
                                          <p:val>
                                            <p:strVal val="(6*min(max(#ppt_w*#ppt_h,.3),1)-7.4)/-.7*#ppt_h"/>
                                          </p:val>
                                        </p:tav>
                                        <p:tav tm="100000">
                                          <p:val>
                                            <p:strVal val="#ppt_h"/>
                                          </p:val>
                                        </p:tav>
                                      </p:tavLst>
                                    </p:anim>
                                    <p:anim calcmode="lin" valueType="num">
                                      <p:cBhvr>
                                        <p:cTn id="31" dur="300" fill="hold"/>
                                        <p:tgtEl>
                                          <p:spTgt spid="3145750"/>
                                        </p:tgtEl>
                                        <p:attrNameLst>
                                          <p:attrName>ppt_x</p:attrName>
                                        </p:attrNameLst>
                                      </p:cBhvr>
                                      <p:tavLst>
                                        <p:tav tm="0">
                                          <p:val>
                                            <p:fltVal val="0.5"/>
                                          </p:val>
                                        </p:tav>
                                        <p:tav tm="100000">
                                          <p:val>
                                            <p:strVal val="#ppt_x"/>
                                          </p:val>
                                        </p:tav>
                                      </p:tavLst>
                                    </p:anim>
                                    <p:anim calcmode="lin" valueType="num">
                                      <p:cBhvr>
                                        <p:cTn id="32" dur="300" fill="hold"/>
                                        <p:tgtEl>
                                          <p:spTgt spid="3145750"/>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矩形 1049414"/>
          <p:cNvSpPr/>
          <p:nvPr/>
        </p:nvSpPr>
        <p:spPr>
          <a:xfrm>
            <a:off x="6800850" y="1662113"/>
            <a:ext cx="2571750" cy="398462"/>
          </a:xfrm>
          <a:prstGeom prst="rect">
            <a:avLst/>
          </a:prstGeom>
          <a:noFill/>
          <a:ln w="9525">
            <a:noFill/>
          </a:ln>
        </p:spPr>
        <p:txBody>
          <a:bodyPr lIns="91440" tIns="45720" rIns="91440" bIns="45720" anchor="t" anchorCtr="0">
            <a:spAutoFit/>
          </a:bodyPr>
          <a:lstStyle/>
          <a:p>
            <a:pPr>
              <a:buSzTx/>
            </a:pPr>
            <a:r>
              <a:rPr lang="zh-CN" altLang="en-US" sz="2000" b="1">
                <a:solidFill>
                  <a:srgbClr val="0070C0"/>
                </a:solidFill>
                <a:latin typeface="微软雅黑" panose="020B0503020204020204" charset="-122"/>
                <a:ea typeface="微软雅黑" panose="020B0503020204020204" charset="-122"/>
                <a:sym typeface="宋体" panose="02010600030101010101" pitchFamily="2" charset="-122"/>
              </a:rPr>
              <a:t>②气瓶安全</a:t>
            </a:r>
            <a:endParaRPr lang="zh-CN" altLang="zh-CN">
              <a:latin typeface="Calibri" panose="020F0502020204030204" pitchFamily="34" charset="0"/>
              <a:ea typeface="宋体" panose="02010600030101010101" pitchFamily="2" charset="-122"/>
            </a:endParaRPr>
          </a:p>
        </p:txBody>
      </p:sp>
      <p:sp>
        <p:nvSpPr>
          <p:cNvPr id="1049417" name="矩形 1049416"/>
          <p:cNvSpPr/>
          <p:nvPr/>
        </p:nvSpPr>
        <p:spPr>
          <a:xfrm>
            <a:off x="6704013" y="2222500"/>
            <a:ext cx="2765425" cy="522288"/>
          </a:xfrm>
          <a:prstGeom prst="rect">
            <a:avLst/>
          </a:prstGeom>
          <a:noFill/>
          <a:ln w="9525">
            <a:noFill/>
          </a:ln>
        </p:spPr>
        <p:txBody>
          <a:bodyPr lIns="91440" tIns="45720" rIns="91440" bIns="45720" anchor="t" anchorCtr="0">
            <a:spAutoFit/>
          </a:bodyPr>
          <a:lstStyle/>
          <a:p>
            <a:pPr>
              <a:buSzTx/>
            </a:pPr>
            <a:r>
              <a:rPr lang="zh-CN" altLang="en-US" sz="2800" b="1">
                <a:solidFill>
                  <a:srgbClr val="00B0F0"/>
                </a:solidFill>
                <a:latin typeface="微软雅黑" panose="020B0503020204020204" charset="-122"/>
                <a:ea typeface="微软雅黑" panose="020B0503020204020204" charset="-122"/>
                <a:sym typeface="宋体" panose="02010600030101010101" pitchFamily="2" charset="-122"/>
              </a:rPr>
              <a:t>◆</a:t>
            </a:r>
            <a:r>
              <a:rPr lang="zh-CN" altLang="en-US" sz="2800" b="1">
                <a:solidFill>
                  <a:srgbClr val="002060"/>
                </a:solidFill>
                <a:latin typeface="微软雅黑" panose="020B0503020204020204" charset="-122"/>
                <a:ea typeface="微软雅黑" panose="020B0503020204020204" charset="-122"/>
                <a:sym typeface="宋体" panose="02010600030101010101" pitchFamily="2" charset="-122"/>
              </a:rPr>
              <a:t>其他气瓶</a:t>
            </a:r>
            <a:endParaRPr lang="zh-CN" altLang="zh-CN">
              <a:latin typeface="Calibri" panose="020F0502020204030204" pitchFamily="34" charset="0"/>
              <a:ea typeface="宋体" panose="02010600030101010101" pitchFamily="2" charset="-122"/>
            </a:endParaRPr>
          </a:p>
        </p:txBody>
      </p:sp>
      <p:pic>
        <p:nvPicPr>
          <p:cNvPr id="2097455" name="图片 2097454"/>
          <p:cNvPicPr>
            <a:picLocks noChangeAspect="1"/>
          </p:cNvPicPr>
          <p:nvPr/>
        </p:nvPicPr>
        <p:blipFill>
          <a:blip r:embed="rId1"/>
          <a:stretch>
            <a:fillRect/>
          </a:stretch>
        </p:blipFill>
        <p:spPr>
          <a:xfrm>
            <a:off x="6827838" y="2908300"/>
            <a:ext cx="365125" cy="30163"/>
          </a:xfrm>
          <a:prstGeom prst="rect">
            <a:avLst/>
          </a:prstGeom>
          <a:noFill/>
          <a:ln w="9525">
            <a:noFill/>
          </a:ln>
        </p:spPr>
      </p:pic>
      <p:sp>
        <p:nvSpPr>
          <p:cNvPr id="1049419" name="矩形 1049418"/>
          <p:cNvSpPr/>
          <p:nvPr/>
        </p:nvSpPr>
        <p:spPr>
          <a:xfrm>
            <a:off x="5954713" y="2914650"/>
            <a:ext cx="5621337" cy="3327400"/>
          </a:xfrm>
          <a:prstGeom prst="rect">
            <a:avLst/>
          </a:prstGeom>
          <a:noFill/>
          <a:ln w="9525">
            <a:noFill/>
          </a:ln>
        </p:spPr>
        <p:txBody>
          <a:bodyPr lIns="91440" tIns="45720" rIns="91440" bIns="45720" anchor="t" anchorCtr="0">
            <a:spAutoFit/>
          </a:bodyPr>
          <a:lstStyle/>
          <a:p>
            <a:pPr>
              <a:lnSpc>
                <a:spcPct val="130000"/>
              </a:lnSpc>
              <a:buSzTx/>
            </a:pPr>
            <a:r>
              <a:rPr lang="zh-CN" altLang="en-US" b="1">
                <a:solidFill>
                  <a:srgbClr val="00B0F0"/>
                </a:solidFill>
                <a:latin typeface="微软雅黑" panose="020B0503020204020204" charset="-122"/>
                <a:ea typeface="微软雅黑" panose="020B0503020204020204" charset="-122"/>
                <a:sym typeface="宋体" panose="02010600030101010101" pitchFamily="2" charset="-122"/>
              </a:rPr>
              <a:t>◇</a:t>
            </a:r>
            <a:r>
              <a:rPr lang="en-US" altLang="zh-CN" b="1">
                <a:solidFill>
                  <a:srgbClr val="002060"/>
                </a:solidFill>
                <a:latin typeface="微软雅黑" panose="020B0503020204020204" charset="-122"/>
                <a:ea typeface="微软雅黑" panose="020B0503020204020204" charset="-122"/>
                <a:sym typeface="宋体" panose="02010600030101010101" pitchFamily="2" charset="-122"/>
              </a:rPr>
              <a:t>丙烷气瓶距火源10m</a:t>
            </a:r>
            <a:r>
              <a:rPr lang="zh-CN" altLang="en-US" b="1">
                <a:solidFill>
                  <a:srgbClr val="002060"/>
                </a:solidFill>
                <a:latin typeface="微软雅黑" panose="020B0503020204020204" charset="-122"/>
                <a:ea typeface="微软雅黑" panose="020B0503020204020204" charset="-122"/>
                <a:sym typeface="宋体" panose="02010600030101010101" pitchFamily="2" charset="-122"/>
              </a:rPr>
              <a:t>以上，距氧气瓶</a:t>
            </a:r>
            <a:r>
              <a:rPr lang="en-US" altLang="zh-CN" b="1">
                <a:solidFill>
                  <a:srgbClr val="002060"/>
                </a:solidFill>
                <a:latin typeface="微软雅黑" panose="020B0503020204020204" charset="-122"/>
                <a:ea typeface="微软雅黑" panose="020B0503020204020204" charset="-122"/>
                <a:sym typeface="宋体" panose="02010600030101010101" pitchFamily="2" charset="-122"/>
              </a:rPr>
              <a:t>5m</a:t>
            </a:r>
            <a:r>
              <a:rPr lang="zh-CN" altLang="en-US" b="1">
                <a:solidFill>
                  <a:srgbClr val="002060"/>
                </a:solidFill>
                <a:latin typeface="微软雅黑" panose="020B0503020204020204" charset="-122"/>
                <a:ea typeface="微软雅黑" panose="020B0503020204020204" charset="-122"/>
                <a:sym typeface="宋体" panose="02010600030101010101" pitchFamily="2" charset="-122"/>
              </a:rPr>
              <a:t>以上，不得烈日暴晒，瓶温不得超过</a:t>
            </a:r>
            <a:r>
              <a:rPr lang="en-US" altLang="zh-CN" b="1">
                <a:solidFill>
                  <a:srgbClr val="002060"/>
                </a:solidFill>
                <a:latin typeface="微软雅黑" panose="020B0503020204020204" charset="-122"/>
                <a:ea typeface="微软雅黑" panose="020B0503020204020204" charset="-122"/>
                <a:sym typeface="宋体" panose="02010600030101010101" pitchFamily="2" charset="-122"/>
              </a:rPr>
              <a:t>40 ℃.</a:t>
            </a:r>
            <a:r>
              <a:rPr lang="zh-CN" altLang="en-US" b="1">
                <a:solidFill>
                  <a:srgbClr val="002060"/>
                </a:solidFill>
                <a:latin typeface="微软雅黑" panose="020B0503020204020204" charset="-122"/>
                <a:ea typeface="微软雅黑" panose="020B0503020204020204" charset="-122"/>
                <a:sym typeface="宋体" panose="02010600030101010101" pitchFamily="2" charset="-122"/>
              </a:rPr>
              <a:t>动火点</a:t>
            </a:r>
            <a:r>
              <a:rPr lang="en-US" altLang="zh-CN" b="1">
                <a:solidFill>
                  <a:srgbClr val="002060"/>
                </a:solidFill>
                <a:latin typeface="微软雅黑" panose="020B0503020204020204" charset="-122"/>
                <a:ea typeface="微软雅黑" panose="020B0503020204020204" charset="-122"/>
                <a:sym typeface="宋体" panose="02010600030101010101" pitchFamily="2" charset="-122"/>
              </a:rPr>
              <a:t>10m</a:t>
            </a:r>
            <a:r>
              <a:rPr lang="zh-CN" altLang="en-US" b="1">
                <a:solidFill>
                  <a:srgbClr val="002060"/>
                </a:solidFill>
                <a:latin typeface="微软雅黑" panose="020B0503020204020204" charset="-122"/>
                <a:ea typeface="微软雅黑" panose="020B0503020204020204" charset="-122"/>
                <a:sym typeface="宋体" panose="02010600030101010101" pitchFamily="2" charset="-122"/>
              </a:rPr>
              <a:t>内禁止堆放其它易燃易爆物品；</a:t>
            </a:r>
            <a:endParaRPr lang="zh-CN" altLang="zh-CN">
              <a:latin typeface="Calibri" panose="020F0502020204030204" pitchFamily="34" charset="0"/>
              <a:ea typeface="宋体" panose="02010600030101010101" pitchFamily="2" charset="-122"/>
            </a:endParaRPr>
          </a:p>
          <a:p>
            <a:pPr>
              <a:lnSpc>
                <a:spcPct val="130000"/>
              </a:lnSpc>
              <a:buSzTx/>
            </a:pPr>
            <a:endParaRPr lang="en-US" altLang="zh-CN" b="1">
              <a:solidFill>
                <a:srgbClr val="C00000"/>
              </a:solidFill>
              <a:latin typeface="微软雅黑" panose="020B0503020204020204" charset="-122"/>
              <a:ea typeface="微软雅黑" panose="020B0503020204020204" charset="-122"/>
            </a:endParaRPr>
          </a:p>
          <a:p>
            <a:pPr>
              <a:lnSpc>
                <a:spcPct val="130000"/>
              </a:lnSpc>
              <a:buSzTx/>
            </a:pPr>
            <a:r>
              <a:rPr lang="en-US" altLang="zh-CN" b="1">
                <a:solidFill>
                  <a:srgbClr val="C00000"/>
                </a:solidFill>
                <a:latin typeface="微软雅黑" panose="020B0503020204020204" charset="-122"/>
                <a:ea typeface="微软雅黑" panose="020B0503020204020204" charset="-122"/>
                <a:sym typeface="宋体" panose="02010600030101010101" pitchFamily="2" charset="-122"/>
              </a:rPr>
              <a:t>    </a:t>
            </a:r>
            <a:r>
              <a:rPr lang="zh-CN" altLang="en-US" b="1">
                <a:solidFill>
                  <a:srgbClr val="002060"/>
                </a:solidFill>
                <a:latin typeface="微软雅黑" panose="020B0503020204020204" charset="-122"/>
                <a:ea typeface="微软雅黑" panose="020B0503020204020204" charset="-122"/>
                <a:sym typeface="宋体" panose="02010600030101010101" pitchFamily="2" charset="-122"/>
              </a:rPr>
              <a:t>丙烷作为液化石油气的主要成分，膨胀系数是水的</a:t>
            </a:r>
            <a:r>
              <a:rPr lang="en-US" altLang="zh-CN" b="1">
                <a:solidFill>
                  <a:srgbClr val="002060"/>
                </a:solidFill>
                <a:latin typeface="微软雅黑" panose="020B0503020204020204" charset="-122"/>
                <a:ea typeface="微软雅黑" panose="020B0503020204020204" charset="-122"/>
                <a:sym typeface="宋体" panose="02010600030101010101" pitchFamily="2" charset="-122"/>
              </a:rPr>
              <a:t>16</a:t>
            </a:r>
            <a:r>
              <a:rPr lang="zh-CN" altLang="en-US" b="1">
                <a:solidFill>
                  <a:srgbClr val="002060"/>
                </a:solidFill>
                <a:latin typeface="微软雅黑" panose="020B0503020204020204" charset="-122"/>
                <a:ea typeface="微软雅黑" panose="020B0503020204020204" charset="-122"/>
                <a:sym typeface="宋体" panose="02010600030101010101" pitchFamily="2" charset="-122"/>
              </a:rPr>
              <a:t>倍。在</a:t>
            </a:r>
            <a:r>
              <a:rPr lang="en-US" altLang="zh-CN" b="1">
                <a:solidFill>
                  <a:srgbClr val="002060"/>
                </a:solidFill>
                <a:latin typeface="微软雅黑" panose="020B0503020204020204" charset="-122"/>
                <a:ea typeface="微软雅黑" panose="020B0503020204020204" charset="-122"/>
                <a:sym typeface="宋体" panose="02010600030101010101" pitchFamily="2" charset="-122"/>
              </a:rPr>
              <a:t>0 ℃</a:t>
            </a:r>
            <a:r>
              <a:rPr lang="zh-CN" altLang="en-US" b="1">
                <a:solidFill>
                  <a:srgbClr val="002060"/>
                </a:solidFill>
                <a:latin typeface="微软雅黑" panose="020B0503020204020204" charset="-122"/>
                <a:ea typeface="微软雅黑" panose="020B0503020204020204" charset="-122"/>
                <a:sym typeface="宋体" panose="02010600030101010101" pitchFamily="2" charset="-122"/>
              </a:rPr>
              <a:t>时的饱和蒸汽压为</a:t>
            </a:r>
            <a:r>
              <a:rPr lang="en-US" altLang="zh-CN" b="1">
                <a:solidFill>
                  <a:srgbClr val="002060"/>
                </a:solidFill>
                <a:latin typeface="微软雅黑" panose="020B0503020204020204" charset="-122"/>
                <a:ea typeface="微软雅黑" panose="020B0503020204020204" charset="-122"/>
                <a:sym typeface="宋体" panose="02010600030101010101" pitchFamily="2" charset="-122"/>
              </a:rPr>
              <a:t>0.42MPa</a:t>
            </a:r>
            <a:r>
              <a:rPr lang="zh-CN" altLang="en-US" b="1">
                <a:solidFill>
                  <a:srgbClr val="002060"/>
                </a:solidFill>
                <a:latin typeface="微软雅黑" panose="020B0503020204020204" charset="-122"/>
                <a:ea typeface="微软雅黑" panose="020B0503020204020204" charset="-122"/>
                <a:sym typeface="宋体" panose="02010600030101010101" pitchFamily="2" charset="-122"/>
              </a:rPr>
              <a:t>，在</a:t>
            </a:r>
            <a:r>
              <a:rPr lang="en-US" altLang="zh-CN" b="1">
                <a:solidFill>
                  <a:srgbClr val="002060"/>
                </a:solidFill>
                <a:latin typeface="微软雅黑" panose="020B0503020204020204" charset="-122"/>
                <a:ea typeface="微软雅黑" panose="020B0503020204020204" charset="-122"/>
                <a:sym typeface="宋体" panose="02010600030101010101" pitchFamily="2" charset="-122"/>
              </a:rPr>
              <a:t>30 ℃</a:t>
            </a:r>
            <a:r>
              <a:rPr lang="zh-CN" altLang="en-US" b="1">
                <a:solidFill>
                  <a:srgbClr val="002060"/>
                </a:solidFill>
                <a:latin typeface="微软雅黑" panose="020B0503020204020204" charset="-122"/>
                <a:ea typeface="微软雅黑" panose="020B0503020204020204" charset="-122"/>
                <a:sym typeface="宋体" panose="02010600030101010101" pitchFamily="2" charset="-122"/>
              </a:rPr>
              <a:t>时上升至</a:t>
            </a:r>
            <a:r>
              <a:rPr lang="en-US" altLang="zh-CN" b="1">
                <a:solidFill>
                  <a:srgbClr val="002060"/>
                </a:solidFill>
                <a:latin typeface="微软雅黑" panose="020B0503020204020204" charset="-122"/>
                <a:ea typeface="微软雅黑" panose="020B0503020204020204" charset="-122"/>
                <a:sym typeface="宋体" panose="02010600030101010101" pitchFamily="2" charset="-122"/>
              </a:rPr>
              <a:t>1.08MPa</a:t>
            </a:r>
            <a:r>
              <a:rPr lang="zh-CN" altLang="en-US" b="1">
                <a:solidFill>
                  <a:srgbClr val="002060"/>
                </a:solidFill>
                <a:latin typeface="微软雅黑" panose="020B0503020204020204" charset="-122"/>
                <a:ea typeface="微软雅黑" panose="020B0503020204020204" charset="-122"/>
                <a:sym typeface="宋体" panose="02010600030101010101" pitchFamily="2" charset="-122"/>
              </a:rPr>
              <a:t>，在</a:t>
            </a:r>
            <a:r>
              <a:rPr lang="en-US" altLang="zh-CN" b="1">
                <a:solidFill>
                  <a:srgbClr val="002060"/>
                </a:solidFill>
                <a:latin typeface="微软雅黑" panose="020B0503020204020204" charset="-122"/>
                <a:ea typeface="微软雅黑" panose="020B0503020204020204" charset="-122"/>
                <a:sym typeface="宋体" panose="02010600030101010101" pitchFamily="2" charset="-122"/>
              </a:rPr>
              <a:t>50 ℃</a:t>
            </a:r>
            <a:r>
              <a:rPr lang="zh-CN" altLang="en-US" b="1">
                <a:solidFill>
                  <a:srgbClr val="002060"/>
                </a:solidFill>
                <a:latin typeface="微软雅黑" panose="020B0503020204020204" charset="-122"/>
                <a:ea typeface="微软雅黑" panose="020B0503020204020204" charset="-122"/>
                <a:sym typeface="宋体" panose="02010600030101010101" pitchFamily="2" charset="-122"/>
              </a:rPr>
              <a:t>时达到</a:t>
            </a:r>
            <a:r>
              <a:rPr lang="en-US" altLang="zh-CN" b="1">
                <a:solidFill>
                  <a:srgbClr val="002060"/>
                </a:solidFill>
                <a:latin typeface="微软雅黑" panose="020B0503020204020204" charset="-122"/>
                <a:ea typeface="微软雅黑" panose="020B0503020204020204" charset="-122"/>
                <a:sym typeface="宋体" panose="02010600030101010101" pitchFamily="2" charset="-122"/>
              </a:rPr>
              <a:t>1.77MPa</a:t>
            </a:r>
            <a:r>
              <a:rPr lang="zh-CN" altLang="en-US" b="1">
                <a:solidFill>
                  <a:srgbClr val="002060"/>
                </a:solidFill>
                <a:latin typeface="微软雅黑" panose="020B0503020204020204" charset="-122"/>
                <a:ea typeface="微软雅黑" panose="020B0503020204020204" charset="-122"/>
                <a:sym typeface="宋体" panose="02010600030101010101" pitchFamily="2" charset="-122"/>
              </a:rPr>
              <a:t>，温度再上升，压力还会继续增加。所以在夏季高温季节户外切割作业时，不允许气瓶在阳光下暴晒。</a:t>
            </a:r>
            <a:endParaRPr lang="zh-CN" altLang="zh-CN">
              <a:latin typeface="Calibri" panose="020F0502020204030204" pitchFamily="34" charset="0"/>
              <a:ea typeface="宋体" panose="02010600030101010101" pitchFamily="2" charset="-122"/>
            </a:endParaRPr>
          </a:p>
        </p:txBody>
      </p:sp>
      <p:cxnSp>
        <p:nvCxnSpPr>
          <p:cNvPr id="3145752" name="直接箭头连接符 3145751"/>
          <p:cNvCxnSpPr/>
          <p:nvPr/>
        </p:nvCxnSpPr>
        <p:spPr>
          <a:xfrm>
            <a:off x="10655300" y="5853113"/>
            <a:ext cx="433388" cy="0"/>
          </a:xfrm>
          <a:prstGeom prst="straightConnector1">
            <a:avLst/>
          </a:prstGeom>
          <a:ln w="28575" cap="flat" cmpd="sng">
            <a:solidFill>
              <a:srgbClr val="FFFFFF"/>
            </a:solidFill>
            <a:prstDash val="solid"/>
            <a:round/>
            <a:headEnd type="none" w="med" len="med"/>
            <a:tailEnd type="triangle" w="med" len="med"/>
          </a:ln>
        </p:spPr>
      </p:cxnSp>
      <p:sp>
        <p:nvSpPr>
          <p:cNvPr id="40966" name="矩形 1049420"/>
          <p:cNvSpPr/>
          <p:nvPr/>
        </p:nvSpPr>
        <p:spPr>
          <a:xfrm>
            <a:off x="738188" y="403225"/>
            <a:ext cx="3500437" cy="522288"/>
          </a:xfrm>
          <a:prstGeom prst="rect">
            <a:avLst/>
          </a:prstGeom>
          <a:noFill/>
          <a:ln w="9525">
            <a:noFill/>
          </a:ln>
        </p:spPr>
        <p:txBody>
          <a:bodyPr lIns="91440" tIns="45720" rIns="91440" bIns="45720" anchor="t" anchorCtr="0">
            <a:spAutoFit/>
          </a:bodyPr>
          <a:lstStyle/>
          <a:p>
            <a:pPr>
              <a:buSzTx/>
            </a:pPr>
            <a:r>
              <a:rPr lang="zh-CN" altLang="en-US" sz="2800" b="1">
                <a:solidFill>
                  <a:srgbClr val="C00000"/>
                </a:solidFill>
                <a:latin typeface="微软雅黑" panose="020B0503020204020204" charset="-122"/>
                <a:ea typeface="微软雅黑" panose="020B0503020204020204" charset="-122"/>
              </a:rPr>
              <a:t>夏季工作的安全要点</a:t>
            </a:r>
            <a:endParaRPr lang="zh-CN" altLang="zh-CN">
              <a:latin typeface="Calibri" panose="020F0502020204030204" pitchFamily="34" charset="0"/>
              <a:ea typeface="宋体" panose="02010600030101010101" pitchFamily="2" charset="-122"/>
            </a:endParaRPr>
          </a:p>
        </p:txBody>
      </p:sp>
      <p:sp>
        <p:nvSpPr>
          <p:cNvPr id="40967" name="矩形 1049422"/>
          <p:cNvSpPr/>
          <p:nvPr/>
        </p:nvSpPr>
        <p:spPr>
          <a:xfrm>
            <a:off x="738188" y="1116013"/>
            <a:ext cx="3429000" cy="460375"/>
          </a:xfrm>
          <a:prstGeom prst="rect">
            <a:avLst/>
          </a:prstGeom>
          <a:noFill/>
          <a:ln w="9525">
            <a:noFill/>
          </a:ln>
        </p:spPr>
        <p:txBody>
          <a:bodyPr lIns="91440" tIns="45720" rIns="91440" bIns="45720" anchor="t" anchorCtr="0">
            <a:spAutoFit/>
          </a:bodyPr>
          <a:lstStyle/>
          <a:p>
            <a:pPr>
              <a:buSzTx/>
            </a:pPr>
            <a:r>
              <a:rPr lang="en-US" altLang="zh-CN" sz="2400" b="1">
                <a:latin typeface="微软雅黑" panose="020B0503020204020204" charset="-122"/>
                <a:ea typeface="微软雅黑" panose="020B0503020204020204" charset="-122"/>
                <a:sym typeface="宋体" panose="02010600030101010101" pitchFamily="2" charset="-122"/>
              </a:rPr>
              <a:t>3</a:t>
            </a:r>
            <a:r>
              <a:rPr lang="zh-CN" altLang="en-US" sz="2400" b="1">
                <a:latin typeface="微软雅黑" panose="020B0503020204020204" charset="-122"/>
                <a:ea typeface="微软雅黑" panose="020B0503020204020204" charset="-122"/>
                <a:sym typeface="宋体" panose="02010600030101010101" pitchFamily="2" charset="-122"/>
              </a:rPr>
              <a:t>、危化品安全</a:t>
            </a:r>
            <a:endParaRPr lang="zh-CN" altLang="zh-CN">
              <a:latin typeface="Calibri" panose="020F0502020204030204" pitchFamily="34" charset="0"/>
              <a:ea typeface="宋体" panose="02010600030101010101" pitchFamily="2" charset="-122"/>
            </a:endParaRPr>
          </a:p>
        </p:txBody>
      </p:sp>
      <p:grpSp>
        <p:nvGrpSpPr>
          <p:cNvPr id="433" name="组合 432"/>
          <p:cNvGrpSpPr/>
          <p:nvPr/>
        </p:nvGrpSpPr>
        <p:grpSpPr>
          <a:xfrm>
            <a:off x="55563" y="2481263"/>
            <a:ext cx="5613400" cy="3071812"/>
            <a:chOff x="35" y="1563"/>
            <a:chExt cx="3536" cy="1935"/>
          </a:xfrm>
        </p:grpSpPr>
        <p:pic>
          <p:nvPicPr>
            <p:cNvPr id="40969" name="图片 2097456"/>
            <p:cNvPicPr>
              <a:picLocks noChangeAspect="1"/>
            </p:cNvPicPr>
            <p:nvPr/>
          </p:nvPicPr>
          <p:blipFill>
            <a:blip r:embed="rId2"/>
            <a:stretch>
              <a:fillRect/>
            </a:stretch>
          </p:blipFill>
          <p:spPr>
            <a:xfrm>
              <a:off x="35" y="1563"/>
              <a:ext cx="3536" cy="1935"/>
            </a:xfrm>
            <a:prstGeom prst="rect">
              <a:avLst/>
            </a:prstGeom>
            <a:noFill/>
            <a:ln w="9525">
              <a:noFill/>
            </a:ln>
          </p:spPr>
        </p:pic>
        <p:sp>
          <p:nvSpPr>
            <p:cNvPr id="40970" name="矩形 1049424"/>
            <p:cNvSpPr/>
            <p:nvPr/>
          </p:nvSpPr>
          <p:spPr>
            <a:xfrm>
              <a:off x="42" y="1571"/>
              <a:ext cx="3516" cy="1917"/>
            </a:xfrm>
            <a:prstGeom prst="rect">
              <a:avLst/>
            </a:prstGeom>
            <a:noFill/>
            <a:ln w="9525">
              <a:noFill/>
            </a:ln>
          </p:spPr>
          <p:txBody>
            <a:bodyPr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grpSp>
      <p:pic>
        <p:nvPicPr>
          <p:cNvPr id="40971" name="图片 2097458"/>
          <p:cNvPicPr>
            <a:picLocks noChangeAspect="1"/>
          </p:cNvPicPr>
          <p:nvPr/>
        </p:nvPicPr>
        <p:blipFill>
          <a:blip r:embed="rId3"/>
          <a:stretch>
            <a:fillRect/>
          </a:stretch>
        </p:blipFill>
        <p:spPr>
          <a:xfrm>
            <a:off x="1144588" y="2635250"/>
            <a:ext cx="3094037" cy="2686050"/>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100"/>
                                  </p:stCondLst>
                                  <p:childTnLst>
                                    <p:set>
                                      <p:cBhvr>
                                        <p:cTn id="6" dur="1" fill="hold">
                                          <p:stCondLst>
                                            <p:cond delay="0"/>
                                          </p:stCondLst>
                                        </p:cTn>
                                        <p:tgtEl>
                                          <p:spTgt spid="1049417"/>
                                        </p:tgtEl>
                                        <p:attrNameLst>
                                          <p:attrName>style.visibility</p:attrName>
                                        </p:attrNameLst>
                                      </p:cBhvr>
                                      <p:to>
                                        <p:strVal val="visible"/>
                                      </p:to>
                                    </p:set>
                                    <p:anim calcmode="lin" valueType="num">
                                      <p:cBhvr additive="base">
                                        <p:cTn id="7" dur="750" fill="hold"/>
                                        <p:tgtEl>
                                          <p:spTgt spid="1049417"/>
                                        </p:tgtEl>
                                        <p:attrNameLst>
                                          <p:attrName>ppt_x</p:attrName>
                                        </p:attrNameLst>
                                      </p:cBhvr>
                                      <p:tavLst>
                                        <p:tav tm="0">
                                          <p:val>
                                            <p:strVal val="1+#ppt_w/2"/>
                                          </p:val>
                                        </p:tav>
                                        <p:tav tm="100000">
                                          <p:val>
                                            <p:strVal val="#ppt_x"/>
                                          </p:val>
                                        </p:tav>
                                      </p:tavLst>
                                    </p:anim>
                                    <p:anim calcmode="lin" valueType="num">
                                      <p:cBhvr additive="base">
                                        <p:cTn id="8" dur="750" fill="hold"/>
                                        <p:tgtEl>
                                          <p:spTgt spid="1049417"/>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150"/>
                                  </p:stCondLst>
                                  <p:childTnLst>
                                    <p:set>
                                      <p:cBhvr>
                                        <p:cTn id="10" dur="1" fill="hold">
                                          <p:stCondLst>
                                            <p:cond delay="0"/>
                                          </p:stCondLst>
                                        </p:cTn>
                                        <p:tgtEl>
                                          <p:spTgt spid="2097455"/>
                                        </p:tgtEl>
                                        <p:attrNameLst>
                                          <p:attrName>style.visibility</p:attrName>
                                        </p:attrNameLst>
                                      </p:cBhvr>
                                      <p:to>
                                        <p:strVal val="visible"/>
                                      </p:to>
                                    </p:set>
                                    <p:anim calcmode="lin" valueType="num">
                                      <p:cBhvr additive="base">
                                        <p:cTn id="11" dur="750" fill="hold"/>
                                        <p:tgtEl>
                                          <p:spTgt spid="2097455"/>
                                        </p:tgtEl>
                                        <p:attrNameLst>
                                          <p:attrName>ppt_x</p:attrName>
                                        </p:attrNameLst>
                                      </p:cBhvr>
                                      <p:tavLst>
                                        <p:tav tm="0">
                                          <p:val>
                                            <p:strVal val="1+#ppt_w/2"/>
                                          </p:val>
                                        </p:tav>
                                        <p:tav tm="100000">
                                          <p:val>
                                            <p:strVal val="#ppt_x"/>
                                          </p:val>
                                        </p:tav>
                                      </p:tavLst>
                                    </p:anim>
                                    <p:anim calcmode="lin" valueType="num">
                                      <p:cBhvr additive="base">
                                        <p:cTn id="12" dur="750" fill="hold"/>
                                        <p:tgtEl>
                                          <p:spTgt spid="2097455"/>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200"/>
                                  </p:stCondLst>
                                  <p:childTnLst>
                                    <p:set>
                                      <p:cBhvr>
                                        <p:cTn id="14" dur="1" fill="hold">
                                          <p:stCondLst>
                                            <p:cond delay="0"/>
                                          </p:stCondLst>
                                        </p:cTn>
                                        <p:tgtEl>
                                          <p:spTgt spid="1049419"/>
                                        </p:tgtEl>
                                        <p:attrNameLst>
                                          <p:attrName>style.visibility</p:attrName>
                                        </p:attrNameLst>
                                      </p:cBhvr>
                                      <p:to>
                                        <p:strVal val="visible"/>
                                      </p:to>
                                    </p:set>
                                    <p:anim calcmode="lin" valueType="num">
                                      <p:cBhvr additive="base">
                                        <p:cTn id="15" dur="750" fill="hold"/>
                                        <p:tgtEl>
                                          <p:spTgt spid="1049419"/>
                                        </p:tgtEl>
                                        <p:attrNameLst>
                                          <p:attrName>ppt_x</p:attrName>
                                        </p:attrNameLst>
                                      </p:cBhvr>
                                      <p:tavLst>
                                        <p:tav tm="0">
                                          <p:val>
                                            <p:strVal val="1+#ppt_w/2"/>
                                          </p:val>
                                        </p:tav>
                                        <p:tav tm="100000">
                                          <p:val>
                                            <p:strVal val="#ppt_x"/>
                                          </p:val>
                                        </p:tav>
                                      </p:tavLst>
                                    </p:anim>
                                    <p:anim calcmode="lin" valueType="num">
                                      <p:cBhvr additive="base">
                                        <p:cTn id="16" dur="750" fill="hold"/>
                                        <p:tgtEl>
                                          <p:spTgt spid="1049419"/>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0"/>
                                  </p:stCondLst>
                                  <p:childTnLst>
                                    <p:set>
                                      <p:cBhvr>
                                        <p:cTn id="18" dur="1" fill="hold">
                                          <p:stCondLst>
                                            <p:cond delay="0"/>
                                          </p:stCondLst>
                                        </p:cTn>
                                        <p:tgtEl>
                                          <p:spTgt spid="433"/>
                                        </p:tgtEl>
                                        <p:attrNameLst>
                                          <p:attrName>style.visibility</p:attrName>
                                        </p:attrNameLst>
                                      </p:cBhvr>
                                      <p:to>
                                        <p:strVal val="visible"/>
                                      </p:to>
                                    </p:set>
                                    <p:anim calcmode="lin" valueType="num">
                                      <p:cBhvr additive="base">
                                        <p:cTn id="19" dur="750" fill="hold"/>
                                        <p:tgtEl>
                                          <p:spTgt spid="433"/>
                                        </p:tgtEl>
                                        <p:attrNameLst>
                                          <p:attrName>ppt_x</p:attrName>
                                        </p:attrNameLst>
                                      </p:cBhvr>
                                      <p:tavLst>
                                        <p:tav tm="0">
                                          <p:val>
                                            <p:strVal val="1+#ppt_w/2"/>
                                          </p:val>
                                        </p:tav>
                                        <p:tav tm="100000">
                                          <p:val>
                                            <p:strVal val="#ppt_x"/>
                                          </p:val>
                                        </p:tav>
                                      </p:tavLst>
                                    </p:anim>
                                    <p:anim calcmode="lin" valueType="num">
                                      <p:cBhvr additive="base">
                                        <p:cTn id="20" dur="750" fill="hold"/>
                                        <p:tgtEl>
                                          <p:spTgt spid="433"/>
                                        </p:tgtEl>
                                        <p:attrNameLst>
                                          <p:attrName>ppt_y</p:attrName>
                                        </p:attrNameLst>
                                      </p:cBhvr>
                                      <p:tavLst>
                                        <p:tav tm="0">
                                          <p:val>
                                            <p:strVal val="#ppt_y"/>
                                          </p:val>
                                        </p:tav>
                                        <p:tav tm="100000">
                                          <p:val>
                                            <p:strVal val="#ppt_y"/>
                                          </p:val>
                                        </p:tav>
                                      </p:tavLst>
                                    </p:anim>
                                  </p:childTnLst>
                                </p:cTn>
                              </p:par>
                              <p:par>
                                <p:cTn id="21" presetID="23" presetClass="entr" presetSubtype="36" fill="hold" nodeType="withEffect">
                                  <p:stCondLst>
                                    <p:cond delay="750"/>
                                  </p:stCondLst>
                                  <p:childTnLst>
                                    <p:set>
                                      <p:cBhvr>
                                        <p:cTn id="22" dur="1" fill="hold">
                                          <p:stCondLst>
                                            <p:cond delay="0"/>
                                          </p:stCondLst>
                                        </p:cTn>
                                        <p:tgtEl>
                                          <p:spTgt spid="3145752"/>
                                        </p:tgtEl>
                                        <p:attrNameLst>
                                          <p:attrName>style.visibility</p:attrName>
                                        </p:attrNameLst>
                                      </p:cBhvr>
                                      <p:to>
                                        <p:strVal val="visible"/>
                                      </p:to>
                                    </p:set>
                                    <p:anim calcmode="lin" valueType="num">
                                      <p:cBhvr>
                                        <p:cTn id="23" dur="300" fill="hold"/>
                                        <p:tgtEl>
                                          <p:spTgt spid="3145752"/>
                                        </p:tgtEl>
                                        <p:attrNameLst>
                                          <p:attrName>ppt_w</p:attrName>
                                        </p:attrNameLst>
                                      </p:cBhvr>
                                      <p:tavLst>
                                        <p:tav tm="0">
                                          <p:val>
                                            <p:strVal val="(6*min(max(#ppt_w*#ppt_h,.3),1)-7.4)/-.7*#ppt_w"/>
                                          </p:val>
                                        </p:tav>
                                        <p:tav tm="100000">
                                          <p:val>
                                            <p:strVal val="#ppt_w"/>
                                          </p:val>
                                        </p:tav>
                                      </p:tavLst>
                                    </p:anim>
                                    <p:anim calcmode="lin" valueType="num">
                                      <p:cBhvr>
                                        <p:cTn id="24" dur="300" fill="hold"/>
                                        <p:tgtEl>
                                          <p:spTgt spid="3145752"/>
                                        </p:tgtEl>
                                        <p:attrNameLst>
                                          <p:attrName>ppt_h</p:attrName>
                                        </p:attrNameLst>
                                      </p:cBhvr>
                                      <p:tavLst>
                                        <p:tav tm="0">
                                          <p:val>
                                            <p:strVal val="(6*min(max(#ppt_w*#ppt_h,.3),1)-7.4)/-.7*#ppt_h"/>
                                          </p:val>
                                        </p:tav>
                                        <p:tav tm="100000">
                                          <p:val>
                                            <p:strVal val="#ppt_h"/>
                                          </p:val>
                                        </p:tav>
                                      </p:tavLst>
                                    </p:anim>
                                    <p:anim calcmode="lin" valueType="num">
                                      <p:cBhvr>
                                        <p:cTn id="25" dur="300" fill="hold"/>
                                        <p:tgtEl>
                                          <p:spTgt spid="3145752"/>
                                        </p:tgtEl>
                                        <p:attrNameLst>
                                          <p:attrName>ppt_x</p:attrName>
                                        </p:attrNameLst>
                                      </p:cBhvr>
                                      <p:tavLst>
                                        <p:tav tm="0">
                                          <p:val>
                                            <p:fltVal val="0.5"/>
                                          </p:val>
                                        </p:tav>
                                        <p:tav tm="100000">
                                          <p:val>
                                            <p:strVal val="#ppt_x"/>
                                          </p:val>
                                        </p:tav>
                                      </p:tavLst>
                                    </p:anim>
                                    <p:anim calcmode="lin" valueType="num">
                                      <p:cBhvr>
                                        <p:cTn id="26" dur="300" fill="hold"/>
                                        <p:tgtEl>
                                          <p:spTgt spid="3145752"/>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矩形 1049426"/>
          <p:cNvSpPr/>
          <p:nvPr/>
        </p:nvSpPr>
        <p:spPr>
          <a:xfrm>
            <a:off x="6800850" y="1662113"/>
            <a:ext cx="2571750" cy="398462"/>
          </a:xfrm>
          <a:prstGeom prst="rect">
            <a:avLst/>
          </a:prstGeom>
          <a:noFill/>
          <a:ln w="9525">
            <a:noFill/>
          </a:ln>
        </p:spPr>
        <p:txBody>
          <a:bodyPr lIns="91440" tIns="45720" rIns="91440" bIns="45720" anchor="t" anchorCtr="0">
            <a:spAutoFit/>
          </a:bodyPr>
          <a:lstStyle/>
          <a:p>
            <a:pPr>
              <a:buSzTx/>
            </a:pPr>
            <a:r>
              <a:rPr lang="zh-CN" altLang="en-US" sz="2000" b="1">
                <a:solidFill>
                  <a:srgbClr val="0070C0"/>
                </a:solidFill>
                <a:latin typeface="微软雅黑" panose="020B0503020204020204" charset="-122"/>
                <a:ea typeface="微软雅黑" panose="020B0503020204020204" charset="-122"/>
                <a:sym typeface="宋体" panose="02010600030101010101" pitchFamily="2" charset="-122"/>
              </a:rPr>
              <a:t>②气瓶安全</a:t>
            </a:r>
            <a:endParaRPr lang="zh-CN" altLang="zh-CN">
              <a:latin typeface="Calibri" panose="020F0502020204030204" pitchFamily="34" charset="0"/>
              <a:ea typeface="宋体" panose="02010600030101010101" pitchFamily="2" charset="-122"/>
            </a:endParaRPr>
          </a:p>
        </p:txBody>
      </p:sp>
      <p:sp>
        <p:nvSpPr>
          <p:cNvPr id="1049429" name="矩形 1049428"/>
          <p:cNvSpPr/>
          <p:nvPr/>
        </p:nvSpPr>
        <p:spPr>
          <a:xfrm>
            <a:off x="6704013" y="2222500"/>
            <a:ext cx="2765425" cy="522288"/>
          </a:xfrm>
          <a:prstGeom prst="rect">
            <a:avLst/>
          </a:prstGeom>
          <a:noFill/>
          <a:ln w="9525">
            <a:noFill/>
          </a:ln>
        </p:spPr>
        <p:txBody>
          <a:bodyPr lIns="91440" tIns="45720" rIns="91440" bIns="45720" anchor="t" anchorCtr="0">
            <a:spAutoFit/>
          </a:bodyPr>
          <a:lstStyle/>
          <a:p>
            <a:pPr>
              <a:buSzTx/>
            </a:pPr>
            <a:r>
              <a:rPr lang="zh-CN" altLang="en-US" sz="2800" b="1">
                <a:solidFill>
                  <a:srgbClr val="00B0F0"/>
                </a:solidFill>
                <a:latin typeface="微软雅黑" panose="020B0503020204020204" charset="-122"/>
                <a:ea typeface="微软雅黑" panose="020B0503020204020204" charset="-122"/>
                <a:sym typeface="宋体" panose="02010600030101010101" pitchFamily="2" charset="-122"/>
              </a:rPr>
              <a:t>◆</a:t>
            </a:r>
            <a:r>
              <a:rPr lang="zh-CN" altLang="en-US" sz="2800" b="1">
                <a:solidFill>
                  <a:srgbClr val="002060"/>
                </a:solidFill>
                <a:latin typeface="微软雅黑" panose="020B0503020204020204" charset="-122"/>
                <a:ea typeface="微软雅黑" panose="020B0503020204020204" charset="-122"/>
                <a:sym typeface="宋体" panose="02010600030101010101" pitchFamily="2" charset="-122"/>
              </a:rPr>
              <a:t>其他气瓶</a:t>
            </a:r>
            <a:endParaRPr lang="zh-CN" altLang="zh-CN">
              <a:latin typeface="Calibri" panose="020F0502020204030204" pitchFamily="34" charset="0"/>
              <a:ea typeface="宋体" panose="02010600030101010101" pitchFamily="2" charset="-122"/>
            </a:endParaRPr>
          </a:p>
        </p:txBody>
      </p:sp>
      <p:pic>
        <p:nvPicPr>
          <p:cNvPr id="2097461" name="图片 2097460"/>
          <p:cNvPicPr>
            <a:picLocks noChangeAspect="1"/>
          </p:cNvPicPr>
          <p:nvPr/>
        </p:nvPicPr>
        <p:blipFill>
          <a:blip r:embed="rId1"/>
          <a:stretch>
            <a:fillRect/>
          </a:stretch>
        </p:blipFill>
        <p:spPr>
          <a:xfrm>
            <a:off x="6827838" y="2908300"/>
            <a:ext cx="365125" cy="30163"/>
          </a:xfrm>
          <a:prstGeom prst="rect">
            <a:avLst/>
          </a:prstGeom>
          <a:noFill/>
          <a:ln w="9525">
            <a:noFill/>
          </a:ln>
        </p:spPr>
      </p:pic>
      <p:sp>
        <p:nvSpPr>
          <p:cNvPr id="1049431" name="矩形 1049430"/>
          <p:cNvSpPr/>
          <p:nvPr/>
        </p:nvSpPr>
        <p:spPr>
          <a:xfrm>
            <a:off x="5954713" y="2914650"/>
            <a:ext cx="5621337" cy="2968625"/>
          </a:xfrm>
          <a:prstGeom prst="rect">
            <a:avLst/>
          </a:prstGeom>
          <a:noFill/>
          <a:ln w="9525">
            <a:noFill/>
          </a:ln>
        </p:spPr>
        <p:txBody>
          <a:bodyPr lIns="91440" tIns="45720" rIns="91440" bIns="45720" anchor="t" anchorCtr="0">
            <a:spAutoFit/>
          </a:bodyPr>
          <a:lstStyle/>
          <a:p>
            <a:pPr>
              <a:lnSpc>
                <a:spcPct val="130000"/>
              </a:lnSpc>
              <a:buSzTx/>
            </a:pPr>
            <a:r>
              <a:rPr lang="zh-CN" altLang="en-US" b="1">
                <a:solidFill>
                  <a:srgbClr val="00B0F0"/>
                </a:solidFill>
                <a:latin typeface="微软雅黑" panose="020B0503020204020204" charset="-122"/>
                <a:ea typeface="微软雅黑" panose="020B0503020204020204" charset="-122"/>
                <a:sym typeface="宋体" panose="02010600030101010101" pitchFamily="2" charset="-122"/>
              </a:rPr>
              <a:t>◇</a:t>
            </a:r>
            <a:r>
              <a:rPr lang="en-US" altLang="zh-CN" b="1">
                <a:solidFill>
                  <a:srgbClr val="002060"/>
                </a:solidFill>
                <a:latin typeface="微软雅黑" panose="020B0503020204020204" charset="-122"/>
                <a:ea typeface="微软雅黑" panose="020B0503020204020204" charset="-122"/>
                <a:sym typeface="宋体" panose="02010600030101010101" pitchFamily="2" charset="-122"/>
              </a:rPr>
              <a:t>丙烷气瓶的开启（参照乙炔气瓶），开启瓶阀应缓慢，严禁开启超过1.5</a:t>
            </a:r>
            <a:r>
              <a:rPr lang="zh-CN" altLang="en-US" b="1">
                <a:solidFill>
                  <a:srgbClr val="002060"/>
                </a:solidFill>
                <a:latin typeface="微软雅黑" panose="020B0503020204020204" charset="-122"/>
                <a:ea typeface="微软雅黑" panose="020B0503020204020204" charset="-122"/>
                <a:sym typeface="宋体" panose="02010600030101010101" pitchFamily="2" charset="-122"/>
              </a:rPr>
              <a:t>圈，一般只开至</a:t>
            </a:r>
            <a:r>
              <a:rPr lang="en-US" altLang="zh-CN" b="1">
                <a:solidFill>
                  <a:srgbClr val="002060"/>
                </a:solidFill>
                <a:latin typeface="微软雅黑" panose="020B0503020204020204" charset="-122"/>
                <a:ea typeface="微软雅黑" panose="020B0503020204020204" charset="-122"/>
                <a:sym typeface="宋体" panose="02010600030101010101" pitchFamily="2" charset="-122"/>
              </a:rPr>
              <a:t>3/4</a:t>
            </a:r>
            <a:r>
              <a:rPr lang="zh-CN" altLang="en-US" b="1">
                <a:solidFill>
                  <a:srgbClr val="002060"/>
                </a:solidFill>
                <a:latin typeface="微软雅黑" panose="020B0503020204020204" charset="-122"/>
                <a:ea typeface="微软雅黑" panose="020B0503020204020204" charset="-122"/>
                <a:sym typeface="宋体" panose="02010600030101010101" pitchFamily="2" charset="-122"/>
              </a:rPr>
              <a:t>圈以内便于紧急情况下迅速关闭气瓶。</a:t>
            </a:r>
            <a:endParaRPr lang="zh-CN" altLang="zh-CN">
              <a:latin typeface="Calibri" panose="020F0502020204030204" pitchFamily="34" charset="0"/>
              <a:ea typeface="宋体" panose="02010600030101010101" pitchFamily="2" charset="-122"/>
            </a:endParaRPr>
          </a:p>
          <a:p>
            <a:pPr>
              <a:lnSpc>
                <a:spcPct val="130000"/>
              </a:lnSpc>
              <a:buSzTx/>
            </a:pPr>
            <a:r>
              <a:rPr lang="en-US" altLang="zh-CN" b="1">
                <a:solidFill>
                  <a:srgbClr val="00B0F0"/>
                </a:solidFill>
                <a:latin typeface="微软雅黑" panose="020B0503020204020204" charset="-122"/>
                <a:ea typeface="微软雅黑" panose="020B0503020204020204" charset="-122"/>
                <a:sym typeface="宋体" panose="02010600030101010101" pitchFamily="2" charset="-122"/>
              </a:rPr>
              <a:t>◇</a:t>
            </a:r>
            <a:r>
              <a:rPr lang="zh-CN" altLang="en-US" b="1">
                <a:solidFill>
                  <a:srgbClr val="002060"/>
                </a:solidFill>
                <a:latin typeface="微软雅黑" panose="020B0503020204020204" charset="-122"/>
                <a:ea typeface="微软雅黑" panose="020B0503020204020204" charset="-122"/>
                <a:sym typeface="宋体" panose="02010600030101010101" pitchFamily="2" charset="-122"/>
              </a:rPr>
              <a:t>氧气开气速度要缓慢。开气速度过快，气体含有水珠、铁锈等微粒，高速流经瓶阀时产生静电火花。</a:t>
            </a:r>
            <a:endParaRPr lang="zh-CN" altLang="zh-CN">
              <a:latin typeface="Calibri" panose="020F0502020204030204" pitchFamily="34" charset="0"/>
              <a:ea typeface="宋体" panose="02010600030101010101" pitchFamily="2" charset="-122"/>
            </a:endParaRPr>
          </a:p>
          <a:p>
            <a:pPr>
              <a:lnSpc>
                <a:spcPct val="130000"/>
              </a:lnSpc>
              <a:buSzTx/>
            </a:pPr>
            <a:r>
              <a:rPr lang="zh-CN" altLang="en-US" b="1">
                <a:solidFill>
                  <a:srgbClr val="002060"/>
                </a:solidFill>
                <a:latin typeface="微软雅黑" panose="020B0503020204020204" charset="-122"/>
                <a:ea typeface="微软雅黑" panose="020B0503020204020204" charset="-122"/>
                <a:sym typeface="宋体" panose="02010600030101010101" pitchFamily="2" charset="-122"/>
              </a:rPr>
              <a:t>    无论是丙烷气瓶还是氧气气瓶，使用过程中必须在阀柄上备有专用扳手，以便在紧急情况下可以迅速关闭气路。</a:t>
            </a:r>
            <a:endParaRPr lang="zh-CN" altLang="zh-CN">
              <a:latin typeface="Calibri" panose="020F0502020204030204" pitchFamily="34" charset="0"/>
              <a:ea typeface="宋体" panose="02010600030101010101" pitchFamily="2" charset="-122"/>
            </a:endParaRPr>
          </a:p>
        </p:txBody>
      </p:sp>
      <p:cxnSp>
        <p:nvCxnSpPr>
          <p:cNvPr id="3145754" name="直接箭头连接符 3145753"/>
          <p:cNvCxnSpPr/>
          <p:nvPr/>
        </p:nvCxnSpPr>
        <p:spPr>
          <a:xfrm>
            <a:off x="10655300" y="5853113"/>
            <a:ext cx="433388" cy="0"/>
          </a:xfrm>
          <a:prstGeom prst="straightConnector1">
            <a:avLst/>
          </a:prstGeom>
          <a:ln w="28575" cap="flat" cmpd="sng">
            <a:solidFill>
              <a:srgbClr val="FFFFFF"/>
            </a:solidFill>
            <a:prstDash val="solid"/>
            <a:round/>
            <a:headEnd type="none" w="med" len="med"/>
            <a:tailEnd type="triangle" w="med" len="med"/>
          </a:ln>
        </p:spPr>
      </p:cxnSp>
      <p:sp>
        <p:nvSpPr>
          <p:cNvPr id="41990" name="矩形 1049432"/>
          <p:cNvSpPr/>
          <p:nvPr/>
        </p:nvSpPr>
        <p:spPr>
          <a:xfrm>
            <a:off x="738188" y="403225"/>
            <a:ext cx="3500437" cy="522288"/>
          </a:xfrm>
          <a:prstGeom prst="rect">
            <a:avLst/>
          </a:prstGeom>
          <a:noFill/>
          <a:ln w="9525">
            <a:noFill/>
          </a:ln>
        </p:spPr>
        <p:txBody>
          <a:bodyPr lIns="91440" tIns="45720" rIns="91440" bIns="45720" anchor="t" anchorCtr="0">
            <a:spAutoFit/>
          </a:bodyPr>
          <a:lstStyle/>
          <a:p>
            <a:pPr>
              <a:buSzTx/>
            </a:pPr>
            <a:r>
              <a:rPr lang="zh-CN" altLang="en-US" sz="2800" b="1">
                <a:solidFill>
                  <a:srgbClr val="C00000"/>
                </a:solidFill>
                <a:latin typeface="微软雅黑" panose="020B0503020204020204" charset="-122"/>
                <a:ea typeface="微软雅黑" panose="020B0503020204020204" charset="-122"/>
              </a:rPr>
              <a:t>夏季工作的安全要点</a:t>
            </a:r>
            <a:endParaRPr lang="zh-CN" altLang="zh-CN">
              <a:latin typeface="Calibri" panose="020F0502020204030204" pitchFamily="34" charset="0"/>
              <a:ea typeface="宋体" panose="02010600030101010101" pitchFamily="2" charset="-122"/>
            </a:endParaRPr>
          </a:p>
        </p:txBody>
      </p:sp>
      <p:sp>
        <p:nvSpPr>
          <p:cNvPr id="41991" name="矩形 1049434"/>
          <p:cNvSpPr/>
          <p:nvPr/>
        </p:nvSpPr>
        <p:spPr>
          <a:xfrm>
            <a:off x="738188" y="1116013"/>
            <a:ext cx="3429000" cy="460375"/>
          </a:xfrm>
          <a:prstGeom prst="rect">
            <a:avLst/>
          </a:prstGeom>
          <a:noFill/>
          <a:ln w="9525">
            <a:noFill/>
          </a:ln>
        </p:spPr>
        <p:txBody>
          <a:bodyPr lIns="91440" tIns="45720" rIns="91440" bIns="45720" anchor="t" anchorCtr="0">
            <a:spAutoFit/>
          </a:bodyPr>
          <a:lstStyle/>
          <a:p>
            <a:pPr>
              <a:buSzTx/>
            </a:pPr>
            <a:r>
              <a:rPr lang="en-US" altLang="zh-CN" sz="2400" b="1">
                <a:latin typeface="微软雅黑" panose="020B0503020204020204" charset="-122"/>
                <a:ea typeface="微软雅黑" panose="020B0503020204020204" charset="-122"/>
                <a:sym typeface="宋体" panose="02010600030101010101" pitchFamily="2" charset="-122"/>
              </a:rPr>
              <a:t>3</a:t>
            </a:r>
            <a:r>
              <a:rPr lang="zh-CN" altLang="en-US" sz="2400" b="1">
                <a:latin typeface="微软雅黑" panose="020B0503020204020204" charset="-122"/>
                <a:ea typeface="微软雅黑" panose="020B0503020204020204" charset="-122"/>
                <a:sym typeface="宋体" panose="02010600030101010101" pitchFamily="2" charset="-122"/>
              </a:rPr>
              <a:t>、危化品安全</a:t>
            </a:r>
            <a:endParaRPr lang="zh-CN" altLang="zh-CN">
              <a:latin typeface="Calibri" panose="020F0502020204030204" pitchFamily="34" charset="0"/>
              <a:ea typeface="宋体" panose="02010600030101010101" pitchFamily="2" charset="-122"/>
            </a:endParaRPr>
          </a:p>
        </p:txBody>
      </p:sp>
      <p:grpSp>
        <p:nvGrpSpPr>
          <p:cNvPr id="437" name="组合 436"/>
          <p:cNvGrpSpPr/>
          <p:nvPr/>
        </p:nvGrpSpPr>
        <p:grpSpPr>
          <a:xfrm>
            <a:off x="79375" y="2206625"/>
            <a:ext cx="5614988" cy="3078163"/>
            <a:chOff x="50" y="1390"/>
            <a:chExt cx="3537" cy="1939"/>
          </a:xfrm>
        </p:grpSpPr>
        <p:pic>
          <p:nvPicPr>
            <p:cNvPr id="41993" name="图片 2097462"/>
            <p:cNvPicPr>
              <a:picLocks noChangeAspect="1"/>
            </p:cNvPicPr>
            <p:nvPr/>
          </p:nvPicPr>
          <p:blipFill>
            <a:blip r:embed="rId2"/>
            <a:stretch>
              <a:fillRect/>
            </a:stretch>
          </p:blipFill>
          <p:spPr>
            <a:xfrm>
              <a:off x="50" y="1390"/>
              <a:ext cx="3537" cy="1939"/>
            </a:xfrm>
            <a:prstGeom prst="rect">
              <a:avLst/>
            </a:prstGeom>
            <a:noFill/>
            <a:ln w="9525">
              <a:noFill/>
            </a:ln>
          </p:spPr>
        </p:pic>
        <p:sp>
          <p:nvSpPr>
            <p:cNvPr id="41994" name="矩形 1049436"/>
            <p:cNvSpPr/>
            <p:nvPr/>
          </p:nvSpPr>
          <p:spPr>
            <a:xfrm>
              <a:off x="59" y="1400"/>
              <a:ext cx="3516" cy="1916"/>
            </a:xfrm>
            <a:prstGeom prst="rect">
              <a:avLst/>
            </a:prstGeom>
            <a:noFill/>
            <a:ln w="9525">
              <a:noFill/>
            </a:ln>
          </p:spPr>
          <p:txBody>
            <a:bodyPr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grpSp>
      <p:pic>
        <p:nvPicPr>
          <p:cNvPr id="41995" name="图片 2097464"/>
          <p:cNvPicPr>
            <a:picLocks noChangeAspect="1"/>
          </p:cNvPicPr>
          <p:nvPr/>
        </p:nvPicPr>
        <p:blipFill>
          <a:blip r:embed="rId3"/>
          <a:stretch>
            <a:fillRect/>
          </a:stretch>
        </p:blipFill>
        <p:spPr>
          <a:xfrm>
            <a:off x="1171575" y="2362200"/>
            <a:ext cx="3094038" cy="2687638"/>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100"/>
                                  </p:stCondLst>
                                  <p:childTnLst>
                                    <p:set>
                                      <p:cBhvr>
                                        <p:cTn id="6" dur="1" fill="hold">
                                          <p:stCondLst>
                                            <p:cond delay="0"/>
                                          </p:stCondLst>
                                        </p:cTn>
                                        <p:tgtEl>
                                          <p:spTgt spid="1049429"/>
                                        </p:tgtEl>
                                        <p:attrNameLst>
                                          <p:attrName>style.visibility</p:attrName>
                                        </p:attrNameLst>
                                      </p:cBhvr>
                                      <p:to>
                                        <p:strVal val="visible"/>
                                      </p:to>
                                    </p:set>
                                    <p:anim calcmode="lin" valueType="num">
                                      <p:cBhvr additive="base">
                                        <p:cTn id="7" dur="750" fill="hold"/>
                                        <p:tgtEl>
                                          <p:spTgt spid="1049429"/>
                                        </p:tgtEl>
                                        <p:attrNameLst>
                                          <p:attrName>ppt_x</p:attrName>
                                        </p:attrNameLst>
                                      </p:cBhvr>
                                      <p:tavLst>
                                        <p:tav tm="0">
                                          <p:val>
                                            <p:strVal val="1+#ppt_w/2"/>
                                          </p:val>
                                        </p:tav>
                                        <p:tav tm="100000">
                                          <p:val>
                                            <p:strVal val="#ppt_x"/>
                                          </p:val>
                                        </p:tav>
                                      </p:tavLst>
                                    </p:anim>
                                    <p:anim calcmode="lin" valueType="num">
                                      <p:cBhvr additive="base">
                                        <p:cTn id="8" dur="750" fill="hold"/>
                                        <p:tgtEl>
                                          <p:spTgt spid="1049429"/>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150"/>
                                  </p:stCondLst>
                                  <p:childTnLst>
                                    <p:set>
                                      <p:cBhvr>
                                        <p:cTn id="10" dur="1" fill="hold">
                                          <p:stCondLst>
                                            <p:cond delay="0"/>
                                          </p:stCondLst>
                                        </p:cTn>
                                        <p:tgtEl>
                                          <p:spTgt spid="2097461"/>
                                        </p:tgtEl>
                                        <p:attrNameLst>
                                          <p:attrName>style.visibility</p:attrName>
                                        </p:attrNameLst>
                                      </p:cBhvr>
                                      <p:to>
                                        <p:strVal val="visible"/>
                                      </p:to>
                                    </p:set>
                                    <p:anim calcmode="lin" valueType="num">
                                      <p:cBhvr additive="base">
                                        <p:cTn id="11" dur="750" fill="hold"/>
                                        <p:tgtEl>
                                          <p:spTgt spid="2097461"/>
                                        </p:tgtEl>
                                        <p:attrNameLst>
                                          <p:attrName>ppt_x</p:attrName>
                                        </p:attrNameLst>
                                      </p:cBhvr>
                                      <p:tavLst>
                                        <p:tav tm="0">
                                          <p:val>
                                            <p:strVal val="1+#ppt_w/2"/>
                                          </p:val>
                                        </p:tav>
                                        <p:tav tm="100000">
                                          <p:val>
                                            <p:strVal val="#ppt_x"/>
                                          </p:val>
                                        </p:tav>
                                      </p:tavLst>
                                    </p:anim>
                                    <p:anim calcmode="lin" valueType="num">
                                      <p:cBhvr additive="base">
                                        <p:cTn id="12" dur="750" fill="hold"/>
                                        <p:tgtEl>
                                          <p:spTgt spid="2097461"/>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200"/>
                                  </p:stCondLst>
                                  <p:childTnLst>
                                    <p:set>
                                      <p:cBhvr>
                                        <p:cTn id="14" dur="1" fill="hold">
                                          <p:stCondLst>
                                            <p:cond delay="0"/>
                                          </p:stCondLst>
                                        </p:cTn>
                                        <p:tgtEl>
                                          <p:spTgt spid="1049431"/>
                                        </p:tgtEl>
                                        <p:attrNameLst>
                                          <p:attrName>style.visibility</p:attrName>
                                        </p:attrNameLst>
                                      </p:cBhvr>
                                      <p:to>
                                        <p:strVal val="visible"/>
                                      </p:to>
                                    </p:set>
                                    <p:anim calcmode="lin" valueType="num">
                                      <p:cBhvr additive="base">
                                        <p:cTn id="15" dur="750" fill="hold"/>
                                        <p:tgtEl>
                                          <p:spTgt spid="1049431"/>
                                        </p:tgtEl>
                                        <p:attrNameLst>
                                          <p:attrName>ppt_x</p:attrName>
                                        </p:attrNameLst>
                                      </p:cBhvr>
                                      <p:tavLst>
                                        <p:tav tm="0">
                                          <p:val>
                                            <p:strVal val="1+#ppt_w/2"/>
                                          </p:val>
                                        </p:tav>
                                        <p:tav tm="100000">
                                          <p:val>
                                            <p:strVal val="#ppt_x"/>
                                          </p:val>
                                        </p:tav>
                                      </p:tavLst>
                                    </p:anim>
                                    <p:anim calcmode="lin" valueType="num">
                                      <p:cBhvr additive="base">
                                        <p:cTn id="16" dur="750" fill="hold"/>
                                        <p:tgtEl>
                                          <p:spTgt spid="1049431"/>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0"/>
                                  </p:stCondLst>
                                  <p:childTnLst>
                                    <p:set>
                                      <p:cBhvr>
                                        <p:cTn id="18" dur="1" fill="hold">
                                          <p:stCondLst>
                                            <p:cond delay="0"/>
                                          </p:stCondLst>
                                        </p:cTn>
                                        <p:tgtEl>
                                          <p:spTgt spid="437"/>
                                        </p:tgtEl>
                                        <p:attrNameLst>
                                          <p:attrName>style.visibility</p:attrName>
                                        </p:attrNameLst>
                                      </p:cBhvr>
                                      <p:to>
                                        <p:strVal val="visible"/>
                                      </p:to>
                                    </p:set>
                                    <p:anim calcmode="lin" valueType="num">
                                      <p:cBhvr additive="base">
                                        <p:cTn id="19" dur="750" fill="hold"/>
                                        <p:tgtEl>
                                          <p:spTgt spid="437"/>
                                        </p:tgtEl>
                                        <p:attrNameLst>
                                          <p:attrName>ppt_x</p:attrName>
                                        </p:attrNameLst>
                                      </p:cBhvr>
                                      <p:tavLst>
                                        <p:tav tm="0">
                                          <p:val>
                                            <p:strVal val="1+#ppt_w/2"/>
                                          </p:val>
                                        </p:tav>
                                        <p:tav tm="100000">
                                          <p:val>
                                            <p:strVal val="#ppt_x"/>
                                          </p:val>
                                        </p:tav>
                                      </p:tavLst>
                                    </p:anim>
                                    <p:anim calcmode="lin" valueType="num">
                                      <p:cBhvr additive="base">
                                        <p:cTn id="20" dur="750" fill="hold"/>
                                        <p:tgtEl>
                                          <p:spTgt spid="437"/>
                                        </p:tgtEl>
                                        <p:attrNameLst>
                                          <p:attrName>ppt_y</p:attrName>
                                        </p:attrNameLst>
                                      </p:cBhvr>
                                      <p:tavLst>
                                        <p:tav tm="0">
                                          <p:val>
                                            <p:strVal val="#ppt_y"/>
                                          </p:val>
                                        </p:tav>
                                        <p:tav tm="100000">
                                          <p:val>
                                            <p:strVal val="#ppt_y"/>
                                          </p:val>
                                        </p:tav>
                                      </p:tavLst>
                                    </p:anim>
                                  </p:childTnLst>
                                </p:cTn>
                              </p:par>
                              <p:par>
                                <p:cTn id="21" presetID="23" presetClass="entr" presetSubtype="36" fill="hold" nodeType="withEffect">
                                  <p:stCondLst>
                                    <p:cond delay="750"/>
                                  </p:stCondLst>
                                  <p:childTnLst>
                                    <p:set>
                                      <p:cBhvr>
                                        <p:cTn id="22" dur="1" fill="hold">
                                          <p:stCondLst>
                                            <p:cond delay="0"/>
                                          </p:stCondLst>
                                        </p:cTn>
                                        <p:tgtEl>
                                          <p:spTgt spid="3145754"/>
                                        </p:tgtEl>
                                        <p:attrNameLst>
                                          <p:attrName>style.visibility</p:attrName>
                                        </p:attrNameLst>
                                      </p:cBhvr>
                                      <p:to>
                                        <p:strVal val="visible"/>
                                      </p:to>
                                    </p:set>
                                    <p:anim calcmode="lin" valueType="num">
                                      <p:cBhvr>
                                        <p:cTn id="23" dur="300" fill="hold"/>
                                        <p:tgtEl>
                                          <p:spTgt spid="3145754"/>
                                        </p:tgtEl>
                                        <p:attrNameLst>
                                          <p:attrName>ppt_w</p:attrName>
                                        </p:attrNameLst>
                                      </p:cBhvr>
                                      <p:tavLst>
                                        <p:tav tm="0">
                                          <p:val>
                                            <p:strVal val="(6*min(max(#ppt_w*#ppt_h,.3),1)-7.4)/-.7*#ppt_w"/>
                                          </p:val>
                                        </p:tav>
                                        <p:tav tm="100000">
                                          <p:val>
                                            <p:strVal val="#ppt_w"/>
                                          </p:val>
                                        </p:tav>
                                      </p:tavLst>
                                    </p:anim>
                                    <p:anim calcmode="lin" valueType="num">
                                      <p:cBhvr>
                                        <p:cTn id="24" dur="300" fill="hold"/>
                                        <p:tgtEl>
                                          <p:spTgt spid="3145754"/>
                                        </p:tgtEl>
                                        <p:attrNameLst>
                                          <p:attrName>ppt_h</p:attrName>
                                        </p:attrNameLst>
                                      </p:cBhvr>
                                      <p:tavLst>
                                        <p:tav tm="0">
                                          <p:val>
                                            <p:strVal val="(6*min(max(#ppt_w*#ppt_h,.3),1)-7.4)/-.7*#ppt_h"/>
                                          </p:val>
                                        </p:tav>
                                        <p:tav tm="100000">
                                          <p:val>
                                            <p:strVal val="#ppt_h"/>
                                          </p:val>
                                        </p:tav>
                                      </p:tavLst>
                                    </p:anim>
                                    <p:anim calcmode="lin" valueType="num">
                                      <p:cBhvr>
                                        <p:cTn id="25" dur="300" fill="hold"/>
                                        <p:tgtEl>
                                          <p:spTgt spid="3145754"/>
                                        </p:tgtEl>
                                        <p:attrNameLst>
                                          <p:attrName>ppt_x</p:attrName>
                                        </p:attrNameLst>
                                      </p:cBhvr>
                                      <p:tavLst>
                                        <p:tav tm="0">
                                          <p:val>
                                            <p:fltVal val="0.5"/>
                                          </p:val>
                                        </p:tav>
                                        <p:tav tm="100000">
                                          <p:val>
                                            <p:strVal val="#ppt_x"/>
                                          </p:val>
                                        </p:tav>
                                      </p:tavLst>
                                    </p:anim>
                                    <p:anim calcmode="lin" valueType="num">
                                      <p:cBhvr>
                                        <p:cTn id="26" dur="300" fill="hold"/>
                                        <p:tgtEl>
                                          <p:spTgt spid="3145754"/>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矩形 1049438"/>
          <p:cNvSpPr/>
          <p:nvPr/>
        </p:nvSpPr>
        <p:spPr>
          <a:xfrm>
            <a:off x="6800850" y="1662113"/>
            <a:ext cx="2571750" cy="398462"/>
          </a:xfrm>
          <a:prstGeom prst="rect">
            <a:avLst/>
          </a:prstGeom>
          <a:noFill/>
          <a:ln w="9525">
            <a:noFill/>
          </a:ln>
        </p:spPr>
        <p:txBody>
          <a:bodyPr lIns="91440" tIns="45720" rIns="91440" bIns="45720" anchor="t" anchorCtr="0">
            <a:spAutoFit/>
          </a:bodyPr>
          <a:lstStyle/>
          <a:p>
            <a:pPr>
              <a:buSzTx/>
            </a:pPr>
            <a:r>
              <a:rPr lang="zh-CN" altLang="en-US" sz="2000" b="1">
                <a:solidFill>
                  <a:srgbClr val="0070C0"/>
                </a:solidFill>
                <a:latin typeface="微软雅黑" panose="020B0503020204020204" charset="-122"/>
                <a:ea typeface="微软雅黑" panose="020B0503020204020204" charset="-122"/>
                <a:sym typeface="宋体" panose="02010600030101010101" pitchFamily="2" charset="-122"/>
              </a:rPr>
              <a:t>②气瓶安全</a:t>
            </a:r>
            <a:endParaRPr lang="zh-CN" altLang="zh-CN">
              <a:latin typeface="Calibri" panose="020F0502020204030204" pitchFamily="34" charset="0"/>
              <a:ea typeface="宋体" panose="02010600030101010101" pitchFamily="2" charset="-122"/>
            </a:endParaRPr>
          </a:p>
        </p:txBody>
      </p:sp>
      <p:sp>
        <p:nvSpPr>
          <p:cNvPr id="1049441" name="矩形 1049440"/>
          <p:cNvSpPr/>
          <p:nvPr/>
        </p:nvSpPr>
        <p:spPr>
          <a:xfrm>
            <a:off x="6704013" y="2222500"/>
            <a:ext cx="2765425" cy="522288"/>
          </a:xfrm>
          <a:prstGeom prst="rect">
            <a:avLst/>
          </a:prstGeom>
          <a:noFill/>
          <a:ln w="9525">
            <a:noFill/>
          </a:ln>
        </p:spPr>
        <p:txBody>
          <a:bodyPr lIns="91440" tIns="45720" rIns="91440" bIns="45720" anchor="t" anchorCtr="0">
            <a:spAutoFit/>
          </a:bodyPr>
          <a:lstStyle/>
          <a:p>
            <a:pPr>
              <a:buSzTx/>
            </a:pPr>
            <a:r>
              <a:rPr lang="zh-CN" altLang="en-US" sz="2800" b="1">
                <a:solidFill>
                  <a:srgbClr val="00B0F0"/>
                </a:solidFill>
                <a:latin typeface="微软雅黑" panose="020B0503020204020204" charset="-122"/>
                <a:ea typeface="微软雅黑" panose="020B0503020204020204" charset="-122"/>
                <a:sym typeface="宋体" panose="02010600030101010101" pitchFamily="2" charset="-122"/>
              </a:rPr>
              <a:t>◆</a:t>
            </a:r>
            <a:r>
              <a:rPr lang="zh-CN" altLang="en-US" sz="2800" b="1">
                <a:solidFill>
                  <a:srgbClr val="002060"/>
                </a:solidFill>
                <a:latin typeface="微软雅黑" panose="020B0503020204020204" charset="-122"/>
                <a:ea typeface="微软雅黑" panose="020B0503020204020204" charset="-122"/>
                <a:sym typeface="宋体" panose="02010600030101010101" pitchFamily="2" charset="-122"/>
              </a:rPr>
              <a:t>其他气瓶</a:t>
            </a:r>
            <a:endParaRPr lang="zh-CN" altLang="zh-CN">
              <a:latin typeface="Calibri" panose="020F0502020204030204" pitchFamily="34" charset="0"/>
              <a:ea typeface="宋体" panose="02010600030101010101" pitchFamily="2" charset="-122"/>
            </a:endParaRPr>
          </a:p>
        </p:txBody>
      </p:sp>
      <p:pic>
        <p:nvPicPr>
          <p:cNvPr id="2097467" name="图片 2097466"/>
          <p:cNvPicPr>
            <a:picLocks noChangeAspect="1"/>
          </p:cNvPicPr>
          <p:nvPr/>
        </p:nvPicPr>
        <p:blipFill>
          <a:blip r:embed="rId1"/>
          <a:stretch>
            <a:fillRect/>
          </a:stretch>
        </p:blipFill>
        <p:spPr>
          <a:xfrm>
            <a:off x="6827838" y="2908300"/>
            <a:ext cx="365125" cy="30163"/>
          </a:xfrm>
          <a:prstGeom prst="rect">
            <a:avLst/>
          </a:prstGeom>
          <a:noFill/>
          <a:ln w="9525">
            <a:noFill/>
          </a:ln>
        </p:spPr>
      </p:pic>
      <p:sp>
        <p:nvSpPr>
          <p:cNvPr id="1049443" name="矩形 1049442"/>
          <p:cNvSpPr/>
          <p:nvPr/>
        </p:nvSpPr>
        <p:spPr>
          <a:xfrm>
            <a:off x="5954713" y="2914650"/>
            <a:ext cx="5621337" cy="2968625"/>
          </a:xfrm>
          <a:prstGeom prst="rect">
            <a:avLst/>
          </a:prstGeom>
          <a:noFill/>
          <a:ln w="9525">
            <a:noFill/>
          </a:ln>
        </p:spPr>
        <p:txBody>
          <a:bodyPr lIns="91440" tIns="45720" rIns="91440" bIns="45720" anchor="t" anchorCtr="0">
            <a:spAutoFit/>
          </a:bodyPr>
          <a:lstStyle/>
          <a:p>
            <a:pPr>
              <a:lnSpc>
                <a:spcPct val="130000"/>
              </a:lnSpc>
              <a:buSzTx/>
            </a:pPr>
            <a:r>
              <a:rPr lang="zh-CN" altLang="en-US" b="1">
                <a:solidFill>
                  <a:srgbClr val="00B0F0"/>
                </a:solidFill>
                <a:latin typeface="微软雅黑" panose="020B0503020204020204" charset="-122"/>
                <a:ea typeface="微软雅黑" panose="020B0503020204020204" charset="-122"/>
                <a:sym typeface="宋体" panose="02010600030101010101" pitchFamily="2" charset="-122"/>
              </a:rPr>
              <a:t>◇</a:t>
            </a:r>
            <a:r>
              <a:rPr lang="zh-CN" altLang="en-US" b="1">
                <a:solidFill>
                  <a:srgbClr val="002060"/>
                </a:solidFill>
                <a:latin typeface="微软雅黑" panose="020B0503020204020204" charset="-122"/>
                <a:ea typeface="微软雅黑" panose="020B0503020204020204" charset="-122"/>
                <a:sym typeface="宋体" panose="02010600030101010101" pitchFamily="2" charset="-122"/>
              </a:rPr>
              <a:t>严禁将压缩氧用来通风换气，更不得代替压缩空气进行吹扫作业。</a:t>
            </a:r>
            <a:endParaRPr lang="zh-CN" altLang="zh-CN">
              <a:latin typeface="Calibri" panose="020F0502020204030204" pitchFamily="34" charset="0"/>
              <a:ea typeface="宋体" panose="02010600030101010101" pitchFamily="2" charset="-122"/>
            </a:endParaRPr>
          </a:p>
          <a:p>
            <a:pPr>
              <a:lnSpc>
                <a:spcPct val="130000"/>
              </a:lnSpc>
              <a:buSzTx/>
            </a:pPr>
            <a:r>
              <a:rPr lang="zh-CN" altLang="en-US" b="1">
                <a:solidFill>
                  <a:srgbClr val="00B0F0"/>
                </a:solidFill>
                <a:latin typeface="微软雅黑" panose="020B0503020204020204" charset="-122"/>
                <a:ea typeface="微软雅黑" panose="020B0503020204020204" charset="-122"/>
                <a:sym typeface="宋体" panose="02010600030101010101" pitchFamily="2" charset="-122"/>
              </a:rPr>
              <a:t>◇</a:t>
            </a:r>
            <a:r>
              <a:rPr lang="zh-CN" altLang="en-US" b="1">
                <a:solidFill>
                  <a:srgbClr val="002060"/>
                </a:solidFill>
                <a:latin typeface="微软雅黑" panose="020B0503020204020204" charset="-122"/>
                <a:ea typeface="微软雅黑" panose="020B0503020204020204" charset="-122"/>
                <a:sym typeface="宋体" panose="02010600030101010101" pitchFamily="2" charset="-122"/>
              </a:rPr>
              <a:t>搬运气瓶时，严禁暴力操作，忌滚动。</a:t>
            </a:r>
            <a:endParaRPr lang="zh-CN" altLang="zh-CN">
              <a:latin typeface="Calibri" panose="020F0502020204030204" pitchFamily="34" charset="0"/>
              <a:ea typeface="宋体" panose="02010600030101010101" pitchFamily="2" charset="-122"/>
            </a:endParaRPr>
          </a:p>
          <a:p>
            <a:pPr>
              <a:lnSpc>
                <a:spcPct val="130000"/>
              </a:lnSpc>
              <a:buSzTx/>
            </a:pPr>
            <a:r>
              <a:rPr lang="zh-CN" altLang="en-US" b="1">
                <a:solidFill>
                  <a:srgbClr val="00B0F0"/>
                </a:solidFill>
                <a:latin typeface="微软雅黑" panose="020B0503020204020204" charset="-122"/>
                <a:ea typeface="微软雅黑" panose="020B0503020204020204" charset="-122"/>
                <a:sym typeface="宋体" panose="02010600030101010101" pitchFamily="2" charset="-122"/>
              </a:rPr>
              <a:t>◇</a:t>
            </a:r>
            <a:r>
              <a:rPr lang="zh-CN" altLang="en-US" b="1">
                <a:solidFill>
                  <a:srgbClr val="002060"/>
                </a:solidFill>
                <a:latin typeface="微软雅黑" panose="020B0503020204020204" charset="-122"/>
                <a:ea typeface="微软雅黑" panose="020B0503020204020204" charset="-122"/>
                <a:sym typeface="宋体" panose="02010600030101010101" pitchFamily="2" charset="-122"/>
              </a:rPr>
              <a:t>氧气瓶各个接口严禁沾染油脂，尤其注意装卸减压阀、开关阀门、安装软管时，手、工具不得有油污。</a:t>
            </a:r>
            <a:endParaRPr lang="zh-CN" altLang="zh-CN">
              <a:latin typeface="Calibri" panose="020F0502020204030204" pitchFamily="34" charset="0"/>
              <a:ea typeface="宋体" panose="02010600030101010101" pitchFamily="2" charset="-122"/>
            </a:endParaRPr>
          </a:p>
          <a:p>
            <a:pPr>
              <a:lnSpc>
                <a:spcPct val="130000"/>
              </a:lnSpc>
              <a:buSzTx/>
            </a:pPr>
            <a:r>
              <a:rPr lang="zh-CN" altLang="en-US" b="1">
                <a:solidFill>
                  <a:srgbClr val="00B0F0"/>
                </a:solidFill>
                <a:latin typeface="微软雅黑" panose="020B0503020204020204" charset="-122"/>
                <a:ea typeface="微软雅黑" panose="020B0503020204020204" charset="-122"/>
                <a:sym typeface="宋体" panose="02010600030101010101" pitchFamily="2" charset="-122"/>
              </a:rPr>
              <a:t>◇</a:t>
            </a:r>
            <a:r>
              <a:rPr lang="zh-CN" altLang="en-US" b="1">
                <a:solidFill>
                  <a:srgbClr val="002060"/>
                </a:solidFill>
                <a:latin typeface="微软雅黑" panose="020B0503020204020204" charset="-122"/>
                <a:ea typeface="微软雅黑" panose="020B0503020204020204" charset="-122"/>
                <a:sym typeface="宋体" panose="02010600030101010101" pitchFamily="2" charset="-122"/>
              </a:rPr>
              <a:t>各种气瓶软管不得混用，氧气胶管颜色为蓝色、乙炔气胶管颜色为红色、液化石油气胶管颜色为橙色。一侧红色一侧橙色的胶管为乙炔、液化石油气共用胶管。</a:t>
            </a:r>
            <a:endParaRPr lang="zh-CN" altLang="zh-CN">
              <a:latin typeface="Calibri" panose="020F0502020204030204" pitchFamily="34" charset="0"/>
              <a:ea typeface="宋体" panose="02010600030101010101" pitchFamily="2" charset="-122"/>
            </a:endParaRPr>
          </a:p>
        </p:txBody>
      </p:sp>
      <p:cxnSp>
        <p:nvCxnSpPr>
          <p:cNvPr id="3145756" name="直接箭头连接符 3145755"/>
          <p:cNvCxnSpPr/>
          <p:nvPr/>
        </p:nvCxnSpPr>
        <p:spPr>
          <a:xfrm>
            <a:off x="10655300" y="5853113"/>
            <a:ext cx="433388" cy="0"/>
          </a:xfrm>
          <a:prstGeom prst="straightConnector1">
            <a:avLst/>
          </a:prstGeom>
          <a:ln w="28575" cap="flat" cmpd="sng">
            <a:solidFill>
              <a:srgbClr val="FFFFFF"/>
            </a:solidFill>
            <a:prstDash val="solid"/>
            <a:round/>
            <a:headEnd type="none" w="med" len="med"/>
            <a:tailEnd type="triangle" w="med" len="med"/>
          </a:ln>
        </p:spPr>
      </p:cxnSp>
      <p:sp>
        <p:nvSpPr>
          <p:cNvPr id="43014" name="矩形 1049444"/>
          <p:cNvSpPr/>
          <p:nvPr/>
        </p:nvSpPr>
        <p:spPr>
          <a:xfrm>
            <a:off x="738188" y="403225"/>
            <a:ext cx="3500437" cy="522288"/>
          </a:xfrm>
          <a:prstGeom prst="rect">
            <a:avLst/>
          </a:prstGeom>
          <a:noFill/>
          <a:ln w="9525">
            <a:noFill/>
          </a:ln>
        </p:spPr>
        <p:txBody>
          <a:bodyPr lIns="91440" tIns="45720" rIns="91440" bIns="45720" anchor="t" anchorCtr="0">
            <a:spAutoFit/>
          </a:bodyPr>
          <a:lstStyle/>
          <a:p>
            <a:pPr>
              <a:buSzTx/>
            </a:pPr>
            <a:r>
              <a:rPr lang="zh-CN" altLang="en-US" sz="2800" b="1">
                <a:solidFill>
                  <a:srgbClr val="C00000"/>
                </a:solidFill>
                <a:latin typeface="微软雅黑" panose="020B0503020204020204" charset="-122"/>
                <a:ea typeface="微软雅黑" panose="020B0503020204020204" charset="-122"/>
              </a:rPr>
              <a:t>夏季工作的安全要点</a:t>
            </a:r>
            <a:endParaRPr lang="zh-CN" altLang="zh-CN">
              <a:latin typeface="Calibri" panose="020F0502020204030204" pitchFamily="34" charset="0"/>
              <a:ea typeface="宋体" panose="02010600030101010101" pitchFamily="2" charset="-122"/>
            </a:endParaRPr>
          </a:p>
        </p:txBody>
      </p:sp>
      <p:sp>
        <p:nvSpPr>
          <p:cNvPr id="43015" name="矩形 1049446"/>
          <p:cNvSpPr/>
          <p:nvPr/>
        </p:nvSpPr>
        <p:spPr>
          <a:xfrm>
            <a:off x="738188" y="1116013"/>
            <a:ext cx="3429000" cy="460375"/>
          </a:xfrm>
          <a:prstGeom prst="rect">
            <a:avLst/>
          </a:prstGeom>
          <a:noFill/>
          <a:ln w="9525">
            <a:noFill/>
          </a:ln>
        </p:spPr>
        <p:txBody>
          <a:bodyPr lIns="91440" tIns="45720" rIns="91440" bIns="45720" anchor="t" anchorCtr="0">
            <a:spAutoFit/>
          </a:bodyPr>
          <a:lstStyle/>
          <a:p>
            <a:pPr>
              <a:buSzTx/>
            </a:pPr>
            <a:r>
              <a:rPr lang="en-US" altLang="zh-CN" sz="2400" b="1">
                <a:latin typeface="微软雅黑" panose="020B0503020204020204" charset="-122"/>
                <a:ea typeface="微软雅黑" panose="020B0503020204020204" charset="-122"/>
                <a:sym typeface="宋体" panose="02010600030101010101" pitchFamily="2" charset="-122"/>
              </a:rPr>
              <a:t>3</a:t>
            </a:r>
            <a:r>
              <a:rPr lang="zh-CN" altLang="en-US" sz="2400" b="1">
                <a:latin typeface="微软雅黑" panose="020B0503020204020204" charset="-122"/>
                <a:ea typeface="微软雅黑" panose="020B0503020204020204" charset="-122"/>
                <a:sym typeface="宋体" panose="02010600030101010101" pitchFamily="2" charset="-122"/>
              </a:rPr>
              <a:t>、危化品安全</a:t>
            </a:r>
            <a:endParaRPr lang="zh-CN" altLang="zh-CN">
              <a:latin typeface="Calibri" panose="020F0502020204030204" pitchFamily="34" charset="0"/>
              <a:ea typeface="宋体" panose="02010600030101010101" pitchFamily="2" charset="-122"/>
            </a:endParaRPr>
          </a:p>
        </p:txBody>
      </p:sp>
      <p:grpSp>
        <p:nvGrpSpPr>
          <p:cNvPr id="441" name="组合 440"/>
          <p:cNvGrpSpPr/>
          <p:nvPr/>
        </p:nvGrpSpPr>
        <p:grpSpPr>
          <a:xfrm>
            <a:off x="55563" y="2590800"/>
            <a:ext cx="5613400" cy="3071813"/>
            <a:chOff x="35" y="1632"/>
            <a:chExt cx="3536" cy="1935"/>
          </a:xfrm>
        </p:grpSpPr>
        <p:pic>
          <p:nvPicPr>
            <p:cNvPr id="43017" name="图片 2097468"/>
            <p:cNvPicPr>
              <a:picLocks noChangeAspect="1"/>
            </p:cNvPicPr>
            <p:nvPr/>
          </p:nvPicPr>
          <p:blipFill>
            <a:blip r:embed="rId2"/>
            <a:stretch>
              <a:fillRect/>
            </a:stretch>
          </p:blipFill>
          <p:spPr>
            <a:xfrm>
              <a:off x="35" y="1632"/>
              <a:ext cx="3536" cy="1935"/>
            </a:xfrm>
            <a:prstGeom prst="rect">
              <a:avLst/>
            </a:prstGeom>
            <a:noFill/>
            <a:ln w="9525">
              <a:noFill/>
            </a:ln>
          </p:spPr>
        </p:pic>
        <p:sp>
          <p:nvSpPr>
            <p:cNvPr id="43018" name="矩形 1049448"/>
            <p:cNvSpPr/>
            <p:nvPr/>
          </p:nvSpPr>
          <p:spPr>
            <a:xfrm>
              <a:off x="42" y="1640"/>
              <a:ext cx="3516" cy="1917"/>
            </a:xfrm>
            <a:prstGeom prst="rect">
              <a:avLst/>
            </a:prstGeom>
            <a:noFill/>
            <a:ln w="9525">
              <a:noFill/>
            </a:ln>
          </p:spPr>
          <p:txBody>
            <a:bodyPr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grpSp>
      <p:pic>
        <p:nvPicPr>
          <p:cNvPr id="43019" name="图片 2097470"/>
          <p:cNvPicPr>
            <a:picLocks noChangeAspect="1"/>
          </p:cNvPicPr>
          <p:nvPr/>
        </p:nvPicPr>
        <p:blipFill>
          <a:blip r:embed="rId3"/>
          <a:stretch>
            <a:fillRect/>
          </a:stretch>
        </p:blipFill>
        <p:spPr>
          <a:xfrm>
            <a:off x="1144588" y="2743200"/>
            <a:ext cx="3094037" cy="2687638"/>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100"/>
                                  </p:stCondLst>
                                  <p:childTnLst>
                                    <p:set>
                                      <p:cBhvr>
                                        <p:cTn id="6" dur="1" fill="hold">
                                          <p:stCondLst>
                                            <p:cond delay="0"/>
                                          </p:stCondLst>
                                        </p:cTn>
                                        <p:tgtEl>
                                          <p:spTgt spid="1049441"/>
                                        </p:tgtEl>
                                        <p:attrNameLst>
                                          <p:attrName>style.visibility</p:attrName>
                                        </p:attrNameLst>
                                      </p:cBhvr>
                                      <p:to>
                                        <p:strVal val="visible"/>
                                      </p:to>
                                    </p:set>
                                    <p:anim calcmode="lin" valueType="num">
                                      <p:cBhvr additive="base">
                                        <p:cTn id="7" dur="750" fill="hold"/>
                                        <p:tgtEl>
                                          <p:spTgt spid="1049441"/>
                                        </p:tgtEl>
                                        <p:attrNameLst>
                                          <p:attrName>ppt_x</p:attrName>
                                        </p:attrNameLst>
                                      </p:cBhvr>
                                      <p:tavLst>
                                        <p:tav tm="0">
                                          <p:val>
                                            <p:strVal val="1+#ppt_w/2"/>
                                          </p:val>
                                        </p:tav>
                                        <p:tav tm="100000">
                                          <p:val>
                                            <p:strVal val="#ppt_x"/>
                                          </p:val>
                                        </p:tav>
                                      </p:tavLst>
                                    </p:anim>
                                    <p:anim calcmode="lin" valueType="num">
                                      <p:cBhvr additive="base">
                                        <p:cTn id="8" dur="750" fill="hold"/>
                                        <p:tgtEl>
                                          <p:spTgt spid="1049441"/>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150"/>
                                  </p:stCondLst>
                                  <p:childTnLst>
                                    <p:set>
                                      <p:cBhvr>
                                        <p:cTn id="10" dur="1" fill="hold">
                                          <p:stCondLst>
                                            <p:cond delay="0"/>
                                          </p:stCondLst>
                                        </p:cTn>
                                        <p:tgtEl>
                                          <p:spTgt spid="2097467"/>
                                        </p:tgtEl>
                                        <p:attrNameLst>
                                          <p:attrName>style.visibility</p:attrName>
                                        </p:attrNameLst>
                                      </p:cBhvr>
                                      <p:to>
                                        <p:strVal val="visible"/>
                                      </p:to>
                                    </p:set>
                                    <p:anim calcmode="lin" valueType="num">
                                      <p:cBhvr additive="base">
                                        <p:cTn id="11" dur="750" fill="hold"/>
                                        <p:tgtEl>
                                          <p:spTgt spid="2097467"/>
                                        </p:tgtEl>
                                        <p:attrNameLst>
                                          <p:attrName>ppt_x</p:attrName>
                                        </p:attrNameLst>
                                      </p:cBhvr>
                                      <p:tavLst>
                                        <p:tav tm="0">
                                          <p:val>
                                            <p:strVal val="1+#ppt_w/2"/>
                                          </p:val>
                                        </p:tav>
                                        <p:tav tm="100000">
                                          <p:val>
                                            <p:strVal val="#ppt_x"/>
                                          </p:val>
                                        </p:tav>
                                      </p:tavLst>
                                    </p:anim>
                                    <p:anim calcmode="lin" valueType="num">
                                      <p:cBhvr additive="base">
                                        <p:cTn id="12" dur="750" fill="hold"/>
                                        <p:tgtEl>
                                          <p:spTgt spid="2097467"/>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200"/>
                                  </p:stCondLst>
                                  <p:childTnLst>
                                    <p:set>
                                      <p:cBhvr>
                                        <p:cTn id="14" dur="1" fill="hold">
                                          <p:stCondLst>
                                            <p:cond delay="0"/>
                                          </p:stCondLst>
                                        </p:cTn>
                                        <p:tgtEl>
                                          <p:spTgt spid="1049443"/>
                                        </p:tgtEl>
                                        <p:attrNameLst>
                                          <p:attrName>style.visibility</p:attrName>
                                        </p:attrNameLst>
                                      </p:cBhvr>
                                      <p:to>
                                        <p:strVal val="visible"/>
                                      </p:to>
                                    </p:set>
                                    <p:anim calcmode="lin" valueType="num">
                                      <p:cBhvr additive="base">
                                        <p:cTn id="15" dur="750" fill="hold"/>
                                        <p:tgtEl>
                                          <p:spTgt spid="1049443"/>
                                        </p:tgtEl>
                                        <p:attrNameLst>
                                          <p:attrName>ppt_x</p:attrName>
                                        </p:attrNameLst>
                                      </p:cBhvr>
                                      <p:tavLst>
                                        <p:tav tm="0">
                                          <p:val>
                                            <p:strVal val="1+#ppt_w/2"/>
                                          </p:val>
                                        </p:tav>
                                        <p:tav tm="100000">
                                          <p:val>
                                            <p:strVal val="#ppt_x"/>
                                          </p:val>
                                        </p:tav>
                                      </p:tavLst>
                                    </p:anim>
                                    <p:anim calcmode="lin" valueType="num">
                                      <p:cBhvr additive="base">
                                        <p:cTn id="16" dur="750" fill="hold"/>
                                        <p:tgtEl>
                                          <p:spTgt spid="1049443"/>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0"/>
                                  </p:stCondLst>
                                  <p:childTnLst>
                                    <p:set>
                                      <p:cBhvr>
                                        <p:cTn id="18" dur="1" fill="hold">
                                          <p:stCondLst>
                                            <p:cond delay="0"/>
                                          </p:stCondLst>
                                        </p:cTn>
                                        <p:tgtEl>
                                          <p:spTgt spid="441"/>
                                        </p:tgtEl>
                                        <p:attrNameLst>
                                          <p:attrName>style.visibility</p:attrName>
                                        </p:attrNameLst>
                                      </p:cBhvr>
                                      <p:to>
                                        <p:strVal val="visible"/>
                                      </p:to>
                                    </p:set>
                                    <p:anim calcmode="lin" valueType="num">
                                      <p:cBhvr additive="base">
                                        <p:cTn id="19" dur="750" fill="hold"/>
                                        <p:tgtEl>
                                          <p:spTgt spid="441"/>
                                        </p:tgtEl>
                                        <p:attrNameLst>
                                          <p:attrName>ppt_x</p:attrName>
                                        </p:attrNameLst>
                                      </p:cBhvr>
                                      <p:tavLst>
                                        <p:tav tm="0">
                                          <p:val>
                                            <p:strVal val="1+#ppt_w/2"/>
                                          </p:val>
                                        </p:tav>
                                        <p:tav tm="100000">
                                          <p:val>
                                            <p:strVal val="#ppt_x"/>
                                          </p:val>
                                        </p:tav>
                                      </p:tavLst>
                                    </p:anim>
                                    <p:anim calcmode="lin" valueType="num">
                                      <p:cBhvr additive="base">
                                        <p:cTn id="20" dur="750" fill="hold"/>
                                        <p:tgtEl>
                                          <p:spTgt spid="441"/>
                                        </p:tgtEl>
                                        <p:attrNameLst>
                                          <p:attrName>ppt_y</p:attrName>
                                        </p:attrNameLst>
                                      </p:cBhvr>
                                      <p:tavLst>
                                        <p:tav tm="0">
                                          <p:val>
                                            <p:strVal val="#ppt_y"/>
                                          </p:val>
                                        </p:tav>
                                        <p:tav tm="100000">
                                          <p:val>
                                            <p:strVal val="#ppt_y"/>
                                          </p:val>
                                        </p:tav>
                                      </p:tavLst>
                                    </p:anim>
                                  </p:childTnLst>
                                </p:cTn>
                              </p:par>
                              <p:par>
                                <p:cTn id="21" presetID="23" presetClass="entr" presetSubtype="36" fill="hold" nodeType="withEffect">
                                  <p:stCondLst>
                                    <p:cond delay="750"/>
                                  </p:stCondLst>
                                  <p:childTnLst>
                                    <p:set>
                                      <p:cBhvr>
                                        <p:cTn id="22" dur="1" fill="hold">
                                          <p:stCondLst>
                                            <p:cond delay="0"/>
                                          </p:stCondLst>
                                        </p:cTn>
                                        <p:tgtEl>
                                          <p:spTgt spid="3145756"/>
                                        </p:tgtEl>
                                        <p:attrNameLst>
                                          <p:attrName>style.visibility</p:attrName>
                                        </p:attrNameLst>
                                      </p:cBhvr>
                                      <p:to>
                                        <p:strVal val="visible"/>
                                      </p:to>
                                    </p:set>
                                    <p:anim calcmode="lin" valueType="num">
                                      <p:cBhvr>
                                        <p:cTn id="23" dur="300" fill="hold"/>
                                        <p:tgtEl>
                                          <p:spTgt spid="3145756"/>
                                        </p:tgtEl>
                                        <p:attrNameLst>
                                          <p:attrName>ppt_w</p:attrName>
                                        </p:attrNameLst>
                                      </p:cBhvr>
                                      <p:tavLst>
                                        <p:tav tm="0">
                                          <p:val>
                                            <p:strVal val="(6*min(max(#ppt_w*#ppt_h,.3),1)-7.4)/-.7*#ppt_w"/>
                                          </p:val>
                                        </p:tav>
                                        <p:tav tm="100000">
                                          <p:val>
                                            <p:strVal val="#ppt_w"/>
                                          </p:val>
                                        </p:tav>
                                      </p:tavLst>
                                    </p:anim>
                                    <p:anim calcmode="lin" valueType="num">
                                      <p:cBhvr>
                                        <p:cTn id="24" dur="300" fill="hold"/>
                                        <p:tgtEl>
                                          <p:spTgt spid="3145756"/>
                                        </p:tgtEl>
                                        <p:attrNameLst>
                                          <p:attrName>ppt_h</p:attrName>
                                        </p:attrNameLst>
                                      </p:cBhvr>
                                      <p:tavLst>
                                        <p:tav tm="0">
                                          <p:val>
                                            <p:strVal val="(6*min(max(#ppt_w*#ppt_h,.3),1)-7.4)/-.7*#ppt_h"/>
                                          </p:val>
                                        </p:tav>
                                        <p:tav tm="100000">
                                          <p:val>
                                            <p:strVal val="#ppt_h"/>
                                          </p:val>
                                        </p:tav>
                                      </p:tavLst>
                                    </p:anim>
                                    <p:anim calcmode="lin" valueType="num">
                                      <p:cBhvr>
                                        <p:cTn id="25" dur="300" fill="hold"/>
                                        <p:tgtEl>
                                          <p:spTgt spid="3145756"/>
                                        </p:tgtEl>
                                        <p:attrNameLst>
                                          <p:attrName>ppt_x</p:attrName>
                                        </p:attrNameLst>
                                      </p:cBhvr>
                                      <p:tavLst>
                                        <p:tav tm="0">
                                          <p:val>
                                            <p:fltVal val="0.5"/>
                                          </p:val>
                                        </p:tav>
                                        <p:tav tm="100000">
                                          <p:val>
                                            <p:strVal val="#ppt_x"/>
                                          </p:val>
                                        </p:tav>
                                      </p:tavLst>
                                    </p:anim>
                                    <p:anim calcmode="lin" valueType="num">
                                      <p:cBhvr>
                                        <p:cTn id="26" dur="300" fill="hold"/>
                                        <p:tgtEl>
                                          <p:spTgt spid="3145756"/>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145758" name="直接箭头连接符 3145757"/>
          <p:cNvCxnSpPr/>
          <p:nvPr/>
        </p:nvCxnSpPr>
        <p:spPr>
          <a:xfrm>
            <a:off x="10655300" y="5853113"/>
            <a:ext cx="433388" cy="0"/>
          </a:xfrm>
          <a:prstGeom prst="straightConnector1">
            <a:avLst/>
          </a:prstGeom>
          <a:ln w="28575" cap="flat" cmpd="sng">
            <a:solidFill>
              <a:srgbClr val="FFFFFF"/>
            </a:solidFill>
            <a:prstDash val="solid"/>
            <a:round/>
            <a:headEnd type="none" w="med" len="med"/>
            <a:tailEnd type="triangle" w="med" len="med"/>
          </a:ln>
        </p:spPr>
      </p:cxnSp>
      <p:sp>
        <p:nvSpPr>
          <p:cNvPr id="44034" name="矩形 1049450"/>
          <p:cNvSpPr/>
          <p:nvPr/>
        </p:nvSpPr>
        <p:spPr>
          <a:xfrm>
            <a:off x="738188" y="403225"/>
            <a:ext cx="3500437" cy="522288"/>
          </a:xfrm>
          <a:prstGeom prst="rect">
            <a:avLst/>
          </a:prstGeom>
          <a:noFill/>
          <a:ln w="9525">
            <a:noFill/>
          </a:ln>
        </p:spPr>
        <p:txBody>
          <a:bodyPr lIns="91440" tIns="45720" rIns="91440" bIns="45720" anchor="t" anchorCtr="0">
            <a:spAutoFit/>
          </a:bodyPr>
          <a:lstStyle/>
          <a:p>
            <a:pPr>
              <a:buSzTx/>
            </a:pPr>
            <a:r>
              <a:rPr lang="zh-CN" altLang="en-US" sz="2800" b="1">
                <a:solidFill>
                  <a:srgbClr val="C00000"/>
                </a:solidFill>
                <a:latin typeface="微软雅黑" panose="020B0503020204020204" charset="-122"/>
                <a:ea typeface="微软雅黑" panose="020B0503020204020204" charset="-122"/>
              </a:rPr>
              <a:t>夏季工作的安全要点</a:t>
            </a:r>
            <a:endParaRPr lang="zh-CN" altLang="zh-CN">
              <a:latin typeface="Calibri" panose="020F0502020204030204" pitchFamily="34" charset="0"/>
              <a:ea typeface="宋体" panose="02010600030101010101" pitchFamily="2" charset="-122"/>
            </a:endParaRPr>
          </a:p>
        </p:txBody>
      </p:sp>
      <p:sp>
        <p:nvSpPr>
          <p:cNvPr id="44035" name="矩形 1049452"/>
          <p:cNvSpPr/>
          <p:nvPr/>
        </p:nvSpPr>
        <p:spPr>
          <a:xfrm>
            <a:off x="738188" y="1116013"/>
            <a:ext cx="3429000" cy="460375"/>
          </a:xfrm>
          <a:prstGeom prst="rect">
            <a:avLst/>
          </a:prstGeom>
          <a:noFill/>
          <a:ln w="9525">
            <a:noFill/>
          </a:ln>
        </p:spPr>
        <p:txBody>
          <a:bodyPr lIns="91440" tIns="45720" rIns="91440" bIns="45720" anchor="t" anchorCtr="0">
            <a:spAutoFit/>
          </a:bodyPr>
          <a:lstStyle/>
          <a:p>
            <a:pPr>
              <a:buSzTx/>
            </a:pPr>
            <a:r>
              <a:rPr lang="en-US" altLang="zh-CN" sz="2400" b="1">
                <a:latin typeface="微软雅黑" panose="020B0503020204020204" charset="-122"/>
                <a:ea typeface="微软雅黑" panose="020B0503020204020204" charset="-122"/>
                <a:sym typeface="宋体" panose="02010600030101010101" pitchFamily="2" charset="-122"/>
              </a:rPr>
              <a:t>4</a:t>
            </a:r>
            <a:r>
              <a:rPr lang="zh-CN" altLang="en-US" sz="2400" b="1">
                <a:latin typeface="微软雅黑" panose="020B0503020204020204" charset="-122"/>
                <a:ea typeface="微软雅黑" panose="020B0503020204020204" charset="-122"/>
                <a:sym typeface="宋体" panose="02010600030101010101" pitchFamily="2" charset="-122"/>
              </a:rPr>
              <a:t>、消防安全</a:t>
            </a:r>
            <a:endParaRPr lang="zh-CN" altLang="zh-CN">
              <a:latin typeface="Calibri" panose="020F0502020204030204" pitchFamily="34" charset="0"/>
              <a:ea typeface="宋体" panose="02010600030101010101" pitchFamily="2" charset="-122"/>
            </a:endParaRPr>
          </a:p>
        </p:txBody>
      </p:sp>
      <p:pic>
        <p:nvPicPr>
          <p:cNvPr id="44036" name="图片 2097472"/>
          <p:cNvPicPr>
            <a:picLocks noChangeAspect="1"/>
          </p:cNvPicPr>
          <p:nvPr/>
        </p:nvPicPr>
        <p:blipFill>
          <a:blip r:embed="rId1"/>
          <a:stretch>
            <a:fillRect/>
          </a:stretch>
        </p:blipFill>
        <p:spPr>
          <a:xfrm>
            <a:off x="2781300" y="1576388"/>
            <a:ext cx="6840538" cy="4433887"/>
          </a:xfrm>
          <a:prstGeom prst="rect">
            <a:avLst/>
          </a:prstGeom>
          <a:noFill/>
          <a:ln w="9525">
            <a:noFill/>
          </a:ln>
        </p:spPr>
      </p:pic>
      <p:sp>
        <p:nvSpPr>
          <p:cNvPr id="44037" name="矩形 1049454"/>
          <p:cNvSpPr/>
          <p:nvPr/>
        </p:nvSpPr>
        <p:spPr>
          <a:xfrm>
            <a:off x="4416425" y="6121400"/>
            <a:ext cx="3786188" cy="398463"/>
          </a:xfrm>
          <a:prstGeom prst="rect">
            <a:avLst/>
          </a:prstGeom>
          <a:noFill/>
          <a:ln w="9525">
            <a:noFill/>
          </a:ln>
        </p:spPr>
        <p:txBody>
          <a:bodyPr lIns="91440" tIns="45720" rIns="91440" bIns="45720" anchor="t" anchorCtr="0">
            <a:spAutoFit/>
          </a:bodyPr>
          <a:lstStyle/>
          <a:p>
            <a:pPr>
              <a:buSzTx/>
            </a:pPr>
            <a:r>
              <a:rPr lang="zh-CN" altLang="en-US" sz="2000" b="1">
                <a:solidFill>
                  <a:srgbClr val="FF0000"/>
                </a:solidFill>
                <a:latin typeface="微软雅黑" panose="020B0503020204020204" charset="-122"/>
                <a:ea typeface="微软雅黑" panose="020B0503020204020204" charset="-122"/>
              </a:rPr>
              <a:t>隐患险于明火，防范胜于救灾！</a:t>
            </a:r>
            <a:endParaRPr lang="zh-CN" altLang="zh-CN">
              <a:latin typeface="Calibri" panose="020F050202020403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withEffect">
                                  <p:stCondLst>
                                    <p:cond delay="750"/>
                                  </p:stCondLst>
                                  <p:childTnLst>
                                    <p:set>
                                      <p:cBhvr>
                                        <p:cTn id="6" dur="1" fill="hold">
                                          <p:stCondLst>
                                            <p:cond delay="0"/>
                                          </p:stCondLst>
                                        </p:cTn>
                                        <p:tgtEl>
                                          <p:spTgt spid="3145758"/>
                                        </p:tgtEl>
                                        <p:attrNameLst>
                                          <p:attrName>style.visibility</p:attrName>
                                        </p:attrNameLst>
                                      </p:cBhvr>
                                      <p:to>
                                        <p:strVal val="visible"/>
                                      </p:to>
                                    </p:set>
                                    <p:anim calcmode="lin" valueType="num">
                                      <p:cBhvr>
                                        <p:cTn id="7" dur="300" fill="hold"/>
                                        <p:tgtEl>
                                          <p:spTgt spid="3145758"/>
                                        </p:tgtEl>
                                        <p:attrNameLst>
                                          <p:attrName>ppt_w</p:attrName>
                                        </p:attrNameLst>
                                      </p:cBhvr>
                                      <p:tavLst>
                                        <p:tav tm="0">
                                          <p:val>
                                            <p:strVal val="(6*min(max(#ppt_w*#ppt_h,.3),1)-7.4)/-.7*#ppt_w"/>
                                          </p:val>
                                        </p:tav>
                                        <p:tav tm="100000">
                                          <p:val>
                                            <p:strVal val="#ppt_w"/>
                                          </p:val>
                                        </p:tav>
                                      </p:tavLst>
                                    </p:anim>
                                    <p:anim calcmode="lin" valueType="num">
                                      <p:cBhvr>
                                        <p:cTn id="8" dur="300" fill="hold"/>
                                        <p:tgtEl>
                                          <p:spTgt spid="3145758"/>
                                        </p:tgtEl>
                                        <p:attrNameLst>
                                          <p:attrName>ppt_h</p:attrName>
                                        </p:attrNameLst>
                                      </p:cBhvr>
                                      <p:tavLst>
                                        <p:tav tm="0">
                                          <p:val>
                                            <p:strVal val="(6*min(max(#ppt_w*#ppt_h,.3),1)-7.4)/-.7*#ppt_h"/>
                                          </p:val>
                                        </p:tav>
                                        <p:tav tm="100000">
                                          <p:val>
                                            <p:strVal val="#ppt_h"/>
                                          </p:val>
                                        </p:tav>
                                      </p:tavLst>
                                    </p:anim>
                                    <p:anim calcmode="lin" valueType="num">
                                      <p:cBhvr>
                                        <p:cTn id="9" dur="300" fill="hold"/>
                                        <p:tgtEl>
                                          <p:spTgt spid="3145758"/>
                                        </p:tgtEl>
                                        <p:attrNameLst>
                                          <p:attrName>ppt_x</p:attrName>
                                        </p:attrNameLst>
                                      </p:cBhvr>
                                      <p:tavLst>
                                        <p:tav tm="0">
                                          <p:val>
                                            <p:fltVal val="0.5"/>
                                          </p:val>
                                        </p:tav>
                                        <p:tav tm="100000">
                                          <p:val>
                                            <p:strVal val="#ppt_x"/>
                                          </p:val>
                                        </p:tav>
                                      </p:tavLst>
                                    </p:anim>
                                    <p:anim calcmode="lin" valueType="num">
                                      <p:cBhvr>
                                        <p:cTn id="10" dur="300" fill="hold"/>
                                        <p:tgtEl>
                                          <p:spTgt spid="3145758"/>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矩形 1049456"/>
          <p:cNvSpPr/>
          <p:nvPr/>
        </p:nvSpPr>
        <p:spPr>
          <a:xfrm>
            <a:off x="2166938" y="1714500"/>
            <a:ext cx="3714750" cy="522288"/>
          </a:xfrm>
          <a:prstGeom prst="rect">
            <a:avLst/>
          </a:prstGeom>
          <a:noFill/>
          <a:ln w="9525">
            <a:noFill/>
          </a:ln>
        </p:spPr>
        <p:txBody>
          <a:bodyPr lIns="91440" tIns="45720" rIns="91440" bIns="45720" anchor="t" anchorCtr="0">
            <a:spAutoFit/>
          </a:bodyPr>
          <a:lstStyle/>
          <a:p>
            <a:pPr>
              <a:buSzTx/>
            </a:pPr>
            <a:r>
              <a:rPr lang="zh-CN" altLang="en-US" sz="2800" b="1">
                <a:solidFill>
                  <a:srgbClr val="FF0000"/>
                </a:solidFill>
                <a:latin typeface="微软雅黑" panose="020B0503020204020204" charset="-122"/>
                <a:ea typeface="微软雅黑" panose="020B0503020204020204" charset="-122"/>
              </a:rPr>
              <a:t>燃烧的三要素</a:t>
            </a:r>
            <a:endParaRPr lang="zh-CN" altLang="zh-CN">
              <a:latin typeface="Calibri" panose="020F0502020204030204" pitchFamily="34" charset="0"/>
              <a:ea typeface="宋体" panose="02010600030101010101" pitchFamily="2" charset="-122"/>
            </a:endParaRPr>
          </a:p>
        </p:txBody>
      </p:sp>
      <p:sp>
        <p:nvSpPr>
          <p:cNvPr id="45058" name="椭圆 1049458"/>
          <p:cNvSpPr/>
          <p:nvPr/>
        </p:nvSpPr>
        <p:spPr>
          <a:xfrm>
            <a:off x="5095875" y="1785938"/>
            <a:ext cx="1676400" cy="1828800"/>
          </a:xfrm>
          <a:prstGeom prst="ellipse">
            <a:avLst/>
          </a:prstGeom>
          <a:solidFill>
            <a:srgbClr val="800080">
              <a:alpha val="50195"/>
            </a:srgbClr>
          </a:solidFill>
          <a:ln w="9525"/>
          <a:scene3d>
            <a:camera prst="legacyPerspectiveBottom">
              <a:rot lat="0" lon="0" rev="0"/>
            </a:camera>
            <a:lightRig rig="legacyFlat3" dir="t"/>
          </a:scene3d>
          <a:sp3d extrusionH="860400" prstMaterial="legacyMatte">
            <a:bevelT w="13500" h="13500" prst="angle"/>
            <a:bevelB w="13500" h="13500" prst="angle"/>
            <a:extrusionClr>
              <a:srgbClr val="800080"/>
            </a:extrusionClr>
          </a:sp3d>
        </p:spPr>
        <p:txBody>
          <a:bodyPr wrap="none" lIns="91440" tIns="45720" rIns="91440" bIns="45720" anchor="t" anchorCtr="0">
            <a:flatTx/>
          </a:bodyPr>
          <a:lstStyle/>
          <a:p>
            <a:pPr algn="ctr">
              <a:spcBef>
                <a:spcPct val="20000"/>
              </a:spcBef>
              <a:buSzTx/>
            </a:pPr>
            <a:endParaRPr lang="en-US" altLang="zh-CN" sz="3600">
              <a:solidFill>
                <a:srgbClr val="1F497D"/>
              </a:solidFill>
              <a:latin typeface="Times New Roman" panose="02020603050405020304" pitchFamily="18" charset="0"/>
              <a:ea typeface="宋体" panose="02010600030101010101" pitchFamily="2" charset="-122"/>
            </a:endParaRPr>
          </a:p>
          <a:p>
            <a:pPr algn="ctr">
              <a:spcBef>
                <a:spcPct val="20000"/>
              </a:spcBef>
              <a:buSzTx/>
            </a:pPr>
            <a:r>
              <a:rPr lang="zh-CN" altLang="en-US" sz="2400" b="1">
                <a:solidFill>
                  <a:srgbClr val="002060"/>
                </a:solidFill>
                <a:latin typeface="微软雅黑" panose="020B0503020204020204" charset="-122"/>
                <a:ea typeface="微软雅黑" panose="020B0503020204020204" charset="-122"/>
              </a:rPr>
              <a:t>可燃物</a:t>
            </a:r>
            <a:endParaRPr lang="zh-CN" altLang="zh-CN">
              <a:latin typeface="Calibri" panose="020F0502020204030204" pitchFamily="34" charset="0"/>
              <a:ea typeface="宋体" panose="02010600030101010101" pitchFamily="2" charset="-122"/>
            </a:endParaRPr>
          </a:p>
          <a:p>
            <a:pPr algn="ctr">
              <a:spcBef>
                <a:spcPct val="20000"/>
              </a:spcBef>
              <a:buSzTx/>
            </a:pPr>
            <a:endParaRPr lang="en-US" altLang="zh-CN" sz="2400">
              <a:solidFill>
                <a:srgbClr val="1F497D"/>
              </a:solidFill>
              <a:latin typeface="Times New Roman" panose="02020603050405020304" pitchFamily="18" charset="0"/>
              <a:ea typeface="宋体" panose="02010600030101010101" pitchFamily="2" charset="-122"/>
            </a:endParaRPr>
          </a:p>
        </p:txBody>
      </p:sp>
      <p:sp>
        <p:nvSpPr>
          <p:cNvPr id="45059" name="椭圆 1049460"/>
          <p:cNvSpPr/>
          <p:nvPr/>
        </p:nvSpPr>
        <p:spPr>
          <a:xfrm>
            <a:off x="3738563" y="3500438"/>
            <a:ext cx="1676400" cy="1828800"/>
          </a:xfrm>
          <a:prstGeom prst="ellipse">
            <a:avLst/>
          </a:prstGeom>
          <a:solidFill>
            <a:srgbClr val="CCFF33"/>
          </a:solidFill>
          <a:ln w="9525"/>
          <a:scene3d>
            <a:camera prst="legacyObliqueTopRight">
              <a:rot lat="0" lon="0" rev="0"/>
            </a:camera>
            <a:lightRig rig="legacyFlat3" dir="b"/>
          </a:scene3d>
          <a:sp3d extrusionH="403200" prstMaterial="legacyMatte">
            <a:bevelT w="13500" h="13500" prst="angle"/>
            <a:bevelB w="13500" h="13500" prst="angle"/>
            <a:extrusionClr>
              <a:srgbClr val="CCFF33"/>
            </a:extrusionClr>
          </a:sp3d>
        </p:spPr>
        <p:txBody>
          <a:bodyPr wrap="none" lIns="91440" tIns="45720" rIns="91440" bIns="45720" anchor="ctr" anchorCtr="0">
            <a:flatTx/>
          </a:bodyPr>
          <a:lstStyle/>
          <a:p>
            <a:pPr algn="ctr">
              <a:spcBef>
                <a:spcPct val="20000"/>
              </a:spcBef>
              <a:buSzTx/>
            </a:pPr>
            <a:r>
              <a:rPr lang="zh-CN" altLang="en-US" sz="2400" b="1">
                <a:solidFill>
                  <a:srgbClr val="C00000"/>
                </a:solidFill>
                <a:latin typeface="微软雅黑" panose="020B0503020204020204" charset="-122"/>
                <a:ea typeface="微软雅黑" panose="020B0503020204020204" charset="-122"/>
              </a:rPr>
              <a:t>助燃物</a:t>
            </a:r>
            <a:endParaRPr lang="zh-CN" altLang="zh-CN">
              <a:latin typeface="Calibri" panose="020F0502020204030204" pitchFamily="34" charset="0"/>
              <a:ea typeface="宋体" panose="02010600030101010101" pitchFamily="2" charset="-122"/>
            </a:endParaRPr>
          </a:p>
        </p:txBody>
      </p:sp>
      <p:sp>
        <p:nvSpPr>
          <p:cNvPr id="45060" name="椭圆 1049462"/>
          <p:cNvSpPr/>
          <p:nvPr/>
        </p:nvSpPr>
        <p:spPr>
          <a:xfrm>
            <a:off x="6238875" y="3500438"/>
            <a:ext cx="1738313" cy="1751012"/>
          </a:xfrm>
          <a:prstGeom prst="ellipse">
            <a:avLst/>
          </a:prstGeom>
          <a:solidFill>
            <a:srgbClr val="4F81BD"/>
          </a:solidFill>
          <a:ln w="9525"/>
          <a:scene3d>
            <a:camera prst="legacyPerspectiveTopRight">
              <a:rot lat="0" lon="0" rev="0"/>
            </a:camera>
            <a:lightRig rig="legacyFlat3" dir="b"/>
          </a:scene3d>
          <a:sp3d extrusionH="860400" prstMaterial="legacyMatte">
            <a:bevelT w="13500" h="13500" prst="angle"/>
            <a:bevelB w="13500" h="13500" prst="angle"/>
            <a:extrusionClr>
              <a:srgbClr val="4F81BD"/>
            </a:extrusionClr>
          </a:sp3d>
        </p:spPr>
        <p:txBody>
          <a:bodyPr lIns="91440" tIns="45720" rIns="91440" bIns="45720" anchor="t" anchorCtr="0">
            <a:flatTx/>
          </a:bodyPr>
          <a:lstStyle/>
          <a:p>
            <a:pPr marL="342900">
              <a:spcBef>
                <a:spcPct val="20000"/>
              </a:spcBef>
              <a:buSzTx/>
            </a:pPr>
            <a:endParaRPr lang="en-US" altLang="zh-CN" sz="2400">
              <a:latin typeface="Calibri" panose="020F0502020204030204" pitchFamily="34" charset="0"/>
              <a:ea typeface="宋体" panose="02010600030101010101" pitchFamily="2" charset="-122"/>
            </a:endParaRPr>
          </a:p>
          <a:p>
            <a:pPr marL="342900">
              <a:spcBef>
                <a:spcPct val="20000"/>
              </a:spcBef>
              <a:buSzTx/>
            </a:pPr>
            <a:r>
              <a:rPr lang="zh-CN" altLang="en-US" sz="2400" b="1">
                <a:solidFill>
                  <a:srgbClr val="FFFF00"/>
                </a:solidFill>
                <a:latin typeface="微软雅黑" panose="020B0503020204020204" charset="-122"/>
                <a:ea typeface="微软雅黑" panose="020B0503020204020204" charset="-122"/>
              </a:rPr>
              <a:t> 着火源</a:t>
            </a:r>
            <a:endParaRPr lang="zh-CN" altLang="zh-CN">
              <a:latin typeface="Calibri" panose="020F0502020204030204" pitchFamily="34" charset="0"/>
              <a:ea typeface="宋体" panose="02010600030101010101" pitchFamily="2" charset="-122"/>
            </a:endParaRPr>
          </a:p>
        </p:txBody>
      </p:sp>
      <p:sp>
        <p:nvSpPr>
          <p:cNvPr id="45061" name="矩形 1049464"/>
          <p:cNvSpPr/>
          <p:nvPr/>
        </p:nvSpPr>
        <p:spPr>
          <a:xfrm>
            <a:off x="6881813" y="1285875"/>
            <a:ext cx="2286000" cy="1322388"/>
          </a:xfrm>
          <a:prstGeom prst="rect">
            <a:avLst/>
          </a:prstGeom>
          <a:noFill/>
          <a:ln w="9525">
            <a:noFill/>
          </a:ln>
        </p:spPr>
        <p:txBody>
          <a:bodyPr lIns="91440" tIns="45720" rIns="91440" bIns="45720" anchor="t" anchorCtr="0">
            <a:spAutoFit/>
          </a:bodyPr>
          <a:lstStyle/>
          <a:p>
            <a:pPr>
              <a:buSzTx/>
            </a:pPr>
            <a:r>
              <a:rPr lang="zh-CN" altLang="en-US" sz="2000" b="1">
                <a:solidFill>
                  <a:srgbClr val="7030A0"/>
                </a:solidFill>
                <a:latin typeface="微软雅黑" panose="020B0503020204020204" charset="-122"/>
                <a:ea typeface="微软雅黑" panose="020B0503020204020204" charset="-122"/>
              </a:rPr>
              <a:t>可燃物：凡是能与空气中氧或其它氧化 剂起化学反应的物质为可燃物</a:t>
            </a:r>
            <a:endParaRPr lang="zh-CN" altLang="zh-CN">
              <a:latin typeface="Calibri" panose="020F0502020204030204" pitchFamily="34" charset="0"/>
              <a:ea typeface="宋体" panose="02010600030101010101" pitchFamily="2" charset="-122"/>
            </a:endParaRPr>
          </a:p>
        </p:txBody>
      </p:sp>
      <p:sp>
        <p:nvSpPr>
          <p:cNvPr id="45062" name="矩形 1049466"/>
          <p:cNvSpPr/>
          <p:nvPr/>
        </p:nvSpPr>
        <p:spPr>
          <a:xfrm>
            <a:off x="7881938" y="4929188"/>
            <a:ext cx="2786062" cy="1630362"/>
          </a:xfrm>
          <a:prstGeom prst="rect">
            <a:avLst/>
          </a:prstGeom>
          <a:noFill/>
          <a:ln w="9525">
            <a:noFill/>
          </a:ln>
        </p:spPr>
        <p:txBody>
          <a:bodyPr lIns="91440" tIns="45720" rIns="91440" bIns="45720" anchor="t" anchorCtr="0">
            <a:spAutoFit/>
          </a:bodyPr>
          <a:lstStyle/>
          <a:p>
            <a:pPr>
              <a:buSzTx/>
            </a:pPr>
            <a:r>
              <a:rPr lang="zh-CN" altLang="en-US" sz="2000" b="1">
                <a:solidFill>
                  <a:srgbClr val="002060"/>
                </a:solidFill>
                <a:latin typeface="微软雅黑" panose="020B0503020204020204" charset="-122"/>
                <a:ea typeface="微软雅黑" panose="020B0503020204020204" charset="-122"/>
              </a:rPr>
              <a:t>点火源：能供给可燃物与氧或助燃物发生燃烧反应的能量来源如腐蚀的蓄电池接头、闸刀开关、烟头等 </a:t>
            </a:r>
            <a:endParaRPr lang="zh-CN" altLang="zh-CN">
              <a:latin typeface="Calibri" panose="020F0502020204030204" pitchFamily="34" charset="0"/>
              <a:ea typeface="宋体" panose="02010600030101010101" pitchFamily="2" charset="-122"/>
            </a:endParaRPr>
          </a:p>
        </p:txBody>
      </p:sp>
      <p:sp>
        <p:nvSpPr>
          <p:cNvPr id="45063" name="矩形 1049468"/>
          <p:cNvSpPr/>
          <p:nvPr/>
        </p:nvSpPr>
        <p:spPr>
          <a:xfrm>
            <a:off x="1524000" y="4714875"/>
            <a:ext cx="2500313" cy="1630363"/>
          </a:xfrm>
          <a:prstGeom prst="rect">
            <a:avLst/>
          </a:prstGeom>
          <a:noFill/>
          <a:ln w="9525">
            <a:noFill/>
          </a:ln>
        </p:spPr>
        <p:txBody>
          <a:bodyPr lIns="91440" tIns="45720" rIns="91440" bIns="45720" anchor="t" anchorCtr="0">
            <a:spAutoFit/>
          </a:bodyPr>
          <a:lstStyle/>
          <a:p>
            <a:pPr>
              <a:buSzTx/>
            </a:pPr>
            <a:r>
              <a:rPr lang="zh-CN" altLang="en-US" sz="2000" b="1">
                <a:solidFill>
                  <a:srgbClr val="00B050"/>
                </a:solidFill>
                <a:latin typeface="微软雅黑" panose="020B0503020204020204" charset="-122"/>
                <a:ea typeface="微软雅黑" panose="020B0503020204020204" charset="-122"/>
              </a:rPr>
              <a:t>助燃物：能帮助和支持可燃物燃烧的物质，即能与可燃物发生氧化反 应的物质称为助燃物</a:t>
            </a:r>
            <a:endParaRPr lang="zh-CN" altLang="zh-CN">
              <a:latin typeface="Calibri" panose="020F0502020204030204" pitchFamily="34" charset="0"/>
              <a:ea typeface="宋体" panose="02010600030101010101" pitchFamily="2" charset="-122"/>
            </a:endParaRPr>
          </a:p>
        </p:txBody>
      </p:sp>
      <p:sp>
        <p:nvSpPr>
          <p:cNvPr id="45064" name="矩形 1049470"/>
          <p:cNvSpPr/>
          <p:nvPr/>
        </p:nvSpPr>
        <p:spPr>
          <a:xfrm>
            <a:off x="738188" y="403225"/>
            <a:ext cx="3500437" cy="522288"/>
          </a:xfrm>
          <a:prstGeom prst="rect">
            <a:avLst/>
          </a:prstGeom>
          <a:noFill/>
          <a:ln w="9525">
            <a:noFill/>
          </a:ln>
        </p:spPr>
        <p:txBody>
          <a:bodyPr lIns="91440" tIns="45720" rIns="91440" bIns="45720" anchor="t" anchorCtr="0">
            <a:spAutoFit/>
          </a:bodyPr>
          <a:lstStyle/>
          <a:p>
            <a:pPr>
              <a:buSzTx/>
            </a:pPr>
            <a:r>
              <a:rPr lang="zh-CN" altLang="en-US" sz="2800" b="1">
                <a:solidFill>
                  <a:srgbClr val="C00000"/>
                </a:solidFill>
                <a:latin typeface="微软雅黑" panose="020B0503020204020204" charset="-122"/>
                <a:ea typeface="微软雅黑" panose="020B0503020204020204" charset="-122"/>
              </a:rPr>
              <a:t>夏季工作的安全要点</a:t>
            </a:r>
            <a:endParaRPr lang="zh-CN" altLang="zh-CN">
              <a:latin typeface="Calibri" panose="020F0502020204030204" pitchFamily="34" charset="0"/>
              <a:ea typeface="宋体" panose="02010600030101010101" pitchFamily="2" charset="-122"/>
            </a:endParaRPr>
          </a:p>
        </p:txBody>
      </p:sp>
      <p:sp>
        <p:nvSpPr>
          <p:cNvPr id="45065" name="矩形 1049472"/>
          <p:cNvSpPr/>
          <p:nvPr/>
        </p:nvSpPr>
        <p:spPr>
          <a:xfrm>
            <a:off x="738188" y="1116013"/>
            <a:ext cx="3429000" cy="460375"/>
          </a:xfrm>
          <a:prstGeom prst="rect">
            <a:avLst/>
          </a:prstGeom>
          <a:noFill/>
          <a:ln w="9525">
            <a:noFill/>
          </a:ln>
        </p:spPr>
        <p:txBody>
          <a:bodyPr lIns="91440" tIns="45720" rIns="91440" bIns="45720" anchor="t" anchorCtr="0">
            <a:spAutoFit/>
          </a:bodyPr>
          <a:lstStyle/>
          <a:p>
            <a:pPr>
              <a:buSzTx/>
            </a:pPr>
            <a:r>
              <a:rPr lang="en-US" altLang="zh-CN" sz="2400" b="1">
                <a:latin typeface="微软雅黑" panose="020B0503020204020204" charset="-122"/>
                <a:ea typeface="微软雅黑" panose="020B0503020204020204" charset="-122"/>
                <a:sym typeface="宋体" panose="02010600030101010101" pitchFamily="2" charset="-122"/>
              </a:rPr>
              <a:t>4</a:t>
            </a:r>
            <a:r>
              <a:rPr lang="zh-CN" altLang="en-US" sz="2400" b="1">
                <a:latin typeface="微软雅黑" panose="020B0503020204020204" charset="-122"/>
                <a:ea typeface="微软雅黑" panose="020B0503020204020204" charset="-122"/>
                <a:sym typeface="宋体" panose="02010600030101010101" pitchFamily="2" charset="-122"/>
              </a:rPr>
              <a:t>、消防安全</a:t>
            </a:r>
            <a:endParaRPr lang="zh-CN" altLang="zh-CN">
              <a:latin typeface="Calibri" panose="020F0502020204030204" pitchFamily="34" charset="0"/>
              <a:ea typeface="宋体" panose="02010600030101010101" pitchFamily="2" charset="-122"/>
            </a:endParaRPr>
          </a:p>
        </p:txBody>
      </p:sp>
    </p:spTree>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任意多边形 1049474"/>
          <p:cNvSpPr/>
          <p:nvPr/>
        </p:nvSpPr>
        <p:spPr>
          <a:xfrm>
            <a:off x="7810500" y="5143500"/>
            <a:ext cx="1069975" cy="1000125"/>
          </a:xfrm>
          <a:custGeom>
            <a:avLst/>
            <a:gdLst/>
            <a:ahLst/>
            <a:cxnLst/>
            <a:rect l="0" t="0" r="0" b="0"/>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path>
            </a:pathLst>
          </a:custGeom>
          <a:gradFill rotWithShape="0">
            <a:gsLst>
              <a:gs pos="0">
                <a:srgbClr val="9B2D2A">
                  <a:alpha val="100000"/>
                </a:srgbClr>
              </a:gs>
              <a:gs pos="0">
                <a:srgbClr val="9B2D2A">
                  <a:alpha val="100000"/>
                </a:srgbClr>
              </a:gs>
              <a:gs pos="80000">
                <a:srgbClr val="CB3D3A">
                  <a:alpha val="100000"/>
                </a:srgbClr>
              </a:gs>
              <a:gs pos="100000">
                <a:srgbClr val="CE3B37">
                  <a:alpha val="100000"/>
                </a:srgbClr>
              </a:gs>
              <a:gs pos="100000">
                <a:srgbClr val="CE3B37">
                  <a:alpha val="100000"/>
                </a:srgbClr>
              </a:gs>
            </a:gsLst>
            <a:lin ang="16200000" scaled="1"/>
          </a:gradFill>
          <a:ln w="9525" cap="flat" cmpd="sng">
            <a:solidFill>
              <a:srgbClr val="BE4B48"/>
            </a:solidFill>
            <a:prstDash val="solid"/>
            <a:round/>
            <a:headEnd type="none" w="med" len="med"/>
            <a:tailEnd type="none" w="med" len="med"/>
          </a:ln>
          <a:effectLst>
            <a:outerShdw dist="23000" dir="5400000" rotWithShape="0">
              <a:srgbClr val="000000">
                <a:alpha val="34999"/>
              </a:srgbClr>
            </a:outerShdw>
          </a:effectLst>
        </p:spPr>
        <p:txBody>
          <a:bodyPr/>
          <a:lstStyle/>
          <a:p>
            <a:endParaRPr lang="zh-CN" altLang="en-US"/>
          </a:p>
        </p:txBody>
      </p:sp>
      <p:sp>
        <p:nvSpPr>
          <p:cNvPr id="46082" name="任意多边形 1049476"/>
          <p:cNvSpPr/>
          <p:nvPr/>
        </p:nvSpPr>
        <p:spPr>
          <a:xfrm>
            <a:off x="9167813" y="2928938"/>
            <a:ext cx="1069975" cy="1000125"/>
          </a:xfrm>
          <a:custGeom>
            <a:avLst/>
            <a:gdLst/>
            <a:ahLst/>
            <a:cxnLst/>
            <a:rect l="0" t="0" r="0" b="0"/>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path>
            </a:pathLst>
          </a:custGeom>
          <a:gradFill rotWithShape="0">
            <a:gsLst>
              <a:gs pos="0">
                <a:srgbClr val="9B2D2A">
                  <a:alpha val="100000"/>
                </a:srgbClr>
              </a:gs>
              <a:gs pos="0">
                <a:srgbClr val="9B2D2A">
                  <a:alpha val="100000"/>
                </a:srgbClr>
              </a:gs>
              <a:gs pos="80000">
                <a:srgbClr val="CB3D3A">
                  <a:alpha val="100000"/>
                </a:srgbClr>
              </a:gs>
              <a:gs pos="100000">
                <a:srgbClr val="CE3B37">
                  <a:alpha val="100000"/>
                </a:srgbClr>
              </a:gs>
              <a:gs pos="100000">
                <a:srgbClr val="CE3B37">
                  <a:alpha val="100000"/>
                </a:srgbClr>
              </a:gs>
            </a:gsLst>
            <a:lin ang="16200000" scaled="1"/>
          </a:gradFill>
          <a:ln w="9525" cap="flat" cmpd="sng">
            <a:solidFill>
              <a:srgbClr val="BE4B48"/>
            </a:solidFill>
            <a:prstDash val="solid"/>
            <a:round/>
            <a:headEnd type="none" w="med" len="med"/>
            <a:tailEnd type="none" w="med" len="med"/>
          </a:ln>
          <a:effectLst>
            <a:outerShdw dist="23000" dir="5400000" rotWithShape="0">
              <a:srgbClr val="000000">
                <a:alpha val="34999"/>
              </a:srgbClr>
            </a:outerShdw>
          </a:effectLst>
        </p:spPr>
        <p:txBody>
          <a:bodyPr/>
          <a:lstStyle/>
          <a:p>
            <a:endParaRPr lang="zh-CN" altLang="en-US"/>
          </a:p>
        </p:txBody>
      </p:sp>
      <p:sp>
        <p:nvSpPr>
          <p:cNvPr id="46083" name="任意多边形 1049478"/>
          <p:cNvSpPr/>
          <p:nvPr/>
        </p:nvSpPr>
        <p:spPr>
          <a:xfrm>
            <a:off x="6453188" y="2857500"/>
            <a:ext cx="1069975" cy="1000125"/>
          </a:xfrm>
          <a:custGeom>
            <a:avLst/>
            <a:gdLst/>
            <a:ahLst/>
            <a:cxnLst/>
            <a:rect l="0" t="0" r="0" b="0"/>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lnTo>
                  <a:pt x="17401" y="15493"/>
                </a:lnTo>
                <a:close/>
                <a:moveTo>
                  <a:pt x="4198" y="6106"/>
                </a:moveTo>
                <a:cubicBezTo>
                  <a:pt x="3223" y="7477"/>
                  <a:pt x="2700" y="9117"/>
                  <a:pt x="2700" y="10799"/>
                </a:cubicBezTo>
                <a:cubicBezTo>
                  <a:pt x="2700" y="15273"/>
                  <a:pt x="6326" y="18900"/>
                  <a:pt x="10800" y="18900"/>
                </a:cubicBezTo>
                <a:cubicBezTo>
                  <a:pt x="12482" y="18900"/>
                  <a:pt x="14122" y="18376"/>
                  <a:pt x="15493" y="17401"/>
                </a:cubicBezTo>
                <a:lnTo>
                  <a:pt x="4198" y="6106"/>
                </a:lnTo>
              </a:path>
            </a:pathLst>
          </a:custGeom>
          <a:gradFill rotWithShape="0">
            <a:gsLst>
              <a:gs pos="0">
                <a:srgbClr val="9B2D2A">
                  <a:alpha val="100000"/>
                </a:srgbClr>
              </a:gs>
              <a:gs pos="0">
                <a:srgbClr val="9B2D2A">
                  <a:alpha val="100000"/>
                </a:srgbClr>
              </a:gs>
              <a:gs pos="80000">
                <a:srgbClr val="CB3D3A">
                  <a:alpha val="100000"/>
                </a:srgbClr>
              </a:gs>
              <a:gs pos="100000">
                <a:srgbClr val="CE3B37">
                  <a:alpha val="100000"/>
                </a:srgbClr>
              </a:gs>
              <a:gs pos="100000">
                <a:srgbClr val="CE3B37">
                  <a:alpha val="100000"/>
                </a:srgbClr>
              </a:gs>
            </a:gsLst>
            <a:lin ang="16200000" scaled="1"/>
          </a:gradFill>
          <a:ln w="9525" cap="flat" cmpd="sng">
            <a:solidFill>
              <a:srgbClr val="BE4B48"/>
            </a:solidFill>
            <a:prstDash val="solid"/>
            <a:round/>
            <a:headEnd type="none" w="med" len="med"/>
            <a:tailEnd type="none" w="med" len="med"/>
          </a:ln>
          <a:effectLst>
            <a:outerShdw dist="23000" dir="5400000" rotWithShape="0">
              <a:srgbClr val="000000">
                <a:alpha val="34999"/>
              </a:srgbClr>
            </a:outerShdw>
          </a:effectLst>
        </p:spPr>
        <p:txBody>
          <a:bodyPr/>
          <a:lstStyle/>
          <a:p>
            <a:endParaRPr lang="zh-CN" altLang="en-US"/>
          </a:p>
        </p:txBody>
      </p:sp>
      <p:sp>
        <p:nvSpPr>
          <p:cNvPr id="46084" name="矩形 1049480"/>
          <p:cNvSpPr/>
          <p:nvPr/>
        </p:nvSpPr>
        <p:spPr>
          <a:xfrm>
            <a:off x="2238375" y="1571625"/>
            <a:ext cx="6072188" cy="584200"/>
          </a:xfrm>
          <a:prstGeom prst="rect">
            <a:avLst/>
          </a:prstGeom>
          <a:noFill/>
          <a:ln w="9525">
            <a:noFill/>
          </a:ln>
        </p:spPr>
        <p:txBody>
          <a:bodyPr lIns="91440" tIns="45720" rIns="91440" bIns="45720" anchor="t" anchorCtr="0">
            <a:spAutoFit/>
          </a:bodyPr>
          <a:lstStyle/>
          <a:p>
            <a:pPr>
              <a:buSzTx/>
            </a:pPr>
            <a:r>
              <a:rPr lang="zh-CN" altLang="en-US" sz="3200" b="1">
                <a:solidFill>
                  <a:srgbClr val="0070C0"/>
                </a:solidFill>
                <a:latin typeface="微软雅黑" panose="020B0503020204020204" charset="-122"/>
                <a:ea typeface="微软雅黑" panose="020B0503020204020204" charset="-122"/>
              </a:rPr>
              <a:t>燃烧条件在消防工作中的应用</a:t>
            </a:r>
            <a:endParaRPr lang="zh-CN" altLang="zh-CN">
              <a:latin typeface="Calibri" panose="020F0502020204030204" pitchFamily="34" charset="0"/>
              <a:ea typeface="宋体" panose="02010600030101010101" pitchFamily="2" charset="-122"/>
            </a:endParaRPr>
          </a:p>
        </p:txBody>
      </p:sp>
      <p:sp>
        <p:nvSpPr>
          <p:cNvPr id="46085" name="矩形 1049482"/>
          <p:cNvSpPr/>
          <p:nvPr/>
        </p:nvSpPr>
        <p:spPr>
          <a:xfrm>
            <a:off x="2452688" y="2428875"/>
            <a:ext cx="3571875" cy="3071813"/>
          </a:xfrm>
          <a:prstGeom prst="rect">
            <a:avLst/>
          </a:prstGeom>
          <a:noFill/>
          <a:ln w="9525">
            <a:noFill/>
          </a:ln>
        </p:spPr>
        <p:txBody>
          <a:bodyPr lIns="91440" tIns="45720" rIns="91440" bIns="45720" anchor="t" anchorCtr="0"/>
          <a:lstStyle/>
          <a:p>
            <a:pPr marL="342900">
              <a:spcBef>
                <a:spcPct val="20000"/>
              </a:spcBef>
              <a:buSzTx/>
            </a:pPr>
            <a:r>
              <a:rPr lang="zh-CN" altLang="zh-CN" sz="2400" b="1">
                <a:solidFill>
                  <a:srgbClr val="0000FF"/>
                </a:solidFill>
                <a:latin typeface="微软雅黑" panose="020B0503020204020204" charset="-122"/>
                <a:ea typeface="微软雅黑" panose="020B0503020204020204" charset="-122"/>
              </a:rPr>
              <a:t>防火的基本措施</a:t>
            </a:r>
            <a:endParaRPr lang="zh-CN" altLang="zh-CN">
              <a:latin typeface="Calibri" panose="020F0502020204030204" pitchFamily="34" charset="0"/>
              <a:ea typeface="宋体" panose="02010600030101010101" pitchFamily="2" charset="-122"/>
            </a:endParaRPr>
          </a:p>
          <a:p>
            <a:pPr marL="342900">
              <a:spcBef>
                <a:spcPct val="20000"/>
              </a:spcBef>
              <a:buSzTx/>
              <a:buFont typeface="Arial" panose="020B0604020202020204" pitchFamily="34" charset="0"/>
              <a:buChar char="•"/>
            </a:pPr>
            <a:r>
              <a:rPr lang="zh-CN" altLang="zh-CN" sz="2400" b="1">
                <a:solidFill>
                  <a:srgbClr val="0000FF"/>
                </a:solidFill>
                <a:latin typeface="微软雅黑" panose="020B0503020204020204" charset="-122"/>
                <a:ea typeface="微软雅黑" panose="020B0503020204020204" charset="-122"/>
              </a:rPr>
              <a:t>控制可燃物</a:t>
            </a:r>
            <a:endParaRPr lang="zh-CN" altLang="zh-CN">
              <a:latin typeface="Calibri" panose="020F0502020204030204" pitchFamily="34" charset="0"/>
              <a:ea typeface="宋体" panose="02010600030101010101" pitchFamily="2" charset="-122"/>
            </a:endParaRPr>
          </a:p>
          <a:p>
            <a:pPr marL="342900">
              <a:spcBef>
                <a:spcPct val="20000"/>
              </a:spcBef>
              <a:buSzTx/>
              <a:buFont typeface="Arial" panose="020B0604020202020204" pitchFamily="34" charset="0"/>
              <a:buChar char="•"/>
            </a:pPr>
            <a:r>
              <a:rPr lang="zh-CN" altLang="zh-CN" sz="2400" b="1">
                <a:solidFill>
                  <a:srgbClr val="0000FF"/>
                </a:solidFill>
                <a:latin typeface="微软雅黑" panose="020B0503020204020204" charset="-122"/>
                <a:ea typeface="微软雅黑" panose="020B0503020204020204" charset="-122"/>
              </a:rPr>
              <a:t>隔绝助燃物</a:t>
            </a:r>
            <a:endParaRPr lang="zh-CN" altLang="zh-CN">
              <a:latin typeface="Calibri" panose="020F0502020204030204" pitchFamily="34" charset="0"/>
              <a:ea typeface="宋体" panose="02010600030101010101" pitchFamily="2" charset="-122"/>
            </a:endParaRPr>
          </a:p>
          <a:p>
            <a:pPr marL="342900">
              <a:spcBef>
                <a:spcPct val="20000"/>
              </a:spcBef>
              <a:buSzTx/>
              <a:buFont typeface="Arial" panose="020B0604020202020204" pitchFamily="34" charset="0"/>
              <a:buChar char="•"/>
            </a:pPr>
            <a:r>
              <a:rPr lang="zh-CN" altLang="zh-CN" sz="2400" b="1">
                <a:solidFill>
                  <a:srgbClr val="0000FF"/>
                </a:solidFill>
                <a:latin typeface="微软雅黑" panose="020B0503020204020204" charset="-122"/>
                <a:ea typeface="微软雅黑" panose="020B0503020204020204" charset="-122"/>
              </a:rPr>
              <a:t>消除着火源</a:t>
            </a:r>
            <a:endParaRPr lang="zh-CN" altLang="zh-CN">
              <a:latin typeface="Calibri" panose="020F0502020204030204" pitchFamily="34" charset="0"/>
              <a:ea typeface="宋体" panose="02010600030101010101" pitchFamily="2" charset="-122"/>
            </a:endParaRPr>
          </a:p>
          <a:p>
            <a:pPr marL="342900">
              <a:spcBef>
                <a:spcPct val="20000"/>
              </a:spcBef>
              <a:buSzTx/>
            </a:pPr>
            <a:r>
              <a:rPr lang="zh-CN" altLang="zh-CN" sz="2400" b="1">
                <a:solidFill>
                  <a:srgbClr val="0000FF"/>
                </a:solidFill>
                <a:latin typeface="微软雅黑" panose="020B0503020204020204" charset="-122"/>
                <a:ea typeface="微软雅黑" panose="020B0503020204020204" charset="-122"/>
              </a:rPr>
              <a:t>即可阻止燃烧发生，从</a:t>
            </a:r>
            <a:endParaRPr lang="zh-CN" altLang="zh-CN">
              <a:latin typeface="Calibri" panose="020F0502020204030204" pitchFamily="34" charset="0"/>
              <a:ea typeface="宋体" panose="02010600030101010101" pitchFamily="2" charset="-122"/>
            </a:endParaRPr>
          </a:p>
          <a:p>
            <a:pPr marL="342900">
              <a:spcBef>
                <a:spcPct val="20000"/>
              </a:spcBef>
              <a:buSzTx/>
            </a:pPr>
            <a:r>
              <a:rPr lang="zh-CN" altLang="zh-CN" sz="2400" b="1">
                <a:solidFill>
                  <a:srgbClr val="0000FF"/>
                </a:solidFill>
                <a:latin typeface="微软雅黑" panose="020B0503020204020204" charset="-122"/>
                <a:ea typeface="微软雅黑" panose="020B0503020204020204" charset="-122"/>
              </a:rPr>
              <a:t>而实现防火救灾的目的</a:t>
            </a:r>
            <a:r>
              <a:rPr lang="zh-CN" altLang="zh-CN" sz="3200" b="1">
                <a:solidFill>
                  <a:srgbClr val="0000FF"/>
                </a:solidFill>
                <a:latin typeface="微软雅黑" panose="020B0503020204020204" charset="-122"/>
                <a:ea typeface="微软雅黑" panose="020B0503020204020204" charset="-122"/>
              </a:rPr>
              <a:t>。</a:t>
            </a:r>
            <a:endParaRPr lang="zh-CN" altLang="zh-CN">
              <a:latin typeface="Calibri" panose="020F0502020204030204" pitchFamily="34" charset="0"/>
              <a:ea typeface="宋体" panose="02010600030101010101" pitchFamily="2" charset="-122"/>
            </a:endParaRPr>
          </a:p>
          <a:p>
            <a:pPr marL="342900">
              <a:spcBef>
                <a:spcPct val="20000"/>
              </a:spcBef>
              <a:buSzTx/>
            </a:pPr>
            <a:endParaRPr lang="zh-CN" altLang="zh-CN" sz="3200">
              <a:latin typeface="Calibri" panose="020F0502020204030204" pitchFamily="34" charset="0"/>
              <a:ea typeface="宋体" panose="02010600030101010101" pitchFamily="2" charset="-122"/>
            </a:endParaRPr>
          </a:p>
        </p:txBody>
      </p:sp>
      <p:sp>
        <p:nvSpPr>
          <p:cNvPr id="46086" name="矩形 1049484"/>
          <p:cNvSpPr/>
          <p:nvPr/>
        </p:nvSpPr>
        <p:spPr>
          <a:xfrm>
            <a:off x="804863" y="457200"/>
            <a:ext cx="3500437" cy="520700"/>
          </a:xfrm>
          <a:prstGeom prst="rect">
            <a:avLst/>
          </a:prstGeom>
          <a:noFill/>
          <a:ln w="9525">
            <a:noFill/>
          </a:ln>
        </p:spPr>
        <p:txBody>
          <a:bodyPr lIns="91440" tIns="45720" rIns="91440" bIns="45720" anchor="t" anchorCtr="0">
            <a:spAutoFit/>
          </a:bodyPr>
          <a:lstStyle/>
          <a:p>
            <a:pPr>
              <a:buSzTx/>
            </a:pPr>
            <a:r>
              <a:rPr lang="zh-CN" altLang="en-US" sz="2800" b="1">
                <a:solidFill>
                  <a:srgbClr val="C00000"/>
                </a:solidFill>
                <a:latin typeface="微软雅黑" panose="020B0503020204020204" charset="-122"/>
                <a:ea typeface="微软雅黑" panose="020B0503020204020204" charset="-122"/>
              </a:rPr>
              <a:t>夏季工作的安全要点</a:t>
            </a:r>
            <a:endParaRPr lang="zh-CN" altLang="zh-CN">
              <a:latin typeface="Calibri" panose="020F0502020204030204" pitchFamily="34" charset="0"/>
              <a:ea typeface="宋体" panose="02010600030101010101" pitchFamily="2" charset="-122"/>
            </a:endParaRPr>
          </a:p>
        </p:txBody>
      </p:sp>
      <p:grpSp>
        <p:nvGrpSpPr>
          <p:cNvPr id="46087" name="组合 448"/>
          <p:cNvGrpSpPr/>
          <p:nvPr/>
        </p:nvGrpSpPr>
        <p:grpSpPr>
          <a:xfrm>
            <a:off x="6310313" y="1857375"/>
            <a:ext cx="4038600" cy="4495800"/>
            <a:chOff x="0" y="0"/>
            <a:chExt cx="2544" cy="2832"/>
          </a:xfrm>
        </p:grpSpPr>
        <p:sp>
          <p:nvSpPr>
            <p:cNvPr id="46088" name="矩形 1049486"/>
            <p:cNvSpPr/>
            <p:nvPr/>
          </p:nvSpPr>
          <p:spPr>
            <a:xfrm>
              <a:off x="0" y="0"/>
              <a:ext cx="2544" cy="2832"/>
            </a:xfrm>
            <a:prstGeom prst="rect">
              <a:avLst/>
            </a:prstGeom>
            <a:noFill/>
            <a:ln w="9525">
              <a:noFill/>
            </a:ln>
          </p:spPr>
          <p:txBody>
            <a:bodyPr anchor="t" anchorCtr="0"/>
            <a:lstStyle/>
            <a:p>
              <a:endParaRPr lang="zh-CN" altLang="en-US">
                <a:latin typeface="Calibri" panose="020F0502020204030204" pitchFamily="34" charset="0"/>
                <a:ea typeface="宋体" panose="02010600030101010101" pitchFamily="2" charset="-122"/>
              </a:endParaRPr>
            </a:p>
          </p:txBody>
        </p:sp>
        <p:sp>
          <p:nvSpPr>
            <p:cNvPr id="46089" name="任意多边形 1049488"/>
            <p:cNvSpPr/>
            <p:nvPr/>
          </p:nvSpPr>
          <p:spPr>
            <a:xfrm rot="7200000">
              <a:off x="675" y="724"/>
              <a:ext cx="1644" cy="1644"/>
            </a:xfrm>
            <a:custGeom>
              <a:avLst/>
              <a:gdLst/>
              <a:ahLst/>
              <a:cxnLst/>
              <a:rect l="0" t="0" r="0" b="0"/>
              <a:pathLst>
                <a:path w="21600" h="21600">
                  <a:moveTo>
                    <a:pt x="12050" y="3709"/>
                  </a:moveTo>
                  <a:lnTo>
                    <a:pt x="12049" y="3709"/>
                  </a:lnTo>
                  <a:cubicBezTo>
                    <a:pt x="11637" y="3636"/>
                    <a:pt x="11219" y="3600"/>
                    <a:pt x="10800" y="3600"/>
                  </a:cubicBezTo>
                  <a:cubicBezTo>
                    <a:pt x="9107" y="3599"/>
                    <a:pt x="7468" y="4196"/>
                    <a:pt x="6172" y="5284"/>
                  </a:cubicBezTo>
                  <a:lnTo>
                    <a:pt x="3857" y="2526"/>
                  </a:lnTo>
                  <a:lnTo>
                    <a:pt x="3856" y="2525"/>
                  </a:lnTo>
                  <a:cubicBezTo>
                    <a:pt x="5801" y="893"/>
                    <a:pt x="8259" y="-2"/>
                    <a:pt x="10799" y="-1"/>
                  </a:cubicBezTo>
                  <a:cubicBezTo>
                    <a:pt x="11427" y="-1"/>
                    <a:pt x="12055" y="53"/>
                    <a:pt x="12674" y="163"/>
                  </a:cubicBezTo>
                  <a:lnTo>
                    <a:pt x="13144" y="-2494"/>
                  </a:lnTo>
                  <a:lnTo>
                    <a:pt x="16794" y="2718"/>
                  </a:lnTo>
                  <a:lnTo>
                    <a:pt x="11581" y="6368"/>
                  </a:lnTo>
                  <a:lnTo>
                    <a:pt x="12050" y="3709"/>
                  </a:lnTo>
                </a:path>
              </a:pathLst>
            </a:custGeom>
            <a:solidFill>
              <a:srgbClr val="4F81BD"/>
            </a:solidFill>
            <a:ln w="9525" cap="flat" cmpd="sng">
              <a:solidFill>
                <a:srgbClr val="000000"/>
              </a:solidFill>
              <a:prstDash val="solid"/>
              <a:round/>
              <a:headEnd type="none" w="med" len="med"/>
              <a:tailEnd type="none" w="med" len="med"/>
            </a:ln>
          </p:spPr>
          <p:txBody>
            <a:bodyPr/>
            <a:lstStyle/>
            <a:p>
              <a:endParaRPr lang="zh-CN" altLang="en-US"/>
            </a:p>
          </p:txBody>
        </p:sp>
        <p:sp>
          <p:nvSpPr>
            <p:cNvPr id="46090" name="任意多边形 1049490"/>
            <p:cNvSpPr/>
            <p:nvPr/>
          </p:nvSpPr>
          <p:spPr>
            <a:xfrm rot="-7200000">
              <a:off x="225" y="724"/>
              <a:ext cx="1644" cy="1644"/>
            </a:xfrm>
            <a:custGeom>
              <a:avLst/>
              <a:gdLst/>
              <a:ahLst/>
              <a:cxnLst/>
              <a:rect l="0" t="0" r="0" b="0"/>
              <a:pathLst>
                <a:path w="21600" h="21600">
                  <a:moveTo>
                    <a:pt x="12050" y="3709"/>
                  </a:moveTo>
                  <a:lnTo>
                    <a:pt x="12049" y="3709"/>
                  </a:lnTo>
                  <a:cubicBezTo>
                    <a:pt x="11637" y="3636"/>
                    <a:pt x="11219" y="3600"/>
                    <a:pt x="10800" y="3600"/>
                  </a:cubicBezTo>
                  <a:cubicBezTo>
                    <a:pt x="9107" y="3599"/>
                    <a:pt x="7468" y="4196"/>
                    <a:pt x="6172" y="5284"/>
                  </a:cubicBezTo>
                  <a:lnTo>
                    <a:pt x="3857" y="2526"/>
                  </a:lnTo>
                  <a:lnTo>
                    <a:pt x="3856" y="2525"/>
                  </a:lnTo>
                  <a:cubicBezTo>
                    <a:pt x="5801" y="893"/>
                    <a:pt x="8259" y="-2"/>
                    <a:pt x="10799" y="-1"/>
                  </a:cubicBezTo>
                  <a:cubicBezTo>
                    <a:pt x="11427" y="-1"/>
                    <a:pt x="12055" y="53"/>
                    <a:pt x="12674" y="163"/>
                  </a:cubicBezTo>
                  <a:lnTo>
                    <a:pt x="13144" y="-2494"/>
                  </a:lnTo>
                  <a:lnTo>
                    <a:pt x="16794" y="2718"/>
                  </a:lnTo>
                  <a:lnTo>
                    <a:pt x="11581" y="6368"/>
                  </a:lnTo>
                  <a:lnTo>
                    <a:pt x="12050" y="3709"/>
                  </a:lnTo>
                </a:path>
              </a:pathLst>
            </a:custGeom>
            <a:solidFill>
              <a:srgbClr val="4F81BD"/>
            </a:solidFill>
            <a:ln w="9525" cap="flat" cmpd="sng">
              <a:solidFill>
                <a:srgbClr val="000000"/>
              </a:solidFill>
              <a:prstDash val="solid"/>
              <a:round/>
              <a:headEnd type="none" w="med" len="med"/>
              <a:tailEnd type="none" w="med" len="med"/>
            </a:ln>
          </p:spPr>
          <p:txBody>
            <a:bodyPr/>
            <a:lstStyle/>
            <a:p>
              <a:endParaRPr lang="zh-CN" altLang="en-US"/>
            </a:p>
          </p:txBody>
        </p:sp>
        <p:sp>
          <p:nvSpPr>
            <p:cNvPr id="46091" name="任意多边形 1049492"/>
            <p:cNvSpPr/>
            <p:nvPr/>
          </p:nvSpPr>
          <p:spPr>
            <a:xfrm>
              <a:off x="450" y="335"/>
              <a:ext cx="1644" cy="1644"/>
            </a:xfrm>
            <a:custGeom>
              <a:avLst/>
              <a:gdLst/>
              <a:ahLst/>
              <a:cxnLst/>
              <a:rect l="0" t="0" r="0" b="0"/>
              <a:pathLst>
                <a:path w="21600" h="21600">
                  <a:moveTo>
                    <a:pt x="12050" y="3709"/>
                  </a:moveTo>
                  <a:lnTo>
                    <a:pt x="12049" y="3709"/>
                  </a:lnTo>
                  <a:cubicBezTo>
                    <a:pt x="11637" y="3636"/>
                    <a:pt x="11219" y="3600"/>
                    <a:pt x="10800" y="3600"/>
                  </a:cubicBezTo>
                  <a:cubicBezTo>
                    <a:pt x="9107" y="3599"/>
                    <a:pt x="7468" y="4196"/>
                    <a:pt x="6172" y="5284"/>
                  </a:cubicBezTo>
                  <a:lnTo>
                    <a:pt x="3857" y="2526"/>
                  </a:lnTo>
                  <a:lnTo>
                    <a:pt x="3856" y="2525"/>
                  </a:lnTo>
                  <a:cubicBezTo>
                    <a:pt x="5801" y="893"/>
                    <a:pt x="8259" y="-2"/>
                    <a:pt x="10799" y="-1"/>
                  </a:cubicBezTo>
                  <a:cubicBezTo>
                    <a:pt x="11427" y="-1"/>
                    <a:pt x="12055" y="53"/>
                    <a:pt x="12674" y="163"/>
                  </a:cubicBezTo>
                  <a:lnTo>
                    <a:pt x="13144" y="-2494"/>
                  </a:lnTo>
                  <a:lnTo>
                    <a:pt x="16794" y="2718"/>
                  </a:lnTo>
                  <a:lnTo>
                    <a:pt x="11581" y="6368"/>
                  </a:lnTo>
                  <a:lnTo>
                    <a:pt x="12050" y="3709"/>
                  </a:lnTo>
                </a:path>
              </a:pathLst>
            </a:custGeom>
            <a:solidFill>
              <a:srgbClr val="4F81BD"/>
            </a:solidFill>
            <a:ln w="9525" cap="flat" cmpd="sng">
              <a:solidFill>
                <a:srgbClr val="000000"/>
              </a:solidFill>
              <a:prstDash val="solid"/>
              <a:round/>
              <a:headEnd type="none" w="med" len="med"/>
              <a:tailEnd type="none" w="med" len="med"/>
            </a:ln>
          </p:spPr>
          <p:txBody>
            <a:bodyPr/>
            <a:lstStyle/>
            <a:p>
              <a:endParaRPr lang="zh-CN" altLang="en-US"/>
            </a:p>
          </p:txBody>
        </p:sp>
        <p:sp>
          <p:nvSpPr>
            <p:cNvPr id="46092" name="矩形 1049494"/>
            <p:cNvSpPr/>
            <p:nvPr/>
          </p:nvSpPr>
          <p:spPr>
            <a:xfrm>
              <a:off x="1723" y="636"/>
              <a:ext cx="659" cy="659"/>
            </a:xfrm>
            <a:prstGeom prst="rect">
              <a:avLst/>
            </a:prstGeom>
            <a:noFill/>
            <a:ln w="9525">
              <a:noFill/>
            </a:ln>
          </p:spPr>
          <p:txBody>
            <a:bodyPr lIns="91440" tIns="45720" rIns="91440" bIns="45720" anchor="t" anchorCtr="0"/>
            <a:lstStyle/>
            <a:p>
              <a:pPr eaLnBrk="0" hangingPunct="0"/>
              <a:endParaRPr lang="zh-CN" altLang="zh-CN">
                <a:latin typeface="Calibri" panose="020F0502020204030204" pitchFamily="34" charset="0"/>
                <a:ea typeface="宋体" panose="02010600030101010101" pitchFamily="2" charset="-122"/>
              </a:endParaRPr>
            </a:p>
          </p:txBody>
        </p:sp>
        <p:sp>
          <p:nvSpPr>
            <p:cNvPr id="46093" name="矩形 1049496"/>
            <p:cNvSpPr/>
            <p:nvPr/>
          </p:nvSpPr>
          <p:spPr>
            <a:xfrm>
              <a:off x="943" y="1987"/>
              <a:ext cx="659" cy="659"/>
            </a:xfrm>
            <a:prstGeom prst="rect">
              <a:avLst/>
            </a:prstGeom>
            <a:noFill/>
            <a:ln w="9525">
              <a:noFill/>
            </a:ln>
          </p:spPr>
          <p:txBody>
            <a:bodyPr lIns="91440" tIns="45720" rIns="91440" bIns="45720" anchor="t" anchorCtr="0"/>
            <a:lstStyle/>
            <a:p>
              <a:pPr eaLnBrk="0" hangingPunct="0"/>
              <a:endParaRPr lang="zh-CN" altLang="zh-CN">
                <a:latin typeface="Calibri" panose="020F0502020204030204" pitchFamily="34" charset="0"/>
                <a:ea typeface="宋体" panose="02010600030101010101" pitchFamily="2" charset="-122"/>
              </a:endParaRPr>
            </a:p>
          </p:txBody>
        </p:sp>
        <p:sp>
          <p:nvSpPr>
            <p:cNvPr id="46094" name="矩形 1049498"/>
            <p:cNvSpPr/>
            <p:nvPr/>
          </p:nvSpPr>
          <p:spPr>
            <a:xfrm>
              <a:off x="163" y="637"/>
              <a:ext cx="659" cy="659"/>
            </a:xfrm>
            <a:prstGeom prst="rect">
              <a:avLst/>
            </a:prstGeom>
            <a:noFill/>
            <a:ln w="9525">
              <a:noFill/>
            </a:ln>
          </p:spPr>
          <p:txBody>
            <a:bodyPr lIns="91440" tIns="45720" rIns="91440" bIns="45720" anchor="t" anchorCtr="0"/>
            <a:lstStyle/>
            <a:p>
              <a:pPr eaLnBrk="0" hangingPunct="0"/>
              <a:endParaRPr lang="zh-CN" altLang="zh-CN">
                <a:latin typeface="Calibri" panose="020F0502020204030204" pitchFamily="34" charset="0"/>
                <a:ea typeface="宋体" panose="02010600030101010101" pitchFamily="2" charset="-122"/>
              </a:endParaRPr>
            </a:p>
          </p:txBody>
        </p:sp>
      </p:grpSp>
      <p:sp>
        <p:nvSpPr>
          <p:cNvPr id="46095" name="矩形 1049500"/>
          <p:cNvSpPr/>
          <p:nvPr/>
        </p:nvSpPr>
        <p:spPr>
          <a:xfrm>
            <a:off x="738188" y="1116013"/>
            <a:ext cx="3429000" cy="460375"/>
          </a:xfrm>
          <a:prstGeom prst="rect">
            <a:avLst/>
          </a:prstGeom>
          <a:noFill/>
          <a:ln w="9525">
            <a:noFill/>
          </a:ln>
        </p:spPr>
        <p:txBody>
          <a:bodyPr lIns="91440" tIns="45720" rIns="91440" bIns="45720" anchor="t" anchorCtr="0">
            <a:spAutoFit/>
          </a:bodyPr>
          <a:lstStyle/>
          <a:p>
            <a:pPr>
              <a:buSzTx/>
            </a:pPr>
            <a:r>
              <a:rPr lang="en-US" altLang="zh-CN" sz="2400" b="1">
                <a:latin typeface="微软雅黑" panose="020B0503020204020204" charset="-122"/>
                <a:ea typeface="微软雅黑" panose="020B0503020204020204" charset="-122"/>
                <a:sym typeface="宋体" panose="02010600030101010101" pitchFamily="2" charset="-122"/>
              </a:rPr>
              <a:t>4</a:t>
            </a:r>
            <a:r>
              <a:rPr lang="zh-CN" altLang="en-US" sz="2400" b="1">
                <a:latin typeface="微软雅黑" panose="020B0503020204020204" charset="-122"/>
                <a:ea typeface="微软雅黑" panose="020B0503020204020204" charset="-122"/>
                <a:sym typeface="宋体" panose="02010600030101010101" pitchFamily="2" charset="-122"/>
              </a:rPr>
              <a:t>、消防安全</a:t>
            </a:r>
            <a:endParaRPr lang="zh-CN" altLang="zh-CN">
              <a:latin typeface="Calibri" panose="020F0502020204030204" pitchFamily="34" charset="0"/>
              <a:ea typeface="宋体" panose="02010600030101010101" pitchFamily="2" charset="-122"/>
            </a:endParaRPr>
          </a:p>
        </p:txBody>
      </p:sp>
    </p:spTree>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矩形 1049502"/>
          <p:cNvSpPr/>
          <p:nvPr/>
        </p:nvSpPr>
        <p:spPr>
          <a:xfrm>
            <a:off x="1758950" y="1958975"/>
            <a:ext cx="3786188" cy="460375"/>
          </a:xfrm>
          <a:prstGeom prst="rect">
            <a:avLst/>
          </a:prstGeom>
          <a:noFill/>
          <a:ln w="9525">
            <a:noFill/>
          </a:ln>
        </p:spPr>
        <p:txBody>
          <a:bodyPr lIns="91440" tIns="45720" rIns="91440" bIns="45720" anchor="t" anchorCtr="0">
            <a:spAutoFit/>
          </a:bodyPr>
          <a:lstStyle/>
          <a:p>
            <a:pPr>
              <a:buSzTx/>
            </a:pPr>
            <a:r>
              <a:rPr lang="zh-CN" altLang="en-US" sz="2400" b="1">
                <a:solidFill>
                  <a:srgbClr val="C00000"/>
                </a:solidFill>
                <a:latin typeface="微软雅黑" panose="020B0503020204020204" charset="-122"/>
                <a:ea typeface="微软雅黑" panose="020B0503020204020204" charset="-122"/>
              </a:rPr>
              <a:t>▲火灾发生的一般原因</a:t>
            </a:r>
            <a:endParaRPr lang="zh-CN" altLang="zh-CN">
              <a:latin typeface="Calibri" panose="020F0502020204030204" pitchFamily="34" charset="0"/>
              <a:ea typeface="宋体" panose="02010600030101010101" pitchFamily="2" charset="-122"/>
            </a:endParaRPr>
          </a:p>
        </p:txBody>
      </p:sp>
      <p:sp>
        <p:nvSpPr>
          <p:cNvPr id="47106" name="矩形 1049504"/>
          <p:cNvSpPr/>
          <p:nvPr/>
        </p:nvSpPr>
        <p:spPr>
          <a:xfrm>
            <a:off x="1409700" y="2620963"/>
            <a:ext cx="4972050" cy="2860675"/>
          </a:xfrm>
          <a:prstGeom prst="rect">
            <a:avLst/>
          </a:prstGeom>
          <a:noFill/>
          <a:ln w="9525">
            <a:noFill/>
          </a:ln>
        </p:spPr>
        <p:txBody>
          <a:bodyPr lIns="91440" tIns="45720" rIns="91440" bIns="45720" anchor="t" anchorCtr="0">
            <a:spAutoFit/>
          </a:bodyPr>
          <a:lstStyle/>
          <a:p>
            <a:pPr>
              <a:buSzTx/>
            </a:pPr>
            <a:r>
              <a:rPr lang="zh-CN" altLang="en-US" sz="2000" b="1">
                <a:solidFill>
                  <a:srgbClr val="FF0000"/>
                </a:solidFill>
                <a:latin typeface="微软雅黑" panose="020B0503020204020204" charset="-122"/>
                <a:ea typeface="微软雅黑" panose="020B0503020204020204" charset="-122"/>
              </a:rPr>
              <a:t>★</a:t>
            </a:r>
            <a:r>
              <a:rPr lang="en-US" altLang="zh-CN" sz="2000" b="1">
                <a:solidFill>
                  <a:srgbClr val="0070C0"/>
                </a:solidFill>
                <a:latin typeface="微软雅黑" panose="020B0503020204020204" charset="-122"/>
                <a:ea typeface="微软雅黑" panose="020B0503020204020204" charset="-122"/>
              </a:rPr>
              <a:t>人的因素</a:t>
            </a:r>
            <a:endParaRPr lang="zh-CN" altLang="zh-CN">
              <a:latin typeface="Calibri" panose="020F0502020204030204" pitchFamily="34" charset="0"/>
              <a:ea typeface="宋体" panose="02010600030101010101" pitchFamily="2" charset="-122"/>
            </a:endParaRPr>
          </a:p>
          <a:p>
            <a:pPr>
              <a:buSzTx/>
            </a:pPr>
            <a:r>
              <a:rPr lang="en-US" altLang="zh-CN" sz="2000" b="1">
                <a:solidFill>
                  <a:srgbClr val="0070C0"/>
                </a:solidFill>
                <a:latin typeface="微软雅黑" panose="020B0503020204020204" charset="-122"/>
                <a:ea typeface="微软雅黑" panose="020B0503020204020204" charset="-122"/>
              </a:rPr>
              <a:t>    </a:t>
            </a:r>
            <a:r>
              <a:rPr lang="zh-CN" altLang="en-US" sz="2000" b="1">
                <a:solidFill>
                  <a:srgbClr val="0070C0"/>
                </a:solidFill>
                <a:latin typeface="微软雅黑" panose="020B0503020204020204" charset="-122"/>
                <a:ea typeface="微软雅黑" panose="020B0503020204020204" charset="-122"/>
              </a:rPr>
              <a:t>（如乱扔烟头、违章用火用电）</a:t>
            </a:r>
            <a:endParaRPr lang="zh-CN" altLang="zh-CN">
              <a:latin typeface="Calibri" panose="020F0502020204030204" pitchFamily="34" charset="0"/>
              <a:ea typeface="宋体" panose="02010600030101010101" pitchFamily="2" charset="-122"/>
            </a:endParaRPr>
          </a:p>
          <a:p>
            <a:pPr>
              <a:buSzTx/>
            </a:pPr>
            <a:r>
              <a:rPr lang="zh-CN" altLang="en-US" sz="2000" b="1">
                <a:solidFill>
                  <a:srgbClr val="FF0000"/>
                </a:solidFill>
                <a:latin typeface="微软雅黑" panose="020B0503020204020204" charset="-122"/>
                <a:ea typeface="微软雅黑" panose="020B0503020204020204" charset="-122"/>
              </a:rPr>
              <a:t>★</a:t>
            </a:r>
            <a:r>
              <a:rPr lang="en-US" altLang="zh-CN" sz="2000" b="1">
                <a:solidFill>
                  <a:srgbClr val="0070C0"/>
                </a:solidFill>
                <a:latin typeface="微软雅黑" panose="020B0503020204020204" charset="-122"/>
                <a:ea typeface="微软雅黑" panose="020B0503020204020204" charset="-122"/>
              </a:rPr>
              <a:t>设备的原因</a:t>
            </a:r>
            <a:endParaRPr lang="zh-CN" altLang="zh-CN">
              <a:latin typeface="Calibri" panose="020F0502020204030204" pitchFamily="34" charset="0"/>
              <a:ea typeface="宋体" panose="02010600030101010101" pitchFamily="2" charset="-122"/>
            </a:endParaRPr>
          </a:p>
          <a:p>
            <a:pPr>
              <a:buSzTx/>
            </a:pPr>
            <a:r>
              <a:rPr lang="en-US" altLang="zh-CN" sz="2000" b="1">
                <a:solidFill>
                  <a:srgbClr val="0070C0"/>
                </a:solidFill>
                <a:latin typeface="微软雅黑" panose="020B0503020204020204" charset="-122"/>
                <a:ea typeface="微软雅黑" panose="020B0503020204020204" charset="-122"/>
              </a:rPr>
              <a:t>    </a:t>
            </a:r>
            <a:r>
              <a:rPr lang="zh-CN" altLang="en-US" sz="2000" b="1">
                <a:solidFill>
                  <a:srgbClr val="0070C0"/>
                </a:solidFill>
                <a:latin typeface="微软雅黑" panose="020B0503020204020204" charset="-122"/>
                <a:ea typeface="微软雅黑" panose="020B0503020204020204" charset="-122"/>
              </a:rPr>
              <a:t>（如超负荷用电、线路缺乏维护检修等）</a:t>
            </a:r>
            <a:endParaRPr lang="zh-CN" altLang="zh-CN">
              <a:latin typeface="Calibri" panose="020F0502020204030204" pitchFamily="34" charset="0"/>
              <a:ea typeface="宋体" panose="02010600030101010101" pitchFamily="2" charset="-122"/>
            </a:endParaRPr>
          </a:p>
          <a:p>
            <a:pPr>
              <a:buSzTx/>
            </a:pPr>
            <a:r>
              <a:rPr lang="zh-CN" altLang="en-US" sz="2000" b="1">
                <a:solidFill>
                  <a:srgbClr val="FF0000"/>
                </a:solidFill>
                <a:latin typeface="微软雅黑" panose="020B0503020204020204" charset="-122"/>
                <a:ea typeface="微软雅黑" panose="020B0503020204020204" charset="-122"/>
              </a:rPr>
              <a:t>★</a:t>
            </a:r>
            <a:r>
              <a:rPr lang="en-US" altLang="zh-CN" sz="2000" b="1">
                <a:solidFill>
                  <a:srgbClr val="0070C0"/>
                </a:solidFill>
                <a:latin typeface="微软雅黑" panose="020B0503020204020204" charset="-122"/>
                <a:ea typeface="微软雅黑" panose="020B0503020204020204" charset="-122"/>
              </a:rPr>
              <a:t>物料的原因</a:t>
            </a:r>
            <a:endParaRPr lang="zh-CN" altLang="zh-CN">
              <a:latin typeface="Calibri" panose="020F0502020204030204" pitchFamily="34" charset="0"/>
              <a:ea typeface="宋体" panose="02010600030101010101" pitchFamily="2" charset="-122"/>
            </a:endParaRPr>
          </a:p>
          <a:p>
            <a:pPr>
              <a:buSzTx/>
            </a:pPr>
            <a:r>
              <a:rPr lang="en-US" altLang="zh-CN" sz="2000" b="1">
                <a:solidFill>
                  <a:srgbClr val="0070C0"/>
                </a:solidFill>
                <a:latin typeface="微软雅黑" panose="020B0503020204020204" charset="-122"/>
                <a:ea typeface="微软雅黑" panose="020B0503020204020204" charset="-122"/>
              </a:rPr>
              <a:t>    </a:t>
            </a:r>
            <a:r>
              <a:rPr lang="zh-CN" altLang="en-US" sz="2000" b="1">
                <a:solidFill>
                  <a:srgbClr val="0070C0"/>
                </a:solidFill>
                <a:latin typeface="微软雅黑" panose="020B0503020204020204" charset="-122"/>
                <a:ea typeface="微软雅黑" panose="020B0503020204020204" charset="-122"/>
              </a:rPr>
              <a:t>（如易燃易爆品）</a:t>
            </a:r>
            <a:endParaRPr lang="zh-CN" altLang="zh-CN">
              <a:latin typeface="Calibri" panose="020F0502020204030204" pitchFamily="34" charset="0"/>
              <a:ea typeface="宋体" panose="02010600030101010101" pitchFamily="2" charset="-122"/>
            </a:endParaRPr>
          </a:p>
          <a:p>
            <a:pPr>
              <a:buSzTx/>
            </a:pPr>
            <a:r>
              <a:rPr lang="zh-CN" altLang="en-US" sz="2000" b="1">
                <a:solidFill>
                  <a:srgbClr val="FF0000"/>
                </a:solidFill>
                <a:latin typeface="微软雅黑" panose="020B0503020204020204" charset="-122"/>
                <a:ea typeface="微软雅黑" panose="020B0503020204020204" charset="-122"/>
              </a:rPr>
              <a:t>★</a:t>
            </a:r>
            <a:r>
              <a:rPr lang="en-US" altLang="zh-CN" sz="2000" b="1">
                <a:solidFill>
                  <a:srgbClr val="0070C0"/>
                </a:solidFill>
                <a:latin typeface="微软雅黑" panose="020B0503020204020204" charset="-122"/>
                <a:ea typeface="微软雅黑" panose="020B0503020204020204" charset="-122"/>
              </a:rPr>
              <a:t>环境的原因</a:t>
            </a:r>
            <a:endParaRPr lang="zh-CN" altLang="zh-CN">
              <a:latin typeface="Calibri" panose="020F0502020204030204" pitchFamily="34" charset="0"/>
              <a:ea typeface="宋体" panose="02010600030101010101" pitchFamily="2" charset="-122"/>
            </a:endParaRPr>
          </a:p>
          <a:p>
            <a:pPr>
              <a:buSzTx/>
            </a:pPr>
            <a:r>
              <a:rPr lang="en-US" altLang="zh-CN" sz="2000" b="1">
                <a:solidFill>
                  <a:srgbClr val="0070C0"/>
                </a:solidFill>
                <a:latin typeface="微软雅黑" panose="020B0503020204020204" charset="-122"/>
                <a:ea typeface="微软雅黑" panose="020B0503020204020204" charset="-122"/>
              </a:rPr>
              <a:t>    </a:t>
            </a:r>
            <a:r>
              <a:rPr lang="zh-CN" altLang="en-US" sz="2000" b="1">
                <a:solidFill>
                  <a:srgbClr val="0070C0"/>
                </a:solidFill>
                <a:latin typeface="微软雅黑" panose="020B0503020204020204" charset="-122"/>
                <a:ea typeface="微软雅黑" panose="020B0503020204020204" charset="-122"/>
              </a:rPr>
              <a:t>（如雷击、自燃等）</a:t>
            </a:r>
            <a:endParaRPr lang="zh-CN" altLang="zh-CN">
              <a:latin typeface="Calibri" panose="020F0502020204030204" pitchFamily="34" charset="0"/>
              <a:ea typeface="宋体" panose="02010600030101010101" pitchFamily="2" charset="-122"/>
            </a:endParaRPr>
          </a:p>
          <a:p>
            <a:pPr>
              <a:buSzTx/>
            </a:pPr>
            <a:r>
              <a:rPr lang="zh-CN" altLang="en-US" sz="2000" b="1">
                <a:solidFill>
                  <a:srgbClr val="FF0000"/>
                </a:solidFill>
                <a:latin typeface="微软雅黑" panose="020B0503020204020204" charset="-122"/>
                <a:ea typeface="微软雅黑" panose="020B0503020204020204" charset="-122"/>
              </a:rPr>
              <a:t>★</a:t>
            </a:r>
            <a:r>
              <a:rPr lang="zh-CN" altLang="en-US" sz="2000" b="1">
                <a:solidFill>
                  <a:srgbClr val="0070C0"/>
                </a:solidFill>
                <a:latin typeface="微软雅黑" panose="020B0503020204020204" charset="-122"/>
                <a:ea typeface="微软雅黑" panose="020B0503020204020204" charset="-122"/>
              </a:rPr>
              <a:t>管理的原因 </a:t>
            </a:r>
            <a:endParaRPr lang="zh-CN" altLang="zh-CN">
              <a:latin typeface="Calibri" panose="020F0502020204030204" pitchFamily="34" charset="0"/>
              <a:ea typeface="宋体" panose="02010600030101010101" pitchFamily="2" charset="-122"/>
            </a:endParaRPr>
          </a:p>
        </p:txBody>
      </p:sp>
      <p:sp>
        <p:nvSpPr>
          <p:cNvPr id="47107" name="矩形 1049506"/>
          <p:cNvSpPr/>
          <p:nvPr/>
        </p:nvSpPr>
        <p:spPr>
          <a:xfrm>
            <a:off x="7016750" y="1958975"/>
            <a:ext cx="3143250" cy="460375"/>
          </a:xfrm>
          <a:prstGeom prst="rect">
            <a:avLst/>
          </a:prstGeom>
          <a:noFill/>
          <a:ln w="9525">
            <a:noFill/>
          </a:ln>
        </p:spPr>
        <p:txBody>
          <a:bodyPr lIns="91440" tIns="45720" rIns="91440" bIns="45720" anchor="t" anchorCtr="0">
            <a:spAutoFit/>
          </a:bodyPr>
          <a:lstStyle/>
          <a:p>
            <a:pPr>
              <a:buSzTx/>
            </a:pPr>
            <a:r>
              <a:rPr lang="zh-CN" altLang="en-US" sz="2400" b="1">
                <a:solidFill>
                  <a:srgbClr val="C00000"/>
                </a:solidFill>
                <a:latin typeface="微软雅黑" panose="020B0503020204020204" charset="-122"/>
                <a:ea typeface="微软雅黑" panose="020B0503020204020204" charset="-122"/>
              </a:rPr>
              <a:t>■灭火的四种方法</a:t>
            </a:r>
            <a:endParaRPr lang="zh-CN" altLang="zh-CN">
              <a:latin typeface="Calibri" panose="020F0502020204030204" pitchFamily="34" charset="0"/>
              <a:ea typeface="宋体" panose="02010600030101010101" pitchFamily="2" charset="-122"/>
            </a:endParaRPr>
          </a:p>
        </p:txBody>
      </p:sp>
      <p:sp>
        <p:nvSpPr>
          <p:cNvPr id="47108" name="矩形 1049508"/>
          <p:cNvSpPr/>
          <p:nvPr/>
        </p:nvSpPr>
        <p:spPr>
          <a:xfrm>
            <a:off x="7175500" y="2797175"/>
            <a:ext cx="3214688" cy="2244725"/>
          </a:xfrm>
          <a:prstGeom prst="rect">
            <a:avLst/>
          </a:prstGeom>
          <a:noFill/>
          <a:ln w="9525">
            <a:noFill/>
          </a:ln>
        </p:spPr>
        <p:txBody>
          <a:bodyPr lIns="91440" tIns="45720" rIns="91440" bIns="45720" anchor="t" anchorCtr="0">
            <a:spAutoFit/>
          </a:bodyPr>
          <a:lstStyle/>
          <a:p>
            <a:pPr>
              <a:buSzTx/>
            </a:pPr>
            <a:r>
              <a:rPr lang="zh-CN" altLang="en-US" sz="2000" b="1">
                <a:solidFill>
                  <a:srgbClr val="FF0000"/>
                </a:solidFill>
                <a:latin typeface="微软雅黑" panose="020B0503020204020204" charset="-122"/>
                <a:ea typeface="微软雅黑" panose="020B0503020204020204" charset="-122"/>
              </a:rPr>
              <a:t>●</a:t>
            </a:r>
            <a:r>
              <a:rPr lang="en-US" altLang="zh-CN" sz="2000" b="1">
                <a:solidFill>
                  <a:srgbClr val="0070C0"/>
                </a:solidFill>
                <a:latin typeface="微软雅黑" panose="020B0503020204020204" charset="-122"/>
                <a:ea typeface="微软雅黑" panose="020B0503020204020204" charset="-122"/>
              </a:rPr>
              <a:t>冷却灭火法</a:t>
            </a:r>
            <a:endParaRPr lang="zh-CN" altLang="zh-CN">
              <a:latin typeface="Calibri" panose="020F0502020204030204" pitchFamily="34" charset="0"/>
              <a:ea typeface="宋体" panose="02010600030101010101" pitchFamily="2" charset="-122"/>
            </a:endParaRPr>
          </a:p>
          <a:p>
            <a:pPr>
              <a:buSzTx/>
            </a:pPr>
            <a:endParaRPr lang="en-US" altLang="zh-CN" sz="2000" b="1">
              <a:solidFill>
                <a:srgbClr val="0070C0"/>
              </a:solidFill>
              <a:latin typeface="微软雅黑" panose="020B0503020204020204" charset="-122"/>
              <a:ea typeface="微软雅黑" panose="020B0503020204020204" charset="-122"/>
            </a:endParaRPr>
          </a:p>
          <a:p>
            <a:pPr>
              <a:buSzTx/>
            </a:pPr>
            <a:r>
              <a:rPr lang="zh-CN" altLang="en-US" sz="2000" b="1">
                <a:solidFill>
                  <a:srgbClr val="FF0000"/>
                </a:solidFill>
                <a:latin typeface="微软雅黑" panose="020B0503020204020204" charset="-122"/>
                <a:ea typeface="微软雅黑" panose="020B0503020204020204" charset="-122"/>
              </a:rPr>
              <a:t>●</a:t>
            </a:r>
            <a:r>
              <a:rPr lang="en-US" altLang="zh-CN" sz="2000" b="1">
                <a:solidFill>
                  <a:srgbClr val="0070C0"/>
                </a:solidFill>
                <a:latin typeface="微软雅黑" panose="020B0503020204020204" charset="-122"/>
                <a:ea typeface="微软雅黑" panose="020B0503020204020204" charset="-122"/>
              </a:rPr>
              <a:t>隔绝灭火法</a:t>
            </a:r>
            <a:endParaRPr lang="zh-CN" altLang="zh-CN">
              <a:latin typeface="Calibri" panose="020F0502020204030204" pitchFamily="34" charset="0"/>
              <a:ea typeface="宋体" panose="02010600030101010101" pitchFamily="2" charset="-122"/>
            </a:endParaRPr>
          </a:p>
          <a:p>
            <a:pPr>
              <a:buSzTx/>
            </a:pPr>
            <a:endParaRPr lang="en-US" altLang="zh-CN" sz="2000" b="1">
              <a:solidFill>
                <a:srgbClr val="0070C0"/>
              </a:solidFill>
              <a:latin typeface="微软雅黑" panose="020B0503020204020204" charset="-122"/>
              <a:ea typeface="微软雅黑" panose="020B0503020204020204" charset="-122"/>
            </a:endParaRPr>
          </a:p>
          <a:p>
            <a:pPr>
              <a:buSzTx/>
            </a:pPr>
            <a:r>
              <a:rPr lang="zh-CN" altLang="en-US" sz="2000" b="1">
                <a:solidFill>
                  <a:srgbClr val="FF0000"/>
                </a:solidFill>
                <a:latin typeface="微软雅黑" panose="020B0503020204020204" charset="-122"/>
                <a:ea typeface="微软雅黑" panose="020B0503020204020204" charset="-122"/>
              </a:rPr>
              <a:t>●</a:t>
            </a:r>
            <a:r>
              <a:rPr lang="en-US" altLang="zh-CN" sz="2000" b="1">
                <a:solidFill>
                  <a:srgbClr val="0070C0"/>
                </a:solidFill>
                <a:latin typeface="微软雅黑" panose="020B0503020204020204" charset="-122"/>
                <a:ea typeface="微软雅黑" panose="020B0503020204020204" charset="-122"/>
              </a:rPr>
              <a:t>窒息灭火法</a:t>
            </a:r>
            <a:endParaRPr lang="zh-CN" altLang="zh-CN">
              <a:latin typeface="Calibri" panose="020F0502020204030204" pitchFamily="34" charset="0"/>
              <a:ea typeface="宋体" panose="02010600030101010101" pitchFamily="2" charset="-122"/>
            </a:endParaRPr>
          </a:p>
          <a:p>
            <a:pPr>
              <a:buSzTx/>
            </a:pPr>
            <a:endParaRPr lang="en-US" altLang="zh-CN" sz="2000" b="1">
              <a:solidFill>
                <a:srgbClr val="0070C0"/>
              </a:solidFill>
              <a:latin typeface="微软雅黑" panose="020B0503020204020204" charset="-122"/>
              <a:ea typeface="微软雅黑" panose="020B0503020204020204" charset="-122"/>
            </a:endParaRPr>
          </a:p>
          <a:p>
            <a:pPr>
              <a:buSzTx/>
            </a:pPr>
            <a:r>
              <a:rPr lang="zh-CN" altLang="en-US" sz="2000" b="1">
                <a:solidFill>
                  <a:srgbClr val="FF0000"/>
                </a:solidFill>
                <a:latin typeface="微软雅黑" panose="020B0503020204020204" charset="-122"/>
                <a:ea typeface="微软雅黑" panose="020B0503020204020204" charset="-122"/>
              </a:rPr>
              <a:t>●</a:t>
            </a:r>
            <a:r>
              <a:rPr lang="zh-CN" altLang="en-US" sz="2000" b="1">
                <a:solidFill>
                  <a:srgbClr val="0070C0"/>
                </a:solidFill>
                <a:latin typeface="微软雅黑" panose="020B0503020204020204" charset="-122"/>
                <a:ea typeface="微软雅黑" panose="020B0503020204020204" charset="-122"/>
              </a:rPr>
              <a:t>化学抑制灭火法</a:t>
            </a:r>
            <a:endParaRPr lang="zh-CN" altLang="zh-CN">
              <a:latin typeface="Calibri" panose="020F0502020204030204" pitchFamily="34" charset="0"/>
              <a:ea typeface="宋体" panose="02010600030101010101" pitchFamily="2" charset="-122"/>
            </a:endParaRPr>
          </a:p>
        </p:txBody>
      </p:sp>
      <p:cxnSp>
        <p:nvCxnSpPr>
          <p:cNvPr id="47109" name="直接连接符 3145759"/>
          <p:cNvCxnSpPr/>
          <p:nvPr/>
        </p:nvCxnSpPr>
        <p:spPr>
          <a:xfrm rot="5400000">
            <a:off x="4389438" y="4027488"/>
            <a:ext cx="4143375" cy="3175"/>
          </a:xfrm>
          <a:prstGeom prst="line">
            <a:avLst/>
          </a:prstGeom>
          <a:ln w="25400" cap="flat" cmpd="sng">
            <a:solidFill>
              <a:srgbClr val="9BBB59"/>
            </a:solidFill>
            <a:prstDash val="solid"/>
            <a:round/>
            <a:headEnd type="none" w="med" len="med"/>
            <a:tailEnd type="none" w="med" len="med"/>
          </a:ln>
          <a:effectLst>
            <a:outerShdw dist="20000" dir="5400000" rotWithShape="0">
              <a:srgbClr val="000000">
                <a:alpha val="37999"/>
              </a:srgbClr>
            </a:outerShdw>
          </a:effectLst>
        </p:spPr>
      </p:cxnSp>
      <p:sp>
        <p:nvSpPr>
          <p:cNvPr id="47110" name="矩形 1049510"/>
          <p:cNvSpPr/>
          <p:nvPr/>
        </p:nvSpPr>
        <p:spPr>
          <a:xfrm>
            <a:off x="830263" y="417513"/>
            <a:ext cx="3500437" cy="522287"/>
          </a:xfrm>
          <a:prstGeom prst="rect">
            <a:avLst/>
          </a:prstGeom>
          <a:noFill/>
          <a:ln w="9525">
            <a:noFill/>
          </a:ln>
        </p:spPr>
        <p:txBody>
          <a:bodyPr lIns="91440" tIns="45720" rIns="91440" bIns="45720" anchor="t" anchorCtr="0">
            <a:spAutoFit/>
          </a:bodyPr>
          <a:lstStyle/>
          <a:p>
            <a:pPr>
              <a:buSzTx/>
            </a:pPr>
            <a:r>
              <a:rPr lang="zh-CN" altLang="en-US" sz="2800" b="1">
                <a:solidFill>
                  <a:srgbClr val="C00000"/>
                </a:solidFill>
                <a:latin typeface="微软雅黑" panose="020B0503020204020204" charset="-122"/>
                <a:ea typeface="微软雅黑" panose="020B0503020204020204" charset="-122"/>
              </a:rPr>
              <a:t>夏季工作的安全要点</a:t>
            </a:r>
            <a:endParaRPr lang="zh-CN" altLang="zh-CN">
              <a:latin typeface="Calibri" panose="020F0502020204030204" pitchFamily="34" charset="0"/>
              <a:ea typeface="宋体" panose="02010600030101010101" pitchFamily="2" charset="-122"/>
            </a:endParaRPr>
          </a:p>
        </p:txBody>
      </p:sp>
      <p:sp>
        <p:nvSpPr>
          <p:cNvPr id="47111" name="矩形 1049512"/>
          <p:cNvSpPr/>
          <p:nvPr/>
        </p:nvSpPr>
        <p:spPr>
          <a:xfrm>
            <a:off x="738188" y="1116013"/>
            <a:ext cx="3429000" cy="460375"/>
          </a:xfrm>
          <a:prstGeom prst="rect">
            <a:avLst/>
          </a:prstGeom>
          <a:noFill/>
          <a:ln w="9525">
            <a:noFill/>
          </a:ln>
        </p:spPr>
        <p:txBody>
          <a:bodyPr lIns="91440" tIns="45720" rIns="91440" bIns="45720" anchor="t" anchorCtr="0">
            <a:spAutoFit/>
          </a:bodyPr>
          <a:lstStyle/>
          <a:p>
            <a:pPr>
              <a:buSzTx/>
            </a:pPr>
            <a:r>
              <a:rPr lang="en-US" altLang="zh-CN" sz="2400" b="1">
                <a:latin typeface="微软雅黑" panose="020B0503020204020204" charset="-122"/>
                <a:ea typeface="微软雅黑" panose="020B0503020204020204" charset="-122"/>
                <a:sym typeface="宋体" panose="02010600030101010101" pitchFamily="2" charset="-122"/>
              </a:rPr>
              <a:t>4</a:t>
            </a:r>
            <a:r>
              <a:rPr lang="zh-CN" altLang="en-US" sz="2400" b="1">
                <a:latin typeface="微软雅黑" panose="020B0503020204020204" charset="-122"/>
                <a:ea typeface="微软雅黑" panose="020B0503020204020204" charset="-122"/>
                <a:sym typeface="宋体" panose="02010600030101010101" pitchFamily="2" charset="-122"/>
              </a:rPr>
              <a:t>、消防安全</a:t>
            </a:r>
            <a:endParaRPr lang="zh-CN" altLang="zh-CN">
              <a:latin typeface="Calibri" panose="020F0502020204030204" pitchFamily="34" charset="0"/>
              <a:ea typeface="宋体" panose="02010600030101010101" pitchFamily="2" charset="-122"/>
            </a:endParaRPr>
          </a:p>
        </p:txBody>
      </p:sp>
    </p:spTree>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129" name="组合 454"/>
          <p:cNvGrpSpPr/>
          <p:nvPr/>
        </p:nvGrpSpPr>
        <p:grpSpPr>
          <a:xfrm>
            <a:off x="2309813" y="1785938"/>
            <a:ext cx="7643812" cy="1214437"/>
            <a:chOff x="624" y="1152"/>
            <a:chExt cx="4080" cy="720"/>
          </a:xfrm>
        </p:grpSpPr>
        <p:sp>
          <p:nvSpPr>
            <p:cNvPr id="48130" name="矩形 1049514"/>
            <p:cNvSpPr/>
            <p:nvPr/>
          </p:nvSpPr>
          <p:spPr>
            <a:xfrm rot="3419335">
              <a:off x="624" y="1200"/>
              <a:ext cx="672" cy="672"/>
            </a:xfrm>
            <a:prstGeom prst="rect">
              <a:avLst/>
            </a:prstGeom>
            <a:gradFill rotWithShape="0">
              <a:gsLst>
                <a:gs pos="0">
                  <a:srgbClr val="0000FF"/>
                </a:gs>
                <a:gs pos="100000">
                  <a:srgbClr val="000076"/>
                </a:gs>
              </a:gsLst>
              <a:lin ang="5400000" scaled="1"/>
            </a:gradFill>
            <a:ln w="9525"/>
            <a:scene3d>
              <a:camera prst="legacyPerspectiveFront">
                <a:rot lat="0" lon="1500000" rev="0"/>
              </a:camera>
              <a:lightRig rig="legacyFlat4" dir="b"/>
            </a:scene3d>
            <a:sp3d extrusionH="860400" prstMaterial="legacyMatte">
              <a:bevelT w="13500" h="13500" prst="angle"/>
              <a:bevelB w="13500" h="13500" prst="angle"/>
              <a:extrusionClr>
                <a:srgbClr val="0000FF"/>
              </a:extrusionClr>
            </a:sp3d>
          </p:spPr>
          <p:txBody>
            <a:bodyPr wrap="none" lIns="91440" tIns="45720" rIns="91440" bIns="45720" anchor="ctr" anchorCtr="0">
              <a:flatTx/>
            </a:bodyPr>
            <a:lstStyle/>
            <a:p>
              <a:pPr eaLnBrk="0" hangingPunct="0"/>
              <a:endParaRPr lang="zh-CN" altLang="zh-CN">
                <a:latin typeface="Calibri" panose="020F0502020204030204" pitchFamily="34" charset="0"/>
                <a:ea typeface="宋体" panose="02010600030101010101" pitchFamily="2" charset="-122"/>
              </a:endParaRPr>
            </a:p>
          </p:txBody>
        </p:sp>
        <p:grpSp>
          <p:nvGrpSpPr>
            <p:cNvPr id="48131" name="组合 456"/>
            <p:cNvGrpSpPr/>
            <p:nvPr/>
          </p:nvGrpSpPr>
          <p:grpSpPr>
            <a:xfrm>
              <a:off x="1292" y="1296"/>
              <a:ext cx="623" cy="96"/>
              <a:chOff x="2003" y="3439"/>
              <a:chExt cx="468" cy="244"/>
            </a:xfrm>
          </p:grpSpPr>
          <p:sp>
            <p:nvSpPr>
              <p:cNvPr id="48132" name="椭圆 1049516"/>
              <p:cNvSpPr/>
              <p:nvPr/>
            </p:nvSpPr>
            <p:spPr>
              <a:xfrm>
                <a:off x="2003" y="3439"/>
                <a:ext cx="79" cy="242"/>
              </a:xfrm>
              <a:prstGeom prst="ellipse">
                <a:avLst/>
              </a:prstGeom>
              <a:gradFill rotWithShape="0">
                <a:gsLst>
                  <a:gs pos="0">
                    <a:srgbClr val="767676"/>
                  </a:gs>
                  <a:gs pos="50000">
                    <a:srgbClr val="FFFFFF"/>
                  </a:gs>
                  <a:gs pos="100000">
                    <a:srgbClr val="767676"/>
                  </a:gs>
                </a:gsLst>
                <a:lin ang="5400000" scaled="1"/>
              </a:gradFill>
              <a:ln w="9525">
                <a:noFill/>
              </a:ln>
            </p:spPr>
            <p:txBody>
              <a:bodyPr wrap="none"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sp>
            <p:nvSpPr>
              <p:cNvPr id="48133" name="矩形 1049518"/>
              <p:cNvSpPr/>
              <p:nvPr/>
            </p:nvSpPr>
            <p:spPr>
              <a:xfrm>
                <a:off x="2048" y="3441"/>
                <a:ext cx="388" cy="242"/>
              </a:xfrm>
              <a:prstGeom prst="rect">
                <a:avLst/>
              </a:prstGeom>
              <a:gradFill rotWithShape="0">
                <a:gsLst>
                  <a:gs pos="0">
                    <a:srgbClr val="767676"/>
                  </a:gs>
                  <a:gs pos="50000">
                    <a:srgbClr val="FFFFFF"/>
                  </a:gs>
                  <a:gs pos="100000">
                    <a:srgbClr val="767676"/>
                  </a:gs>
                </a:gsLst>
                <a:lin ang="5400000" scaled="1"/>
              </a:gradFill>
              <a:ln w="9525">
                <a:noFill/>
              </a:ln>
            </p:spPr>
            <p:txBody>
              <a:bodyPr wrap="none"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sp>
            <p:nvSpPr>
              <p:cNvPr id="48134" name="椭圆 1049520"/>
              <p:cNvSpPr/>
              <p:nvPr/>
            </p:nvSpPr>
            <p:spPr>
              <a:xfrm>
                <a:off x="2400" y="3441"/>
                <a:ext cx="71" cy="237"/>
              </a:xfrm>
              <a:prstGeom prst="ellipse">
                <a:avLst/>
              </a:prstGeom>
              <a:gradFill rotWithShape="0">
                <a:gsLst>
                  <a:gs pos="0">
                    <a:srgbClr val="767676"/>
                  </a:gs>
                  <a:gs pos="50000">
                    <a:srgbClr val="FFFFFF"/>
                  </a:gs>
                  <a:gs pos="100000">
                    <a:srgbClr val="767676"/>
                  </a:gs>
                </a:gsLst>
                <a:lin ang="5400000" scaled="1"/>
              </a:gradFill>
              <a:ln w="12700" cap="flat" cmpd="sng">
                <a:solidFill>
                  <a:srgbClr val="FFFFFF"/>
                </a:solidFill>
                <a:prstDash val="solid"/>
                <a:round/>
                <a:headEnd type="none" w="med" len="med"/>
                <a:tailEnd type="none" w="med" len="med"/>
              </a:ln>
            </p:spPr>
            <p:txBody>
              <a:bodyPr wrap="none"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sp>
            <p:nvSpPr>
              <p:cNvPr id="48135" name="椭圆 1049522"/>
              <p:cNvSpPr/>
              <p:nvPr/>
            </p:nvSpPr>
            <p:spPr>
              <a:xfrm>
                <a:off x="2438" y="3520"/>
                <a:ext cx="20" cy="67"/>
              </a:xfrm>
              <a:prstGeom prst="ellipse">
                <a:avLst/>
              </a:prstGeom>
              <a:gradFill rotWithShape="0">
                <a:gsLst>
                  <a:gs pos="0">
                    <a:srgbClr val="767676"/>
                  </a:gs>
                  <a:gs pos="50000">
                    <a:srgbClr val="FFFFFF"/>
                  </a:gs>
                  <a:gs pos="100000">
                    <a:srgbClr val="767676"/>
                  </a:gs>
                </a:gsLst>
                <a:lin ang="5400000" scaled="1"/>
              </a:gradFill>
              <a:ln w="9525">
                <a:noFill/>
              </a:ln>
            </p:spPr>
            <p:txBody>
              <a:bodyPr wrap="none"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grpSp>
        <p:sp>
          <p:nvSpPr>
            <p:cNvPr id="48136" name="矩形 1049524"/>
            <p:cNvSpPr/>
            <p:nvPr/>
          </p:nvSpPr>
          <p:spPr>
            <a:xfrm rot="3419335">
              <a:off x="1776" y="1152"/>
              <a:ext cx="672" cy="672"/>
            </a:xfrm>
            <a:prstGeom prst="rect">
              <a:avLst/>
            </a:prstGeom>
            <a:solidFill>
              <a:srgbClr val="4F81BD"/>
            </a:solidFill>
            <a:ln w="9525"/>
            <a:scene3d>
              <a:camera prst="legacyPerspectiveFront">
                <a:rot lat="0" lon="1500000" rev="0"/>
              </a:camera>
              <a:lightRig rig="legacyFlat4" dir="b"/>
            </a:scene3d>
            <a:sp3d extrusionH="860400" prstMaterial="legacyMatte">
              <a:bevelT w="13500" h="13500" prst="angle"/>
              <a:bevelB w="13500" h="13500" prst="angle"/>
              <a:extrusionClr>
                <a:srgbClr val="4F81BD"/>
              </a:extrusionClr>
            </a:sp3d>
          </p:spPr>
          <p:txBody>
            <a:bodyPr wrap="none" lIns="91440" tIns="45720" rIns="91440" bIns="45720" anchor="ctr" anchorCtr="0">
              <a:flatTx/>
            </a:bodyPr>
            <a:lstStyle/>
            <a:p>
              <a:pPr eaLnBrk="0" hangingPunct="0"/>
              <a:endParaRPr lang="zh-CN" altLang="zh-CN">
                <a:latin typeface="Calibri" panose="020F0502020204030204" pitchFamily="34" charset="0"/>
                <a:ea typeface="宋体" panose="02010600030101010101" pitchFamily="2" charset="-122"/>
              </a:endParaRPr>
            </a:p>
          </p:txBody>
        </p:sp>
        <p:grpSp>
          <p:nvGrpSpPr>
            <p:cNvPr id="48137" name="组合 458"/>
            <p:cNvGrpSpPr/>
            <p:nvPr/>
          </p:nvGrpSpPr>
          <p:grpSpPr>
            <a:xfrm>
              <a:off x="2444" y="1296"/>
              <a:ext cx="623" cy="96"/>
              <a:chOff x="2003" y="3439"/>
              <a:chExt cx="468" cy="244"/>
            </a:xfrm>
          </p:grpSpPr>
          <p:sp>
            <p:nvSpPr>
              <p:cNvPr id="48138" name="椭圆 1049526"/>
              <p:cNvSpPr/>
              <p:nvPr/>
            </p:nvSpPr>
            <p:spPr>
              <a:xfrm>
                <a:off x="2003" y="3439"/>
                <a:ext cx="79" cy="242"/>
              </a:xfrm>
              <a:prstGeom prst="ellipse">
                <a:avLst/>
              </a:prstGeom>
              <a:gradFill rotWithShape="0">
                <a:gsLst>
                  <a:gs pos="0">
                    <a:srgbClr val="767676"/>
                  </a:gs>
                  <a:gs pos="50000">
                    <a:srgbClr val="FFFFFF"/>
                  </a:gs>
                  <a:gs pos="100000">
                    <a:srgbClr val="767676"/>
                  </a:gs>
                </a:gsLst>
                <a:lin ang="5400000" scaled="1"/>
              </a:gradFill>
              <a:ln w="9525">
                <a:noFill/>
              </a:ln>
            </p:spPr>
            <p:txBody>
              <a:bodyPr wrap="none"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sp>
            <p:nvSpPr>
              <p:cNvPr id="48139" name="矩形 1049528"/>
              <p:cNvSpPr/>
              <p:nvPr/>
            </p:nvSpPr>
            <p:spPr>
              <a:xfrm>
                <a:off x="2048" y="3441"/>
                <a:ext cx="388" cy="242"/>
              </a:xfrm>
              <a:prstGeom prst="rect">
                <a:avLst/>
              </a:prstGeom>
              <a:gradFill rotWithShape="0">
                <a:gsLst>
                  <a:gs pos="0">
                    <a:srgbClr val="767676"/>
                  </a:gs>
                  <a:gs pos="50000">
                    <a:srgbClr val="FFFFFF"/>
                  </a:gs>
                  <a:gs pos="100000">
                    <a:srgbClr val="767676"/>
                  </a:gs>
                </a:gsLst>
                <a:lin ang="5400000" scaled="1"/>
              </a:gradFill>
              <a:ln w="9525">
                <a:noFill/>
              </a:ln>
            </p:spPr>
            <p:txBody>
              <a:bodyPr wrap="none"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sp>
            <p:nvSpPr>
              <p:cNvPr id="48140" name="椭圆 1049530"/>
              <p:cNvSpPr/>
              <p:nvPr/>
            </p:nvSpPr>
            <p:spPr>
              <a:xfrm>
                <a:off x="2400" y="3441"/>
                <a:ext cx="71" cy="237"/>
              </a:xfrm>
              <a:prstGeom prst="ellipse">
                <a:avLst/>
              </a:prstGeom>
              <a:gradFill rotWithShape="0">
                <a:gsLst>
                  <a:gs pos="0">
                    <a:srgbClr val="767676"/>
                  </a:gs>
                  <a:gs pos="50000">
                    <a:srgbClr val="FFFFFF"/>
                  </a:gs>
                  <a:gs pos="100000">
                    <a:srgbClr val="767676"/>
                  </a:gs>
                </a:gsLst>
                <a:lin ang="5400000" scaled="1"/>
              </a:gradFill>
              <a:ln w="12700" cap="flat" cmpd="sng">
                <a:solidFill>
                  <a:srgbClr val="FFFFFF"/>
                </a:solidFill>
                <a:prstDash val="solid"/>
                <a:round/>
                <a:headEnd type="none" w="med" len="med"/>
                <a:tailEnd type="none" w="med" len="med"/>
              </a:ln>
            </p:spPr>
            <p:txBody>
              <a:bodyPr wrap="none"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sp>
            <p:nvSpPr>
              <p:cNvPr id="48141" name="椭圆 1049532"/>
              <p:cNvSpPr/>
              <p:nvPr/>
            </p:nvSpPr>
            <p:spPr>
              <a:xfrm>
                <a:off x="2438" y="3520"/>
                <a:ext cx="20" cy="67"/>
              </a:xfrm>
              <a:prstGeom prst="ellipse">
                <a:avLst/>
              </a:prstGeom>
              <a:gradFill rotWithShape="0">
                <a:gsLst>
                  <a:gs pos="0">
                    <a:srgbClr val="767676"/>
                  </a:gs>
                  <a:gs pos="50000">
                    <a:srgbClr val="FFFFFF"/>
                  </a:gs>
                  <a:gs pos="100000">
                    <a:srgbClr val="767676"/>
                  </a:gs>
                </a:gsLst>
                <a:lin ang="5400000" scaled="1"/>
              </a:gradFill>
              <a:ln w="9525">
                <a:noFill/>
              </a:ln>
            </p:spPr>
            <p:txBody>
              <a:bodyPr wrap="none"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grpSp>
        <p:sp>
          <p:nvSpPr>
            <p:cNvPr id="48142" name="矩形 1049534"/>
            <p:cNvSpPr/>
            <p:nvPr/>
          </p:nvSpPr>
          <p:spPr>
            <a:xfrm rot="3419335">
              <a:off x="2876" y="1151"/>
              <a:ext cx="672" cy="671"/>
            </a:xfrm>
            <a:prstGeom prst="rect">
              <a:avLst/>
            </a:prstGeom>
            <a:gradFill rotWithShape="0">
              <a:gsLst>
                <a:gs pos="0">
                  <a:srgbClr val="0000FF"/>
                </a:gs>
                <a:gs pos="100000">
                  <a:srgbClr val="000076"/>
                </a:gs>
              </a:gsLst>
              <a:lin ang="5400000" scaled="1"/>
            </a:gradFill>
            <a:ln w="9525"/>
            <a:scene3d>
              <a:camera prst="legacyPerspectiveFront">
                <a:rot lat="0" lon="1500000" rev="0"/>
              </a:camera>
              <a:lightRig rig="legacyFlat4" dir="b"/>
            </a:scene3d>
            <a:sp3d extrusionH="860400" prstMaterial="legacyMatte">
              <a:bevelT w="13500" h="13500" prst="angle"/>
              <a:bevelB w="13500" h="13500" prst="angle"/>
              <a:extrusionClr>
                <a:srgbClr val="0000FF"/>
              </a:extrusionClr>
            </a:sp3d>
          </p:spPr>
          <p:txBody>
            <a:bodyPr wrap="none" lIns="91440" tIns="45720" rIns="91440" bIns="45720" anchor="ctr" anchorCtr="0">
              <a:flatTx/>
            </a:bodyPr>
            <a:lstStyle/>
            <a:p>
              <a:pPr eaLnBrk="0" hangingPunct="0"/>
              <a:endParaRPr lang="zh-CN" altLang="zh-CN">
                <a:latin typeface="Calibri" panose="020F0502020204030204" pitchFamily="34" charset="0"/>
                <a:ea typeface="宋体" panose="02010600030101010101" pitchFamily="2" charset="-122"/>
              </a:endParaRPr>
            </a:p>
          </p:txBody>
        </p:sp>
        <p:grpSp>
          <p:nvGrpSpPr>
            <p:cNvPr id="48143" name="组合 460"/>
            <p:cNvGrpSpPr/>
            <p:nvPr/>
          </p:nvGrpSpPr>
          <p:grpSpPr>
            <a:xfrm>
              <a:off x="3605" y="1296"/>
              <a:ext cx="817" cy="96"/>
              <a:chOff x="2003" y="3439"/>
              <a:chExt cx="468" cy="244"/>
            </a:xfrm>
          </p:grpSpPr>
          <p:sp>
            <p:nvSpPr>
              <p:cNvPr id="48144" name="椭圆 1049536"/>
              <p:cNvSpPr/>
              <p:nvPr/>
            </p:nvSpPr>
            <p:spPr>
              <a:xfrm>
                <a:off x="2003" y="3439"/>
                <a:ext cx="79" cy="242"/>
              </a:xfrm>
              <a:prstGeom prst="ellipse">
                <a:avLst/>
              </a:prstGeom>
              <a:gradFill rotWithShape="0">
                <a:gsLst>
                  <a:gs pos="0">
                    <a:srgbClr val="767676"/>
                  </a:gs>
                  <a:gs pos="50000">
                    <a:srgbClr val="FFFFFF"/>
                  </a:gs>
                  <a:gs pos="100000">
                    <a:srgbClr val="767676"/>
                  </a:gs>
                </a:gsLst>
                <a:lin ang="5400000" scaled="1"/>
              </a:gradFill>
              <a:ln w="9525">
                <a:noFill/>
              </a:ln>
            </p:spPr>
            <p:txBody>
              <a:bodyPr wrap="none"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sp>
            <p:nvSpPr>
              <p:cNvPr id="48145" name="矩形 1049538"/>
              <p:cNvSpPr/>
              <p:nvPr/>
            </p:nvSpPr>
            <p:spPr>
              <a:xfrm>
                <a:off x="2048" y="3441"/>
                <a:ext cx="388" cy="242"/>
              </a:xfrm>
              <a:prstGeom prst="rect">
                <a:avLst/>
              </a:prstGeom>
              <a:gradFill rotWithShape="0">
                <a:gsLst>
                  <a:gs pos="0">
                    <a:srgbClr val="767676"/>
                  </a:gs>
                  <a:gs pos="50000">
                    <a:srgbClr val="FFFFFF"/>
                  </a:gs>
                  <a:gs pos="100000">
                    <a:srgbClr val="767676"/>
                  </a:gs>
                </a:gsLst>
                <a:lin ang="5400000" scaled="1"/>
              </a:gradFill>
              <a:ln w="9525">
                <a:noFill/>
              </a:ln>
            </p:spPr>
            <p:txBody>
              <a:bodyPr wrap="none"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sp>
            <p:nvSpPr>
              <p:cNvPr id="48146" name="椭圆 1049540"/>
              <p:cNvSpPr/>
              <p:nvPr/>
            </p:nvSpPr>
            <p:spPr>
              <a:xfrm>
                <a:off x="2400" y="3441"/>
                <a:ext cx="71" cy="237"/>
              </a:xfrm>
              <a:prstGeom prst="ellipse">
                <a:avLst/>
              </a:prstGeom>
              <a:gradFill rotWithShape="0">
                <a:gsLst>
                  <a:gs pos="0">
                    <a:srgbClr val="767676"/>
                  </a:gs>
                  <a:gs pos="50000">
                    <a:srgbClr val="FFFFFF"/>
                  </a:gs>
                  <a:gs pos="100000">
                    <a:srgbClr val="767676"/>
                  </a:gs>
                </a:gsLst>
                <a:lin ang="5400000" scaled="1"/>
              </a:gradFill>
              <a:ln w="12700" cap="flat" cmpd="sng">
                <a:solidFill>
                  <a:srgbClr val="FFFFFF"/>
                </a:solidFill>
                <a:prstDash val="solid"/>
                <a:round/>
                <a:headEnd type="none" w="med" len="med"/>
                <a:tailEnd type="none" w="med" len="med"/>
              </a:ln>
            </p:spPr>
            <p:txBody>
              <a:bodyPr wrap="none"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sp>
            <p:nvSpPr>
              <p:cNvPr id="48147" name="椭圆 1049542"/>
              <p:cNvSpPr/>
              <p:nvPr/>
            </p:nvSpPr>
            <p:spPr>
              <a:xfrm>
                <a:off x="2438" y="3520"/>
                <a:ext cx="20" cy="67"/>
              </a:xfrm>
              <a:prstGeom prst="ellipse">
                <a:avLst/>
              </a:prstGeom>
              <a:gradFill rotWithShape="0">
                <a:gsLst>
                  <a:gs pos="0">
                    <a:srgbClr val="767676"/>
                  </a:gs>
                  <a:gs pos="50000">
                    <a:srgbClr val="FFFFFF"/>
                  </a:gs>
                  <a:gs pos="100000">
                    <a:srgbClr val="767676"/>
                  </a:gs>
                </a:gsLst>
                <a:lin ang="5400000" scaled="1"/>
              </a:gradFill>
              <a:ln w="9525">
                <a:noFill/>
              </a:ln>
            </p:spPr>
            <p:txBody>
              <a:bodyPr wrap="none" lIns="91440" tIns="45720" rIns="91440" bIns="45720" anchor="ctr" anchorCtr="0"/>
              <a:lstStyle/>
              <a:p>
                <a:pPr eaLnBrk="0" hangingPunct="0"/>
                <a:endParaRPr lang="zh-CN" altLang="zh-CN">
                  <a:latin typeface="Calibri" panose="020F0502020204030204" pitchFamily="34" charset="0"/>
                  <a:ea typeface="宋体" panose="02010600030101010101" pitchFamily="2" charset="-122"/>
                </a:endParaRPr>
              </a:p>
            </p:txBody>
          </p:sp>
        </p:grpSp>
        <p:sp>
          <p:nvSpPr>
            <p:cNvPr id="48148" name="矩形 1049544"/>
            <p:cNvSpPr/>
            <p:nvPr/>
          </p:nvSpPr>
          <p:spPr>
            <a:xfrm rot="3419335">
              <a:off x="4032" y="1152"/>
              <a:ext cx="672" cy="672"/>
            </a:xfrm>
            <a:prstGeom prst="rect">
              <a:avLst/>
            </a:prstGeom>
            <a:solidFill>
              <a:srgbClr val="4F81BD"/>
            </a:solidFill>
            <a:ln w="9525"/>
            <a:scene3d>
              <a:camera prst="legacyPerspectiveFront">
                <a:rot lat="0" lon="1500000" rev="0"/>
              </a:camera>
              <a:lightRig rig="legacyFlat4" dir="b"/>
            </a:scene3d>
            <a:sp3d extrusionH="860400" prstMaterial="legacyMatte">
              <a:bevelT w="13500" h="13500" prst="angle"/>
              <a:bevelB w="13500" h="13500" prst="angle"/>
              <a:extrusionClr>
                <a:srgbClr val="4F81BD"/>
              </a:extrusionClr>
            </a:sp3d>
          </p:spPr>
          <p:txBody>
            <a:bodyPr wrap="none" lIns="91440" tIns="45720" rIns="91440" bIns="45720" anchor="ctr" anchorCtr="0">
              <a:flatTx/>
            </a:bodyPr>
            <a:lstStyle/>
            <a:p>
              <a:pPr eaLnBrk="0" hangingPunct="0"/>
              <a:endParaRPr lang="zh-CN" altLang="zh-CN">
                <a:latin typeface="Calibri" panose="020F0502020204030204" pitchFamily="34" charset="0"/>
                <a:ea typeface="宋体" panose="02010600030101010101" pitchFamily="2" charset="-122"/>
              </a:endParaRPr>
            </a:p>
          </p:txBody>
        </p:sp>
      </p:grpSp>
      <p:sp>
        <p:nvSpPr>
          <p:cNvPr id="48149" name="矩形 1049546"/>
          <p:cNvSpPr/>
          <p:nvPr/>
        </p:nvSpPr>
        <p:spPr>
          <a:xfrm>
            <a:off x="2357438" y="2190750"/>
            <a:ext cx="1203325" cy="398463"/>
          </a:xfrm>
          <a:prstGeom prst="rect">
            <a:avLst/>
          </a:prstGeom>
          <a:noFill/>
          <a:ln w="9525">
            <a:noFill/>
          </a:ln>
        </p:spPr>
        <p:txBody>
          <a:bodyPr wrap="none" lIns="91440" tIns="45720" rIns="91440" bIns="45720" anchor="t" anchorCtr="0">
            <a:spAutoFit/>
          </a:bodyPr>
          <a:lstStyle/>
          <a:p>
            <a:pPr>
              <a:buSzTx/>
            </a:pPr>
            <a:r>
              <a:rPr lang="zh-CN" altLang="en-US" sz="2000" b="1">
                <a:solidFill>
                  <a:srgbClr val="FFFFFF"/>
                </a:solidFill>
                <a:latin typeface="微软雅黑" panose="020B0503020204020204" charset="-122"/>
                <a:ea typeface="微软雅黑" panose="020B0503020204020204" charset="-122"/>
              </a:rPr>
              <a:t>抑制灭火</a:t>
            </a:r>
            <a:endParaRPr lang="zh-CN" altLang="zh-CN">
              <a:latin typeface="Calibri" panose="020F0502020204030204" pitchFamily="34" charset="0"/>
              <a:ea typeface="宋体" panose="02010600030101010101" pitchFamily="2" charset="-122"/>
            </a:endParaRPr>
          </a:p>
        </p:txBody>
      </p:sp>
      <p:sp>
        <p:nvSpPr>
          <p:cNvPr id="48150" name="矩形 1049548"/>
          <p:cNvSpPr/>
          <p:nvPr/>
        </p:nvSpPr>
        <p:spPr>
          <a:xfrm>
            <a:off x="4551363" y="2127250"/>
            <a:ext cx="1204912" cy="400050"/>
          </a:xfrm>
          <a:prstGeom prst="rect">
            <a:avLst/>
          </a:prstGeom>
          <a:noFill/>
          <a:ln w="9525">
            <a:noFill/>
          </a:ln>
        </p:spPr>
        <p:txBody>
          <a:bodyPr wrap="none" lIns="91440" tIns="45720" rIns="91440" bIns="45720" anchor="t" anchorCtr="0">
            <a:spAutoFit/>
          </a:bodyPr>
          <a:lstStyle/>
          <a:p>
            <a:pPr>
              <a:buSzTx/>
            </a:pPr>
            <a:r>
              <a:rPr lang="zh-CN" altLang="en-US" sz="2000" b="1">
                <a:solidFill>
                  <a:srgbClr val="FFFFFF"/>
                </a:solidFill>
                <a:latin typeface="微软雅黑" panose="020B0503020204020204" charset="-122"/>
                <a:ea typeface="微软雅黑" panose="020B0503020204020204" charset="-122"/>
              </a:rPr>
              <a:t>冷却灭火</a:t>
            </a:r>
            <a:endParaRPr lang="zh-CN" altLang="zh-CN">
              <a:latin typeface="Calibri" panose="020F0502020204030204" pitchFamily="34" charset="0"/>
              <a:ea typeface="宋体" panose="02010600030101010101" pitchFamily="2" charset="-122"/>
            </a:endParaRPr>
          </a:p>
        </p:txBody>
      </p:sp>
      <p:sp>
        <p:nvSpPr>
          <p:cNvPr id="48151" name="矩形 1049550"/>
          <p:cNvSpPr/>
          <p:nvPr/>
        </p:nvSpPr>
        <p:spPr>
          <a:xfrm>
            <a:off x="6691313" y="2127250"/>
            <a:ext cx="1203325" cy="400050"/>
          </a:xfrm>
          <a:prstGeom prst="rect">
            <a:avLst/>
          </a:prstGeom>
          <a:noFill/>
          <a:ln w="9525">
            <a:noFill/>
          </a:ln>
        </p:spPr>
        <p:txBody>
          <a:bodyPr wrap="none" lIns="91440" tIns="45720" rIns="91440" bIns="45720" anchor="t" anchorCtr="0">
            <a:spAutoFit/>
          </a:bodyPr>
          <a:lstStyle/>
          <a:p>
            <a:pPr>
              <a:buSzTx/>
            </a:pPr>
            <a:r>
              <a:rPr lang="zh-CN" altLang="en-US" sz="2000" b="1">
                <a:solidFill>
                  <a:srgbClr val="FFFFFF"/>
                </a:solidFill>
                <a:latin typeface="微软雅黑" panose="020B0503020204020204" charset="-122"/>
                <a:ea typeface="微软雅黑" panose="020B0503020204020204" charset="-122"/>
              </a:rPr>
              <a:t>隔离灭火</a:t>
            </a:r>
            <a:endParaRPr lang="zh-CN" altLang="zh-CN">
              <a:latin typeface="Calibri" panose="020F0502020204030204" pitchFamily="34" charset="0"/>
              <a:ea typeface="宋体" panose="02010600030101010101" pitchFamily="2" charset="-122"/>
            </a:endParaRPr>
          </a:p>
        </p:txBody>
      </p:sp>
      <p:sp>
        <p:nvSpPr>
          <p:cNvPr id="48152" name="矩形 1049552"/>
          <p:cNvSpPr/>
          <p:nvPr/>
        </p:nvSpPr>
        <p:spPr>
          <a:xfrm>
            <a:off x="8851900" y="2152650"/>
            <a:ext cx="1203325" cy="398463"/>
          </a:xfrm>
          <a:prstGeom prst="rect">
            <a:avLst/>
          </a:prstGeom>
          <a:noFill/>
          <a:ln w="9525">
            <a:noFill/>
          </a:ln>
        </p:spPr>
        <p:txBody>
          <a:bodyPr wrap="none" lIns="91440" tIns="45720" rIns="91440" bIns="45720" anchor="t" anchorCtr="0">
            <a:spAutoFit/>
          </a:bodyPr>
          <a:lstStyle/>
          <a:p>
            <a:pPr>
              <a:buSzTx/>
            </a:pPr>
            <a:r>
              <a:rPr lang="zh-CN" altLang="en-US" sz="2000" b="1">
                <a:solidFill>
                  <a:srgbClr val="FFFFFF"/>
                </a:solidFill>
                <a:latin typeface="微软雅黑" panose="020B0503020204020204" charset="-122"/>
                <a:ea typeface="微软雅黑" panose="020B0503020204020204" charset="-122"/>
              </a:rPr>
              <a:t>窒息灭火</a:t>
            </a:r>
            <a:endParaRPr lang="zh-CN" altLang="zh-CN">
              <a:latin typeface="Calibri" panose="020F0502020204030204" pitchFamily="34" charset="0"/>
              <a:ea typeface="宋体" panose="02010600030101010101" pitchFamily="2" charset="-122"/>
            </a:endParaRPr>
          </a:p>
        </p:txBody>
      </p:sp>
      <p:sp>
        <p:nvSpPr>
          <p:cNvPr id="48153" name="圆角矩形 1049554"/>
          <p:cNvSpPr/>
          <p:nvPr/>
        </p:nvSpPr>
        <p:spPr>
          <a:xfrm>
            <a:off x="1666875" y="3286125"/>
            <a:ext cx="1928813" cy="2738438"/>
          </a:xfrm>
          <a:prstGeom prst="roundRect">
            <a:avLst>
              <a:gd name="adj" fmla="val 13745"/>
            </a:avLst>
          </a:prstGeom>
          <a:solidFill>
            <a:srgbClr val="FFFFFF"/>
          </a:solidFill>
          <a:ln w="25400" cap="flat" cmpd="sng">
            <a:solidFill>
              <a:srgbClr val="9BBB59"/>
            </a:solidFill>
            <a:prstDash val="solid"/>
            <a:round/>
            <a:headEnd type="none" w="med" len="med"/>
            <a:tailEnd type="none" w="med" len="med"/>
          </a:ln>
        </p:spPr>
        <p:txBody>
          <a:bodyPr wrap="none" lIns="91440" tIns="45720" rIns="91440" bIns="45720" anchor="ctr" anchorCtr="0"/>
          <a:lstStyle/>
          <a:p>
            <a:r>
              <a:rPr lang="zh-CN" altLang="en-US" sz="2000" b="1">
                <a:solidFill>
                  <a:srgbClr val="002060"/>
                </a:solidFill>
                <a:latin typeface="微软雅黑" panose="020B0503020204020204" charset="-122"/>
                <a:ea typeface="微软雅黑" panose="020B0503020204020204" charset="-122"/>
              </a:rPr>
              <a:t>（化学灭火法）</a:t>
            </a:r>
            <a:endParaRPr lang="zh-CN" altLang="zh-CN">
              <a:latin typeface="Calibri" panose="020F0502020204030204" pitchFamily="34" charset="0"/>
              <a:ea typeface="宋体" panose="02010600030101010101" pitchFamily="2" charset="-122"/>
            </a:endParaRPr>
          </a:p>
          <a:p>
            <a:r>
              <a:rPr lang="zh-CN" altLang="en-US" sz="2000" b="1">
                <a:solidFill>
                  <a:srgbClr val="002060"/>
                </a:solidFill>
                <a:latin typeface="微软雅黑" panose="020B0503020204020204" charset="-122"/>
                <a:ea typeface="微软雅黑" panose="020B0503020204020204" charset="-122"/>
              </a:rPr>
              <a:t>使灭火剂参与</a:t>
            </a:r>
            <a:endParaRPr lang="zh-CN" altLang="zh-CN">
              <a:latin typeface="Calibri" panose="020F0502020204030204" pitchFamily="34" charset="0"/>
              <a:ea typeface="宋体" panose="02010600030101010101" pitchFamily="2" charset="-122"/>
            </a:endParaRPr>
          </a:p>
          <a:p>
            <a:r>
              <a:rPr lang="zh-CN" altLang="en-US" sz="2000" b="1">
                <a:solidFill>
                  <a:srgbClr val="002060"/>
                </a:solidFill>
                <a:latin typeface="微软雅黑" panose="020B0503020204020204" charset="-122"/>
                <a:ea typeface="微软雅黑" panose="020B0503020204020204" charset="-122"/>
              </a:rPr>
              <a:t>到燃烧反应过</a:t>
            </a:r>
            <a:endParaRPr lang="zh-CN" altLang="zh-CN">
              <a:latin typeface="Calibri" panose="020F0502020204030204" pitchFamily="34" charset="0"/>
              <a:ea typeface="宋体" panose="02010600030101010101" pitchFamily="2" charset="-122"/>
            </a:endParaRPr>
          </a:p>
          <a:p>
            <a:r>
              <a:rPr lang="zh-CN" altLang="en-US" sz="2000" b="1">
                <a:solidFill>
                  <a:srgbClr val="002060"/>
                </a:solidFill>
                <a:latin typeface="微软雅黑" panose="020B0503020204020204" charset="-122"/>
                <a:ea typeface="微软雅黑" panose="020B0503020204020204" charset="-122"/>
              </a:rPr>
              <a:t>程中去，抑制</a:t>
            </a:r>
            <a:endParaRPr lang="zh-CN" altLang="zh-CN">
              <a:latin typeface="Calibri" panose="020F0502020204030204" pitchFamily="34" charset="0"/>
              <a:ea typeface="宋体" panose="02010600030101010101" pitchFamily="2" charset="-122"/>
            </a:endParaRPr>
          </a:p>
          <a:p>
            <a:r>
              <a:rPr lang="zh-CN" altLang="en-US" sz="2000" b="1">
                <a:solidFill>
                  <a:srgbClr val="002060"/>
                </a:solidFill>
                <a:latin typeface="微软雅黑" panose="020B0503020204020204" charset="-122"/>
                <a:ea typeface="微软雅黑" panose="020B0503020204020204" charset="-122"/>
              </a:rPr>
              <a:t>燃烧反应（可</a:t>
            </a:r>
            <a:endParaRPr lang="zh-CN" altLang="zh-CN">
              <a:latin typeface="Calibri" panose="020F0502020204030204" pitchFamily="34" charset="0"/>
              <a:ea typeface="宋体" panose="02010600030101010101" pitchFamily="2" charset="-122"/>
            </a:endParaRPr>
          </a:p>
          <a:p>
            <a:r>
              <a:rPr lang="zh-CN" altLang="en-US" sz="2000" b="1">
                <a:solidFill>
                  <a:srgbClr val="002060"/>
                </a:solidFill>
                <a:latin typeface="微软雅黑" panose="020B0503020204020204" charset="-122"/>
                <a:ea typeface="微软雅黑" panose="020B0503020204020204" charset="-122"/>
              </a:rPr>
              <a:t>用干粉灭火器）</a:t>
            </a:r>
            <a:endParaRPr lang="zh-CN" altLang="zh-CN">
              <a:latin typeface="Calibri" panose="020F0502020204030204" pitchFamily="34" charset="0"/>
              <a:ea typeface="宋体" panose="02010600030101010101" pitchFamily="2" charset="-122"/>
            </a:endParaRPr>
          </a:p>
          <a:p>
            <a:endParaRPr lang="zh-CN" altLang="zh-CN">
              <a:latin typeface="Calibri" panose="020F0502020204030204" pitchFamily="34" charset="0"/>
              <a:ea typeface="宋体" panose="02010600030101010101" pitchFamily="2" charset="-122"/>
            </a:endParaRPr>
          </a:p>
        </p:txBody>
      </p:sp>
      <p:sp>
        <p:nvSpPr>
          <p:cNvPr id="48154" name="圆角矩形 1049556"/>
          <p:cNvSpPr/>
          <p:nvPr/>
        </p:nvSpPr>
        <p:spPr>
          <a:xfrm>
            <a:off x="3952875" y="3286125"/>
            <a:ext cx="1928813" cy="2738438"/>
          </a:xfrm>
          <a:prstGeom prst="roundRect">
            <a:avLst>
              <a:gd name="adj" fmla="val 13745"/>
            </a:avLst>
          </a:prstGeom>
          <a:solidFill>
            <a:srgbClr val="FFFFFF"/>
          </a:solidFill>
          <a:ln w="25400" cap="flat" cmpd="sng">
            <a:solidFill>
              <a:srgbClr val="9BBB59"/>
            </a:solidFill>
            <a:prstDash val="solid"/>
            <a:round/>
            <a:headEnd type="none" w="med" len="med"/>
            <a:tailEnd type="none" w="med" len="med"/>
          </a:ln>
        </p:spPr>
        <p:txBody>
          <a:bodyPr wrap="none" lIns="91440" tIns="45720" rIns="91440" bIns="45720" anchor="ctr" anchorCtr="0"/>
          <a:lstStyle/>
          <a:p>
            <a:r>
              <a:rPr lang="zh-CN" altLang="en-US" sz="2000" b="1">
                <a:solidFill>
                  <a:srgbClr val="002060"/>
                </a:solidFill>
                <a:latin typeface="微软雅黑" panose="020B0503020204020204" charset="-122"/>
                <a:ea typeface="微软雅黑" panose="020B0503020204020204" charset="-122"/>
              </a:rPr>
              <a:t>用吸收大量的</a:t>
            </a:r>
            <a:endParaRPr lang="zh-CN" altLang="zh-CN">
              <a:latin typeface="Calibri" panose="020F0502020204030204" pitchFamily="34" charset="0"/>
              <a:ea typeface="宋体" panose="02010600030101010101" pitchFamily="2" charset="-122"/>
            </a:endParaRPr>
          </a:p>
          <a:p>
            <a:r>
              <a:rPr lang="zh-CN" altLang="en-US" sz="2000" b="1">
                <a:solidFill>
                  <a:srgbClr val="002060"/>
                </a:solidFill>
                <a:latin typeface="微软雅黑" panose="020B0503020204020204" charset="-122"/>
                <a:ea typeface="微软雅黑" panose="020B0503020204020204" charset="-122"/>
              </a:rPr>
              <a:t>热使燃烧物的</a:t>
            </a:r>
            <a:endParaRPr lang="zh-CN" altLang="zh-CN">
              <a:latin typeface="Calibri" panose="020F0502020204030204" pitchFamily="34" charset="0"/>
              <a:ea typeface="宋体" panose="02010600030101010101" pitchFamily="2" charset="-122"/>
            </a:endParaRPr>
          </a:p>
          <a:p>
            <a:r>
              <a:rPr lang="zh-CN" altLang="en-US" sz="2000" b="1">
                <a:solidFill>
                  <a:srgbClr val="002060"/>
                </a:solidFill>
                <a:latin typeface="微软雅黑" panose="020B0503020204020204" charset="-122"/>
                <a:ea typeface="微软雅黑" panose="020B0503020204020204" charset="-122"/>
              </a:rPr>
              <a:t>温度降低于燃</a:t>
            </a:r>
            <a:endParaRPr lang="zh-CN" altLang="zh-CN">
              <a:latin typeface="Calibri" panose="020F0502020204030204" pitchFamily="34" charset="0"/>
              <a:ea typeface="宋体" panose="02010600030101010101" pitchFamily="2" charset="-122"/>
            </a:endParaRPr>
          </a:p>
          <a:p>
            <a:r>
              <a:rPr lang="zh-CN" altLang="en-US" sz="2000" b="1">
                <a:solidFill>
                  <a:srgbClr val="002060"/>
                </a:solidFill>
                <a:latin typeface="微软雅黑" panose="020B0503020204020204" charset="-122"/>
                <a:ea typeface="微软雅黑" panose="020B0503020204020204" charset="-122"/>
              </a:rPr>
              <a:t>点以下（可用</a:t>
            </a:r>
            <a:endParaRPr lang="zh-CN" altLang="zh-CN">
              <a:latin typeface="Calibri" panose="020F0502020204030204" pitchFamily="34" charset="0"/>
              <a:ea typeface="宋体" panose="02010600030101010101" pitchFamily="2" charset="-122"/>
            </a:endParaRPr>
          </a:p>
          <a:p>
            <a:r>
              <a:rPr lang="zh-CN" altLang="en-US" sz="2000" b="1">
                <a:solidFill>
                  <a:srgbClr val="002060"/>
                </a:solidFill>
                <a:latin typeface="微软雅黑" panose="020B0503020204020204" charset="-122"/>
                <a:ea typeface="微软雅黑" panose="020B0503020204020204" charset="-122"/>
              </a:rPr>
              <a:t>ＣＯ２灭火器）</a:t>
            </a:r>
            <a:br>
              <a:rPr lang="zh-CN" altLang="zh-CN" sz="2000" b="1">
                <a:solidFill>
                  <a:srgbClr val="002060"/>
                </a:solidFill>
                <a:latin typeface="微软雅黑" panose="020B0503020204020204" charset="-122"/>
                <a:ea typeface="微软雅黑" panose="020B0503020204020204" charset="-122"/>
              </a:rPr>
            </a:br>
            <a:endParaRPr lang="zh-CN" altLang="en-US" b="1">
              <a:solidFill>
                <a:srgbClr val="002060"/>
              </a:solidFill>
              <a:latin typeface="Calibri" panose="020F0502020204030204" pitchFamily="34" charset="0"/>
              <a:ea typeface="宋体" panose="02010600030101010101" pitchFamily="2" charset="-122"/>
            </a:endParaRPr>
          </a:p>
          <a:p>
            <a:endParaRPr lang="zh-CN" altLang="zh-CN">
              <a:latin typeface="Calibri" panose="020F0502020204030204" pitchFamily="34" charset="0"/>
              <a:ea typeface="宋体" panose="02010600030101010101" pitchFamily="2" charset="-122"/>
            </a:endParaRPr>
          </a:p>
        </p:txBody>
      </p:sp>
      <p:sp>
        <p:nvSpPr>
          <p:cNvPr id="48155" name="圆角矩形 1049558"/>
          <p:cNvSpPr/>
          <p:nvPr/>
        </p:nvSpPr>
        <p:spPr>
          <a:xfrm>
            <a:off x="6238875" y="3286125"/>
            <a:ext cx="1857375" cy="2738438"/>
          </a:xfrm>
          <a:prstGeom prst="roundRect">
            <a:avLst>
              <a:gd name="adj" fmla="val 13745"/>
            </a:avLst>
          </a:prstGeom>
          <a:solidFill>
            <a:srgbClr val="FFFFFF"/>
          </a:solidFill>
          <a:ln w="25400" cap="flat" cmpd="sng">
            <a:solidFill>
              <a:srgbClr val="9BBB59"/>
            </a:solidFill>
            <a:prstDash val="solid"/>
            <a:round/>
            <a:headEnd type="none" w="med" len="med"/>
            <a:tailEnd type="none" w="med" len="med"/>
          </a:ln>
        </p:spPr>
        <p:txBody>
          <a:bodyPr wrap="none" lIns="91440" tIns="45720" rIns="91440" bIns="45720" anchor="ctr" anchorCtr="0"/>
          <a:lstStyle/>
          <a:p>
            <a:r>
              <a:rPr lang="zh-CN" altLang="en-US" sz="2000" b="1">
                <a:solidFill>
                  <a:srgbClr val="002060"/>
                </a:solidFill>
                <a:latin typeface="微软雅黑" panose="020B0503020204020204" charset="-122"/>
                <a:ea typeface="微软雅黑" panose="020B0503020204020204" charset="-122"/>
              </a:rPr>
              <a:t>利用各种方法</a:t>
            </a:r>
            <a:endParaRPr lang="zh-CN" altLang="zh-CN">
              <a:latin typeface="Calibri" panose="020F0502020204030204" pitchFamily="34" charset="0"/>
              <a:ea typeface="宋体" panose="02010600030101010101" pitchFamily="2" charset="-122"/>
            </a:endParaRPr>
          </a:p>
          <a:p>
            <a:r>
              <a:rPr lang="zh-CN" altLang="en-US" sz="2000" b="1">
                <a:solidFill>
                  <a:srgbClr val="002060"/>
                </a:solidFill>
                <a:latin typeface="微软雅黑" panose="020B0503020204020204" charset="-122"/>
                <a:ea typeface="微软雅黑" panose="020B0503020204020204" charset="-122"/>
              </a:rPr>
              <a:t>使可燃物质隔</a:t>
            </a:r>
            <a:endParaRPr lang="zh-CN" altLang="zh-CN">
              <a:latin typeface="Calibri" panose="020F0502020204030204" pitchFamily="34" charset="0"/>
              <a:ea typeface="宋体" panose="02010600030101010101" pitchFamily="2" charset="-122"/>
            </a:endParaRPr>
          </a:p>
          <a:p>
            <a:r>
              <a:rPr lang="zh-CN" altLang="en-US" sz="2000" b="1">
                <a:solidFill>
                  <a:srgbClr val="002060"/>
                </a:solidFill>
                <a:latin typeface="微软雅黑" panose="020B0503020204020204" charset="-122"/>
                <a:ea typeface="微软雅黑" panose="020B0503020204020204" charset="-122"/>
              </a:rPr>
              <a:t>离或移开（可</a:t>
            </a:r>
            <a:endParaRPr lang="zh-CN" altLang="zh-CN">
              <a:latin typeface="Calibri" panose="020F0502020204030204" pitchFamily="34" charset="0"/>
              <a:ea typeface="宋体" panose="02010600030101010101" pitchFamily="2" charset="-122"/>
            </a:endParaRPr>
          </a:p>
          <a:p>
            <a:r>
              <a:rPr lang="zh-CN" altLang="en-US" sz="2000" b="1">
                <a:solidFill>
                  <a:srgbClr val="002060"/>
                </a:solidFill>
                <a:latin typeface="微软雅黑" panose="020B0503020204020204" charset="-122"/>
                <a:ea typeface="微软雅黑" panose="020B0503020204020204" charset="-122"/>
              </a:rPr>
              <a:t>用泡沫灭火器</a:t>
            </a:r>
            <a:endParaRPr lang="zh-CN" altLang="zh-CN">
              <a:latin typeface="Calibri" panose="020F0502020204030204" pitchFamily="34" charset="0"/>
              <a:ea typeface="宋体" panose="02010600030101010101" pitchFamily="2" charset="-122"/>
            </a:endParaRPr>
          </a:p>
          <a:p>
            <a:r>
              <a:rPr lang="zh-CN" altLang="en-US" sz="2000" b="1">
                <a:solidFill>
                  <a:srgbClr val="002060"/>
                </a:solidFill>
                <a:latin typeface="微软雅黑" panose="020B0503020204020204" charset="-122"/>
                <a:ea typeface="微软雅黑" panose="020B0503020204020204" charset="-122"/>
              </a:rPr>
              <a:t>或干粉灭火器）</a:t>
            </a:r>
            <a:endParaRPr lang="zh-CN" altLang="zh-CN">
              <a:latin typeface="Calibri" panose="020F0502020204030204" pitchFamily="34" charset="0"/>
              <a:ea typeface="宋体" panose="02010600030101010101" pitchFamily="2" charset="-122"/>
            </a:endParaRPr>
          </a:p>
        </p:txBody>
      </p:sp>
      <p:sp>
        <p:nvSpPr>
          <p:cNvPr id="48156" name="圆角矩形 1049560"/>
          <p:cNvSpPr/>
          <p:nvPr/>
        </p:nvSpPr>
        <p:spPr>
          <a:xfrm>
            <a:off x="8453438" y="3286125"/>
            <a:ext cx="2000250" cy="2738438"/>
          </a:xfrm>
          <a:prstGeom prst="roundRect">
            <a:avLst>
              <a:gd name="adj" fmla="val 13745"/>
            </a:avLst>
          </a:prstGeom>
          <a:solidFill>
            <a:srgbClr val="FFFFFF"/>
          </a:solidFill>
          <a:ln w="25400" cap="flat" cmpd="sng">
            <a:solidFill>
              <a:srgbClr val="9BBB59"/>
            </a:solidFill>
            <a:prstDash val="solid"/>
            <a:round/>
            <a:headEnd type="none" w="med" len="med"/>
            <a:tailEnd type="none" w="med" len="med"/>
          </a:ln>
        </p:spPr>
        <p:txBody>
          <a:bodyPr wrap="none" lIns="91440" tIns="45720" rIns="91440" bIns="45720" anchor="ctr" anchorCtr="0"/>
          <a:lstStyle/>
          <a:p>
            <a:r>
              <a:rPr lang="zh-CN" altLang="en-US" sz="2000" b="1">
                <a:solidFill>
                  <a:srgbClr val="002060"/>
                </a:solidFill>
                <a:latin typeface="微软雅黑" panose="020B0503020204020204" charset="-122"/>
                <a:ea typeface="微软雅黑" panose="020B0503020204020204" charset="-122"/>
              </a:rPr>
              <a:t>阻止空气流入</a:t>
            </a:r>
            <a:endParaRPr lang="zh-CN" altLang="zh-CN">
              <a:latin typeface="Calibri" panose="020F0502020204030204" pitchFamily="34" charset="0"/>
              <a:ea typeface="宋体" panose="02010600030101010101" pitchFamily="2" charset="-122"/>
            </a:endParaRPr>
          </a:p>
          <a:p>
            <a:r>
              <a:rPr lang="zh-CN" altLang="en-US" sz="2000" b="1">
                <a:solidFill>
                  <a:srgbClr val="002060"/>
                </a:solidFill>
                <a:latin typeface="微软雅黑" panose="020B0503020204020204" charset="-122"/>
                <a:ea typeface="微软雅黑" panose="020B0503020204020204" charset="-122"/>
              </a:rPr>
              <a:t>燃烧区或用不</a:t>
            </a:r>
            <a:endParaRPr lang="zh-CN" altLang="zh-CN">
              <a:latin typeface="Calibri" panose="020F0502020204030204" pitchFamily="34" charset="0"/>
              <a:ea typeface="宋体" panose="02010600030101010101" pitchFamily="2" charset="-122"/>
            </a:endParaRPr>
          </a:p>
          <a:p>
            <a:r>
              <a:rPr lang="zh-CN" altLang="en-US" sz="2000" b="1">
                <a:solidFill>
                  <a:srgbClr val="002060"/>
                </a:solidFill>
                <a:latin typeface="微软雅黑" panose="020B0503020204020204" charset="-122"/>
                <a:ea typeface="微软雅黑" panose="020B0503020204020204" charset="-122"/>
              </a:rPr>
              <a:t>燃物质冲淡空</a:t>
            </a:r>
            <a:endParaRPr lang="zh-CN" altLang="zh-CN">
              <a:latin typeface="Calibri" panose="020F0502020204030204" pitchFamily="34" charset="0"/>
              <a:ea typeface="宋体" panose="02010600030101010101" pitchFamily="2" charset="-122"/>
            </a:endParaRPr>
          </a:p>
          <a:p>
            <a:r>
              <a:rPr lang="zh-CN" altLang="en-US" sz="2000" b="1">
                <a:solidFill>
                  <a:srgbClr val="002060"/>
                </a:solidFill>
                <a:latin typeface="微软雅黑" panose="020B0503020204020204" charset="-122"/>
                <a:ea typeface="微软雅黑" panose="020B0503020204020204" charset="-122"/>
              </a:rPr>
              <a:t>气 ，使燃烧物</a:t>
            </a:r>
            <a:endParaRPr lang="zh-CN" altLang="zh-CN">
              <a:latin typeface="Calibri" panose="020F0502020204030204" pitchFamily="34" charset="0"/>
              <a:ea typeface="宋体" panose="02010600030101010101" pitchFamily="2" charset="-122"/>
            </a:endParaRPr>
          </a:p>
          <a:p>
            <a:r>
              <a:rPr lang="zh-CN" altLang="en-US" sz="2000" b="1">
                <a:solidFill>
                  <a:srgbClr val="002060"/>
                </a:solidFill>
                <a:latin typeface="微软雅黑" panose="020B0503020204020204" charset="-122"/>
                <a:ea typeface="微软雅黑" panose="020B0503020204020204" charset="-122"/>
              </a:rPr>
              <a:t>质得不到足够</a:t>
            </a:r>
            <a:endParaRPr lang="zh-CN" altLang="zh-CN">
              <a:latin typeface="Calibri" panose="020F0502020204030204" pitchFamily="34" charset="0"/>
              <a:ea typeface="宋体" panose="02010600030101010101" pitchFamily="2" charset="-122"/>
            </a:endParaRPr>
          </a:p>
          <a:p>
            <a:r>
              <a:rPr lang="zh-CN" altLang="en-US" sz="2000" b="1">
                <a:solidFill>
                  <a:srgbClr val="002060"/>
                </a:solidFill>
                <a:latin typeface="微软雅黑" panose="020B0503020204020204" charset="-122"/>
                <a:ea typeface="微软雅黑" panose="020B0503020204020204" charset="-122"/>
              </a:rPr>
              <a:t>的氧气而熄灭 </a:t>
            </a:r>
            <a:endParaRPr lang="zh-CN" altLang="zh-CN">
              <a:latin typeface="Calibri" panose="020F0502020204030204" pitchFamily="34" charset="0"/>
              <a:ea typeface="宋体" panose="02010600030101010101" pitchFamily="2" charset="-122"/>
            </a:endParaRPr>
          </a:p>
          <a:p>
            <a:r>
              <a:rPr lang="zh-CN" altLang="en-US" sz="2000" b="1">
                <a:solidFill>
                  <a:srgbClr val="002060"/>
                </a:solidFill>
                <a:latin typeface="微软雅黑" panose="020B0503020204020204" charset="-122"/>
                <a:ea typeface="微软雅黑" panose="020B0503020204020204" charset="-122"/>
              </a:rPr>
              <a:t>（可作ＣＯ２</a:t>
            </a:r>
            <a:endParaRPr lang="zh-CN" altLang="zh-CN">
              <a:latin typeface="Calibri" panose="020F0502020204030204" pitchFamily="34" charset="0"/>
              <a:ea typeface="宋体" panose="02010600030101010101" pitchFamily="2" charset="-122"/>
            </a:endParaRPr>
          </a:p>
          <a:p>
            <a:r>
              <a:rPr lang="zh-CN" altLang="en-US" sz="2000" b="1">
                <a:solidFill>
                  <a:srgbClr val="002060"/>
                </a:solidFill>
                <a:latin typeface="微软雅黑" panose="020B0503020204020204" charset="-122"/>
                <a:ea typeface="微软雅黑" panose="020B0503020204020204" charset="-122"/>
              </a:rPr>
              <a:t>灭火器或干粉</a:t>
            </a:r>
            <a:endParaRPr lang="zh-CN" altLang="zh-CN">
              <a:latin typeface="Calibri" panose="020F0502020204030204" pitchFamily="34" charset="0"/>
              <a:ea typeface="宋体" panose="02010600030101010101" pitchFamily="2" charset="-122"/>
            </a:endParaRPr>
          </a:p>
          <a:p>
            <a:r>
              <a:rPr lang="zh-CN" altLang="en-US" sz="2000" b="1">
                <a:solidFill>
                  <a:srgbClr val="002060"/>
                </a:solidFill>
                <a:latin typeface="微软雅黑" panose="020B0503020204020204" charset="-122"/>
                <a:ea typeface="微软雅黑" panose="020B0503020204020204" charset="-122"/>
              </a:rPr>
              <a:t>灭火器 ）</a:t>
            </a:r>
            <a:endParaRPr lang="zh-CN" altLang="zh-CN">
              <a:latin typeface="Calibri" panose="020F0502020204030204" pitchFamily="34" charset="0"/>
              <a:ea typeface="宋体" panose="02010600030101010101" pitchFamily="2" charset="-122"/>
            </a:endParaRPr>
          </a:p>
        </p:txBody>
      </p:sp>
      <p:sp>
        <p:nvSpPr>
          <p:cNvPr id="48157" name="矩形 1049562"/>
          <p:cNvSpPr/>
          <p:nvPr/>
        </p:nvSpPr>
        <p:spPr>
          <a:xfrm>
            <a:off x="633413" y="430213"/>
            <a:ext cx="3500437" cy="522287"/>
          </a:xfrm>
          <a:prstGeom prst="rect">
            <a:avLst/>
          </a:prstGeom>
          <a:noFill/>
          <a:ln w="9525">
            <a:noFill/>
          </a:ln>
        </p:spPr>
        <p:txBody>
          <a:bodyPr lIns="91440" tIns="45720" rIns="91440" bIns="45720" anchor="t" anchorCtr="0">
            <a:spAutoFit/>
          </a:bodyPr>
          <a:lstStyle/>
          <a:p>
            <a:pPr>
              <a:buSzTx/>
            </a:pPr>
            <a:r>
              <a:rPr lang="zh-CN" altLang="en-US" sz="2800" b="1">
                <a:solidFill>
                  <a:srgbClr val="C00000"/>
                </a:solidFill>
                <a:latin typeface="微软雅黑" panose="020B0503020204020204" charset="-122"/>
                <a:ea typeface="微软雅黑" panose="020B0503020204020204" charset="-122"/>
              </a:rPr>
              <a:t>夏季工作的安全要点</a:t>
            </a:r>
            <a:endParaRPr lang="zh-CN" altLang="zh-CN">
              <a:latin typeface="Calibri" panose="020F0502020204030204" pitchFamily="34" charset="0"/>
              <a:ea typeface="宋体" panose="02010600030101010101" pitchFamily="2" charset="-122"/>
            </a:endParaRPr>
          </a:p>
        </p:txBody>
      </p:sp>
      <p:sp>
        <p:nvSpPr>
          <p:cNvPr id="48158" name="矩形 1049564"/>
          <p:cNvSpPr/>
          <p:nvPr/>
        </p:nvSpPr>
        <p:spPr>
          <a:xfrm>
            <a:off x="738188" y="1116013"/>
            <a:ext cx="3429000" cy="460375"/>
          </a:xfrm>
          <a:prstGeom prst="rect">
            <a:avLst/>
          </a:prstGeom>
          <a:noFill/>
          <a:ln w="9525">
            <a:noFill/>
          </a:ln>
        </p:spPr>
        <p:txBody>
          <a:bodyPr lIns="91440" tIns="45720" rIns="91440" bIns="45720" anchor="t" anchorCtr="0">
            <a:spAutoFit/>
          </a:bodyPr>
          <a:lstStyle/>
          <a:p>
            <a:pPr>
              <a:buSzTx/>
            </a:pPr>
            <a:r>
              <a:rPr lang="en-US" altLang="zh-CN" sz="2400" b="1">
                <a:latin typeface="微软雅黑" panose="020B0503020204020204" charset="-122"/>
                <a:ea typeface="微软雅黑" panose="020B0503020204020204" charset="-122"/>
                <a:sym typeface="宋体" panose="02010600030101010101" pitchFamily="2" charset="-122"/>
              </a:rPr>
              <a:t>4</a:t>
            </a:r>
            <a:r>
              <a:rPr lang="zh-CN" altLang="en-US" sz="2400" b="1">
                <a:latin typeface="微软雅黑" panose="020B0503020204020204" charset="-122"/>
                <a:ea typeface="微软雅黑" panose="020B0503020204020204" charset="-122"/>
                <a:sym typeface="宋体" panose="02010600030101010101" pitchFamily="2" charset="-122"/>
              </a:rPr>
              <a:t>、消防安全</a:t>
            </a:r>
            <a:endParaRPr lang="zh-CN" altLang="zh-CN">
              <a:latin typeface="Calibri" panose="020F0502020204030204" pitchFamily="34" charset="0"/>
              <a:ea typeface="宋体" panose="02010600030101010101" pitchFamily="2" charset="-122"/>
            </a:endParaRPr>
          </a:p>
        </p:txBody>
      </p:sp>
    </p:spTree>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矩形 1049566"/>
          <p:cNvSpPr/>
          <p:nvPr/>
        </p:nvSpPr>
        <p:spPr>
          <a:xfrm>
            <a:off x="2595563" y="1811338"/>
            <a:ext cx="4000500" cy="584200"/>
          </a:xfrm>
          <a:prstGeom prst="rect">
            <a:avLst/>
          </a:prstGeom>
          <a:noFill/>
          <a:ln w="9525">
            <a:noFill/>
          </a:ln>
        </p:spPr>
        <p:txBody>
          <a:bodyPr lIns="91440" tIns="45720" rIns="91440" bIns="45720" anchor="t" anchorCtr="0">
            <a:spAutoFit/>
          </a:bodyPr>
          <a:lstStyle/>
          <a:p>
            <a:pPr>
              <a:buSzTx/>
            </a:pPr>
            <a:r>
              <a:rPr lang="zh-CN" altLang="en-US" sz="3200" b="1">
                <a:solidFill>
                  <a:srgbClr val="00B0F0"/>
                </a:solidFill>
                <a:latin typeface="微软雅黑" panose="020B0503020204020204" charset="-122"/>
                <a:ea typeface="微软雅黑" panose="020B0503020204020204" charset="-122"/>
              </a:rPr>
              <a:t>扑救火灾的一般原则</a:t>
            </a:r>
            <a:endParaRPr lang="zh-CN" altLang="zh-CN">
              <a:latin typeface="Calibri" panose="020F0502020204030204" pitchFamily="34" charset="0"/>
              <a:ea typeface="宋体" panose="02010600030101010101" pitchFamily="2" charset="-122"/>
            </a:endParaRPr>
          </a:p>
        </p:txBody>
      </p:sp>
      <p:sp>
        <p:nvSpPr>
          <p:cNvPr id="49154" name="矩形 1049568"/>
          <p:cNvSpPr/>
          <p:nvPr/>
        </p:nvSpPr>
        <p:spPr>
          <a:xfrm>
            <a:off x="2595563" y="2844800"/>
            <a:ext cx="5000625" cy="3168650"/>
          </a:xfrm>
          <a:prstGeom prst="rect">
            <a:avLst/>
          </a:prstGeom>
          <a:noFill/>
          <a:ln w="9525">
            <a:noFill/>
          </a:ln>
        </p:spPr>
        <p:txBody>
          <a:bodyPr lIns="91440" tIns="45720" rIns="91440" bIns="45720" anchor="t" anchorCtr="0">
            <a:spAutoFit/>
          </a:bodyPr>
          <a:lstStyle/>
          <a:p>
            <a:pPr>
              <a:buSzTx/>
            </a:pPr>
            <a:r>
              <a:rPr lang="en-US" altLang="zh-CN" sz="2000" b="1">
                <a:latin typeface="微软雅黑" panose="020B0503020204020204" charset="-122"/>
                <a:ea typeface="微软雅黑" panose="020B0503020204020204" charset="-122"/>
              </a:rPr>
              <a:t>1</a:t>
            </a:r>
            <a:r>
              <a:rPr lang="zh-CN" altLang="en-US" sz="2000" b="1">
                <a:latin typeface="微软雅黑" panose="020B0503020204020204" charset="-122"/>
                <a:ea typeface="微软雅黑" panose="020B0503020204020204" charset="-122"/>
              </a:rPr>
              <a:t>、扑救早、损失小。宜在初期阶段扑灭；</a:t>
            </a:r>
            <a:endParaRPr lang="zh-CN" altLang="zh-CN">
              <a:latin typeface="Calibri" panose="020F0502020204030204" pitchFamily="34" charset="0"/>
              <a:ea typeface="宋体" panose="02010600030101010101" pitchFamily="2" charset="-122"/>
            </a:endParaRPr>
          </a:p>
          <a:p>
            <a:pPr>
              <a:buSzTx/>
            </a:pPr>
            <a:endParaRPr lang="zh-CN" altLang="en-US" sz="2000" b="1">
              <a:latin typeface="微软雅黑" panose="020B0503020204020204" charset="-122"/>
              <a:ea typeface="微软雅黑" panose="020B0503020204020204" charset="-122"/>
            </a:endParaRPr>
          </a:p>
          <a:p>
            <a:pPr>
              <a:buSzTx/>
            </a:pPr>
            <a:r>
              <a:rPr lang="en-US" altLang="zh-CN" sz="2000" b="1">
                <a:latin typeface="微软雅黑" panose="020B0503020204020204" charset="-122"/>
                <a:ea typeface="微软雅黑" panose="020B0503020204020204" charset="-122"/>
              </a:rPr>
              <a:t>2</a:t>
            </a:r>
            <a:r>
              <a:rPr lang="zh-CN" altLang="en-US" sz="2000" b="1">
                <a:latin typeface="微软雅黑" panose="020B0503020204020204" charset="-122"/>
                <a:ea typeface="微软雅黑" panose="020B0503020204020204" charset="-122"/>
              </a:rPr>
              <a:t>、边报警边扑救（打电话、按铃、呼喊）；</a:t>
            </a:r>
            <a:endParaRPr lang="zh-CN" altLang="zh-CN">
              <a:latin typeface="Calibri" panose="020F0502020204030204" pitchFamily="34" charset="0"/>
              <a:ea typeface="宋体" panose="02010600030101010101" pitchFamily="2" charset="-122"/>
            </a:endParaRPr>
          </a:p>
          <a:p>
            <a:pPr>
              <a:buSzTx/>
            </a:pPr>
            <a:endParaRPr lang="zh-CN" altLang="en-US" sz="2000" b="1">
              <a:latin typeface="微软雅黑" panose="020B0503020204020204" charset="-122"/>
              <a:ea typeface="微软雅黑" panose="020B0503020204020204" charset="-122"/>
            </a:endParaRPr>
          </a:p>
          <a:p>
            <a:pPr>
              <a:buSzTx/>
            </a:pPr>
            <a:r>
              <a:rPr lang="en-US" altLang="zh-CN" sz="2000" b="1">
                <a:latin typeface="微软雅黑" panose="020B0503020204020204" charset="-122"/>
                <a:ea typeface="微软雅黑" panose="020B0503020204020204" charset="-122"/>
              </a:rPr>
              <a:t>3</a:t>
            </a:r>
            <a:r>
              <a:rPr lang="zh-CN" altLang="en-US" sz="2000" b="1">
                <a:latin typeface="微软雅黑" panose="020B0503020204020204" charset="-122"/>
                <a:ea typeface="微软雅黑" panose="020B0503020204020204" charset="-122"/>
              </a:rPr>
              <a:t>、先控制火势，再全面灭火，紧闭门窗减少烟气的流通；</a:t>
            </a:r>
            <a:endParaRPr lang="zh-CN" altLang="zh-CN">
              <a:latin typeface="Calibri" panose="020F0502020204030204" pitchFamily="34" charset="0"/>
              <a:ea typeface="宋体" panose="02010600030101010101" pitchFamily="2" charset="-122"/>
            </a:endParaRPr>
          </a:p>
          <a:p>
            <a:pPr>
              <a:buSzTx/>
            </a:pPr>
            <a:endParaRPr lang="zh-CN" altLang="en-US" sz="2000" b="1">
              <a:latin typeface="微软雅黑" panose="020B0503020204020204" charset="-122"/>
              <a:ea typeface="微软雅黑" panose="020B0503020204020204" charset="-122"/>
            </a:endParaRPr>
          </a:p>
          <a:p>
            <a:pPr>
              <a:buSzTx/>
            </a:pPr>
            <a:r>
              <a:rPr lang="en-US" altLang="zh-CN" sz="2000" b="1">
                <a:latin typeface="微软雅黑" panose="020B0503020204020204" charset="-122"/>
                <a:ea typeface="微软雅黑" panose="020B0503020204020204" charset="-122"/>
              </a:rPr>
              <a:t>4</a:t>
            </a:r>
            <a:r>
              <a:rPr lang="zh-CN" altLang="en-US" sz="2000" b="1">
                <a:latin typeface="微软雅黑" panose="020B0503020204020204" charset="-122"/>
                <a:ea typeface="微软雅黑" panose="020B0503020204020204" charset="-122"/>
              </a:rPr>
              <a:t>、先救人、再救物，不可再返回火场；</a:t>
            </a:r>
            <a:endParaRPr lang="zh-CN" altLang="zh-CN">
              <a:latin typeface="Calibri" panose="020F0502020204030204" pitchFamily="34" charset="0"/>
              <a:ea typeface="宋体" panose="02010600030101010101" pitchFamily="2" charset="-122"/>
            </a:endParaRPr>
          </a:p>
          <a:p>
            <a:pPr>
              <a:buSzTx/>
            </a:pPr>
            <a:endParaRPr lang="zh-CN" altLang="en-US" sz="2000" b="1">
              <a:latin typeface="微软雅黑" panose="020B0503020204020204" charset="-122"/>
              <a:ea typeface="微软雅黑" panose="020B0503020204020204" charset="-122"/>
            </a:endParaRPr>
          </a:p>
          <a:p>
            <a:pPr>
              <a:buSzTx/>
            </a:pPr>
            <a:r>
              <a:rPr lang="en-US" altLang="zh-CN" sz="2000" b="1">
                <a:latin typeface="微软雅黑" panose="020B0503020204020204" charset="-122"/>
                <a:ea typeface="微软雅黑" panose="020B0503020204020204" charset="-122"/>
              </a:rPr>
              <a:t>5</a:t>
            </a:r>
            <a:r>
              <a:rPr lang="zh-CN" altLang="en-US" sz="2000" b="1">
                <a:latin typeface="微软雅黑" panose="020B0503020204020204" charset="-122"/>
                <a:ea typeface="微软雅黑" panose="020B0503020204020204" charset="-122"/>
              </a:rPr>
              <a:t>、防中毒、防窒息、听指挥、别惊慌。</a:t>
            </a:r>
            <a:endParaRPr lang="zh-CN" altLang="zh-CN">
              <a:latin typeface="Calibri" panose="020F0502020204030204" pitchFamily="34" charset="0"/>
              <a:ea typeface="宋体" panose="02010600030101010101" pitchFamily="2" charset="-122"/>
            </a:endParaRPr>
          </a:p>
        </p:txBody>
      </p:sp>
      <p:sp>
        <p:nvSpPr>
          <p:cNvPr id="49155" name="矩形 1049570"/>
          <p:cNvSpPr/>
          <p:nvPr/>
        </p:nvSpPr>
        <p:spPr>
          <a:xfrm>
            <a:off x="8377238" y="3314700"/>
            <a:ext cx="2652712" cy="1014413"/>
          </a:xfrm>
          <a:prstGeom prst="rect">
            <a:avLst/>
          </a:prstGeom>
          <a:noFill/>
          <a:ln w="9525">
            <a:noFill/>
          </a:ln>
        </p:spPr>
        <p:txBody>
          <a:bodyPr lIns="91440" tIns="45720" rIns="91440" bIns="45720" anchor="t" anchorCtr="0">
            <a:spAutoFit/>
          </a:bodyPr>
          <a:lstStyle/>
          <a:p>
            <a:pPr>
              <a:buSzTx/>
            </a:pPr>
            <a:r>
              <a:rPr lang="zh-CN" altLang="en-US" sz="2000" b="1">
                <a:solidFill>
                  <a:srgbClr val="FF0000"/>
                </a:solidFill>
                <a:latin typeface="微软雅黑" panose="020B0503020204020204" charset="-122"/>
                <a:ea typeface="微软雅黑" panose="020B0503020204020204" charset="-122"/>
              </a:rPr>
              <a:t>物品疏散的原则：</a:t>
            </a:r>
            <a:endParaRPr lang="zh-CN" altLang="zh-CN">
              <a:latin typeface="Calibri" panose="020F0502020204030204" pitchFamily="34" charset="0"/>
              <a:ea typeface="宋体" panose="02010600030101010101" pitchFamily="2" charset="-122"/>
            </a:endParaRPr>
          </a:p>
          <a:p>
            <a:pPr>
              <a:buSzTx/>
            </a:pPr>
            <a:r>
              <a:rPr lang="zh-CN" altLang="en-US" sz="2000" b="1">
                <a:solidFill>
                  <a:srgbClr val="FF0000"/>
                </a:solidFill>
                <a:latin typeface="微软雅黑" panose="020B0503020204020204" charset="-122"/>
                <a:ea typeface="微软雅黑" panose="020B0503020204020204" charset="-122"/>
              </a:rPr>
              <a:t>先易燃易爆品，后其他可燃物品。</a:t>
            </a:r>
            <a:endParaRPr lang="zh-CN" altLang="zh-CN">
              <a:latin typeface="Calibri" panose="020F0502020204030204" pitchFamily="34" charset="0"/>
              <a:ea typeface="宋体" panose="02010600030101010101" pitchFamily="2" charset="-122"/>
            </a:endParaRPr>
          </a:p>
        </p:txBody>
      </p:sp>
      <p:sp>
        <p:nvSpPr>
          <p:cNvPr id="49156" name="矩形 1049572"/>
          <p:cNvSpPr/>
          <p:nvPr/>
        </p:nvSpPr>
        <p:spPr>
          <a:xfrm>
            <a:off x="830263" y="365125"/>
            <a:ext cx="3500437" cy="520700"/>
          </a:xfrm>
          <a:prstGeom prst="rect">
            <a:avLst/>
          </a:prstGeom>
          <a:noFill/>
          <a:ln w="9525">
            <a:noFill/>
          </a:ln>
        </p:spPr>
        <p:txBody>
          <a:bodyPr lIns="91440" tIns="45720" rIns="91440" bIns="45720" anchor="t" anchorCtr="0">
            <a:spAutoFit/>
          </a:bodyPr>
          <a:lstStyle/>
          <a:p>
            <a:pPr>
              <a:buSzTx/>
            </a:pPr>
            <a:r>
              <a:rPr lang="zh-CN" altLang="en-US" sz="2800" b="1">
                <a:solidFill>
                  <a:srgbClr val="C00000"/>
                </a:solidFill>
                <a:latin typeface="微软雅黑" panose="020B0503020204020204" charset="-122"/>
                <a:ea typeface="微软雅黑" panose="020B0503020204020204" charset="-122"/>
              </a:rPr>
              <a:t>夏季工作的安全要点</a:t>
            </a:r>
            <a:endParaRPr lang="zh-CN" altLang="zh-CN">
              <a:latin typeface="Calibri" panose="020F0502020204030204" pitchFamily="34" charset="0"/>
              <a:ea typeface="宋体" panose="02010600030101010101" pitchFamily="2" charset="-122"/>
            </a:endParaRPr>
          </a:p>
        </p:txBody>
      </p:sp>
      <p:sp>
        <p:nvSpPr>
          <p:cNvPr id="49157" name="矩形 1049574"/>
          <p:cNvSpPr/>
          <p:nvPr/>
        </p:nvSpPr>
        <p:spPr>
          <a:xfrm>
            <a:off x="738188" y="1116013"/>
            <a:ext cx="3429000" cy="460375"/>
          </a:xfrm>
          <a:prstGeom prst="rect">
            <a:avLst/>
          </a:prstGeom>
          <a:noFill/>
          <a:ln w="9525">
            <a:noFill/>
          </a:ln>
        </p:spPr>
        <p:txBody>
          <a:bodyPr lIns="91440" tIns="45720" rIns="91440" bIns="45720" anchor="t" anchorCtr="0">
            <a:spAutoFit/>
          </a:bodyPr>
          <a:lstStyle/>
          <a:p>
            <a:pPr>
              <a:buSzTx/>
            </a:pPr>
            <a:r>
              <a:rPr lang="en-US" altLang="zh-CN" sz="2400" b="1">
                <a:latin typeface="微软雅黑" panose="020B0503020204020204" charset="-122"/>
                <a:ea typeface="微软雅黑" panose="020B0503020204020204" charset="-122"/>
                <a:sym typeface="宋体" panose="02010600030101010101" pitchFamily="2" charset="-122"/>
              </a:rPr>
              <a:t>4</a:t>
            </a:r>
            <a:r>
              <a:rPr lang="zh-CN" altLang="en-US" sz="2400" b="1">
                <a:latin typeface="微软雅黑" panose="020B0503020204020204" charset="-122"/>
                <a:ea typeface="微软雅黑" panose="020B0503020204020204" charset="-122"/>
                <a:sym typeface="宋体" panose="02010600030101010101" pitchFamily="2" charset="-122"/>
              </a:rPr>
              <a:t>、消防安全</a:t>
            </a:r>
            <a:endParaRPr lang="zh-CN" altLang="zh-CN">
              <a:latin typeface="Calibri" panose="020F0502020204030204" pitchFamily="34" charset="0"/>
              <a:ea typeface="宋体" panose="02010600030101010101" pitchFamily="2" charset="-122"/>
            </a:endParaRPr>
          </a:p>
        </p:txBody>
      </p:sp>
    </p:spTree>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矩形 1049576"/>
          <p:cNvSpPr/>
          <p:nvPr/>
        </p:nvSpPr>
        <p:spPr>
          <a:xfrm>
            <a:off x="2452688" y="1643063"/>
            <a:ext cx="2428875" cy="584200"/>
          </a:xfrm>
          <a:prstGeom prst="rect">
            <a:avLst/>
          </a:prstGeom>
          <a:noFill/>
          <a:ln w="9525">
            <a:noFill/>
          </a:ln>
        </p:spPr>
        <p:txBody>
          <a:bodyPr lIns="91440" tIns="45720" rIns="91440" bIns="45720" anchor="t" anchorCtr="0">
            <a:spAutoFit/>
          </a:bodyPr>
          <a:lstStyle/>
          <a:p>
            <a:pPr>
              <a:buSzTx/>
            </a:pPr>
            <a:r>
              <a:rPr lang="zh-CN" altLang="en-US" sz="3200" b="1">
                <a:solidFill>
                  <a:srgbClr val="00B0F0"/>
                </a:solidFill>
                <a:latin typeface="微软雅黑" panose="020B0503020204020204" charset="-122"/>
                <a:ea typeface="微软雅黑" panose="020B0503020204020204" charset="-122"/>
              </a:rPr>
              <a:t>火灾的分类</a:t>
            </a:r>
            <a:endParaRPr lang="zh-CN" altLang="zh-CN">
              <a:latin typeface="Calibri" panose="020F0502020204030204" pitchFamily="34" charset="0"/>
              <a:ea typeface="宋体" panose="02010600030101010101" pitchFamily="2" charset="-122"/>
            </a:endParaRPr>
          </a:p>
        </p:txBody>
      </p:sp>
      <p:sp>
        <p:nvSpPr>
          <p:cNvPr id="50178" name="圆角矩形 1049578"/>
          <p:cNvSpPr/>
          <p:nvPr/>
        </p:nvSpPr>
        <p:spPr>
          <a:xfrm>
            <a:off x="5238750" y="2000250"/>
            <a:ext cx="1962150" cy="411163"/>
          </a:xfrm>
          <a:prstGeom prst="roundRect">
            <a:avLst>
              <a:gd name="adj" fmla="val 50000"/>
            </a:avLst>
          </a:prstGeom>
          <a:gradFill rotWithShape="0">
            <a:gsLst>
              <a:gs pos="0">
                <a:srgbClr val="33CCFF"/>
              </a:gs>
              <a:gs pos="50000">
                <a:srgbClr val="2287A9"/>
              </a:gs>
              <a:gs pos="100000">
                <a:srgbClr val="33CCFF"/>
              </a:gs>
            </a:gsLst>
            <a:lin ang="2700000" scaled="1"/>
          </a:gradFill>
          <a:ln w="9525"/>
          <a:scene3d>
            <a:camera prst="legacyObliqueTopRight">
              <a:rot lat="0" lon="0" rev="0"/>
            </a:camera>
            <a:lightRig rig="legacyFlat3" dir="b"/>
          </a:scene3d>
          <a:sp3d extrusionH="73000" prstMaterial="legacyMatte">
            <a:bevelT w="13500" h="13500" prst="angle"/>
            <a:bevelB w="13500" h="13500" prst="angle"/>
            <a:extrusionClr>
              <a:srgbClr val="33CCFF"/>
            </a:extrusionClr>
          </a:sp3d>
        </p:spPr>
        <p:txBody>
          <a:bodyPr wrap="none" lIns="91440" tIns="45720" rIns="91440" bIns="45720" anchor="ctr" anchorCtr="0">
            <a:flatTx/>
          </a:bodyPr>
          <a:lstStyle/>
          <a:p>
            <a:pPr algn="ctr">
              <a:buSzTx/>
            </a:pPr>
            <a:r>
              <a:rPr lang="zh-CN" altLang="en-US" b="1">
                <a:solidFill>
                  <a:srgbClr val="FFFF00"/>
                </a:solidFill>
                <a:latin typeface="微软雅黑" panose="020B0503020204020204" charset="-122"/>
                <a:ea typeface="微软雅黑" panose="020B0503020204020204" charset="-122"/>
              </a:rPr>
              <a:t>按燃烧的特性分</a:t>
            </a:r>
            <a:endParaRPr lang="zh-CN" altLang="zh-CN">
              <a:latin typeface="Calibri" panose="020F0502020204030204" pitchFamily="34" charset="0"/>
              <a:ea typeface="宋体" panose="02010600030101010101" pitchFamily="2" charset="-122"/>
            </a:endParaRPr>
          </a:p>
        </p:txBody>
      </p:sp>
      <p:sp>
        <p:nvSpPr>
          <p:cNvPr id="50179" name="圆角矩形 1049580"/>
          <p:cNvSpPr/>
          <p:nvPr/>
        </p:nvSpPr>
        <p:spPr>
          <a:xfrm>
            <a:off x="2024063" y="3786188"/>
            <a:ext cx="1374775" cy="2025650"/>
          </a:xfrm>
          <a:prstGeom prst="roundRect">
            <a:avLst>
              <a:gd name="adj" fmla="val 10699"/>
            </a:avLst>
          </a:prstGeom>
          <a:gradFill rotWithShape="0">
            <a:gsLst>
              <a:gs pos="0">
                <a:srgbClr val="FFFFFF"/>
              </a:gs>
              <a:gs pos="100000">
                <a:srgbClr val="C0C0C0">
                  <a:alpha val="29999"/>
                </a:srgbClr>
              </a:gs>
            </a:gsLst>
            <a:lin ang="2700000" scaled="1"/>
          </a:gradFill>
          <a:ln w="9525"/>
          <a:scene3d>
            <a:camera prst="legacyObliqueTopRight">
              <a:rot lat="0" lon="0" rev="0"/>
            </a:camera>
            <a:lightRig rig="legacyFlat3" dir="b"/>
          </a:scene3d>
          <a:sp3d extrusionH="73000" prstMaterial="legacyMatte">
            <a:bevelT w="13500" h="13500" prst="angle"/>
            <a:bevelB w="13500" h="13500" prst="angle"/>
            <a:extrusionClr>
              <a:srgbClr val="C0C0C0"/>
            </a:extrusionClr>
          </a:sp3d>
        </p:spPr>
        <p:txBody>
          <a:bodyPr wrap="none" lIns="91440" tIns="45720" rIns="91440" bIns="45720" anchor="ctr" anchorCtr="0">
            <a:flatTx/>
          </a:bodyPr>
          <a:lstStyle/>
          <a:p>
            <a:pPr>
              <a:buSzTx/>
            </a:pPr>
            <a:r>
              <a:rPr lang="zh-CN" altLang="en-US" b="1">
                <a:solidFill>
                  <a:srgbClr val="0070C0"/>
                </a:solidFill>
                <a:latin typeface="微软雅黑" panose="020B0503020204020204" charset="-122"/>
                <a:ea typeface="微软雅黑" panose="020B0503020204020204" charset="-122"/>
              </a:rPr>
              <a:t>指固体物质</a:t>
            </a:r>
            <a:endParaRPr lang="zh-CN" altLang="zh-CN">
              <a:latin typeface="Calibri" panose="020F0502020204030204" pitchFamily="34" charset="0"/>
              <a:ea typeface="宋体" panose="02010600030101010101" pitchFamily="2" charset="-122"/>
            </a:endParaRPr>
          </a:p>
          <a:p>
            <a:pPr>
              <a:buSzTx/>
            </a:pPr>
            <a:r>
              <a:rPr lang="zh-CN" altLang="en-US" b="1">
                <a:solidFill>
                  <a:srgbClr val="0070C0"/>
                </a:solidFill>
                <a:latin typeface="微软雅黑" panose="020B0503020204020204" charset="-122"/>
                <a:ea typeface="微软雅黑" panose="020B0503020204020204" charset="-122"/>
              </a:rPr>
              <a:t>火灾。</a:t>
            </a:r>
            <a:endParaRPr lang="zh-CN" altLang="zh-CN">
              <a:latin typeface="Calibri" panose="020F0502020204030204" pitchFamily="34" charset="0"/>
              <a:ea typeface="宋体" panose="02010600030101010101" pitchFamily="2" charset="-122"/>
            </a:endParaRPr>
          </a:p>
          <a:p>
            <a:pPr>
              <a:buSzTx/>
            </a:pPr>
            <a:r>
              <a:rPr lang="zh-CN" altLang="en-US" b="1">
                <a:solidFill>
                  <a:srgbClr val="0070C0"/>
                </a:solidFill>
                <a:latin typeface="微软雅黑" panose="020B0503020204020204" charset="-122"/>
                <a:ea typeface="微软雅黑" panose="020B0503020204020204" charset="-122"/>
              </a:rPr>
              <a:t>（如纸张、</a:t>
            </a:r>
            <a:endParaRPr lang="zh-CN" altLang="zh-CN">
              <a:latin typeface="Calibri" panose="020F0502020204030204" pitchFamily="34" charset="0"/>
              <a:ea typeface="宋体" panose="02010600030101010101" pitchFamily="2" charset="-122"/>
            </a:endParaRPr>
          </a:p>
          <a:p>
            <a:pPr>
              <a:buSzTx/>
            </a:pPr>
            <a:r>
              <a:rPr lang="zh-CN" altLang="en-US" b="1">
                <a:solidFill>
                  <a:srgbClr val="0070C0"/>
                </a:solidFill>
                <a:latin typeface="微软雅黑" panose="020B0503020204020204" charset="-122"/>
                <a:ea typeface="微软雅黑" panose="020B0503020204020204" charset="-122"/>
              </a:rPr>
              <a:t>木材、衣服、</a:t>
            </a:r>
            <a:endParaRPr lang="zh-CN" altLang="zh-CN">
              <a:latin typeface="Calibri" panose="020F0502020204030204" pitchFamily="34" charset="0"/>
              <a:ea typeface="宋体" panose="02010600030101010101" pitchFamily="2" charset="-122"/>
            </a:endParaRPr>
          </a:p>
          <a:p>
            <a:pPr>
              <a:buSzTx/>
            </a:pPr>
            <a:r>
              <a:rPr lang="zh-CN" altLang="en-US" b="1">
                <a:solidFill>
                  <a:srgbClr val="0070C0"/>
                </a:solidFill>
                <a:latin typeface="微软雅黑" panose="020B0503020204020204" charset="-122"/>
                <a:ea typeface="微软雅黑" panose="020B0503020204020204" charset="-122"/>
              </a:rPr>
              <a:t>塑胶等引起</a:t>
            </a:r>
            <a:endParaRPr lang="zh-CN" altLang="zh-CN">
              <a:latin typeface="Calibri" panose="020F0502020204030204" pitchFamily="34" charset="0"/>
              <a:ea typeface="宋体" panose="02010600030101010101" pitchFamily="2" charset="-122"/>
            </a:endParaRPr>
          </a:p>
          <a:p>
            <a:pPr>
              <a:buSzTx/>
            </a:pPr>
            <a:r>
              <a:rPr lang="zh-CN" altLang="en-US" b="1">
                <a:solidFill>
                  <a:srgbClr val="0070C0"/>
                </a:solidFill>
                <a:latin typeface="微软雅黑" panose="020B0503020204020204" charset="-122"/>
                <a:ea typeface="微软雅黑" panose="020B0503020204020204" charset="-122"/>
              </a:rPr>
              <a:t>的火灾）</a:t>
            </a:r>
            <a:endParaRPr lang="zh-CN" altLang="zh-CN">
              <a:latin typeface="Calibri" panose="020F0502020204030204" pitchFamily="34" charset="0"/>
              <a:ea typeface="宋体" panose="02010600030101010101" pitchFamily="2" charset="-122"/>
            </a:endParaRPr>
          </a:p>
        </p:txBody>
      </p:sp>
      <p:sp>
        <p:nvSpPr>
          <p:cNvPr id="50180" name="圆角矩形 1049582"/>
          <p:cNvSpPr/>
          <p:nvPr/>
        </p:nvSpPr>
        <p:spPr>
          <a:xfrm>
            <a:off x="2095500" y="2928938"/>
            <a:ext cx="1408113" cy="411162"/>
          </a:xfrm>
          <a:prstGeom prst="roundRect">
            <a:avLst>
              <a:gd name="adj" fmla="val 50000"/>
            </a:avLst>
          </a:prstGeom>
          <a:gradFill rotWithShape="0">
            <a:gsLst>
              <a:gs pos="0">
                <a:srgbClr val="5D98B9"/>
              </a:gs>
              <a:gs pos="50000">
                <a:srgbClr val="3E657B"/>
              </a:gs>
              <a:gs pos="100000">
                <a:srgbClr val="5D98B9"/>
              </a:gs>
            </a:gsLst>
            <a:lin ang="2700000" scaled="1"/>
          </a:gradFill>
          <a:ln w="9525"/>
          <a:scene3d>
            <a:camera prst="legacyObliqueTopRight">
              <a:rot lat="0" lon="0" rev="0"/>
            </a:camera>
            <a:lightRig rig="legacyFlat3" dir="b"/>
          </a:scene3d>
          <a:sp3d extrusionH="73000" prstMaterial="legacyMatte">
            <a:bevelT w="13500" h="13500" prst="angle"/>
            <a:bevelB w="13500" h="13500" prst="angle"/>
            <a:extrusionClr>
              <a:srgbClr val="5D98B9"/>
            </a:extrusionClr>
          </a:sp3d>
        </p:spPr>
        <p:txBody>
          <a:bodyPr wrap="none" lIns="91440" tIns="45720" rIns="91440" bIns="45720" anchor="ctr" anchorCtr="0">
            <a:flatTx/>
          </a:bodyPr>
          <a:lstStyle/>
          <a:p>
            <a:pPr algn="ctr">
              <a:buSzTx/>
            </a:pPr>
            <a:r>
              <a:rPr lang="en-US" altLang="zh-CN" b="1">
                <a:solidFill>
                  <a:srgbClr val="FFC000"/>
                </a:solidFill>
                <a:latin typeface="微软雅黑" panose="020B0503020204020204" charset="-122"/>
                <a:ea typeface="微软雅黑" panose="020B0503020204020204" charset="-122"/>
              </a:rPr>
              <a:t>A</a:t>
            </a:r>
            <a:r>
              <a:rPr lang="zh-CN" altLang="en-US" b="1">
                <a:solidFill>
                  <a:srgbClr val="FFC000"/>
                </a:solidFill>
                <a:latin typeface="微软雅黑" panose="020B0503020204020204" charset="-122"/>
                <a:ea typeface="微软雅黑" panose="020B0503020204020204" charset="-122"/>
              </a:rPr>
              <a:t>类火灾</a:t>
            </a:r>
            <a:endParaRPr lang="zh-CN" altLang="zh-CN">
              <a:latin typeface="Calibri" panose="020F0502020204030204" pitchFamily="34" charset="0"/>
              <a:ea typeface="宋体" panose="02010600030101010101" pitchFamily="2" charset="-122"/>
            </a:endParaRPr>
          </a:p>
        </p:txBody>
      </p:sp>
      <p:sp>
        <p:nvSpPr>
          <p:cNvPr id="50181" name="圆角矩形 1049584"/>
          <p:cNvSpPr/>
          <p:nvPr/>
        </p:nvSpPr>
        <p:spPr>
          <a:xfrm>
            <a:off x="3738563" y="3786188"/>
            <a:ext cx="1374775" cy="2071687"/>
          </a:xfrm>
          <a:prstGeom prst="roundRect">
            <a:avLst>
              <a:gd name="adj" fmla="val 10699"/>
            </a:avLst>
          </a:prstGeom>
          <a:gradFill rotWithShape="0">
            <a:gsLst>
              <a:gs pos="0">
                <a:srgbClr val="FFFFFF"/>
              </a:gs>
              <a:gs pos="100000">
                <a:srgbClr val="C0C0C0">
                  <a:alpha val="29999"/>
                </a:srgbClr>
              </a:gs>
            </a:gsLst>
            <a:lin ang="2700000" scaled="1"/>
          </a:gradFill>
          <a:ln w="9525"/>
          <a:scene3d>
            <a:camera prst="legacyObliqueTopRight">
              <a:rot lat="0" lon="0" rev="0"/>
            </a:camera>
            <a:lightRig rig="legacyFlat3" dir="b"/>
          </a:scene3d>
          <a:sp3d extrusionH="73000" prstMaterial="legacyMatte">
            <a:bevelT w="13500" h="13500" prst="angle"/>
            <a:bevelB w="13500" h="13500" prst="angle"/>
            <a:extrusionClr>
              <a:srgbClr val="C0C0C0"/>
            </a:extrusionClr>
          </a:sp3d>
        </p:spPr>
        <p:txBody>
          <a:bodyPr wrap="none" lIns="91440" tIns="45720" rIns="91440" bIns="45720" anchor="ctr" anchorCtr="0">
            <a:flatTx/>
          </a:bodyPr>
          <a:lstStyle/>
          <a:p>
            <a:pPr>
              <a:buSzTx/>
            </a:pPr>
            <a:r>
              <a:rPr lang="zh-CN" altLang="en-US" b="1">
                <a:solidFill>
                  <a:srgbClr val="0070C0"/>
                </a:solidFill>
                <a:latin typeface="微软雅黑" panose="020B0503020204020204" charset="-122"/>
                <a:ea typeface="微软雅黑" panose="020B0503020204020204" charset="-122"/>
              </a:rPr>
              <a:t>指液体火灾</a:t>
            </a:r>
            <a:endParaRPr lang="zh-CN" altLang="zh-CN">
              <a:latin typeface="Calibri" panose="020F0502020204030204" pitchFamily="34" charset="0"/>
              <a:ea typeface="宋体" panose="02010600030101010101" pitchFamily="2" charset="-122"/>
            </a:endParaRPr>
          </a:p>
          <a:p>
            <a:pPr>
              <a:buSzTx/>
            </a:pPr>
            <a:r>
              <a:rPr lang="zh-CN" altLang="en-US" b="1">
                <a:solidFill>
                  <a:srgbClr val="0070C0"/>
                </a:solidFill>
                <a:latin typeface="微软雅黑" panose="020B0503020204020204" charset="-122"/>
                <a:ea typeface="微软雅黑" panose="020B0503020204020204" charset="-122"/>
              </a:rPr>
              <a:t>和可溶化固</a:t>
            </a:r>
            <a:endParaRPr lang="zh-CN" altLang="zh-CN">
              <a:latin typeface="Calibri" panose="020F0502020204030204" pitchFamily="34" charset="0"/>
              <a:ea typeface="宋体" panose="02010600030101010101" pitchFamily="2" charset="-122"/>
            </a:endParaRPr>
          </a:p>
          <a:p>
            <a:pPr>
              <a:buSzTx/>
            </a:pPr>
            <a:r>
              <a:rPr lang="zh-CN" altLang="en-US" b="1">
                <a:solidFill>
                  <a:srgbClr val="0070C0"/>
                </a:solidFill>
                <a:latin typeface="微软雅黑" panose="020B0503020204020204" charset="-122"/>
                <a:ea typeface="微软雅黑" panose="020B0503020204020204" charset="-122"/>
              </a:rPr>
              <a:t>体物质火灾。</a:t>
            </a:r>
            <a:endParaRPr lang="zh-CN" altLang="zh-CN">
              <a:latin typeface="Calibri" panose="020F0502020204030204" pitchFamily="34" charset="0"/>
              <a:ea typeface="宋体" panose="02010600030101010101" pitchFamily="2" charset="-122"/>
            </a:endParaRPr>
          </a:p>
          <a:p>
            <a:pPr>
              <a:buSzTx/>
            </a:pPr>
            <a:r>
              <a:rPr lang="zh-CN" altLang="en-US" b="1">
                <a:solidFill>
                  <a:srgbClr val="0070C0"/>
                </a:solidFill>
                <a:latin typeface="微软雅黑" panose="020B0503020204020204" charset="-122"/>
                <a:ea typeface="微软雅黑" panose="020B0503020204020204" charset="-122"/>
              </a:rPr>
              <a:t>（如酒精、</a:t>
            </a:r>
            <a:endParaRPr lang="zh-CN" altLang="zh-CN">
              <a:latin typeface="Calibri" panose="020F0502020204030204" pitchFamily="34" charset="0"/>
              <a:ea typeface="宋体" panose="02010600030101010101" pitchFamily="2" charset="-122"/>
            </a:endParaRPr>
          </a:p>
          <a:p>
            <a:pPr>
              <a:buSzTx/>
            </a:pPr>
            <a:r>
              <a:rPr lang="zh-CN" altLang="en-US" b="1">
                <a:solidFill>
                  <a:srgbClr val="0070C0"/>
                </a:solidFill>
                <a:latin typeface="微软雅黑" panose="020B0503020204020204" charset="-122"/>
                <a:ea typeface="微软雅黑" panose="020B0503020204020204" charset="-122"/>
              </a:rPr>
              <a:t>汽油等）</a:t>
            </a:r>
            <a:endParaRPr lang="zh-CN" altLang="zh-CN">
              <a:latin typeface="Calibri" panose="020F0502020204030204" pitchFamily="34" charset="0"/>
              <a:ea typeface="宋体" panose="02010600030101010101" pitchFamily="2" charset="-122"/>
            </a:endParaRPr>
          </a:p>
          <a:p>
            <a:pPr>
              <a:buSzTx/>
            </a:pPr>
            <a:endParaRPr lang="ko-KR" altLang="en-US" sz="2400">
              <a:latin typeface="微软雅黑" panose="020B0503020204020204" charset="-122"/>
              <a:ea typeface="微软雅黑" panose="020B0503020204020204" charset="-122"/>
            </a:endParaRPr>
          </a:p>
        </p:txBody>
      </p:sp>
      <p:sp>
        <p:nvSpPr>
          <p:cNvPr id="50182" name="圆角矩形 1049586"/>
          <p:cNvSpPr/>
          <p:nvPr/>
        </p:nvSpPr>
        <p:spPr>
          <a:xfrm>
            <a:off x="3810000" y="2928938"/>
            <a:ext cx="1408113" cy="411162"/>
          </a:xfrm>
          <a:prstGeom prst="roundRect">
            <a:avLst>
              <a:gd name="adj" fmla="val 50000"/>
            </a:avLst>
          </a:prstGeom>
          <a:gradFill rotWithShape="0">
            <a:gsLst>
              <a:gs pos="0">
                <a:srgbClr val="5D98B9"/>
              </a:gs>
              <a:gs pos="50000">
                <a:srgbClr val="3E657B"/>
              </a:gs>
              <a:gs pos="100000">
                <a:srgbClr val="5D98B9"/>
              </a:gs>
            </a:gsLst>
            <a:lin ang="2700000" scaled="1"/>
          </a:gradFill>
          <a:ln w="9525"/>
          <a:scene3d>
            <a:camera prst="legacyObliqueTopRight">
              <a:rot lat="0" lon="0" rev="0"/>
            </a:camera>
            <a:lightRig rig="legacyFlat3" dir="b"/>
          </a:scene3d>
          <a:sp3d extrusionH="73000" prstMaterial="legacyMatte">
            <a:bevelT w="13500" h="13500" prst="angle"/>
            <a:bevelB w="13500" h="13500" prst="angle"/>
            <a:extrusionClr>
              <a:srgbClr val="5D98B9"/>
            </a:extrusionClr>
          </a:sp3d>
        </p:spPr>
        <p:txBody>
          <a:bodyPr wrap="none" lIns="91440" tIns="45720" rIns="91440" bIns="45720" anchor="ctr" anchorCtr="0">
            <a:flatTx/>
          </a:bodyPr>
          <a:lstStyle/>
          <a:p>
            <a:pPr algn="ctr">
              <a:buSzTx/>
            </a:pPr>
            <a:r>
              <a:rPr lang="en-US" altLang="zh-CN" b="1">
                <a:solidFill>
                  <a:srgbClr val="FFC000"/>
                </a:solidFill>
                <a:latin typeface="微软雅黑" panose="020B0503020204020204" charset="-122"/>
                <a:ea typeface="微软雅黑" panose="020B0503020204020204" charset="-122"/>
              </a:rPr>
              <a:t>B</a:t>
            </a:r>
            <a:r>
              <a:rPr lang="zh-CN" altLang="en-US" b="1">
                <a:solidFill>
                  <a:srgbClr val="FFC000"/>
                </a:solidFill>
                <a:latin typeface="微软雅黑" panose="020B0503020204020204" charset="-122"/>
                <a:ea typeface="微软雅黑" panose="020B0503020204020204" charset="-122"/>
              </a:rPr>
              <a:t>类火灾</a:t>
            </a:r>
            <a:endParaRPr lang="zh-CN" altLang="zh-CN">
              <a:latin typeface="Calibri" panose="020F0502020204030204" pitchFamily="34" charset="0"/>
              <a:ea typeface="宋体" panose="02010600030101010101" pitchFamily="2" charset="-122"/>
            </a:endParaRPr>
          </a:p>
        </p:txBody>
      </p:sp>
      <p:sp>
        <p:nvSpPr>
          <p:cNvPr id="50183" name="圆角矩形 1049588"/>
          <p:cNvSpPr/>
          <p:nvPr/>
        </p:nvSpPr>
        <p:spPr>
          <a:xfrm>
            <a:off x="5524500" y="3786188"/>
            <a:ext cx="1374775" cy="2000250"/>
          </a:xfrm>
          <a:prstGeom prst="roundRect">
            <a:avLst>
              <a:gd name="adj" fmla="val 10699"/>
            </a:avLst>
          </a:prstGeom>
          <a:gradFill rotWithShape="0">
            <a:gsLst>
              <a:gs pos="0">
                <a:srgbClr val="FFFFFF"/>
              </a:gs>
              <a:gs pos="100000">
                <a:srgbClr val="C0C0C0">
                  <a:alpha val="29999"/>
                </a:srgbClr>
              </a:gs>
            </a:gsLst>
            <a:lin ang="2700000" scaled="1"/>
          </a:gradFill>
          <a:ln w="9525"/>
          <a:scene3d>
            <a:camera prst="legacyObliqueTopRight">
              <a:rot lat="0" lon="0" rev="0"/>
            </a:camera>
            <a:lightRig rig="legacyFlat3" dir="b"/>
          </a:scene3d>
          <a:sp3d extrusionH="73000" prstMaterial="legacyMatte">
            <a:bevelT w="13500" h="13500" prst="angle"/>
            <a:bevelB w="13500" h="13500" prst="angle"/>
            <a:extrusionClr>
              <a:srgbClr val="C0C0C0"/>
            </a:extrusionClr>
          </a:sp3d>
        </p:spPr>
        <p:txBody>
          <a:bodyPr wrap="none" lIns="91440" tIns="45720" rIns="91440" bIns="45720" anchor="ctr" anchorCtr="0">
            <a:flatTx/>
          </a:bodyPr>
          <a:lstStyle/>
          <a:p>
            <a:pPr>
              <a:buSzTx/>
            </a:pPr>
            <a:r>
              <a:rPr lang="zh-CN" altLang="en-US" b="1">
                <a:solidFill>
                  <a:srgbClr val="0070C0"/>
                </a:solidFill>
                <a:latin typeface="微软雅黑" panose="020B0503020204020204" charset="-122"/>
                <a:ea typeface="微软雅黑" panose="020B0503020204020204" charset="-122"/>
              </a:rPr>
              <a:t>指气体火灾。</a:t>
            </a:r>
            <a:endParaRPr lang="zh-CN" altLang="zh-CN">
              <a:latin typeface="Calibri" panose="020F0502020204030204" pitchFamily="34" charset="0"/>
              <a:ea typeface="宋体" panose="02010600030101010101" pitchFamily="2" charset="-122"/>
            </a:endParaRPr>
          </a:p>
          <a:p>
            <a:pPr>
              <a:buSzTx/>
            </a:pPr>
            <a:r>
              <a:rPr lang="zh-CN" altLang="en-US" b="1">
                <a:solidFill>
                  <a:srgbClr val="0070C0"/>
                </a:solidFill>
                <a:latin typeface="微软雅黑" panose="020B0503020204020204" charset="-122"/>
                <a:ea typeface="微软雅黑" panose="020B0503020204020204" charset="-122"/>
              </a:rPr>
              <a:t>（如煤气、</a:t>
            </a:r>
            <a:endParaRPr lang="zh-CN" altLang="zh-CN">
              <a:latin typeface="Calibri" panose="020F0502020204030204" pitchFamily="34" charset="0"/>
              <a:ea typeface="宋体" panose="02010600030101010101" pitchFamily="2" charset="-122"/>
            </a:endParaRPr>
          </a:p>
          <a:p>
            <a:pPr>
              <a:buSzTx/>
            </a:pPr>
            <a:r>
              <a:rPr lang="zh-CN" altLang="en-US" b="1">
                <a:solidFill>
                  <a:srgbClr val="0070C0"/>
                </a:solidFill>
                <a:latin typeface="微软雅黑" panose="020B0503020204020204" charset="-122"/>
                <a:ea typeface="微软雅黑" panose="020B0503020204020204" charset="-122"/>
              </a:rPr>
              <a:t>液化石油气、</a:t>
            </a:r>
            <a:endParaRPr lang="zh-CN" altLang="zh-CN">
              <a:latin typeface="Calibri" panose="020F0502020204030204" pitchFamily="34" charset="0"/>
              <a:ea typeface="宋体" panose="02010600030101010101" pitchFamily="2" charset="-122"/>
            </a:endParaRPr>
          </a:p>
          <a:p>
            <a:pPr>
              <a:buSzTx/>
            </a:pPr>
            <a:r>
              <a:rPr lang="zh-CN" altLang="en-US" b="1">
                <a:solidFill>
                  <a:srgbClr val="0070C0"/>
                </a:solidFill>
                <a:latin typeface="微软雅黑" panose="020B0503020204020204" charset="-122"/>
                <a:ea typeface="微软雅黑" panose="020B0503020204020204" charset="-122"/>
              </a:rPr>
              <a:t>天然气等引</a:t>
            </a:r>
            <a:endParaRPr lang="zh-CN" altLang="zh-CN">
              <a:latin typeface="Calibri" panose="020F0502020204030204" pitchFamily="34" charset="0"/>
              <a:ea typeface="宋体" panose="02010600030101010101" pitchFamily="2" charset="-122"/>
            </a:endParaRPr>
          </a:p>
          <a:p>
            <a:pPr>
              <a:buSzTx/>
            </a:pPr>
            <a:r>
              <a:rPr lang="zh-CN" altLang="en-US" b="1">
                <a:solidFill>
                  <a:srgbClr val="0070C0"/>
                </a:solidFill>
                <a:latin typeface="微软雅黑" panose="020B0503020204020204" charset="-122"/>
                <a:ea typeface="微软雅黑" panose="020B0503020204020204" charset="-122"/>
              </a:rPr>
              <a:t>起的火灾）</a:t>
            </a:r>
            <a:endParaRPr lang="zh-CN" altLang="zh-CN">
              <a:latin typeface="Calibri" panose="020F0502020204030204" pitchFamily="34" charset="0"/>
              <a:ea typeface="宋体" panose="02010600030101010101" pitchFamily="2" charset="-122"/>
            </a:endParaRPr>
          </a:p>
        </p:txBody>
      </p:sp>
      <p:sp>
        <p:nvSpPr>
          <p:cNvPr id="50184" name="圆角矩形 1049590"/>
          <p:cNvSpPr/>
          <p:nvPr/>
        </p:nvSpPr>
        <p:spPr>
          <a:xfrm>
            <a:off x="5524500" y="2928938"/>
            <a:ext cx="1408113" cy="411162"/>
          </a:xfrm>
          <a:prstGeom prst="roundRect">
            <a:avLst>
              <a:gd name="adj" fmla="val 50000"/>
            </a:avLst>
          </a:prstGeom>
          <a:gradFill rotWithShape="0">
            <a:gsLst>
              <a:gs pos="0">
                <a:srgbClr val="5D98B9"/>
              </a:gs>
              <a:gs pos="50000">
                <a:srgbClr val="3E657B"/>
              </a:gs>
              <a:gs pos="100000">
                <a:srgbClr val="5D98B9"/>
              </a:gs>
            </a:gsLst>
            <a:lin ang="2700000" scaled="1"/>
          </a:gradFill>
          <a:ln w="9525"/>
          <a:scene3d>
            <a:camera prst="legacyObliqueTopRight">
              <a:rot lat="0" lon="0" rev="0"/>
            </a:camera>
            <a:lightRig rig="legacyFlat3" dir="b"/>
          </a:scene3d>
          <a:sp3d extrusionH="73000" prstMaterial="legacyMatte">
            <a:bevelT w="13500" h="13500" prst="angle"/>
            <a:bevelB w="13500" h="13500" prst="angle"/>
            <a:extrusionClr>
              <a:srgbClr val="5D98B9"/>
            </a:extrusionClr>
          </a:sp3d>
        </p:spPr>
        <p:txBody>
          <a:bodyPr wrap="none" lIns="91440" tIns="45720" rIns="91440" bIns="45720" anchor="ctr" anchorCtr="0">
            <a:flatTx/>
          </a:bodyPr>
          <a:lstStyle/>
          <a:p>
            <a:pPr algn="ctr">
              <a:buSzTx/>
            </a:pPr>
            <a:r>
              <a:rPr lang="en-US" altLang="zh-CN" b="1">
                <a:solidFill>
                  <a:srgbClr val="FFC000"/>
                </a:solidFill>
                <a:latin typeface="微软雅黑" panose="020B0503020204020204" charset="-122"/>
                <a:ea typeface="微软雅黑" panose="020B0503020204020204" charset="-122"/>
              </a:rPr>
              <a:t>C</a:t>
            </a:r>
            <a:r>
              <a:rPr lang="zh-CN" altLang="en-US" b="1">
                <a:solidFill>
                  <a:srgbClr val="FFC000"/>
                </a:solidFill>
                <a:latin typeface="微软雅黑" panose="020B0503020204020204" charset="-122"/>
                <a:ea typeface="微软雅黑" panose="020B0503020204020204" charset="-122"/>
              </a:rPr>
              <a:t>类火灾</a:t>
            </a:r>
            <a:endParaRPr lang="zh-CN" altLang="zh-CN">
              <a:latin typeface="Calibri" panose="020F0502020204030204" pitchFamily="34" charset="0"/>
              <a:ea typeface="宋体" panose="02010600030101010101" pitchFamily="2" charset="-122"/>
            </a:endParaRPr>
          </a:p>
        </p:txBody>
      </p:sp>
      <p:sp>
        <p:nvSpPr>
          <p:cNvPr id="50185" name="圆角矩形 1049592"/>
          <p:cNvSpPr/>
          <p:nvPr/>
        </p:nvSpPr>
        <p:spPr>
          <a:xfrm>
            <a:off x="7239000" y="3714750"/>
            <a:ext cx="1357313" cy="2071688"/>
          </a:xfrm>
          <a:prstGeom prst="roundRect">
            <a:avLst>
              <a:gd name="adj" fmla="val 10699"/>
            </a:avLst>
          </a:prstGeom>
          <a:gradFill rotWithShape="0">
            <a:gsLst>
              <a:gs pos="0">
                <a:srgbClr val="FFFFFF"/>
              </a:gs>
              <a:gs pos="100000">
                <a:srgbClr val="C0C0C0">
                  <a:alpha val="29999"/>
                </a:srgbClr>
              </a:gs>
            </a:gsLst>
            <a:lin ang="2700000" scaled="1"/>
          </a:gradFill>
          <a:ln w="9525"/>
          <a:scene3d>
            <a:camera prst="legacyObliqueTopRight">
              <a:rot lat="0" lon="0" rev="0"/>
            </a:camera>
            <a:lightRig rig="legacyFlat3" dir="b"/>
          </a:scene3d>
          <a:sp3d extrusionH="73000" prstMaterial="legacyMatte">
            <a:bevelT w="13500" h="13500" prst="angle"/>
            <a:bevelB w="13500" h="13500" prst="angle"/>
            <a:extrusionClr>
              <a:srgbClr val="C0C0C0"/>
            </a:extrusionClr>
          </a:sp3d>
        </p:spPr>
        <p:txBody>
          <a:bodyPr wrap="none" lIns="91440" tIns="45720" rIns="91440" bIns="45720" anchor="ctr" anchorCtr="0">
            <a:flatTx/>
          </a:bodyPr>
          <a:lstStyle/>
          <a:p>
            <a:pPr>
              <a:lnSpc>
                <a:spcPct val="120000"/>
              </a:lnSpc>
              <a:buSzTx/>
            </a:pPr>
            <a:r>
              <a:rPr lang="ko-KR" altLang="en-US" sz="1000" b="1">
                <a:latin typeface="微软雅黑" panose="020B0503020204020204" charset="-122"/>
                <a:ea typeface="微软雅黑" panose="020B0503020204020204" charset="-122"/>
              </a:rPr>
              <a:t> </a:t>
            </a:r>
            <a:endParaRPr lang="zh-CN" altLang="zh-CN">
              <a:latin typeface="Calibri" panose="020F0502020204030204" pitchFamily="34" charset="0"/>
              <a:ea typeface="宋体" panose="02010600030101010101" pitchFamily="2" charset="-122"/>
            </a:endParaRPr>
          </a:p>
          <a:p>
            <a:pPr>
              <a:lnSpc>
                <a:spcPct val="120000"/>
              </a:lnSpc>
              <a:buSzTx/>
            </a:pPr>
            <a:endParaRPr lang="en-US" altLang="ko-KR" sz="1000" b="1">
              <a:latin typeface="微软雅黑" panose="020B0503020204020204" charset="-122"/>
              <a:ea typeface="微软雅黑" panose="020B0503020204020204" charset="-122"/>
            </a:endParaRPr>
          </a:p>
          <a:p>
            <a:pPr>
              <a:lnSpc>
                <a:spcPct val="120000"/>
              </a:lnSpc>
              <a:buSzTx/>
            </a:pPr>
            <a:r>
              <a:rPr lang="zh-CN" altLang="en-US" b="1">
                <a:solidFill>
                  <a:srgbClr val="0070C0"/>
                </a:solidFill>
                <a:latin typeface="微软雅黑" panose="020B0503020204020204" charset="-122"/>
                <a:ea typeface="微软雅黑" panose="020B0503020204020204" charset="-122"/>
              </a:rPr>
              <a:t>指金属、化</a:t>
            </a:r>
            <a:endParaRPr lang="zh-CN" altLang="zh-CN">
              <a:latin typeface="Calibri" panose="020F0502020204030204" pitchFamily="34" charset="0"/>
              <a:ea typeface="宋体" panose="02010600030101010101" pitchFamily="2" charset="-122"/>
            </a:endParaRPr>
          </a:p>
          <a:p>
            <a:pPr>
              <a:lnSpc>
                <a:spcPct val="120000"/>
              </a:lnSpc>
              <a:buSzTx/>
            </a:pPr>
            <a:r>
              <a:rPr lang="zh-CN" altLang="en-US" b="1">
                <a:solidFill>
                  <a:srgbClr val="0070C0"/>
                </a:solidFill>
                <a:latin typeface="微软雅黑" panose="020B0503020204020204" charset="-122"/>
                <a:ea typeface="微软雅黑" panose="020B0503020204020204" charset="-122"/>
              </a:rPr>
              <a:t>学物质火灾</a:t>
            </a:r>
            <a:endParaRPr lang="zh-CN" altLang="zh-CN">
              <a:latin typeface="Calibri" panose="020F0502020204030204" pitchFamily="34" charset="0"/>
              <a:ea typeface="宋体" panose="02010600030101010101" pitchFamily="2" charset="-122"/>
            </a:endParaRPr>
          </a:p>
          <a:p>
            <a:pPr>
              <a:lnSpc>
                <a:spcPct val="120000"/>
              </a:lnSpc>
              <a:buSzTx/>
            </a:pPr>
            <a:r>
              <a:rPr lang="zh-CN" altLang="en-US" b="1">
                <a:solidFill>
                  <a:srgbClr val="0070C0"/>
                </a:solidFill>
                <a:latin typeface="微软雅黑" panose="020B0503020204020204" charset="-122"/>
                <a:ea typeface="微软雅黑" panose="020B0503020204020204" charset="-122"/>
              </a:rPr>
              <a:t>如钠、镁、</a:t>
            </a:r>
            <a:endParaRPr lang="zh-CN" altLang="zh-CN">
              <a:latin typeface="Calibri" panose="020F0502020204030204" pitchFamily="34" charset="0"/>
              <a:ea typeface="宋体" panose="02010600030101010101" pitchFamily="2" charset="-122"/>
            </a:endParaRPr>
          </a:p>
          <a:p>
            <a:pPr>
              <a:lnSpc>
                <a:spcPct val="120000"/>
              </a:lnSpc>
              <a:buSzTx/>
            </a:pPr>
            <a:r>
              <a:rPr lang="zh-CN" altLang="en-US" b="1">
                <a:solidFill>
                  <a:srgbClr val="0070C0"/>
                </a:solidFill>
                <a:latin typeface="微软雅黑" panose="020B0503020204020204" charset="-122"/>
                <a:ea typeface="微软雅黑" panose="020B0503020204020204" charset="-122"/>
              </a:rPr>
              <a:t>钾、锂等及</a:t>
            </a:r>
            <a:endParaRPr lang="zh-CN" altLang="zh-CN">
              <a:latin typeface="Calibri" panose="020F0502020204030204" pitchFamily="34" charset="0"/>
              <a:ea typeface="宋体" panose="02010600030101010101" pitchFamily="2" charset="-122"/>
            </a:endParaRPr>
          </a:p>
          <a:p>
            <a:pPr>
              <a:lnSpc>
                <a:spcPct val="120000"/>
              </a:lnSpc>
              <a:buSzTx/>
            </a:pPr>
            <a:r>
              <a:rPr lang="zh-CN" altLang="en-US" b="1">
                <a:solidFill>
                  <a:srgbClr val="0070C0"/>
                </a:solidFill>
                <a:latin typeface="微软雅黑" panose="020B0503020204020204" charset="-122"/>
                <a:ea typeface="微软雅黑" panose="020B0503020204020204" charset="-122"/>
              </a:rPr>
              <a:t>禁水物质引</a:t>
            </a:r>
            <a:endParaRPr lang="zh-CN" altLang="zh-CN">
              <a:latin typeface="Calibri" panose="020F0502020204030204" pitchFamily="34" charset="0"/>
              <a:ea typeface="宋体" panose="02010600030101010101" pitchFamily="2" charset="-122"/>
            </a:endParaRPr>
          </a:p>
          <a:p>
            <a:pPr>
              <a:lnSpc>
                <a:spcPct val="120000"/>
              </a:lnSpc>
              <a:buSzTx/>
            </a:pPr>
            <a:r>
              <a:rPr lang="zh-CN" altLang="en-US" b="1">
                <a:solidFill>
                  <a:srgbClr val="0070C0"/>
                </a:solidFill>
                <a:latin typeface="微软雅黑" panose="020B0503020204020204" charset="-122"/>
                <a:ea typeface="微软雅黑" panose="020B0503020204020204" charset="-122"/>
              </a:rPr>
              <a:t>起的火灾。</a:t>
            </a:r>
            <a:endParaRPr lang="zh-CN" altLang="zh-CN">
              <a:latin typeface="Calibri" panose="020F0502020204030204" pitchFamily="34" charset="0"/>
              <a:ea typeface="宋体" panose="02010600030101010101" pitchFamily="2" charset="-122"/>
            </a:endParaRPr>
          </a:p>
          <a:p>
            <a:pPr>
              <a:buSzTx/>
            </a:pPr>
            <a:endParaRPr lang="ko-KR" altLang="en-US" sz="2400">
              <a:latin typeface="微软雅黑" panose="020B0503020204020204" charset="-122"/>
              <a:ea typeface="微软雅黑" panose="020B0503020204020204" charset="-122"/>
            </a:endParaRPr>
          </a:p>
        </p:txBody>
      </p:sp>
      <p:sp>
        <p:nvSpPr>
          <p:cNvPr id="50186" name="圆角矩形 1049594"/>
          <p:cNvSpPr/>
          <p:nvPr/>
        </p:nvSpPr>
        <p:spPr>
          <a:xfrm>
            <a:off x="7096125" y="2928938"/>
            <a:ext cx="1409700" cy="411162"/>
          </a:xfrm>
          <a:prstGeom prst="roundRect">
            <a:avLst>
              <a:gd name="adj" fmla="val 50000"/>
            </a:avLst>
          </a:prstGeom>
          <a:gradFill rotWithShape="0">
            <a:gsLst>
              <a:gs pos="0">
                <a:srgbClr val="5D98B9"/>
              </a:gs>
              <a:gs pos="50000">
                <a:srgbClr val="3E657B"/>
              </a:gs>
              <a:gs pos="100000">
                <a:srgbClr val="5D98B9"/>
              </a:gs>
            </a:gsLst>
            <a:lin ang="2700000" scaled="1"/>
          </a:gradFill>
          <a:ln w="9525"/>
          <a:scene3d>
            <a:camera prst="legacyObliqueTopRight">
              <a:rot lat="0" lon="0" rev="0"/>
            </a:camera>
            <a:lightRig rig="legacyFlat3" dir="b"/>
          </a:scene3d>
          <a:sp3d extrusionH="73000" prstMaterial="legacyMatte">
            <a:bevelT w="13500" h="13500" prst="angle"/>
            <a:bevelB w="13500" h="13500" prst="angle"/>
            <a:extrusionClr>
              <a:srgbClr val="5D98B9"/>
            </a:extrusionClr>
          </a:sp3d>
        </p:spPr>
        <p:txBody>
          <a:bodyPr wrap="none" lIns="91440" tIns="45720" rIns="91440" bIns="45720" anchor="ctr" anchorCtr="0">
            <a:flatTx/>
          </a:bodyPr>
          <a:lstStyle/>
          <a:p>
            <a:pPr algn="ctr">
              <a:buSzTx/>
            </a:pPr>
            <a:r>
              <a:rPr lang="en-US" altLang="zh-CN" b="1">
                <a:solidFill>
                  <a:srgbClr val="FFC000"/>
                </a:solidFill>
                <a:latin typeface="微软雅黑" panose="020B0503020204020204" charset="-122"/>
                <a:ea typeface="微软雅黑" panose="020B0503020204020204" charset="-122"/>
              </a:rPr>
              <a:t>D</a:t>
            </a:r>
            <a:r>
              <a:rPr lang="zh-CN" altLang="en-US" b="1">
                <a:solidFill>
                  <a:srgbClr val="FFC000"/>
                </a:solidFill>
                <a:latin typeface="微软雅黑" panose="020B0503020204020204" charset="-122"/>
                <a:ea typeface="微软雅黑" panose="020B0503020204020204" charset="-122"/>
              </a:rPr>
              <a:t>类火灾</a:t>
            </a:r>
            <a:endParaRPr lang="zh-CN" altLang="zh-CN">
              <a:latin typeface="Calibri" panose="020F0502020204030204" pitchFamily="34" charset="0"/>
              <a:ea typeface="宋体" panose="02010600030101010101" pitchFamily="2" charset="-122"/>
            </a:endParaRPr>
          </a:p>
        </p:txBody>
      </p:sp>
      <p:sp>
        <p:nvSpPr>
          <p:cNvPr id="50187" name="圆角矩形 1049596"/>
          <p:cNvSpPr/>
          <p:nvPr/>
        </p:nvSpPr>
        <p:spPr>
          <a:xfrm>
            <a:off x="8810625" y="3714750"/>
            <a:ext cx="1377950" cy="2071688"/>
          </a:xfrm>
          <a:prstGeom prst="roundRect">
            <a:avLst>
              <a:gd name="adj" fmla="val 10699"/>
            </a:avLst>
          </a:prstGeom>
          <a:gradFill rotWithShape="0">
            <a:gsLst>
              <a:gs pos="0">
                <a:srgbClr val="FFFFFF"/>
              </a:gs>
              <a:gs pos="100000">
                <a:srgbClr val="C0C0C0">
                  <a:alpha val="29999"/>
                </a:srgbClr>
              </a:gs>
            </a:gsLst>
            <a:lin ang="2700000" scaled="1"/>
          </a:gradFill>
          <a:ln w="9525"/>
          <a:scene3d>
            <a:camera prst="legacyObliqueTopRight">
              <a:rot lat="0" lon="0" rev="0"/>
            </a:camera>
            <a:lightRig rig="legacyFlat3" dir="b"/>
          </a:scene3d>
          <a:sp3d extrusionH="73000" prstMaterial="legacyMatte">
            <a:bevelT w="13500" h="13500" prst="angle"/>
            <a:bevelB w="13500" h="13500" prst="angle"/>
            <a:extrusionClr>
              <a:srgbClr val="C0C0C0"/>
            </a:extrusionClr>
          </a:sp3d>
        </p:spPr>
        <p:txBody>
          <a:bodyPr wrap="none" lIns="91440" tIns="45720" rIns="91440" bIns="45720" anchor="t" anchorCtr="0">
            <a:flatTx/>
          </a:bodyPr>
          <a:lstStyle/>
          <a:p>
            <a:pPr>
              <a:spcBef>
                <a:spcPct val="20000"/>
              </a:spcBef>
              <a:buSzTx/>
            </a:pPr>
            <a:r>
              <a:rPr lang="zh-CN" altLang="en-US" b="1">
                <a:solidFill>
                  <a:srgbClr val="0070C0"/>
                </a:solidFill>
                <a:latin typeface="微软雅黑" panose="020B0503020204020204" charset="-122"/>
                <a:ea typeface="微软雅黑" panose="020B0503020204020204" charset="-122"/>
              </a:rPr>
              <a:t>电气线路和</a:t>
            </a:r>
            <a:endParaRPr lang="zh-CN" altLang="zh-CN">
              <a:latin typeface="Calibri" panose="020F0502020204030204" pitchFamily="34" charset="0"/>
              <a:ea typeface="宋体" panose="02010600030101010101" pitchFamily="2" charset="-122"/>
            </a:endParaRPr>
          </a:p>
          <a:p>
            <a:pPr>
              <a:spcBef>
                <a:spcPct val="20000"/>
              </a:spcBef>
              <a:buSzTx/>
            </a:pPr>
            <a:r>
              <a:rPr lang="zh-CN" altLang="en-US" b="1">
                <a:solidFill>
                  <a:srgbClr val="0070C0"/>
                </a:solidFill>
                <a:latin typeface="微软雅黑" panose="020B0503020204020204" charset="-122"/>
                <a:ea typeface="微软雅黑" panose="020B0503020204020204" charset="-122"/>
              </a:rPr>
              <a:t>设备使用不</a:t>
            </a:r>
            <a:endParaRPr lang="zh-CN" altLang="zh-CN">
              <a:latin typeface="Calibri" panose="020F0502020204030204" pitchFamily="34" charset="0"/>
              <a:ea typeface="宋体" panose="02010600030101010101" pitchFamily="2" charset="-122"/>
            </a:endParaRPr>
          </a:p>
          <a:p>
            <a:pPr>
              <a:spcBef>
                <a:spcPct val="20000"/>
              </a:spcBef>
              <a:buSzTx/>
            </a:pPr>
            <a:r>
              <a:rPr lang="zh-CN" altLang="en-US" b="1">
                <a:solidFill>
                  <a:srgbClr val="0070C0"/>
                </a:solidFill>
                <a:latin typeface="微软雅黑" panose="020B0503020204020204" charset="-122"/>
                <a:ea typeface="微软雅黑" panose="020B0503020204020204" charset="-122"/>
              </a:rPr>
              <a:t>当从而使带</a:t>
            </a:r>
            <a:endParaRPr lang="zh-CN" altLang="zh-CN">
              <a:latin typeface="Calibri" panose="020F0502020204030204" pitchFamily="34" charset="0"/>
              <a:ea typeface="宋体" panose="02010600030101010101" pitchFamily="2" charset="-122"/>
            </a:endParaRPr>
          </a:p>
          <a:p>
            <a:pPr>
              <a:spcBef>
                <a:spcPct val="20000"/>
              </a:spcBef>
              <a:buSzTx/>
            </a:pPr>
            <a:r>
              <a:rPr lang="zh-CN" altLang="en-US" b="1">
                <a:solidFill>
                  <a:srgbClr val="0070C0"/>
                </a:solidFill>
                <a:latin typeface="微软雅黑" panose="020B0503020204020204" charset="-122"/>
                <a:ea typeface="微软雅黑" panose="020B0503020204020204" charset="-122"/>
              </a:rPr>
              <a:t>电设备起火</a:t>
            </a:r>
            <a:endParaRPr lang="zh-CN" altLang="zh-CN">
              <a:latin typeface="Calibri" panose="020F0502020204030204" pitchFamily="34" charset="0"/>
              <a:ea typeface="宋体" panose="02010600030101010101" pitchFamily="2" charset="-122"/>
            </a:endParaRPr>
          </a:p>
          <a:p>
            <a:pPr>
              <a:spcBef>
                <a:spcPct val="20000"/>
              </a:spcBef>
              <a:buSzTx/>
            </a:pPr>
            <a:r>
              <a:rPr lang="zh-CN" altLang="en-US" b="1">
                <a:solidFill>
                  <a:srgbClr val="0070C0"/>
                </a:solidFill>
                <a:latin typeface="微软雅黑" panose="020B0503020204020204" charset="-122"/>
                <a:ea typeface="微软雅黑" panose="020B0503020204020204" charset="-122"/>
              </a:rPr>
              <a:t>所引起的火</a:t>
            </a:r>
            <a:endParaRPr lang="zh-CN" altLang="zh-CN">
              <a:latin typeface="Calibri" panose="020F0502020204030204" pitchFamily="34" charset="0"/>
              <a:ea typeface="宋体" panose="02010600030101010101" pitchFamily="2" charset="-122"/>
            </a:endParaRPr>
          </a:p>
          <a:p>
            <a:pPr>
              <a:spcBef>
                <a:spcPct val="20000"/>
              </a:spcBef>
              <a:buSzTx/>
            </a:pPr>
            <a:r>
              <a:rPr lang="zh-CN" altLang="en-US" b="1">
                <a:solidFill>
                  <a:srgbClr val="0070C0"/>
                </a:solidFill>
                <a:latin typeface="微软雅黑" panose="020B0503020204020204" charset="-122"/>
                <a:ea typeface="微软雅黑" panose="020B0503020204020204" charset="-122"/>
              </a:rPr>
              <a:t>灾。</a:t>
            </a:r>
            <a:endParaRPr lang="zh-CN" altLang="zh-CN">
              <a:latin typeface="Calibri" panose="020F0502020204030204" pitchFamily="34" charset="0"/>
              <a:ea typeface="宋体" panose="02010600030101010101" pitchFamily="2" charset="-122"/>
            </a:endParaRPr>
          </a:p>
          <a:p>
            <a:pPr>
              <a:spcBef>
                <a:spcPct val="20000"/>
              </a:spcBef>
              <a:buSzTx/>
              <a:buChar char="•"/>
            </a:pPr>
            <a:endParaRPr lang="en-US" altLang="ko-KR" sz="1000" b="1">
              <a:latin typeface="微软雅黑" panose="020B0503020204020204" charset="-122"/>
              <a:ea typeface="微软雅黑" panose="020B0503020204020204" charset="-122"/>
            </a:endParaRPr>
          </a:p>
        </p:txBody>
      </p:sp>
      <p:sp>
        <p:nvSpPr>
          <p:cNvPr id="50188" name="圆角矩形 1049598"/>
          <p:cNvSpPr/>
          <p:nvPr/>
        </p:nvSpPr>
        <p:spPr>
          <a:xfrm>
            <a:off x="8739188" y="2928938"/>
            <a:ext cx="1409700" cy="411162"/>
          </a:xfrm>
          <a:prstGeom prst="roundRect">
            <a:avLst>
              <a:gd name="adj" fmla="val 50000"/>
            </a:avLst>
          </a:prstGeom>
          <a:gradFill rotWithShape="0">
            <a:gsLst>
              <a:gs pos="0">
                <a:srgbClr val="5D98B9"/>
              </a:gs>
              <a:gs pos="50000">
                <a:srgbClr val="3E657B"/>
              </a:gs>
              <a:gs pos="100000">
                <a:srgbClr val="5D98B9"/>
              </a:gs>
            </a:gsLst>
            <a:lin ang="2700000" scaled="1"/>
          </a:gradFill>
          <a:ln w="9525"/>
          <a:scene3d>
            <a:camera prst="legacyObliqueTopRight">
              <a:rot lat="0" lon="0" rev="0"/>
            </a:camera>
            <a:lightRig rig="legacyFlat3" dir="b"/>
          </a:scene3d>
          <a:sp3d extrusionH="73000" prstMaterial="legacyMatte">
            <a:bevelT w="13500" h="13500" prst="angle"/>
            <a:bevelB w="13500" h="13500" prst="angle"/>
            <a:extrusionClr>
              <a:srgbClr val="5D98B9"/>
            </a:extrusionClr>
          </a:sp3d>
        </p:spPr>
        <p:txBody>
          <a:bodyPr wrap="none" lIns="91440" tIns="45720" rIns="91440" bIns="45720" anchor="ctr" anchorCtr="0">
            <a:flatTx/>
          </a:bodyPr>
          <a:lstStyle/>
          <a:p>
            <a:pPr algn="ctr">
              <a:buSzTx/>
            </a:pPr>
            <a:r>
              <a:rPr lang="en-US" altLang="zh-CN" b="1">
                <a:solidFill>
                  <a:srgbClr val="FFC000"/>
                </a:solidFill>
                <a:latin typeface="微软雅黑" panose="020B0503020204020204" charset="-122"/>
                <a:ea typeface="微软雅黑" panose="020B0503020204020204" charset="-122"/>
              </a:rPr>
              <a:t>E</a:t>
            </a:r>
            <a:r>
              <a:rPr lang="zh-CN" altLang="en-US" b="1">
                <a:solidFill>
                  <a:srgbClr val="FFC000"/>
                </a:solidFill>
                <a:latin typeface="微软雅黑" panose="020B0503020204020204" charset="-122"/>
                <a:ea typeface="微软雅黑" panose="020B0503020204020204" charset="-122"/>
              </a:rPr>
              <a:t>电气火灾</a:t>
            </a:r>
            <a:endParaRPr lang="zh-CN" altLang="zh-CN">
              <a:latin typeface="Calibri" panose="020F0502020204030204" pitchFamily="34" charset="0"/>
              <a:ea typeface="宋体" panose="02010600030101010101" pitchFamily="2" charset="-122"/>
            </a:endParaRPr>
          </a:p>
        </p:txBody>
      </p:sp>
      <p:sp>
        <p:nvSpPr>
          <p:cNvPr id="50189" name="矩形 1049600"/>
          <p:cNvSpPr/>
          <p:nvPr/>
        </p:nvSpPr>
        <p:spPr>
          <a:xfrm>
            <a:off x="765175" y="377825"/>
            <a:ext cx="3500438" cy="522288"/>
          </a:xfrm>
          <a:prstGeom prst="rect">
            <a:avLst/>
          </a:prstGeom>
          <a:noFill/>
          <a:ln w="9525">
            <a:noFill/>
          </a:ln>
        </p:spPr>
        <p:txBody>
          <a:bodyPr lIns="91440" tIns="45720" rIns="91440" bIns="45720" anchor="t" anchorCtr="0">
            <a:spAutoFit/>
          </a:bodyPr>
          <a:lstStyle/>
          <a:p>
            <a:pPr>
              <a:buSzTx/>
            </a:pPr>
            <a:r>
              <a:rPr lang="zh-CN" altLang="en-US" sz="2800" b="1">
                <a:solidFill>
                  <a:srgbClr val="C00000"/>
                </a:solidFill>
                <a:latin typeface="微软雅黑" panose="020B0503020204020204" charset="-122"/>
                <a:ea typeface="微软雅黑" panose="020B0503020204020204" charset="-122"/>
              </a:rPr>
              <a:t>夏季工作的安全要点</a:t>
            </a:r>
            <a:endParaRPr lang="zh-CN" altLang="zh-CN">
              <a:latin typeface="Calibri" panose="020F0502020204030204" pitchFamily="34" charset="0"/>
              <a:ea typeface="宋体" panose="02010600030101010101" pitchFamily="2" charset="-122"/>
            </a:endParaRPr>
          </a:p>
        </p:txBody>
      </p:sp>
      <p:sp>
        <p:nvSpPr>
          <p:cNvPr id="50190" name="矩形 1049602"/>
          <p:cNvSpPr/>
          <p:nvPr/>
        </p:nvSpPr>
        <p:spPr>
          <a:xfrm>
            <a:off x="738188" y="1116013"/>
            <a:ext cx="3429000" cy="460375"/>
          </a:xfrm>
          <a:prstGeom prst="rect">
            <a:avLst/>
          </a:prstGeom>
          <a:noFill/>
          <a:ln w="9525">
            <a:noFill/>
          </a:ln>
        </p:spPr>
        <p:txBody>
          <a:bodyPr lIns="91440" tIns="45720" rIns="91440" bIns="45720" anchor="t" anchorCtr="0">
            <a:spAutoFit/>
          </a:bodyPr>
          <a:lstStyle/>
          <a:p>
            <a:pPr>
              <a:buSzTx/>
            </a:pPr>
            <a:r>
              <a:rPr lang="en-US" altLang="zh-CN" sz="2400" b="1">
                <a:latin typeface="微软雅黑" panose="020B0503020204020204" charset="-122"/>
                <a:ea typeface="微软雅黑" panose="020B0503020204020204" charset="-122"/>
                <a:sym typeface="宋体" panose="02010600030101010101" pitchFamily="2" charset="-122"/>
              </a:rPr>
              <a:t>4</a:t>
            </a:r>
            <a:r>
              <a:rPr lang="zh-CN" altLang="en-US" sz="2400" b="1">
                <a:latin typeface="微软雅黑" panose="020B0503020204020204" charset="-122"/>
                <a:ea typeface="微软雅黑" panose="020B0503020204020204" charset="-122"/>
                <a:sym typeface="宋体" panose="02010600030101010101" pitchFamily="2" charset="-122"/>
              </a:rPr>
              <a:t>、消防安全</a:t>
            </a:r>
            <a:endParaRPr lang="zh-CN" altLang="zh-CN">
              <a:latin typeface="Calibri" panose="020F0502020204030204" pitchFamily="34" charset="0"/>
              <a:ea typeface="宋体" panose="02010600030101010101" pitchFamily="2" charset="-122"/>
            </a:endParaRPr>
          </a:p>
        </p:txBody>
      </p:sp>
    </p:spTree>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圆角矩形 1049604"/>
          <p:cNvSpPr/>
          <p:nvPr/>
        </p:nvSpPr>
        <p:spPr>
          <a:xfrm>
            <a:off x="3452813" y="3571875"/>
            <a:ext cx="1643062" cy="2738438"/>
          </a:xfrm>
          <a:prstGeom prst="roundRect">
            <a:avLst>
              <a:gd name="adj" fmla="val 13745"/>
            </a:avLst>
          </a:prstGeom>
          <a:gradFill rotWithShape="0">
            <a:gsLst>
              <a:gs pos="0">
                <a:srgbClr val="DAFDA7">
                  <a:alpha val="100000"/>
                </a:srgbClr>
              </a:gs>
              <a:gs pos="0">
                <a:srgbClr val="DAFDA7">
                  <a:alpha val="100000"/>
                </a:srgbClr>
              </a:gs>
              <a:gs pos="35001">
                <a:srgbClr val="E4FDC2">
                  <a:alpha val="100000"/>
                </a:srgbClr>
              </a:gs>
              <a:gs pos="100000">
                <a:srgbClr val="F5FFE6">
                  <a:alpha val="100000"/>
                </a:srgbClr>
              </a:gs>
              <a:gs pos="100000">
                <a:srgbClr val="F5FFE6">
                  <a:alpha val="100000"/>
                </a:srgbClr>
              </a:gs>
            </a:gsLst>
            <a:lin ang="16200000" scaled="1"/>
          </a:gradFill>
          <a:ln w="9525" cap="flat" cmpd="sng">
            <a:solidFill>
              <a:srgbClr val="98B954"/>
            </a:solidFill>
            <a:prstDash val="solid"/>
            <a:round/>
            <a:headEnd type="none" w="med" len="med"/>
            <a:tailEnd type="none" w="med" len="med"/>
          </a:ln>
          <a:effectLst>
            <a:outerShdw dist="20000" dir="5400000" rotWithShape="0">
              <a:srgbClr val="000000">
                <a:alpha val="37999"/>
              </a:srgbClr>
            </a:outerShdw>
          </a:effectLst>
        </p:spPr>
        <p:txBody>
          <a:bodyPr wrap="none" lIns="91440" tIns="45720" rIns="91440" bIns="45720" anchor="ctr" anchorCtr="0"/>
          <a:lstStyle/>
          <a:p>
            <a:r>
              <a:rPr lang="zh-CN" altLang="en-US" b="1">
                <a:latin typeface="微软雅黑" panose="020B0503020204020204" charset="-122"/>
                <a:ea typeface="微软雅黑" panose="020B0503020204020204" charset="-122"/>
              </a:rPr>
              <a:t>干粉、泡沫、</a:t>
            </a:r>
            <a:endParaRPr lang="zh-CN" altLang="zh-CN">
              <a:latin typeface="Calibri" panose="020F0502020204030204" pitchFamily="34" charset="0"/>
              <a:ea typeface="宋体" panose="02010600030101010101" pitchFamily="2" charset="-122"/>
            </a:endParaRPr>
          </a:p>
          <a:p>
            <a:r>
              <a:rPr lang="zh-CN" altLang="en-US" b="1">
                <a:latin typeface="微软雅黑" panose="020B0503020204020204" charset="-122"/>
                <a:ea typeface="微软雅黑" panose="020B0503020204020204" charset="-122"/>
              </a:rPr>
              <a:t>二氧化碳灭</a:t>
            </a:r>
            <a:endParaRPr lang="zh-CN" altLang="zh-CN">
              <a:latin typeface="Calibri" panose="020F0502020204030204" pitchFamily="34" charset="0"/>
              <a:ea typeface="宋体" panose="02010600030101010101" pitchFamily="2" charset="-122"/>
            </a:endParaRPr>
          </a:p>
          <a:p>
            <a:r>
              <a:rPr lang="zh-CN" altLang="en-US" b="1">
                <a:latin typeface="微软雅黑" panose="020B0503020204020204" charset="-122"/>
                <a:ea typeface="微软雅黑" panose="020B0503020204020204" charset="-122"/>
              </a:rPr>
              <a:t>火器。</a:t>
            </a:r>
            <a:endParaRPr lang="zh-CN" altLang="zh-CN">
              <a:latin typeface="Calibri" panose="020F0502020204030204" pitchFamily="34" charset="0"/>
              <a:ea typeface="宋体" panose="02010600030101010101" pitchFamily="2" charset="-122"/>
            </a:endParaRPr>
          </a:p>
          <a:p>
            <a:r>
              <a:rPr lang="zh-CN" altLang="en-US" b="1">
                <a:latin typeface="微软雅黑" panose="020B0503020204020204" charset="-122"/>
                <a:ea typeface="微软雅黑" panose="020B0503020204020204" charset="-122"/>
              </a:rPr>
              <a:t>（极性溶剂不</a:t>
            </a:r>
            <a:endParaRPr lang="zh-CN" altLang="zh-CN">
              <a:latin typeface="Calibri" panose="020F0502020204030204" pitchFamily="34" charset="0"/>
              <a:ea typeface="宋体" panose="02010600030101010101" pitchFamily="2" charset="-122"/>
            </a:endParaRPr>
          </a:p>
          <a:p>
            <a:r>
              <a:rPr lang="zh-CN" altLang="en-US" b="1">
                <a:latin typeface="微软雅黑" panose="020B0503020204020204" charset="-122"/>
                <a:ea typeface="微软雅黑" panose="020B0503020204020204" charset="-122"/>
              </a:rPr>
              <a:t>得使用泡沫灭</a:t>
            </a:r>
            <a:endParaRPr lang="zh-CN" altLang="zh-CN">
              <a:latin typeface="Calibri" panose="020F0502020204030204" pitchFamily="34" charset="0"/>
              <a:ea typeface="宋体" panose="02010600030101010101" pitchFamily="2" charset="-122"/>
            </a:endParaRPr>
          </a:p>
          <a:p>
            <a:r>
              <a:rPr lang="zh-CN" altLang="en-US" b="1">
                <a:latin typeface="微软雅黑" panose="020B0503020204020204" charset="-122"/>
                <a:ea typeface="微软雅黑" panose="020B0503020204020204" charset="-122"/>
              </a:rPr>
              <a:t>火器，如乙醇</a:t>
            </a:r>
            <a:endParaRPr lang="zh-CN" altLang="zh-CN">
              <a:latin typeface="Calibri" panose="020F0502020204030204" pitchFamily="34" charset="0"/>
              <a:ea typeface="宋体" panose="02010600030101010101" pitchFamily="2" charset="-122"/>
            </a:endParaRPr>
          </a:p>
          <a:p>
            <a:r>
              <a:rPr lang="zh-CN" altLang="en-US" b="1">
                <a:latin typeface="微软雅黑" panose="020B0503020204020204" charset="-122"/>
                <a:ea typeface="微软雅黑" panose="020B0503020204020204" charset="-122"/>
              </a:rPr>
              <a:t>、丙酮）</a:t>
            </a:r>
            <a:endParaRPr lang="zh-CN" altLang="zh-CN">
              <a:latin typeface="Calibri" panose="020F0502020204030204" pitchFamily="34" charset="0"/>
              <a:ea typeface="宋体" panose="02010600030101010101" pitchFamily="2" charset="-122"/>
            </a:endParaRPr>
          </a:p>
        </p:txBody>
      </p:sp>
      <p:sp>
        <p:nvSpPr>
          <p:cNvPr id="51202" name="圆角矩形 1049606"/>
          <p:cNvSpPr/>
          <p:nvPr/>
        </p:nvSpPr>
        <p:spPr>
          <a:xfrm>
            <a:off x="5310188" y="3571875"/>
            <a:ext cx="1500187" cy="2738438"/>
          </a:xfrm>
          <a:prstGeom prst="roundRect">
            <a:avLst>
              <a:gd name="adj" fmla="val 13745"/>
            </a:avLst>
          </a:prstGeom>
          <a:gradFill rotWithShape="0">
            <a:gsLst>
              <a:gs pos="0">
                <a:srgbClr val="769535">
                  <a:alpha val="100000"/>
                </a:srgbClr>
              </a:gs>
              <a:gs pos="0">
                <a:srgbClr val="769535">
                  <a:alpha val="100000"/>
                </a:srgbClr>
              </a:gs>
              <a:gs pos="80000">
                <a:srgbClr val="9BC348">
                  <a:alpha val="100000"/>
                </a:srgbClr>
              </a:gs>
              <a:gs pos="100000">
                <a:srgbClr val="9CC746">
                  <a:alpha val="100000"/>
                </a:srgbClr>
              </a:gs>
              <a:gs pos="100000">
                <a:srgbClr val="9CC746">
                  <a:alpha val="100000"/>
                </a:srgbClr>
              </a:gs>
            </a:gsLst>
            <a:lin ang="16200000" scaled="1"/>
          </a:gradFill>
          <a:ln w="9525" cap="flat" cmpd="sng">
            <a:solidFill>
              <a:srgbClr val="98B954"/>
            </a:solidFill>
            <a:prstDash val="solid"/>
            <a:round/>
            <a:headEnd type="none" w="med" len="med"/>
            <a:tailEnd type="none" w="med" len="med"/>
          </a:ln>
          <a:effectLst>
            <a:outerShdw dist="23000" dir="5400000" rotWithShape="0">
              <a:srgbClr val="000000">
                <a:alpha val="34999"/>
              </a:srgbClr>
            </a:outerShdw>
          </a:effectLst>
        </p:spPr>
        <p:txBody>
          <a:bodyPr wrap="none" lIns="91440" tIns="45720" rIns="91440" bIns="45720" anchor="ctr" anchorCtr="0"/>
          <a:lstStyle/>
          <a:p>
            <a:r>
              <a:rPr lang="zh-CN" altLang="en-US" b="1">
                <a:solidFill>
                  <a:srgbClr val="FFFFFF"/>
                </a:solidFill>
                <a:latin typeface="微软雅黑" panose="020B0503020204020204" charset="-122"/>
                <a:ea typeface="微软雅黑" panose="020B0503020204020204" charset="-122"/>
              </a:rPr>
              <a:t>干粉、二氧</a:t>
            </a:r>
            <a:endParaRPr lang="zh-CN" altLang="zh-CN">
              <a:latin typeface="Calibri" panose="020F0502020204030204" pitchFamily="34" charset="0"/>
              <a:ea typeface="宋体" panose="02010600030101010101" pitchFamily="2" charset="-122"/>
            </a:endParaRPr>
          </a:p>
          <a:p>
            <a:r>
              <a:rPr lang="zh-CN" altLang="en-US" b="1">
                <a:solidFill>
                  <a:srgbClr val="FFFFFF"/>
                </a:solidFill>
                <a:latin typeface="微软雅黑" panose="020B0503020204020204" charset="-122"/>
                <a:ea typeface="微软雅黑" panose="020B0503020204020204" charset="-122"/>
              </a:rPr>
              <a:t>化碳灭火器</a:t>
            </a:r>
            <a:r>
              <a:rPr lang="zh-CN" altLang="zh-CN">
                <a:solidFill>
                  <a:srgbClr val="FFFFFF"/>
                </a:solidFill>
                <a:latin typeface="微软雅黑" panose="020B0503020204020204" charset="-122"/>
                <a:ea typeface="微软雅黑" panose="020B0503020204020204" charset="-122"/>
              </a:rPr>
              <a:t>。</a:t>
            </a:r>
            <a:endParaRPr lang="zh-CN" altLang="zh-CN">
              <a:latin typeface="Calibri" panose="020F0502020204030204" pitchFamily="34" charset="0"/>
              <a:ea typeface="宋体" panose="02010600030101010101" pitchFamily="2" charset="-122"/>
            </a:endParaRPr>
          </a:p>
        </p:txBody>
      </p:sp>
      <p:sp>
        <p:nvSpPr>
          <p:cNvPr id="51203" name="圆角矩形 1049608"/>
          <p:cNvSpPr/>
          <p:nvPr/>
        </p:nvSpPr>
        <p:spPr>
          <a:xfrm>
            <a:off x="7096125" y="3571875"/>
            <a:ext cx="1643063" cy="2738438"/>
          </a:xfrm>
          <a:prstGeom prst="roundRect">
            <a:avLst>
              <a:gd name="adj" fmla="val 13745"/>
            </a:avLst>
          </a:prstGeom>
          <a:solidFill>
            <a:srgbClr val="339966"/>
          </a:solidFill>
          <a:ln w="38100" cap="flat" cmpd="sng">
            <a:solidFill>
              <a:srgbClr val="3366FF"/>
            </a:solidFill>
            <a:prstDash val="solid"/>
            <a:round/>
            <a:headEnd type="none" w="med" len="med"/>
            <a:tailEnd type="none" w="med" len="med"/>
          </a:ln>
        </p:spPr>
        <p:txBody>
          <a:bodyPr wrap="none" lIns="91440" tIns="45720" rIns="91440" bIns="45720" anchor="ctr" anchorCtr="0"/>
          <a:lstStyle/>
          <a:p>
            <a:pPr>
              <a:buSzTx/>
            </a:pPr>
            <a:r>
              <a:rPr lang="zh-CN" altLang="en-US" b="1">
                <a:solidFill>
                  <a:srgbClr val="FFFFFF"/>
                </a:solidFill>
                <a:latin typeface="微软雅黑" panose="020B0503020204020204" charset="-122"/>
                <a:ea typeface="微软雅黑" panose="020B0503020204020204" charset="-122"/>
              </a:rPr>
              <a:t>干消防沙灭火</a:t>
            </a:r>
            <a:r>
              <a:rPr lang="zh-CN" altLang="zh-CN">
                <a:solidFill>
                  <a:srgbClr val="FFFFFF"/>
                </a:solidFill>
                <a:latin typeface="微软雅黑" panose="020B0503020204020204" charset="-122"/>
                <a:ea typeface="微软雅黑" panose="020B0503020204020204" charset="-122"/>
              </a:rPr>
              <a:t>。</a:t>
            </a:r>
            <a:endParaRPr lang="zh-CN" altLang="zh-CN">
              <a:latin typeface="Calibri" panose="020F0502020204030204" pitchFamily="34" charset="0"/>
              <a:ea typeface="宋体" panose="02010600030101010101" pitchFamily="2" charset="-122"/>
            </a:endParaRPr>
          </a:p>
        </p:txBody>
      </p:sp>
      <p:sp>
        <p:nvSpPr>
          <p:cNvPr id="51204" name="圆角矩形 1049610"/>
          <p:cNvSpPr/>
          <p:nvPr/>
        </p:nvSpPr>
        <p:spPr>
          <a:xfrm>
            <a:off x="8953500" y="3571875"/>
            <a:ext cx="1571625" cy="2738438"/>
          </a:xfrm>
          <a:prstGeom prst="roundRect">
            <a:avLst>
              <a:gd name="adj" fmla="val 13745"/>
            </a:avLst>
          </a:prstGeom>
          <a:gradFill rotWithShape="0">
            <a:gsLst>
              <a:gs pos="0">
                <a:srgbClr val="5D417E">
                  <a:alpha val="100000"/>
                </a:srgbClr>
              </a:gs>
              <a:gs pos="0">
                <a:srgbClr val="5D417E">
                  <a:alpha val="100000"/>
                </a:srgbClr>
              </a:gs>
              <a:gs pos="80000">
                <a:srgbClr val="7B58A6">
                  <a:alpha val="100000"/>
                </a:srgbClr>
              </a:gs>
              <a:gs pos="100000">
                <a:srgbClr val="7B57A8">
                  <a:alpha val="100000"/>
                </a:srgbClr>
              </a:gs>
              <a:gs pos="100000">
                <a:srgbClr val="7B57A8">
                  <a:alpha val="100000"/>
                </a:srgbClr>
              </a:gs>
            </a:gsLst>
            <a:lin ang="16200000" scaled="1"/>
          </a:gradFill>
          <a:ln w="9525" cap="flat" cmpd="sng">
            <a:solidFill>
              <a:srgbClr val="7D60A0"/>
            </a:solidFill>
            <a:prstDash val="solid"/>
            <a:round/>
            <a:headEnd type="none" w="med" len="med"/>
            <a:tailEnd type="none" w="med" len="med"/>
          </a:ln>
          <a:effectLst>
            <a:outerShdw dist="23000" dir="5400000" rotWithShape="0">
              <a:srgbClr val="000000">
                <a:alpha val="34999"/>
              </a:srgbClr>
            </a:outerShdw>
          </a:effectLst>
        </p:spPr>
        <p:txBody>
          <a:bodyPr wrap="none" lIns="91440" tIns="45720" rIns="91440" bIns="45720" anchor="ctr" anchorCtr="0"/>
          <a:lstStyle/>
          <a:p>
            <a:r>
              <a:rPr lang="zh-CN" altLang="en-US" b="1">
                <a:solidFill>
                  <a:srgbClr val="FFFFFF"/>
                </a:solidFill>
                <a:latin typeface="微软雅黑" panose="020B0503020204020204" charset="-122"/>
                <a:ea typeface="微软雅黑" panose="020B0503020204020204" charset="-122"/>
              </a:rPr>
              <a:t>二氧化碳、</a:t>
            </a:r>
            <a:endParaRPr lang="zh-CN" altLang="zh-CN">
              <a:latin typeface="Calibri" panose="020F0502020204030204" pitchFamily="34" charset="0"/>
              <a:ea typeface="宋体" panose="02010600030101010101" pitchFamily="2" charset="-122"/>
            </a:endParaRPr>
          </a:p>
          <a:p>
            <a:r>
              <a:rPr lang="zh-CN" altLang="en-US" b="1">
                <a:solidFill>
                  <a:srgbClr val="FFFFFF"/>
                </a:solidFill>
                <a:latin typeface="微软雅黑" panose="020B0503020204020204" charset="-122"/>
                <a:ea typeface="微软雅黑" panose="020B0503020204020204" charset="-122"/>
              </a:rPr>
              <a:t>干粉灭火器。</a:t>
            </a:r>
            <a:endParaRPr lang="zh-CN" altLang="zh-CN">
              <a:latin typeface="Calibri" panose="020F0502020204030204" pitchFamily="34" charset="0"/>
              <a:ea typeface="宋体" panose="02010600030101010101" pitchFamily="2" charset="-122"/>
            </a:endParaRPr>
          </a:p>
        </p:txBody>
      </p:sp>
      <p:sp>
        <p:nvSpPr>
          <p:cNvPr id="51205" name="矩形 1049612"/>
          <p:cNvSpPr/>
          <p:nvPr/>
        </p:nvSpPr>
        <p:spPr>
          <a:xfrm>
            <a:off x="2166938" y="1714500"/>
            <a:ext cx="642937" cy="368300"/>
          </a:xfrm>
          <a:prstGeom prst="rect">
            <a:avLst/>
          </a:prstGeom>
          <a:noFill/>
          <a:ln w="9525">
            <a:noFill/>
          </a:ln>
        </p:spPr>
        <p:txBody>
          <a:bodyPr lIns="91440" tIns="45720" rIns="91440" bIns="45720" anchor="t" anchorCtr="0">
            <a:spAutoFit/>
          </a:bodyPr>
          <a:lstStyle/>
          <a:p>
            <a:pPr>
              <a:buSzTx/>
            </a:pPr>
            <a:r>
              <a:rPr lang="en-US" altLang="zh-CN" b="1">
                <a:solidFill>
                  <a:srgbClr val="FFFFFF"/>
                </a:solidFill>
                <a:latin typeface="微软雅黑" panose="020B0503020204020204" charset="-122"/>
                <a:ea typeface="微软雅黑" panose="020B0503020204020204" charset="-122"/>
              </a:rPr>
              <a:t>A</a:t>
            </a:r>
            <a:r>
              <a:rPr lang="zh-CN" altLang="en-US" b="1">
                <a:solidFill>
                  <a:srgbClr val="FFFFFF"/>
                </a:solidFill>
                <a:latin typeface="微软雅黑" panose="020B0503020204020204" charset="-122"/>
                <a:ea typeface="微软雅黑" panose="020B0503020204020204" charset="-122"/>
              </a:rPr>
              <a:t>类</a:t>
            </a:r>
            <a:endParaRPr lang="zh-CN" altLang="zh-CN">
              <a:latin typeface="Calibri" panose="020F0502020204030204" pitchFamily="34" charset="0"/>
              <a:ea typeface="宋体" panose="02010600030101010101" pitchFamily="2" charset="-122"/>
            </a:endParaRPr>
          </a:p>
        </p:txBody>
      </p:sp>
      <p:sp>
        <p:nvSpPr>
          <p:cNvPr id="51206" name="矩形 1049614"/>
          <p:cNvSpPr/>
          <p:nvPr/>
        </p:nvSpPr>
        <p:spPr>
          <a:xfrm>
            <a:off x="7524750" y="1714500"/>
            <a:ext cx="642938" cy="368300"/>
          </a:xfrm>
          <a:prstGeom prst="rect">
            <a:avLst/>
          </a:prstGeom>
          <a:noFill/>
          <a:ln w="9525">
            <a:noFill/>
          </a:ln>
        </p:spPr>
        <p:txBody>
          <a:bodyPr lIns="91440" tIns="45720" rIns="91440" bIns="45720" anchor="t" anchorCtr="0">
            <a:spAutoFit/>
          </a:bodyPr>
          <a:lstStyle/>
          <a:p>
            <a:pPr>
              <a:buSzTx/>
            </a:pPr>
            <a:r>
              <a:rPr lang="en-US" altLang="zh-CN" b="1">
                <a:solidFill>
                  <a:srgbClr val="FFFFFF"/>
                </a:solidFill>
                <a:latin typeface="微软雅黑" panose="020B0503020204020204" charset="-122"/>
                <a:ea typeface="微软雅黑" panose="020B0503020204020204" charset="-122"/>
              </a:rPr>
              <a:t>D</a:t>
            </a:r>
            <a:r>
              <a:rPr lang="zh-CN" altLang="en-US" b="1">
                <a:solidFill>
                  <a:srgbClr val="FFFFFF"/>
                </a:solidFill>
                <a:latin typeface="微软雅黑" panose="020B0503020204020204" charset="-122"/>
                <a:ea typeface="微软雅黑" panose="020B0503020204020204" charset="-122"/>
              </a:rPr>
              <a:t>类</a:t>
            </a:r>
            <a:endParaRPr lang="zh-CN" altLang="zh-CN">
              <a:latin typeface="Calibri" panose="020F0502020204030204" pitchFamily="34" charset="0"/>
              <a:ea typeface="宋体" panose="02010600030101010101" pitchFamily="2" charset="-122"/>
            </a:endParaRPr>
          </a:p>
        </p:txBody>
      </p:sp>
      <p:sp>
        <p:nvSpPr>
          <p:cNvPr id="51207" name="矩形 1049616"/>
          <p:cNvSpPr/>
          <p:nvPr/>
        </p:nvSpPr>
        <p:spPr>
          <a:xfrm>
            <a:off x="5667375" y="1714500"/>
            <a:ext cx="642938" cy="368300"/>
          </a:xfrm>
          <a:prstGeom prst="rect">
            <a:avLst/>
          </a:prstGeom>
          <a:noFill/>
          <a:ln w="9525">
            <a:noFill/>
          </a:ln>
        </p:spPr>
        <p:txBody>
          <a:bodyPr lIns="91440" tIns="45720" rIns="91440" bIns="45720" anchor="t" anchorCtr="0">
            <a:spAutoFit/>
          </a:bodyPr>
          <a:lstStyle/>
          <a:p>
            <a:pPr>
              <a:buSzTx/>
            </a:pPr>
            <a:r>
              <a:rPr lang="en-US" altLang="zh-CN" b="1">
                <a:solidFill>
                  <a:srgbClr val="FFFFFF"/>
                </a:solidFill>
                <a:latin typeface="微软雅黑" panose="020B0503020204020204" charset="-122"/>
                <a:ea typeface="微软雅黑" panose="020B0503020204020204" charset="-122"/>
              </a:rPr>
              <a:t>C</a:t>
            </a:r>
            <a:r>
              <a:rPr lang="zh-CN" altLang="en-US" b="1">
                <a:solidFill>
                  <a:srgbClr val="FFFFFF"/>
                </a:solidFill>
                <a:latin typeface="微软雅黑" panose="020B0503020204020204" charset="-122"/>
                <a:ea typeface="微软雅黑" panose="020B0503020204020204" charset="-122"/>
              </a:rPr>
              <a:t>类</a:t>
            </a:r>
            <a:endParaRPr lang="zh-CN" altLang="zh-CN">
              <a:latin typeface="Calibri" panose="020F0502020204030204" pitchFamily="34" charset="0"/>
              <a:ea typeface="宋体" panose="02010600030101010101" pitchFamily="2" charset="-122"/>
            </a:endParaRPr>
          </a:p>
        </p:txBody>
      </p:sp>
      <p:sp>
        <p:nvSpPr>
          <p:cNvPr id="51208" name="矩形 1049618"/>
          <p:cNvSpPr/>
          <p:nvPr/>
        </p:nvSpPr>
        <p:spPr>
          <a:xfrm>
            <a:off x="3810000" y="1714500"/>
            <a:ext cx="714375" cy="368300"/>
          </a:xfrm>
          <a:prstGeom prst="rect">
            <a:avLst/>
          </a:prstGeom>
          <a:noFill/>
          <a:ln w="9525">
            <a:noFill/>
          </a:ln>
        </p:spPr>
        <p:txBody>
          <a:bodyPr lIns="91440" tIns="45720" rIns="91440" bIns="45720" anchor="t" anchorCtr="0">
            <a:spAutoFit/>
          </a:bodyPr>
          <a:lstStyle/>
          <a:p>
            <a:pPr>
              <a:buSzTx/>
            </a:pPr>
            <a:r>
              <a:rPr lang="en-US" altLang="zh-CN" b="1">
                <a:solidFill>
                  <a:srgbClr val="FFFFFF"/>
                </a:solidFill>
                <a:latin typeface="微软雅黑" panose="020B0503020204020204" charset="-122"/>
                <a:ea typeface="微软雅黑" panose="020B0503020204020204" charset="-122"/>
              </a:rPr>
              <a:t>B</a:t>
            </a:r>
            <a:r>
              <a:rPr lang="zh-CN" altLang="en-US" b="1">
                <a:solidFill>
                  <a:srgbClr val="FFFFFF"/>
                </a:solidFill>
                <a:latin typeface="微软雅黑" panose="020B0503020204020204" charset="-122"/>
                <a:ea typeface="微软雅黑" panose="020B0503020204020204" charset="-122"/>
              </a:rPr>
              <a:t>类</a:t>
            </a:r>
            <a:endParaRPr lang="zh-CN" altLang="zh-CN">
              <a:latin typeface="Calibri" panose="020F0502020204030204" pitchFamily="34" charset="0"/>
              <a:ea typeface="宋体" panose="02010600030101010101" pitchFamily="2" charset="-122"/>
            </a:endParaRPr>
          </a:p>
        </p:txBody>
      </p:sp>
      <p:sp>
        <p:nvSpPr>
          <p:cNvPr id="51209" name="圆角矩形 1049620"/>
          <p:cNvSpPr/>
          <p:nvPr/>
        </p:nvSpPr>
        <p:spPr>
          <a:xfrm>
            <a:off x="1809750" y="3571875"/>
            <a:ext cx="1500188" cy="2738438"/>
          </a:xfrm>
          <a:prstGeom prst="roundRect">
            <a:avLst>
              <a:gd name="adj" fmla="val 13745"/>
            </a:avLst>
          </a:prstGeom>
          <a:gradFill rotWithShape="0">
            <a:gsLst>
              <a:gs pos="0">
                <a:srgbClr val="FFBE86">
                  <a:alpha val="100000"/>
                </a:srgbClr>
              </a:gs>
              <a:gs pos="0">
                <a:srgbClr val="FFBE86">
                  <a:alpha val="100000"/>
                </a:srgbClr>
              </a:gs>
              <a:gs pos="35001">
                <a:srgbClr val="FFD0AA">
                  <a:alpha val="100000"/>
                </a:srgbClr>
              </a:gs>
              <a:gs pos="100000">
                <a:srgbClr val="FFEBDB">
                  <a:alpha val="100000"/>
                </a:srgbClr>
              </a:gs>
              <a:gs pos="100000">
                <a:srgbClr val="FFEBDB">
                  <a:alpha val="100000"/>
                </a:srgbClr>
              </a:gs>
            </a:gsLst>
            <a:lin ang="16200000" scaled="1"/>
          </a:gradFill>
          <a:ln w="9525" cap="flat" cmpd="sng">
            <a:solidFill>
              <a:srgbClr val="F69240"/>
            </a:solidFill>
            <a:prstDash val="solid"/>
            <a:round/>
            <a:headEnd type="none" w="med" len="med"/>
            <a:tailEnd type="none" w="med" len="med"/>
          </a:ln>
          <a:effectLst>
            <a:outerShdw dist="20000" dir="5400000" rotWithShape="0">
              <a:srgbClr val="000000">
                <a:alpha val="37999"/>
              </a:srgbClr>
            </a:outerShdw>
          </a:effectLst>
        </p:spPr>
        <p:txBody>
          <a:bodyPr wrap="none" lIns="91440" tIns="45720" rIns="91440" bIns="45720" anchor="ctr" anchorCtr="0"/>
          <a:lstStyle/>
          <a:p>
            <a:r>
              <a:rPr lang="zh-CN" altLang="en-US" b="1">
                <a:latin typeface="微软雅黑" panose="020B0503020204020204" charset="-122"/>
                <a:ea typeface="微软雅黑" panose="020B0503020204020204" charset="-122"/>
              </a:rPr>
              <a:t>水型、泡沫、</a:t>
            </a:r>
            <a:endParaRPr lang="zh-CN" altLang="zh-CN">
              <a:latin typeface="Calibri" panose="020F0502020204030204" pitchFamily="34" charset="0"/>
              <a:ea typeface="宋体" panose="02010600030101010101" pitchFamily="2" charset="-122"/>
            </a:endParaRPr>
          </a:p>
          <a:p>
            <a:r>
              <a:rPr lang="zh-CN" altLang="en-US" b="1">
                <a:latin typeface="微软雅黑" panose="020B0503020204020204" charset="-122"/>
                <a:ea typeface="微软雅黑" panose="020B0503020204020204" charset="-122"/>
              </a:rPr>
              <a:t>干粉、二氧</a:t>
            </a:r>
            <a:endParaRPr lang="zh-CN" altLang="zh-CN">
              <a:latin typeface="Calibri" panose="020F0502020204030204" pitchFamily="34" charset="0"/>
              <a:ea typeface="宋体" panose="02010600030101010101" pitchFamily="2" charset="-122"/>
            </a:endParaRPr>
          </a:p>
          <a:p>
            <a:r>
              <a:rPr lang="zh-CN" altLang="en-US" b="1">
                <a:latin typeface="微软雅黑" panose="020B0503020204020204" charset="-122"/>
                <a:ea typeface="微软雅黑" panose="020B0503020204020204" charset="-122"/>
              </a:rPr>
              <a:t>化碳等灭火</a:t>
            </a:r>
            <a:endParaRPr lang="zh-CN" altLang="zh-CN">
              <a:latin typeface="Calibri" panose="020F0502020204030204" pitchFamily="34" charset="0"/>
              <a:ea typeface="宋体" panose="02010600030101010101" pitchFamily="2" charset="-122"/>
            </a:endParaRPr>
          </a:p>
          <a:p>
            <a:r>
              <a:rPr lang="zh-CN" altLang="en-US" b="1">
                <a:latin typeface="微软雅黑" panose="020B0503020204020204" charset="-122"/>
                <a:ea typeface="微软雅黑" panose="020B0503020204020204" charset="-122"/>
              </a:rPr>
              <a:t>器。</a:t>
            </a:r>
            <a:endParaRPr lang="zh-CN" altLang="zh-CN">
              <a:latin typeface="Calibri" panose="020F0502020204030204" pitchFamily="34" charset="0"/>
              <a:ea typeface="宋体" panose="02010600030101010101" pitchFamily="2" charset="-122"/>
            </a:endParaRPr>
          </a:p>
        </p:txBody>
      </p:sp>
      <p:sp>
        <p:nvSpPr>
          <p:cNvPr id="51210" name="矩形 1049622"/>
          <p:cNvSpPr/>
          <p:nvPr/>
        </p:nvSpPr>
        <p:spPr>
          <a:xfrm>
            <a:off x="9239250" y="1714500"/>
            <a:ext cx="642938" cy="368300"/>
          </a:xfrm>
          <a:prstGeom prst="rect">
            <a:avLst/>
          </a:prstGeom>
          <a:noFill/>
          <a:ln w="9525">
            <a:noFill/>
          </a:ln>
        </p:spPr>
        <p:txBody>
          <a:bodyPr lIns="91440" tIns="45720" rIns="91440" bIns="45720" anchor="t" anchorCtr="0">
            <a:spAutoFit/>
          </a:bodyPr>
          <a:lstStyle/>
          <a:p>
            <a:pPr>
              <a:buSzTx/>
            </a:pPr>
            <a:r>
              <a:rPr lang="en-US" altLang="zh-CN" b="1">
                <a:solidFill>
                  <a:srgbClr val="FFFFFF"/>
                </a:solidFill>
                <a:latin typeface="微软雅黑" panose="020B0503020204020204" charset="-122"/>
                <a:ea typeface="微软雅黑" panose="020B0503020204020204" charset="-122"/>
              </a:rPr>
              <a:t>E</a:t>
            </a:r>
            <a:r>
              <a:rPr lang="zh-CN" altLang="en-US" b="1">
                <a:solidFill>
                  <a:srgbClr val="FFFFFF"/>
                </a:solidFill>
                <a:latin typeface="微软雅黑" panose="020B0503020204020204" charset="-122"/>
                <a:ea typeface="微软雅黑" panose="020B0503020204020204" charset="-122"/>
              </a:rPr>
              <a:t>类</a:t>
            </a:r>
            <a:endParaRPr lang="zh-CN" altLang="zh-CN">
              <a:latin typeface="Calibri" panose="020F0502020204030204" pitchFamily="34" charset="0"/>
              <a:ea typeface="宋体" panose="02010600030101010101" pitchFamily="2" charset="-122"/>
            </a:endParaRPr>
          </a:p>
        </p:txBody>
      </p:sp>
      <p:sp>
        <p:nvSpPr>
          <p:cNvPr id="51211" name="矩形 1049624"/>
          <p:cNvSpPr/>
          <p:nvPr/>
        </p:nvSpPr>
        <p:spPr>
          <a:xfrm>
            <a:off x="738188" y="417513"/>
            <a:ext cx="3500437" cy="522287"/>
          </a:xfrm>
          <a:prstGeom prst="rect">
            <a:avLst/>
          </a:prstGeom>
          <a:noFill/>
          <a:ln w="9525">
            <a:noFill/>
          </a:ln>
        </p:spPr>
        <p:txBody>
          <a:bodyPr lIns="91440" tIns="45720" rIns="91440" bIns="45720" anchor="t" anchorCtr="0">
            <a:spAutoFit/>
          </a:bodyPr>
          <a:lstStyle/>
          <a:p>
            <a:pPr>
              <a:buSzTx/>
            </a:pPr>
            <a:r>
              <a:rPr lang="zh-CN" altLang="en-US" sz="2800" b="1">
                <a:solidFill>
                  <a:srgbClr val="C00000"/>
                </a:solidFill>
                <a:latin typeface="微软雅黑" panose="020B0503020204020204" charset="-122"/>
                <a:ea typeface="微软雅黑" panose="020B0503020204020204" charset="-122"/>
              </a:rPr>
              <a:t>夏季工作的安全要点</a:t>
            </a:r>
            <a:endParaRPr lang="zh-CN" altLang="zh-CN">
              <a:latin typeface="Calibri" panose="020F0502020204030204" pitchFamily="34" charset="0"/>
              <a:ea typeface="宋体" panose="02010600030101010101" pitchFamily="2" charset="-122"/>
            </a:endParaRPr>
          </a:p>
        </p:txBody>
      </p:sp>
      <p:pic>
        <p:nvPicPr>
          <p:cNvPr id="51212" name="图片 2097474"/>
          <p:cNvPicPr>
            <a:picLocks noChangeAspect="1"/>
          </p:cNvPicPr>
          <p:nvPr/>
        </p:nvPicPr>
        <p:blipFill>
          <a:blip r:embed="rId1"/>
          <a:stretch>
            <a:fillRect/>
          </a:stretch>
        </p:blipFill>
        <p:spPr>
          <a:xfrm>
            <a:off x="1481138" y="1619250"/>
            <a:ext cx="9144000" cy="1452563"/>
          </a:xfrm>
          <a:prstGeom prst="rect">
            <a:avLst/>
          </a:prstGeom>
          <a:noFill/>
          <a:ln w="9525">
            <a:noFill/>
          </a:ln>
        </p:spPr>
      </p:pic>
      <p:sp>
        <p:nvSpPr>
          <p:cNvPr id="51213" name="矩形 1049626"/>
          <p:cNvSpPr/>
          <p:nvPr/>
        </p:nvSpPr>
        <p:spPr>
          <a:xfrm>
            <a:off x="738188" y="1116013"/>
            <a:ext cx="3429000" cy="460375"/>
          </a:xfrm>
          <a:prstGeom prst="rect">
            <a:avLst/>
          </a:prstGeom>
          <a:noFill/>
          <a:ln w="9525">
            <a:noFill/>
          </a:ln>
        </p:spPr>
        <p:txBody>
          <a:bodyPr lIns="91440" tIns="45720" rIns="91440" bIns="45720" anchor="t" anchorCtr="0">
            <a:spAutoFit/>
          </a:bodyPr>
          <a:lstStyle/>
          <a:p>
            <a:pPr>
              <a:buSzTx/>
            </a:pPr>
            <a:r>
              <a:rPr lang="en-US" altLang="zh-CN" sz="2400" b="1">
                <a:latin typeface="微软雅黑" panose="020B0503020204020204" charset="-122"/>
                <a:ea typeface="微软雅黑" panose="020B0503020204020204" charset="-122"/>
                <a:sym typeface="宋体" panose="02010600030101010101" pitchFamily="2" charset="-122"/>
              </a:rPr>
              <a:t>4</a:t>
            </a:r>
            <a:r>
              <a:rPr lang="zh-CN" altLang="en-US" sz="2400" b="1">
                <a:latin typeface="微软雅黑" panose="020B0503020204020204" charset="-122"/>
                <a:ea typeface="微软雅黑" panose="020B0503020204020204" charset="-122"/>
                <a:sym typeface="宋体" panose="02010600030101010101" pitchFamily="2" charset="-122"/>
              </a:rPr>
              <a:t>、消防安全</a:t>
            </a:r>
            <a:endParaRPr lang="zh-CN" altLang="zh-CN">
              <a:latin typeface="Calibri" panose="020F0502020204030204" pitchFamily="34" charset="0"/>
              <a:ea typeface="宋体" panose="02010600030101010101" pitchFamily="2" charset="-122"/>
            </a:endParaRPr>
          </a:p>
        </p:txBody>
      </p:sp>
    </p:spTree>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6" name="矩形 1049198"/>
          <p:cNvSpPr/>
          <p:nvPr/>
        </p:nvSpPr>
        <p:spPr>
          <a:xfrm>
            <a:off x="-635" y="3094355"/>
            <a:ext cx="12192635" cy="1106805"/>
          </a:xfrm>
          <a:prstGeom prst="rect">
            <a:avLst/>
          </a:prstGeom>
          <a:gradFill>
            <a:gsLst>
              <a:gs pos="0">
                <a:srgbClr val="E30000"/>
              </a:gs>
              <a:gs pos="100000">
                <a:srgbClr val="760303"/>
              </a:gs>
            </a:gsLst>
            <a:lin ang="5400000" scaled="0"/>
          </a:gradFill>
          <a:ln w="9525">
            <a:noFill/>
          </a:ln>
        </p:spPr>
        <p:txBody>
          <a:bodyPr wrap="square" lIns="91440" tIns="45720" rIns="91440" bIns="45720" anchor="ctr" anchorCtr="0">
            <a:spAutoFit/>
          </a:bodyPr>
          <a:lstStyle/>
          <a:p>
            <a:pPr algn="ctr"/>
            <a:r>
              <a:rPr lang="zh-CN" altLang="en-US" sz="6600" b="1">
                <a:solidFill>
                  <a:srgbClr val="FFFFFF"/>
                </a:solidFill>
                <a:latin typeface="微软雅黑" panose="020B0503020204020204" charset="-122"/>
                <a:ea typeface="微软雅黑" panose="020B0503020204020204" charset="-122"/>
                <a:sym typeface="宋体" panose="02010600030101010101" pitchFamily="2" charset="-122"/>
              </a:rPr>
              <a:t>汛期安全注意事项</a:t>
            </a:r>
            <a:endParaRPr lang="zh-CN" altLang="en-US" sz="6600" b="1">
              <a:solidFill>
                <a:srgbClr val="FFFFFF"/>
              </a:solidFill>
              <a:latin typeface="微软雅黑" panose="020B0503020204020204" charset="-122"/>
              <a:ea typeface="微软雅黑" panose="020B0503020204020204" charset="-122"/>
              <a:sym typeface="宋体" panose="02010600030101010101" pitchFamily="2" charset="-122"/>
            </a:endParaRPr>
          </a:p>
        </p:txBody>
      </p:sp>
      <p:sp>
        <p:nvSpPr>
          <p:cNvPr id="3" name="矩形 1049200"/>
          <p:cNvSpPr/>
          <p:nvPr/>
        </p:nvSpPr>
        <p:spPr>
          <a:xfrm>
            <a:off x="4378008" y="0"/>
            <a:ext cx="3435350" cy="3153410"/>
          </a:xfrm>
          <a:prstGeom prst="rect">
            <a:avLst/>
          </a:prstGeom>
          <a:noFill/>
          <a:ln w="9525">
            <a:noFill/>
          </a:ln>
        </p:spPr>
        <p:txBody>
          <a:bodyPr lIns="91440" tIns="45720" rIns="91440" bIns="45720" anchor="t" anchorCtr="0">
            <a:spAutoFit/>
          </a:bodyPr>
          <a:lstStyle/>
          <a:p>
            <a:pPr algn="ctr">
              <a:buSzTx/>
            </a:pPr>
            <a:r>
              <a:rPr lang="en-US" altLang="zh-CN" sz="19900" b="1">
                <a:gradFill>
                  <a:gsLst>
                    <a:gs pos="0">
                      <a:srgbClr val="E30000"/>
                    </a:gs>
                    <a:gs pos="100000">
                      <a:srgbClr val="760303"/>
                    </a:gs>
                  </a:gsLst>
                  <a:lin scaled="0"/>
                </a:gradFill>
                <a:effectLst>
                  <a:outerShdw blurRad="38100" dist="38100" dir="2700000" algn="tl">
                    <a:srgbClr val="000000">
                      <a:alpha val="43137"/>
                    </a:srgbClr>
                  </a:outerShdw>
                </a:effectLst>
                <a:latin typeface="Century Gothic" panose="020B0502020202020204" pitchFamily="34" charset="0"/>
                <a:ea typeface="冬青黑体简体中文 W3"/>
              </a:rPr>
              <a:t>06</a:t>
            </a:r>
            <a:endParaRPr lang="en-US" altLang="zh-CN" sz="19900" b="1">
              <a:gradFill>
                <a:gsLst>
                  <a:gs pos="0">
                    <a:srgbClr val="E30000"/>
                  </a:gs>
                  <a:gs pos="100000">
                    <a:srgbClr val="760303"/>
                  </a:gs>
                </a:gsLst>
                <a:lin scaled="0"/>
              </a:gradFill>
              <a:effectLst>
                <a:outerShdw blurRad="38100" dist="38100" dir="2700000" algn="tl">
                  <a:srgbClr val="000000">
                    <a:alpha val="43137"/>
                  </a:srgbClr>
                </a:outerShdw>
              </a:effectLst>
              <a:latin typeface="Century Gothic" panose="020B0502020202020204" pitchFamily="34" charset="0"/>
              <a:ea typeface="冬青黑体简体中文 W3"/>
            </a:endParaRPr>
          </a:p>
        </p:txBody>
      </p:sp>
    </p:spTree>
  </p:cSld>
  <p:clrMapOvr>
    <a:masterClrMapping/>
  </p:clrMapOvr>
  <p:transition advTm="3000"/>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第六节  汛期安全注意事项</a:t>
            </a:r>
            <a:endParaRPr lang="zh-CN" altLang="en-US" sz="4000" b="1">
              <a:solidFill>
                <a:schemeClr val="lt1"/>
              </a:solidFill>
            </a:endParaRPr>
          </a:p>
        </p:txBody>
      </p:sp>
      <p:sp>
        <p:nvSpPr>
          <p:cNvPr id="5" name="矩形 4"/>
          <p:cNvSpPr/>
          <p:nvPr/>
        </p:nvSpPr>
        <p:spPr>
          <a:xfrm>
            <a:off x="581660" y="1621155"/>
            <a:ext cx="4367530"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a:solidFill>
                  <a:srgbClr val="FFFFFF"/>
                </a:solidFill>
                <a:latin typeface="微软雅黑" panose="020B0503020204020204" charset="-122"/>
                <a:ea typeface="微软雅黑" panose="020B0503020204020204" charset="-122"/>
              </a:rPr>
              <a:t>2022</a:t>
            </a:r>
            <a:r>
              <a:rPr lang="zh-CN" altLang="en-US" sz="2400" b="1">
                <a:solidFill>
                  <a:srgbClr val="FFFFFF"/>
                </a:solidFill>
                <a:latin typeface="微软雅黑" panose="020B0503020204020204" charset="-122"/>
                <a:ea typeface="微软雅黑" panose="020B0503020204020204" charset="-122"/>
              </a:rPr>
              <a:t>年防汛工作</a:t>
            </a:r>
            <a:endParaRPr lang="zh-CN" altLang="en-US" sz="2400" b="1">
              <a:solidFill>
                <a:srgbClr val="FFFFFF"/>
              </a:solidFill>
              <a:latin typeface="微软雅黑" panose="020B0503020204020204" charset="-122"/>
              <a:ea typeface="微软雅黑" panose="020B0503020204020204" charset="-122"/>
            </a:endParaRPr>
          </a:p>
        </p:txBody>
      </p:sp>
      <p:sp>
        <p:nvSpPr>
          <p:cNvPr id="4" name="文本框 3"/>
          <p:cNvSpPr txBox="1"/>
          <p:nvPr>
            <p:custDataLst>
              <p:tags r:id="rId1"/>
            </p:custDataLst>
          </p:nvPr>
        </p:nvSpPr>
        <p:spPr>
          <a:xfrm>
            <a:off x="808990" y="2084070"/>
            <a:ext cx="10679430" cy="2168525"/>
          </a:xfrm>
          <a:prstGeom prst="rect">
            <a:avLst/>
          </a:prstGeom>
          <a:noFill/>
        </p:spPr>
        <p:txBody>
          <a:bodyPr wrap="square" rtlCol="0">
            <a:spAutoFit/>
          </a:bodyPr>
          <a:lstStyle/>
          <a:p>
            <a:pPr algn="l" fontAlgn="auto">
              <a:lnSpc>
                <a:spcPct val="150000"/>
              </a:lnSpc>
              <a:buClrTx/>
              <a:buSzTx/>
              <a:buFontTx/>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为应对汛情，需要做到：</a:t>
            </a:r>
            <a:endParaRPr lang="zh-CN">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buClrTx/>
              <a:buSzTx/>
              <a:buFontTx/>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1</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完善制度机制和预案。</a:t>
            </a:r>
            <a:endParaRPr lang="zh-CN">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buClrTx/>
              <a:buSzTx/>
              <a:buFontTx/>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2</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开展隐患排查，降低汛期风险。</a:t>
            </a:r>
            <a:endParaRPr lang="zh-CN">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buClrTx/>
              <a:buSzTx/>
              <a:buFontTx/>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3</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组织培训演练，提升防汛应急能力。</a:t>
            </a:r>
            <a:endParaRPr lang="zh-CN">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buClrTx/>
              <a:buSzTx/>
              <a:buFontTx/>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4</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完善信息报送机制，提高组织协调能力。</a:t>
            </a:r>
            <a:endParaRPr lang="zh-CN">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第六节  汛期安全注意事项</a:t>
            </a:r>
            <a:endParaRPr lang="zh-CN" altLang="en-US" sz="4000" b="1">
              <a:solidFill>
                <a:schemeClr val="lt1"/>
              </a:solidFill>
            </a:endParaRPr>
          </a:p>
        </p:txBody>
      </p:sp>
      <p:sp>
        <p:nvSpPr>
          <p:cNvPr id="5" name="矩形 4"/>
          <p:cNvSpPr/>
          <p:nvPr/>
        </p:nvSpPr>
        <p:spPr>
          <a:xfrm>
            <a:off x="581660" y="1621155"/>
            <a:ext cx="3955415"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汛期施工作业安全注意事项</a:t>
            </a:r>
            <a:endParaRPr lang="zh-CN" altLang="en-US" sz="2400" b="1">
              <a:solidFill>
                <a:srgbClr val="FFFFFF"/>
              </a:solidFill>
              <a:latin typeface="微软雅黑" panose="020B0503020204020204" charset="-122"/>
              <a:ea typeface="微软雅黑" panose="020B0503020204020204" charset="-122"/>
            </a:endParaRPr>
          </a:p>
        </p:txBody>
      </p:sp>
      <p:sp>
        <p:nvSpPr>
          <p:cNvPr id="4" name="文本框 3"/>
          <p:cNvSpPr txBox="1"/>
          <p:nvPr>
            <p:custDataLst>
              <p:tags r:id="rId1"/>
            </p:custDataLst>
          </p:nvPr>
        </p:nvSpPr>
        <p:spPr>
          <a:xfrm>
            <a:off x="808990" y="2084070"/>
            <a:ext cx="10679430" cy="3830955"/>
          </a:xfrm>
          <a:prstGeom prst="rect">
            <a:avLst/>
          </a:prstGeom>
          <a:noFill/>
        </p:spPr>
        <p:txBody>
          <a:bodyPr wrap="square" rtlCol="0">
            <a:spAutoFit/>
          </a:bodyPr>
          <a:lstStyle/>
          <a:p>
            <a:pPr algn="l" fontAlgn="auto">
              <a:lnSpc>
                <a:spcPct val="150000"/>
              </a:lnSpc>
              <a:buClrTx/>
              <a:buSzTx/>
              <a:buFontTx/>
            </a:pPr>
            <a:r>
              <a:rPr lang="zh-CN" b="1">
                <a:solidFill>
                  <a:schemeClr val="dk1"/>
                </a:solidFill>
                <a:latin typeface="微软雅黑" panose="020B0503020204020204" charset="-122"/>
                <a:ea typeface="微软雅黑" panose="020B0503020204020204" charset="-122"/>
                <a:cs typeface="微软雅黑" panose="020B0503020204020204" charset="-122"/>
                <a:sym typeface="+mn-ea"/>
              </a:rPr>
              <a:t>一、办公区排水</a:t>
            </a:r>
            <a:endParaRPr lang="zh-CN" b="1">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a:solidFill>
                  <a:schemeClr val="dk1"/>
                </a:solidFill>
                <a:latin typeface="微软雅黑" panose="020B0503020204020204" charset="-122"/>
                <a:ea typeface="微软雅黑" panose="020B0503020204020204" charset="-122"/>
                <a:cs typeface="微软雅黑" panose="020B0503020204020204" charset="-122"/>
                <a:sym typeface="+mn-ea"/>
              </a:rPr>
              <a:t>1、检查办公室、宿舍及料库屋</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面</a:t>
            </a:r>
            <a:r>
              <a:rPr>
                <a:solidFill>
                  <a:schemeClr val="dk1"/>
                </a:solidFill>
                <a:latin typeface="微软雅黑" panose="020B0503020204020204" charset="-122"/>
                <a:ea typeface="微软雅黑" panose="020B0503020204020204" charset="-122"/>
                <a:cs typeface="微软雅黑" panose="020B0503020204020204" charset="-122"/>
                <a:sym typeface="+mn-ea"/>
              </a:rPr>
              <a:t>有</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无</a:t>
            </a:r>
            <a:r>
              <a:rPr>
                <a:solidFill>
                  <a:schemeClr val="dk1"/>
                </a:solidFill>
                <a:latin typeface="微软雅黑" panose="020B0503020204020204" charset="-122"/>
                <a:ea typeface="微软雅黑" panose="020B0503020204020204" charset="-122"/>
                <a:cs typeface="微软雅黑" panose="020B0503020204020204" charset="-122"/>
                <a:sym typeface="+mn-ea"/>
              </a:rPr>
              <a:t>漏现象，对漏⾬的部位及时修理完好。</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a:solidFill>
                  <a:schemeClr val="dk1"/>
                </a:solidFill>
                <a:latin typeface="微软雅黑" panose="020B0503020204020204" charset="-122"/>
                <a:ea typeface="微软雅黑" panose="020B0503020204020204" charset="-122"/>
                <a:cs typeface="微软雅黑" panose="020B0503020204020204" charset="-122"/>
                <a:sym typeface="+mn-ea"/>
              </a:rPr>
              <a:t>2、室外地</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面</a:t>
            </a:r>
            <a:r>
              <a:rPr>
                <a:solidFill>
                  <a:schemeClr val="dk1"/>
                </a:solidFill>
                <a:latin typeface="微软雅黑" panose="020B0503020204020204" charset="-122"/>
                <a:ea typeface="微软雅黑" panose="020B0503020204020204" charset="-122"/>
                <a:cs typeface="微软雅黑" panose="020B0503020204020204" charset="-122"/>
                <a:sym typeface="+mn-ea"/>
              </a:rPr>
              <a:t>全</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面</a:t>
            </a:r>
            <a:r>
              <a:rPr>
                <a:solidFill>
                  <a:schemeClr val="dk1"/>
                </a:solidFill>
                <a:latin typeface="微软雅黑" panose="020B0503020204020204" charset="-122"/>
                <a:ea typeface="微软雅黑" panose="020B0503020204020204" charset="-122"/>
                <a:cs typeface="微软雅黑" panose="020B0503020204020204" charset="-122"/>
                <a:sym typeface="+mn-ea"/>
              </a:rPr>
              <a:t>硬化，道路场地等排</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水</a:t>
            </a:r>
            <a:r>
              <a:rPr>
                <a:solidFill>
                  <a:schemeClr val="dk1"/>
                </a:solidFill>
                <a:latin typeface="微软雅黑" panose="020B0503020204020204" charset="-122"/>
                <a:ea typeface="微软雅黑" panose="020B0503020204020204" charset="-122"/>
                <a:cs typeface="微软雅黑" panose="020B0503020204020204" charset="-122"/>
                <a:sym typeface="+mn-ea"/>
              </a:rPr>
              <a:t>坡向正确、排</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水</a:t>
            </a:r>
            <a:r>
              <a:rPr>
                <a:solidFill>
                  <a:schemeClr val="dk1"/>
                </a:solidFill>
                <a:latin typeface="微软雅黑" panose="020B0503020204020204" charset="-122"/>
                <a:ea typeface="微软雅黑" panose="020B0503020204020204" charset="-122"/>
                <a:cs typeface="微软雅黑" panose="020B0503020204020204" charset="-122"/>
                <a:sym typeface="+mn-ea"/>
              </a:rPr>
              <a:t>沟畅通⽆阻，确</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保</a:t>
            </a:r>
            <a:r>
              <a:rPr>
                <a:solidFill>
                  <a:schemeClr val="dk1"/>
                </a:solidFill>
                <a:latin typeface="微软雅黑" panose="020B0503020204020204" charset="-122"/>
                <a:ea typeface="微软雅黑" panose="020B0503020204020204" charset="-122"/>
                <a:cs typeface="微软雅黑" panose="020B0503020204020204" charset="-122"/>
                <a:sym typeface="+mn-ea"/>
              </a:rPr>
              <a:t>施</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工</a:t>
            </a:r>
            <a:r>
              <a:rPr>
                <a:solidFill>
                  <a:schemeClr val="dk1"/>
                </a:solidFill>
                <a:latin typeface="微软雅黑" panose="020B0503020204020204" charset="-122"/>
                <a:ea typeface="微软雅黑" panose="020B0503020204020204" charset="-122"/>
                <a:cs typeface="微软雅黑" panose="020B0503020204020204" charset="-122"/>
                <a:sym typeface="+mn-ea"/>
              </a:rPr>
              <a:t>现场</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无</a:t>
            </a:r>
            <a:r>
              <a:rPr>
                <a:solidFill>
                  <a:schemeClr val="dk1"/>
                </a:solidFill>
                <a:latin typeface="微软雅黑" panose="020B0503020204020204" charset="-122"/>
                <a:ea typeface="微软雅黑" panose="020B0503020204020204" charset="-122"/>
                <a:cs typeface="微软雅黑" panose="020B0503020204020204" charset="-122"/>
                <a:sym typeface="+mn-ea"/>
              </a:rPr>
              <a:t>积</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水</a:t>
            </a:r>
            <a:r>
              <a:rPr>
                <a:solidFill>
                  <a:schemeClr val="dk1"/>
                </a:solidFill>
                <a:latin typeface="微软雅黑" panose="020B0503020204020204" charset="-122"/>
                <a:ea typeface="微软雅黑" panose="020B0503020204020204" charset="-122"/>
                <a:cs typeface="微软雅黑" panose="020B0503020204020204" charset="-122"/>
                <a:sym typeface="+mn-ea"/>
              </a:rPr>
              <a:t>。</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buClrTx/>
              <a:buSzTx/>
              <a:buFontTx/>
            </a:pPr>
            <a:r>
              <a:rPr lang="zh-CN" b="1">
                <a:solidFill>
                  <a:schemeClr val="dk1"/>
                </a:solidFill>
                <a:latin typeface="微软雅黑" panose="020B0503020204020204" charset="-122"/>
                <a:ea typeface="微软雅黑" panose="020B0503020204020204" charset="-122"/>
                <a:cs typeface="微软雅黑" panose="020B0503020204020204" charset="-122"/>
                <a:sym typeface="+mn-ea"/>
              </a:rPr>
              <a:t>二、施工现场排水</a:t>
            </a:r>
            <a:endParaRPr lang="zh-CN" b="1">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a:solidFill>
                  <a:schemeClr val="dk1"/>
                </a:solidFill>
                <a:latin typeface="微软雅黑" panose="020B0503020204020204" charset="-122"/>
                <a:ea typeface="微软雅黑" panose="020B0503020204020204" charset="-122"/>
                <a:cs typeface="微软雅黑" panose="020B0503020204020204" charset="-122"/>
                <a:sym typeface="+mn-ea"/>
              </a:rPr>
              <a:t>1、</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雨</a:t>
            </a:r>
            <a:r>
              <a:rPr>
                <a:solidFill>
                  <a:schemeClr val="dk1"/>
                </a:solidFill>
                <a:latin typeface="微软雅黑" panose="020B0503020204020204" charset="-122"/>
                <a:ea typeface="微软雅黑" panose="020B0503020204020204" charset="-122"/>
                <a:cs typeface="微软雅黑" panose="020B0503020204020204" charset="-122"/>
                <a:sym typeface="+mn-ea"/>
              </a:rPr>
              <a:t>季来临前，着重检查⼯程重点防范部位地下楼层，沿主体四周地⾯设置300×500（b×h）排</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水</a:t>
            </a:r>
            <a:r>
              <a:rPr>
                <a:solidFill>
                  <a:schemeClr val="dk1"/>
                </a:solidFill>
                <a:latin typeface="微软雅黑" panose="020B0503020204020204" charset="-122"/>
                <a:ea typeface="微软雅黑" panose="020B0503020204020204" charset="-122"/>
                <a:cs typeface="微软雅黑" panose="020B0503020204020204" charset="-122"/>
                <a:sym typeface="+mn-ea"/>
              </a:rPr>
              <a:t>明沟，下</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雨</a:t>
            </a:r>
            <a:r>
              <a:rPr>
                <a:solidFill>
                  <a:schemeClr val="dk1"/>
                </a:solidFill>
                <a:latin typeface="微软雅黑" panose="020B0503020204020204" charset="-122"/>
                <a:ea typeface="微软雅黑" panose="020B0503020204020204" charset="-122"/>
                <a:cs typeface="微软雅黑" panose="020B0503020204020204" charset="-122"/>
                <a:sym typeface="+mn-ea"/>
              </a:rPr>
              <a:t>时配备</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水</a:t>
            </a:r>
            <a:r>
              <a:rPr>
                <a:solidFill>
                  <a:schemeClr val="dk1"/>
                </a:solidFill>
                <a:latin typeface="微软雅黑" panose="020B0503020204020204" charset="-122"/>
                <a:ea typeface="微软雅黑" panose="020B0503020204020204" charset="-122"/>
                <a:cs typeface="微软雅黑" panose="020B0503020204020204" charset="-122"/>
                <a:sym typeface="+mn-ea"/>
              </a:rPr>
              <a:t>泵进</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行</a:t>
            </a:r>
            <a:r>
              <a:rPr>
                <a:solidFill>
                  <a:schemeClr val="dk1"/>
                </a:solidFill>
                <a:latin typeface="微软雅黑" panose="020B0503020204020204" charset="-122"/>
                <a:ea typeface="微软雅黑" panose="020B0503020204020204" charset="-122"/>
                <a:cs typeface="微软雅黑" panose="020B0503020204020204" charset="-122"/>
                <a:sym typeface="+mn-ea"/>
              </a:rPr>
              <a:t>集</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水</a:t>
            </a:r>
            <a:r>
              <a:rPr>
                <a:solidFill>
                  <a:schemeClr val="dk1"/>
                </a:solidFill>
                <a:latin typeface="微软雅黑" panose="020B0503020204020204" charset="-122"/>
                <a:ea typeface="微软雅黑" panose="020B0503020204020204" charset="-122"/>
                <a:cs typeface="微软雅黑" panose="020B0503020204020204" charset="-122"/>
                <a:sym typeface="+mn-ea"/>
              </a:rPr>
              <a:t>坑排</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水</a:t>
            </a:r>
            <a:r>
              <a:rPr>
                <a:solidFill>
                  <a:schemeClr val="dk1"/>
                </a:solidFill>
                <a:latin typeface="微软雅黑" panose="020B0503020204020204" charset="-122"/>
                <a:ea typeface="微软雅黑" panose="020B0503020204020204" charset="-122"/>
                <a:cs typeface="微软雅黑" panose="020B0503020204020204" charset="-122"/>
                <a:sym typeface="+mn-ea"/>
              </a:rPr>
              <a:t>，并将</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水</a:t>
            </a:r>
            <a:r>
              <a:rPr>
                <a:solidFill>
                  <a:schemeClr val="dk1"/>
                </a:solidFill>
                <a:latin typeface="微软雅黑" panose="020B0503020204020204" charset="-122"/>
                <a:ea typeface="微软雅黑" panose="020B0503020204020204" charset="-122"/>
                <a:cs typeface="微软雅黑" panose="020B0503020204020204" charset="-122"/>
                <a:sym typeface="+mn-ea"/>
              </a:rPr>
              <a:t>排到地</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面</a:t>
            </a:r>
            <a:r>
              <a:rPr>
                <a:solidFill>
                  <a:schemeClr val="dk1"/>
                </a:solidFill>
                <a:latin typeface="微软雅黑" panose="020B0503020204020204" charset="-122"/>
                <a:ea typeface="微软雅黑" panose="020B0503020204020204" charset="-122"/>
                <a:cs typeface="微软雅黑" panose="020B0503020204020204" charset="-122"/>
                <a:sym typeface="+mn-ea"/>
              </a:rPr>
              <a:t>上的排</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水</a:t>
            </a:r>
            <a:r>
              <a:rPr>
                <a:solidFill>
                  <a:schemeClr val="dk1"/>
                </a:solidFill>
                <a:latin typeface="微软雅黑" panose="020B0503020204020204" charset="-122"/>
                <a:ea typeface="微软雅黑" panose="020B0503020204020204" charset="-122"/>
                <a:cs typeface="微软雅黑" panose="020B0503020204020204" charset="-122"/>
                <a:sym typeface="+mn-ea"/>
              </a:rPr>
              <a:t>沟中。</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a:solidFill>
                  <a:schemeClr val="dk1"/>
                </a:solidFill>
                <a:latin typeface="微软雅黑" panose="020B0503020204020204" charset="-122"/>
                <a:ea typeface="微软雅黑" panose="020B0503020204020204" charset="-122"/>
                <a:cs typeface="微软雅黑" panose="020B0503020204020204" charset="-122"/>
                <a:sym typeface="+mn-ea"/>
              </a:rPr>
              <a:t>2、整理施</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工</a:t>
            </a:r>
            <a:r>
              <a:rPr>
                <a:solidFill>
                  <a:schemeClr val="dk1"/>
                </a:solidFill>
                <a:latin typeface="微软雅黑" panose="020B0503020204020204" charset="-122"/>
                <a:ea typeface="微软雅黑" panose="020B0503020204020204" charset="-122"/>
                <a:cs typeface="微软雅黑" panose="020B0503020204020204" charset="-122"/>
                <a:sym typeface="+mn-ea"/>
              </a:rPr>
              <a:t>现场，保证排</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水</a:t>
            </a:r>
            <a:r>
              <a:rPr>
                <a:solidFill>
                  <a:schemeClr val="dk1"/>
                </a:solidFill>
                <a:latin typeface="微软雅黑" panose="020B0503020204020204" charset="-122"/>
                <a:ea typeface="微软雅黑" panose="020B0503020204020204" charset="-122"/>
                <a:cs typeface="微软雅黑" panose="020B0503020204020204" charset="-122"/>
                <a:sym typeface="+mn-ea"/>
              </a:rPr>
              <a:t>畅通。</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a:solidFill>
                  <a:schemeClr val="dk1"/>
                </a:solidFill>
                <a:latin typeface="微软雅黑" panose="020B0503020204020204" charset="-122"/>
                <a:ea typeface="微软雅黑" panose="020B0503020204020204" charset="-122"/>
                <a:cs typeface="微软雅黑" panose="020B0503020204020204" charset="-122"/>
                <a:sym typeface="+mn-ea"/>
              </a:rPr>
              <a:t>3、检查场内外的排</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水</a:t>
            </a:r>
            <a:r>
              <a:rPr>
                <a:solidFill>
                  <a:schemeClr val="dk1"/>
                </a:solidFill>
                <a:latin typeface="微软雅黑" panose="020B0503020204020204" charset="-122"/>
                <a:ea typeface="微软雅黑" panose="020B0503020204020204" charset="-122"/>
                <a:cs typeface="微软雅黑" panose="020B0503020204020204" charset="-122"/>
                <a:sym typeface="+mn-ea"/>
              </a:rPr>
              <a:t>设施，确保排</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水</a:t>
            </a:r>
            <a:r>
              <a:rPr>
                <a:solidFill>
                  <a:schemeClr val="dk1"/>
                </a:solidFill>
                <a:latin typeface="微软雅黑" panose="020B0503020204020204" charset="-122"/>
                <a:ea typeface="微软雅黑" panose="020B0503020204020204" charset="-122"/>
                <a:cs typeface="微软雅黑" panose="020B0503020204020204" charset="-122"/>
                <a:sym typeface="+mn-ea"/>
              </a:rPr>
              <a:t>设备完好，以保证暴</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雨</a:t>
            </a:r>
            <a:r>
              <a:rPr>
                <a:solidFill>
                  <a:schemeClr val="dk1"/>
                </a:solidFill>
                <a:latin typeface="微软雅黑" panose="020B0503020204020204" charset="-122"/>
                <a:ea typeface="微软雅黑" panose="020B0503020204020204" charset="-122"/>
                <a:cs typeface="微软雅黑" panose="020B0503020204020204" charset="-122"/>
                <a:sym typeface="+mn-ea"/>
              </a:rPr>
              <a:t>后能在较短的时间排出积</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水</a:t>
            </a:r>
            <a:r>
              <a:rPr>
                <a:solidFill>
                  <a:schemeClr val="dk1"/>
                </a:solidFill>
                <a:latin typeface="微软雅黑" panose="020B0503020204020204" charset="-122"/>
                <a:ea typeface="微软雅黑" panose="020B0503020204020204" charset="-122"/>
                <a:cs typeface="微软雅黑" panose="020B0503020204020204" charset="-122"/>
                <a:sym typeface="+mn-ea"/>
              </a:rPr>
              <a:t>。根据实际情况，利</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用</a:t>
            </a:r>
            <a:r>
              <a:rPr>
                <a:solidFill>
                  <a:schemeClr val="dk1"/>
                </a:solidFill>
                <a:latin typeface="微软雅黑" panose="020B0503020204020204" charset="-122"/>
                <a:ea typeface="微软雅黑" panose="020B0503020204020204" charset="-122"/>
                <a:cs typeface="微软雅黑" panose="020B0503020204020204" charset="-122"/>
                <a:sym typeface="+mn-ea"/>
              </a:rPr>
              <a:t>施</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工</a:t>
            </a:r>
            <a:r>
              <a:rPr>
                <a:solidFill>
                  <a:schemeClr val="dk1"/>
                </a:solidFill>
                <a:latin typeface="微软雅黑" panose="020B0503020204020204" charset="-122"/>
                <a:ea typeface="微软雅黑" panose="020B0503020204020204" charset="-122"/>
                <a:cs typeface="微软雅黑" panose="020B0503020204020204" charset="-122"/>
                <a:sym typeface="+mn-ea"/>
              </a:rPr>
              <a:t>现场的集</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水</a:t>
            </a:r>
            <a:r>
              <a:rPr>
                <a:solidFill>
                  <a:schemeClr val="dk1"/>
                </a:solidFill>
                <a:latin typeface="微软雅黑" panose="020B0503020204020204" charset="-122"/>
                <a:ea typeface="微软雅黑" panose="020B0503020204020204" charset="-122"/>
                <a:cs typeface="微软雅黑" panose="020B0503020204020204" charset="-122"/>
                <a:sym typeface="+mn-ea"/>
              </a:rPr>
              <a:t>井就近为原则作为现场排</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水</a:t>
            </a:r>
            <a:r>
              <a:rPr>
                <a:solidFill>
                  <a:schemeClr val="dk1"/>
                </a:solidFill>
                <a:latin typeface="微软雅黑" panose="020B0503020204020204" charset="-122"/>
                <a:ea typeface="微软雅黑" panose="020B0503020204020204" charset="-122"/>
                <a:cs typeface="微软雅黑" panose="020B0503020204020204" charset="-122"/>
                <a:sym typeface="+mn-ea"/>
              </a:rPr>
              <a:t>集中点。</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第六节  汛期安全注意事项</a:t>
            </a:r>
            <a:endParaRPr lang="zh-CN" altLang="en-US" sz="4000" b="1">
              <a:solidFill>
                <a:schemeClr val="lt1"/>
              </a:solidFill>
            </a:endParaRPr>
          </a:p>
        </p:txBody>
      </p:sp>
      <p:sp>
        <p:nvSpPr>
          <p:cNvPr id="4" name="文本框 3"/>
          <p:cNvSpPr txBox="1"/>
          <p:nvPr>
            <p:custDataLst>
              <p:tags r:id="rId1"/>
            </p:custDataLst>
          </p:nvPr>
        </p:nvSpPr>
        <p:spPr>
          <a:xfrm>
            <a:off x="808990" y="2084070"/>
            <a:ext cx="10679430" cy="2999740"/>
          </a:xfrm>
          <a:prstGeom prst="rect">
            <a:avLst/>
          </a:prstGeom>
          <a:noFill/>
        </p:spPr>
        <p:txBody>
          <a:bodyPr wrap="square" rtlCol="0">
            <a:spAutoFit/>
          </a:bodyPr>
          <a:lstStyle/>
          <a:p>
            <a:pPr algn="l" fontAlgn="auto">
              <a:lnSpc>
                <a:spcPct val="150000"/>
              </a:lnSpc>
              <a:buClrTx/>
              <a:buSzTx/>
              <a:buFontTx/>
            </a:pPr>
            <a:r>
              <a:rPr lang="zh-CN" b="1">
                <a:solidFill>
                  <a:schemeClr val="dk1"/>
                </a:solidFill>
                <a:latin typeface="微软雅黑" panose="020B0503020204020204" charset="-122"/>
                <a:ea typeface="微软雅黑" panose="020B0503020204020204" charset="-122"/>
                <a:cs typeface="微软雅黑" panose="020B0503020204020204" charset="-122"/>
                <a:sym typeface="+mn-ea"/>
              </a:rPr>
              <a:t>三、生活区排水</a:t>
            </a:r>
            <a:endParaRPr lang="zh-CN" b="1">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a:solidFill>
                  <a:schemeClr val="dk1"/>
                </a:solidFill>
                <a:latin typeface="微软雅黑" panose="020B0503020204020204" charset="-122"/>
                <a:ea typeface="微软雅黑" panose="020B0503020204020204" charset="-122"/>
                <a:cs typeface="微软雅黑" panose="020B0503020204020204" charset="-122"/>
                <a:sym typeface="+mn-ea"/>
              </a:rPr>
              <a:t>1、</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雨</a:t>
            </a:r>
            <a:r>
              <a:rPr>
                <a:solidFill>
                  <a:schemeClr val="dk1"/>
                </a:solidFill>
                <a:latin typeface="微软雅黑" panose="020B0503020204020204" charset="-122"/>
                <a:ea typeface="微软雅黑" panose="020B0503020204020204" charset="-122"/>
                <a:cs typeface="微软雅黑" panose="020B0503020204020204" charset="-122"/>
                <a:sym typeface="+mn-ea"/>
              </a:rPr>
              <a:t>期来临之前项</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目</a:t>
            </a:r>
            <a:r>
              <a:rPr>
                <a:solidFill>
                  <a:schemeClr val="dk1"/>
                </a:solidFill>
                <a:latin typeface="微软雅黑" panose="020B0503020204020204" charset="-122"/>
                <a:ea typeface="微软雅黑" panose="020B0503020204020204" charset="-122"/>
                <a:cs typeface="微软雅黑" panose="020B0503020204020204" charset="-122"/>
                <a:sym typeface="+mn-ea"/>
              </a:rPr>
              <a:t>后勤</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人</a:t>
            </a:r>
            <a:r>
              <a:rPr>
                <a:solidFill>
                  <a:schemeClr val="dk1"/>
                </a:solidFill>
                <a:latin typeface="微软雅黑" panose="020B0503020204020204" charset="-122"/>
                <a:ea typeface="微软雅黑" panose="020B0503020204020204" charset="-122"/>
                <a:cs typeface="微软雅黑" panose="020B0503020204020204" charset="-122"/>
                <a:sym typeface="+mn-ea"/>
              </a:rPr>
              <a:t>员应对</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生</a:t>
            </a:r>
            <a:r>
              <a:rPr>
                <a:solidFill>
                  <a:schemeClr val="dk1"/>
                </a:solidFill>
                <a:latin typeface="微软雅黑" panose="020B0503020204020204" charset="-122"/>
                <a:ea typeface="微软雅黑" panose="020B0503020204020204" charset="-122"/>
                <a:cs typeface="微软雅黑" panose="020B0503020204020204" charset="-122"/>
                <a:sym typeface="+mn-ea"/>
              </a:rPr>
              <a:t>活区的临时房屋进</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行</a:t>
            </a:r>
            <a:r>
              <a:rPr>
                <a:solidFill>
                  <a:schemeClr val="dk1"/>
                </a:solidFill>
                <a:latin typeface="微软雅黑" panose="020B0503020204020204" charset="-122"/>
                <a:ea typeface="微软雅黑" panose="020B0503020204020204" charset="-122"/>
                <a:cs typeface="微软雅黑" panose="020B0503020204020204" charset="-122"/>
                <a:sym typeface="+mn-ea"/>
              </a:rPr>
              <a:t>检查，检查内容主要包括：是否存在漏</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雨</a:t>
            </a:r>
            <a:r>
              <a:rPr>
                <a:solidFill>
                  <a:schemeClr val="dk1"/>
                </a:solidFill>
                <a:latin typeface="微软雅黑" panose="020B0503020204020204" charset="-122"/>
                <a:ea typeface="微软雅黑" panose="020B0503020204020204" charset="-122"/>
                <a:cs typeface="微软雅黑" panose="020B0503020204020204" charset="-122"/>
                <a:sym typeface="+mn-ea"/>
              </a:rPr>
              <a:t>、稳固、雷击等隐患，发现问题及时进</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行</a:t>
            </a:r>
            <a:r>
              <a:rPr>
                <a:solidFill>
                  <a:schemeClr val="dk1"/>
                </a:solidFill>
                <a:latin typeface="微软雅黑" panose="020B0503020204020204" charset="-122"/>
                <a:ea typeface="微软雅黑" panose="020B0503020204020204" charset="-122"/>
                <a:cs typeface="微软雅黑" panose="020B0503020204020204" charset="-122"/>
                <a:sym typeface="+mn-ea"/>
              </a:rPr>
              <a:t>整改。</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a:solidFill>
                  <a:schemeClr val="dk1"/>
                </a:solidFill>
                <a:latin typeface="微软雅黑" panose="020B0503020204020204" charset="-122"/>
                <a:ea typeface="微软雅黑" panose="020B0503020204020204" charset="-122"/>
                <a:cs typeface="微软雅黑" panose="020B0503020204020204" charset="-122"/>
                <a:sym typeface="+mn-ea"/>
              </a:rPr>
              <a:t>2、检查堂、厕所等的排</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水</a:t>
            </a:r>
            <a:r>
              <a:rPr>
                <a:solidFill>
                  <a:schemeClr val="dk1"/>
                </a:solidFill>
                <a:latin typeface="微软雅黑" panose="020B0503020204020204" charset="-122"/>
                <a:ea typeface="微软雅黑" panose="020B0503020204020204" charset="-122"/>
                <a:cs typeface="微软雅黑" panose="020B0503020204020204" charset="-122"/>
                <a:sym typeface="+mn-ea"/>
              </a:rPr>
              <a:t>沟，及时疏通污</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水</a:t>
            </a:r>
            <a:r>
              <a:rPr>
                <a:solidFill>
                  <a:schemeClr val="dk1"/>
                </a:solidFill>
                <a:latin typeface="微软雅黑" panose="020B0503020204020204" charset="-122"/>
                <a:ea typeface="微软雅黑" panose="020B0503020204020204" charset="-122"/>
                <a:cs typeface="微软雅黑" panose="020B0503020204020204" charset="-122"/>
                <a:sym typeface="+mn-ea"/>
              </a:rPr>
              <a:t>管道。</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大雨</a:t>
            </a:r>
            <a:r>
              <a:rPr>
                <a:solidFill>
                  <a:schemeClr val="dk1"/>
                </a:solidFill>
                <a:latin typeface="微软雅黑" panose="020B0503020204020204" charset="-122"/>
                <a:ea typeface="微软雅黑" panose="020B0503020204020204" charset="-122"/>
                <a:cs typeface="微软雅黑" panose="020B0503020204020204" charset="-122"/>
                <a:sym typeface="+mn-ea"/>
              </a:rPr>
              <a:t>来临前要清理化粪池，避免化粪池因</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大雨</a:t>
            </a:r>
            <a:r>
              <a:rPr>
                <a:solidFill>
                  <a:schemeClr val="dk1"/>
                </a:solidFill>
                <a:latin typeface="微软雅黑" panose="020B0503020204020204" charset="-122"/>
                <a:ea typeface="微软雅黑" panose="020B0503020204020204" charset="-122"/>
                <a:cs typeface="微软雅黑" panose="020B0503020204020204" charset="-122"/>
                <a:sym typeface="+mn-ea"/>
              </a:rPr>
              <a:t>袭击</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而</a:t>
            </a:r>
            <a:r>
              <a:rPr>
                <a:solidFill>
                  <a:schemeClr val="dk1"/>
                </a:solidFill>
                <a:latin typeface="微软雅黑" panose="020B0503020204020204" charset="-122"/>
                <a:ea typeface="微软雅黑" panose="020B0503020204020204" charset="-122"/>
                <a:cs typeface="微软雅黑" panose="020B0503020204020204" charset="-122"/>
                <a:sym typeface="+mn-ea"/>
              </a:rPr>
              <a:t>溢出。</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a:solidFill>
                  <a:schemeClr val="dk1"/>
                </a:solidFill>
                <a:latin typeface="微软雅黑" panose="020B0503020204020204" charset="-122"/>
                <a:ea typeface="微软雅黑" panose="020B0503020204020204" charset="-122"/>
                <a:cs typeface="微软雅黑" panose="020B0503020204020204" charset="-122"/>
                <a:sym typeface="+mn-ea"/>
              </a:rPr>
              <a:t>3、施⼯现场</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人</a:t>
            </a:r>
            <a:r>
              <a:rPr>
                <a:solidFill>
                  <a:schemeClr val="dk1"/>
                </a:solidFill>
                <a:latin typeface="微软雅黑" panose="020B0503020204020204" charset="-122"/>
                <a:ea typeface="微软雅黑" panose="020B0503020204020204" charset="-122"/>
                <a:cs typeface="微软雅黑" panose="020B0503020204020204" charset="-122"/>
                <a:sym typeface="+mn-ea"/>
              </a:rPr>
              <a:t>员宿舍、围墙等的基础应</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高</a:t>
            </a:r>
            <a:r>
              <a:rPr>
                <a:solidFill>
                  <a:schemeClr val="dk1"/>
                </a:solidFill>
                <a:latin typeface="微软雅黑" panose="020B0503020204020204" charset="-122"/>
                <a:ea typeface="微软雅黑" panose="020B0503020204020204" charset="-122"/>
                <a:cs typeface="微软雅黑" panose="020B0503020204020204" charset="-122"/>
                <a:sym typeface="+mn-ea"/>
              </a:rPr>
              <a:t>出</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自</a:t>
            </a:r>
            <a:r>
              <a:rPr>
                <a:solidFill>
                  <a:schemeClr val="dk1"/>
                </a:solidFill>
                <a:latin typeface="微软雅黑" panose="020B0503020204020204" charset="-122"/>
                <a:ea typeface="微软雅黑" panose="020B0503020204020204" charset="-122"/>
                <a:cs typeface="微软雅黑" panose="020B0503020204020204" charset="-122"/>
                <a:sym typeface="+mn-ea"/>
              </a:rPr>
              <a:t>然地</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面</a:t>
            </a:r>
            <a:r>
              <a:rPr>
                <a:solidFill>
                  <a:schemeClr val="dk1"/>
                </a:solidFill>
                <a:latin typeface="微软雅黑" panose="020B0503020204020204" charset="-122"/>
                <a:ea typeface="微软雅黑" panose="020B0503020204020204" charset="-122"/>
                <a:cs typeface="微软雅黑" panose="020B0503020204020204" charset="-122"/>
                <a:sym typeface="+mn-ea"/>
              </a:rPr>
              <a:t>300mm以上，并</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用</a:t>
            </a:r>
            <a:r>
              <a:rPr>
                <a:solidFill>
                  <a:schemeClr val="dk1"/>
                </a:solidFill>
                <a:latin typeface="微软雅黑" panose="020B0503020204020204" charset="-122"/>
                <a:ea typeface="微软雅黑" panose="020B0503020204020204" charset="-122"/>
                <a:cs typeface="微软雅黑" panose="020B0503020204020204" charset="-122"/>
                <a:sym typeface="+mn-ea"/>
              </a:rPr>
              <a:t>灰砂砖做</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大</a:t>
            </a:r>
            <a:r>
              <a:rPr>
                <a:solidFill>
                  <a:schemeClr val="dk1"/>
                </a:solidFill>
                <a:latin typeface="微软雅黑" panose="020B0503020204020204" charset="-122"/>
                <a:ea typeface="微软雅黑" panose="020B0503020204020204" charset="-122"/>
                <a:cs typeface="微软雅黑" panose="020B0503020204020204" charset="-122"/>
                <a:sym typeface="+mn-ea"/>
              </a:rPr>
              <a:t>放脚，以保证该部分结构的安全。室内地</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面</a:t>
            </a:r>
            <a:r>
              <a:rPr>
                <a:solidFill>
                  <a:schemeClr val="dk1"/>
                </a:solidFill>
                <a:latin typeface="微软雅黑" panose="020B0503020204020204" charset="-122"/>
                <a:ea typeface="微软雅黑" panose="020B0503020204020204" charset="-122"/>
                <a:cs typeface="微软雅黑" panose="020B0503020204020204" charset="-122"/>
                <a:sym typeface="+mn-ea"/>
              </a:rPr>
              <a:t>应</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高</a:t>
            </a:r>
            <a:r>
              <a:rPr>
                <a:solidFill>
                  <a:schemeClr val="dk1"/>
                </a:solidFill>
                <a:latin typeface="微软雅黑" panose="020B0503020204020204" charset="-122"/>
                <a:ea typeface="微软雅黑" panose="020B0503020204020204" charset="-122"/>
                <a:cs typeface="微软雅黑" panose="020B0503020204020204" charset="-122"/>
                <a:sym typeface="+mn-ea"/>
              </a:rPr>
              <a:t>出室外100mm以上，防</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止雨水</a:t>
            </a:r>
            <a:r>
              <a:rPr>
                <a:solidFill>
                  <a:schemeClr val="dk1"/>
                </a:solidFill>
                <a:latin typeface="微软雅黑" panose="020B0503020204020204" charset="-122"/>
                <a:ea typeface="微软雅黑" panose="020B0503020204020204" charset="-122"/>
                <a:cs typeface="微软雅黑" panose="020B0503020204020204" charset="-122"/>
                <a:sym typeface="+mn-ea"/>
              </a:rPr>
              <a:t>等浸⼊。</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
        <p:nvSpPr>
          <p:cNvPr id="5" name="矩形 4"/>
          <p:cNvSpPr/>
          <p:nvPr/>
        </p:nvSpPr>
        <p:spPr>
          <a:xfrm>
            <a:off x="581660" y="1621155"/>
            <a:ext cx="3955415"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汛期施工作业安全注意事项</a:t>
            </a:r>
            <a:endParaRPr lang="zh-CN" altLang="en-US" sz="2400" b="1">
              <a:solidFill>
                <a:srgbClr val="FFFFFF"/>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第六节  汛期安全注意事项</a:t>
            </a:r>
            <a:endParaRPr lang="zh-CN" altLang="en-US" sz="4000" b="1">
              <a:solidFill>
                <a:schemeClr val="lt1"/>
              </a:solidFill>
            </a:endParaRPr>
          </a:p>
        </p:txBody>
      </p:sp>
      <p:sp>
        <p:nvSpPr>
          <p:cNvPr id="4" name="文本框 3"/>
          <p:cNvSpPr txBox="1"/>
          <p:nvPr>
            <p:custDataLst>
              <p:tags r:id="rId1"/>
            </p:custDataLst>
          </p:nvPr>
        </p:nvSpPr>
        <p:spPr>
          <a:xfrm>
            <a:off x="808990" y="2084070"/>
            <a:ext cx="10679430" cy="4661535"/>
          </a:xfrm>
          <a:prstGeom prst="rect">
            <a:avLst/>
          </a:prstGeom>
          <a:noFill/>
        </p:spPr>
        <p:txBody>
          <a:bodyPr wrap="square" rtlCol="0">
            <a:spAutoFit/>
          </a:bodyPr>
          <a:lstStyle/>
          <a:p>
            <a:pPr algn="l" fontAlgn="auto">
              <a:lnSpc>
                <a:spcPct val="150000"/>
              </a:lnSpc>
              <a:buClrTx/>
              <a:buSzTx/>
              <a:buFontTx/>
            </a:pPr>
            <a:r>
              <a:rPr lang="zh-CN" b="1">
                <a:solidFill>
                  <a:schemeClr val="dk1"/>
                </a:solidFill>
                <a:latin typeface="微软雅黑" panose="020B0503020204020204" charset="-122"/>
                <a:ea typeface="微软雅黑" panose="020B0503020204020204" charset="-122"/>
                <a:cs typeface="微软雅黑" panose="020B0503020204020204" charset="-122"/>
                <a:sym typeface="+mn-ea"/>
              </a:rPr>
              <a:t>四、土石方工程</a:t>
            </a:r>
            <a:endParaRPr lang="zh-CN" b="1">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a:solidFill>
                  <a:schemeClr val="dk1"/>
                </a:solidFill>
                <a:latin typeface="微软雅黑" panose="020B0503020204020204" charset="-122"/>
                <a:ea typeface="微软雅黑" panose="020B0503020204020204" charset="-122"/>
                <a:cs typeface="微软雅黑" panose="020B0503020204020204" charset="-122"/>
                <a:sym typeface="+mn-ea"/>
              </a:rPr>
              <a:t>1、刚铺完尚未夯实的灰</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吐</a:t>
            </a:r>
            <a:r>
              <a:rPr>
                <a:solidFill>
                  <a:schemeClr val="dk1"/>
                </a:solidFill>
                <a:latin typeface="微软雅黑" panose="020B0503020204020204" charset="-122"/>
                <a:ea typeface="微软雅黑" panose="020B0503020204020204" charset="-122"/>
                <a:cs typeface="微软雅黑" panose="020B0503020204020204" charset="-122"/>
                <a:sym typeface="+mn-ea"/>
              </a:rPr>
              <a:t>，</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雨</a:t>
            </a:r>
            <a:r>
              <a:rPr>
                <a:solidFill>
                  <a:schemeClr val="dk1"/>
                </a:solidFill>
                <a:latin typeface="微软雅黑" panose="020B0503020204020204" charset="-122"/>
                <a:ea typeface="微软雅黑" panose="020B0503020204020204" charset="-122"/>
                <a:cs typeface="微软雅黑" panose="020B0503020204020204" charset="-122"/>
                <a:sym typeface="+mn-ea"/>
              </a:rPr>
              <a:t>期</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土方</a:t>
            </a:r>
            <a:r>
              <a:rPr>
                <a:solidFill>
                  <a:schemeClr val="dk1"/>
                </a:solidFill>
                <a:latin typeface="微软雅黑" panose="020B0503020204020204" charset="-122"/>
                <a:ea typeface="微软雅黑" panose="020B0503020204020204" charset="-122"/>
                <a:cs typeface="微软雅黑" panose="020B0503020204020204" charset="-122"/>
                <a:sym typeface="+mn-ea"/>
              </a:rPr>
              <a:t>回填施</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工</a:t>
            </a:r>
            <a:r>
              <a:rPr>
                <a:solidFill>
                  <a:schemeClr val="dk1"/>
                </a:solidFill>
                <a:latin typeface="微软雅黑" panose="020B0503020204020204" charset="-122"/>
                <a:ea typeface="微软雅黑" panose="020B0503020204020204" charset="-122"/>
                <a:cs typeface="微软雅黑" panose="020B0503020204020204" charset="-122"/>
                <a:sym typeface="+mn-ea"/>
              </a:rPr>
              <a:t>应严格控制回填</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土</a:t>
            </a:r>
            <a:r>
              <a:rPr>
                <a:solidFill>
                  <a:schemeClr val="dk1"/>
                </a:solidFill>
                <a:latin typeface="微软雅黑" panose="020B0503020204020204" charset="-122"/>
                <a:ea typeface="微软雅黑" panose="020B0503020204020204" charset="-122"/>
                <a:cs typeface="微软雅黑" panose="020B0503020204020204" charset="-122"/>
                <a:sym typeface="+mn-ea"/>
              </a:rPr>
              <a:t>的含</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水</a:t>
            </a:r>
            <a:r>
              <a:rPr>
                <a:solidFill>
                  <a:schemeClr val="dk1"/>
                </a:solidFill>
                <a:latin typeface="微软雅黑" panose="020B0503020204020204" charset="-122"/>
                <a:ea typeface="微软雅黑" panose="020B0503020204020204" charset="-122"/>
                <a:cs typeface="微软雅黑" panose="020B0503020204020204" charset="-122"/>
                <a:sym typeface="+mn-ea"/>
              </a:rPr>
              <a:t>率，及时取样试验，将回填</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土</a:t>
            </a:r>
            <a:r>
              <a:rPr>
                <a:solidFill>
                  <a:schemeClr val="dk1"/>
                </a:solidFill>
                <a:latin typeface="微软雅黑" panose="020B0503020204020204" charset="-122"/>
                <a:ea typeface="微软雅黑" panose="020B0503020204020204" charset="-122"/>
                <a:cs typeface="微软雅黑" panose="020B0503020204020204" charset="-122"/>
                <a:sym typeface="+mn-ea"/>
              </a:rPr>
              <a:t>的含</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水</a:t>
            </a:r>
            <a:r>
              <a:rPr>
                <a:solidFill>
                  <a:schemeClr val="dk1"/>
                </a:solidFill>
                <a:latin typeface="微软雅黑" panose="020B0503020204020204" charset="-122"/>
                <a:ea typeface="微软雅黑" panose="020B0503020204020204" charset="-122"/>
                <a:cs typeface="微软雅黑" panose="020B0503020204020204" charset="-122"/>
                <a:sym typeface="+mn-ea"/>
              </a:rPr>
              <a:t>量控制在设计要求范围内，如含</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水</a:t>
            </a:r>
            <a:r>
              <a:rPr>
                <a:solidFill>
                  <a:schemeClr val="dk1"/>
                </a:solidFill>
                <a:latin typeface="微软雅黑" panose="020B0503020204020204" charset="-122"/>
                <a:ea typeface="微软雅黑" panose="020B0503020204020204" charset="-122"/>
                <a:cs typeface="微软雅黑" panose="020B0503020204020204" charset="-122"/>
                <a:sym typeface="+mn-ea"/>
              </a:rPr>
              <a:t>量偏</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高</a:t>
            </a:r>
            <a:r>
              <a:rPr>
                <a:solidFill>
                  <a:schemeClr val="dk1"/>
                </a:solidFill>
                <a:latin typeface="微软雅黑" panose="020B0503020204020204" charset="-122"/>
                <a:ea typeface="微软雅黑" panose="020B0503020204020204" charset="-122"/>
                <a:cs typeface="微软雅黑" panose="020B0503020204020204" charset="-122"/>
                <a:sym typeface="+mn-ea"/>
              </a:rPr>
              <a:t>，可采</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用</a:t>
            </a:r>
            <a:r>
              <a:rPr>
                <a:solidFill>
                  <a:schemeClr val="dk1"/>
                </a:solidFill>
                <a:latin typeface="微软雅黑" panose="020B0503020204020204" charset="-122"/>
                <a:ea typeface="微软雅黑" panose="020B0503020204020204" charset="-122"/>
                <a:cs typeface="微软雅黑" panose="020B0503020204020204" charset="-122"/>
                <a:sym typeface="+mn-ea"/>
              </a:rPr>
              <a:t>翻松、晾晒或均匀掺</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入干土</a:t>
            </a:r>
            <a:r>
              <a:rPr>
                <a:solidFill>
                  <a:schemeClr val="dk1"/>
                </a:solidFill>
                <a:latin typeface="微软雅黑" panose="020B0503020204020204" charset="-122"/>
                <a:ea typeface="微软雅黑" panose="020B0503020204020204" charset="-122"/>
                <a:cs typeface="微软雅黑" panose="020B0503020204020204" charset="-122"/>
                <a:sym typeface="+mn-ea"/>
              </a:rPr>
              <a:t>等措施；必要时应事先对</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土</a:t>
            </a:r>
            <a:r>
              <a:rPr>
                <a:solidFill>
                  <a:schemeClr val="dk1"/>
                </a:solidFill>
                <a:latin typeface="微软雅黑" panose="020B0503020204020204" charset="-122"/>
                <a:ea typeface="微软雅黑" panose="020B0503020204020204" charset="-122"/>
                <a:cs typeface="微软雅黑" panose="020B0503020204020204" charset="-122"/>
                <a:sym typeface="+mn-ea"/>
              </a:rPr>
              <a:t>源加以覆盖，避免出现橡</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皮土</a:t>
            </a:r>
            <a:r>
              <a:rPr>
                <a:solidFill>
                  <a:schemeClr val="dk1"/>
                </a:solidFill>
                <a:latin typeface="微软雅黑" panose="020B0503020204020204" charset="-122"/>
                <a:ea typeface="微软雅黑" panose="020B0503020204020204" charset="-122"/>
                <a:cs typeface="微软雅黑" panose="020B0503020204020204" charset="-122"/>
                <a:sym typeface="+mn-ea"/>
              </a:rPr>
              <a:t>。</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a:solidFill>
                  <a:schemeClr val="dk1"/>
                </a:solidFill>
                <a:latin typeface="微软雅黑" panose="020B0503020204020204" charset="-122"/>
                <a:ea typeface="微软雅黑" panose="020B0503020204020204" charset="-122"/>
                <a:cs typeface="微软雅黑" panose="020B0503020204020204" charset="-122"/>
                <a:sym typeface="+mn-ea"/>
              </a:rPr>
              <a:t>2、如遭</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雨水</a:t>
            </a:r>
            <a:r>
              <a:rPr>
                <a:solidFill>
                  <a:schemeClr val="dk1"/>
                </a:solidFill>
                <a:latin typeface="微软雅黑" panose="020B0503020204020204" charset="-122"/>
                <a:ea typeface="微软雅黑" panose="020B0503020204020204" charset="-122"/>
                <a:cs typeface="微软雅黑" panose="020B0503020204020204" charset="-122"/>
                <a:sym typeface="+mn-ea"/>
              </a:rPr>
              <a:t>淋浸泡，则应将积</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水</a:t>
            </a:r>
            <a:r>
              <a:rPr>
                <a:solidFill>
                  <a:schemeClr val="dk1"/>
                </a:solidFill>
                <a:latin typeface="微软雅黑" panose="020B0503020204020204" charset="-122"/>
                <a:ea typeface="微软雅黑" panose="020B0503020204020204" charset="-122"/>
                <a:cs typeface="微软雅黑" panose="020B0503020204020204" charset="-122"/>
                <a:sym typeface="+mn-ea"/>
              </a:rPr>
              <a:t>处的松软灰</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土</a:t>
            </a:r>
            <a:r>
              <a:rPr>
                <a:solidFill>
                  <a:schemeClr val="dk1"/>
                </a:solidFill>
                <a:latin typeface="微软雅黑" panose="020B0503020204020204" charset="-122"/>
                <a:ea typeface="微软雅黑" panose="020B0503020204020204" charset="-122"/>
                <a:cs typeface="微软雅黑" panose="020B0503020204020204" charset="-122"/>
                <a:sym typeface="+mn-ea"/>
              </a:rPr>
              <a:t>除去并重新补填新灰</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土</a:t>
            </a:r>
            <a:r>
              <a:rPr>
                <a:solidFill>
                  <a:schemeClr val="dk1"/>
                </a:solidFill>
                <a:latin typeface="微软雅黑" panose="020B0503020204020204" charset="-122"/>
                <a:ea typeface="微软雅黑" panose="020B0503020204020204" charset="-122"/>
                <a:cs typeface="微软雅黑" panose="020B0503020204020204" charset="-122"/>
                <a:sym typeface="+mn-ea"/>
              </a:rPr>
              <a:t>夯实，受浸湿的灰</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土</a:t>
            </a:r>
            <a:r>
              <a:rPr>
                <a:solidFill>
                  <a:schemeClr val="dk1"/>
                </a:solidFill>
                <a:latin typeface="微软雅黑" panose="020B0503020204020204" charset="-122"/>
                <a:ea typeface="微软雅黑" panose="020B0503020204020204" charset="-122"/>
                <a:cs typeface="微软雅黑" panose="020B0503020204020204" charset="-122"/>
                <a:sym typeface="+mn-ea"/>
              </a:rPr>
              <a:t>，应在晾</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干</a:t>
            </a:r>
            <a:r>
              <a:rPr>
                <a:solidFill>
                  <a:schemeClr val="dk1"/>
                </a:solidFill>
                <a:latin typeface="微软雅黑" panose="020B0503020204020204" charset="-122"/>
                <a:ea typeface="微软雅黑" panose="020B0503020204020204" charset="-122"/>
                <a:cs typeface="微软雅黑" panose="020B0503020204020204" charset="-122"/>
                <a:sym typeface="+mn-ea"/>
              </a:rPr>
              <a:t>后再夯打密实。</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石灰、土</a:t>
            </a:r>
            <a:r>
              <a:rPr>
                <a:solidFill>
                  <a:schemeClr val="dk1"/>
                </a:solidFill>
                <a:latin typeface="微软雅黑" panose="020B0503020204020204" charset="-122"/>
                <a:ea typeface="微软雅黑" panose="020B0503020204020204" charset="-122"/>
                <a:cs typeface="微软雅黑" panose="020B0503020204020204" charset="-122"/>
                <a:sym typeface="+mn-ea"/>
              </a:rPr>
              <a:t>要准备好塑料薄膜遇</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雨</a:t>
            </a:r>
            <a:r>
              <a:rPr>
                <a:solidFill>
                  <a:schemeClr val="dk1"/>
                </a:solidFill>
                <a:latin typeface="微软雅黑" panose="020B0503020204020204" charset="-122"/>
                <a:ea typeface="微软雅黑" panose="020B0503020204020204" charset="-122"/>
                <a:cs typeface="微软雅黑" panose="020B0503020204020204" charset="-122"/>
                <a:sym typeface="+mn-ea"/>
              </a:rPr>
              <a:t>时进</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行</a:t>
            </a:r>
            <a:r>
              <a:rPr>
                <a:solidFill>
                  <a:schemeClr val="dk1"/>
                </a:solidFill>
                <a:latin typeface="微软雅黑" panose="020B0503020204020204" charset="-122"/>
                <a:ea typeface="微软雅黑" panose="020B0503020204020204" charset="-122"/>
                <a:cs typeface="微软雅黑" panose="020B0503020204020204" charset="-122"/>
                <a:sym typeface="+mn-ea"/>
              </a:rPr>
              <a:t>覆盖。</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zh-CN" b="1">
                <a:solidFill>
                  <a:schemeClr val="dk1"/>
                </a:solidFill>
                <a:latin typeface="微软雅黑" panose="020B0503020204020204" charset="-122"/>
                <a:ea typeface="微软雅黑" panose="020B0503020204020204" charset="-122"/>
                <a:cs typeface="微软雅黑" panose="020B0503020204020204" charset="-122"/>
                <a:sym typeface="+mn-ea"/>
              </a:rPr>
              <a:t>五、边坡工程</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a:solidFill>
                  <a:schemeClr val="dk1"/>
                </a:solidFill>
                <a:latin typeface="微软雅黑" panose="020B0503020204020204" charset="-122"/>
                <a:ea typeface="微软雅黑" panose="020B0503020204020204" charset="-122"/>
                <a:cs typeface="微软雅黑" panose="020B0503020204020204" charset="-122"/>
                <a:sym typeface="+mn-ea"/>
              </a:rPr>
              <a:t>1、</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雨</a:t>
            </a:r>
            <a:r>
              <a:rPr>
                <a:solidFill>
                  <a:schemeClr val="dk1"/>
                </a:solidFill>
                <a:latin typeface="微软雅黑" panose="020B0503020204020204" charset="-122"/>
                <a:ea typeface="微软雅黑" panose="020B0503020204020204" charset="-122"/>
                <a:cs typeface="微软雅黑" panose="020B0503020204020204" charset="-122"/>
                <a:sym typeface="+mn-ea"/>
              </a:rPr>
              <a:t>期施</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工</a:t>
            </a:r>
            <a:r>
              <a:rPr>
                <a:solidFill>
                  <a:schemeClr val="dk1"/>
                </a:solidFill>
                <a:latin typeface="微软雅黑" panose="020B0503020204020204" charset="-122"/>
                <a:ea typeface="微软雅黑" panose="020B0503020204020204" charset="-122"/>
                <a:cs typeface="微软雅黑" panose="020B0503020204020204" charset="-122"/>
                <a:sym typeface="+mn-ea"/>
              </a:rPr>
              <a:t>时禁</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止</a:t>
            </a:r>
            <a:r>
              <a:rPr>
                <a:solidFill>
                  <a:schemeClr val="dk1"/>
                </a:solidFill>
                <a:latin typeface="微软雅黑" panose="020B0503020204020204" charset="-122"/>
                <a:ea typeface="微软雅黑" panose="020B0503020204020204" charset="-122"/>
                <a:cs typeface="微软雅黑" panose="020B0503020204020204" charset="-122"/>
                <a:sym typeface="+mn-ea"/>
              </a:rPr>
              <a:t>在边坡</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一米</a:t>
            </a:r>
            <a:r>
              <a:rPr>
                <a:solidFill>
                  <a:schemeClr val="dk1"/>
                </a:solidFill>
                <a:latin typeface="微软雅黑" panose="020B0503020204020204" charset="-122"/>
                <a:ea typeface="微软雅黑" panose="020B0503020204020204" charset="-122"/>
                <a:cs typeface="微软雅黑" panose="020B0503020204020204" charset="-122"/>
                <a:sym typeface="+mn-ea"/>
              </a:rPr>
              <a:t>范围内堆放材料。</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a:solidFill>
                  <a:schemeClr val="dk1"/>
                </a:solidFill>
                <a:latin typeface="微软雅黑" panose="020B0503020204020204" charset="-122"/>
                <a:ea typeface="微软雅黑" panose="020B0503020204020204" charset="-122"/>
                <a:cs typeface="微软雅黑" panose="020B0503020204020204" charset="-122"/>
                <a:sym typeface="+mn-ea"/>
              </a:rPr>
              <a:t>2、在</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雨</a:t>
            </a:r>
            <a:r>
              <a:rPr>
                <a:solidFill>
                  <a:schemeClr val="dk1"/>
                </a:solidFill>
                <a:latin typeface="微软雅黑" panose="020B0503020204020204" charset="-122"/>
                <a:ea typeface="微软雅黑" panose="020B0503020204020204" charset="-122"/>
                <a:cs typeface="微软雅黑" panose="020B0503020204020204" charset="-122"/>
                <a:sym typeface="+mn-ea"/>
              </a:rPr>
              <a:t>期施</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工</a:t>
            </a:r>
            <a:r>
              <a:rPr>
                <a:solidFill>
                  <a:schemeClr val="dk1"/>
                </a:solidFill>
                <a:latin typeface="微软雅黑" panose="020B0503020204020204" charset="-122"/>
                <a:ea typeface="微软雅黑" panose="020B0503020204020204" charset="-122"/>
                <a:cs typeface="微软雅黑" panose="020B0503020204020204" charset="-122"/>
                <a:sym typeface="+mn-ea"/>
              </a:rPr>
              <a:t>前检查边坡是否有偏移、裂纹，并</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用水</a:t>
            </a:r>
            <a:r>
              <a:rPr>
                <a:solidFill>
                  <a:schemeClr val="dk1"/>
                </a:solidFill>
                <a:latin typeface="微软雅黑" panose="020B0503020204020204" charset="-122"/>
                <a:ea typeface="微软雅黑" panose="020B0503020204020204" charset="-122"/>
                <a:cs typeface="微软雅黑" panose="020B0503020204020204" charset="-122"/>
                <a:sym typeface="+mn-ea"/>
              </a:rPr>
              <a:t>泥砂浆找坡坡向排</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水</a:t>
            </a:r>
            <a:r>
              <a:rPr>
                <a:solidFill>
                  <a:schemeClr val="dk1"/>
                </a:solidFill>
                <a:latin typeface="微软雅黑" panose="020B0503020204020204" charset="-122"/>
                <a:ea typeface="微软雅黑" panose="020B0503020204020204" charset="-122"/>
                <a:cs typeface="微软雅黑" panose="020B0503020204020204" charset="-122"/>
                <a:sym typeface="+mn-ea"/>
              </a:rPr>
              <a:t>沟，保持边坡四周</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无</a:t>
            </a:r>
            <a:r>
              <a:rPr>
                <a:solidFill>
                  <a:schemeClr val="dk1"/>
                </a:solidFill>
                <a:latin typeface="微软雅黑" panose="020B0503020204020204" charset="-122"/>
                <a:ea typeface="微软雅黑" panose="020B0503020204020204" charset="-122"/>
                <a:cs typeface="微软雅黑" panose="020B0503020204020204" charset="-122"/>
                <a:sym typeface="+mn-ea"/>
              </a:rPr>
              <a:t>积</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水</a:t>
            </a:r>
            <a:r>
              <a:rPr>
                <a:solidFill>
                  <a:schemeClr val="dk1"/>
                </a:solidFill>
                <a:latin typeface="微软雅黑" panose="020B0503020204020204" charset="-122"/>
                <a:ea typeface="微软雅黑" panose="020B0503020204020204" charset="-122"/>
                <a:cs typeface="微软雅黑" panose="020B0503020204020204" charset="-122"/>
                <a:sym typeface="+mn-ea"/>
              </a:rPr>
              <a:t>。</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a:solidFill>
                  <a:schemeClr val="dk1"/>
                </a:solidFill>
                <a:latin typeface="微软雅黑" panose="020B0503020204020204" charset="-122"/>
                <a:ea typeface="微软雅黑" panose="020B0503020204020204" charset="-122"/>
                <a:cs typeface="微软雅黑" panose="020B0503020204020204" charset="-122"/>
                <a:sym typeface="+mn-ea"/>
              </a:rPr>
              <a:t>3、做好坡边沉降记录，遇到</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大雨</a:t>
            </a:r>
            <a:r>
              <a:rPr>
                <a:solidFill>
                  <a:schemeClr val="dk1"/>
                </a:solidFill>
                <a:latin typeface="微软雅黑" panose="020B0503020204020204" charset="-122"/>
                <a:ea typeface="微软雅黑" panose="020B0503020204020204" charset="-122"/>
                <a:cs typeface="微软雅黑" panose="020B0503020204020204" charset="-122"/>
                <a:sym typeface="+mn-ea"/>
              </a:rPr>
              <a:t>以上天</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气</a:t>
            </a:r>
            <a:r>
              <a:rPr>
                <a:solidFill>
                  <a:schemeClr val="dk1"/>
                </a:solidFill>
                <a:latin typeface="微软雅黑" panose="020B0503020204020204" charset="-122"/>
                <a:ea typeface="微软雅黑" panose="020B0503020204020204" charset="-122"/>
                <a:cs typeface="微软雅黑" panose="020B0503020204020204" charset="-122"/>
                <a:sym typeface="+mn-ea"/>
              </a:rPr>
              <a:t>应随时测量。</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
        <p:nvSpPr>
          <p:cNvPr id="5" name="矩形 4"/>
          <p:cNvSpPr/>
          <p:nvPr/>
        </p:nvSpPr>
        <p:spPr>
          <a:xfrm>
            <a:off x="581660" y="1621155"/>
            <a:ext cx="3955415"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汛期施工作业安全注意事项</a:t>
            </a:r>
            <a:endParaRPr lang="zh-CN" altLang="en-US" sz="2400" b="1">
              <a:solidFill>
                <a:srgbClr val="FFFFFF"/>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idx="4294967295"/>
          </p:nvPr>
        </p:nvSpPr>
        <p:spPr>
          <a:xfrm>
            <a:off x="581827" y="675529"/>
            <a:ext cx="11029616" cy="716755"/>
          </a:xfrm>
        </p:spPr>
        <p:txBody>
          <a:bodyPr>
            <a:normAutofit/>
          </a:bodyPr>
          <a:lstStyle/>
          <a:p>
            <a:r>
              <a:rPr lang="zh-CN" altLang="en-US" sz="4000" b="1">
                <a:solidFill>
                  <a:schemeClr val="lt1"/>
                </a:solidFill>
              </a:rPr>
              <a:t>第六节  汛期安全注意事项</a:t>
            </a:r>
            <a:endParaRPr lang="zh-CN" altLang="en-US" sz="4000" b="1">
              <a:solidFill>
                <a:schemeClr val="lt1"/>
              </a:solidFill>
            </a:endParaRPr>
          </a:p>
        </p:txBody>
      </p:sp>
      <p:sp>
        <p:nvSpPr>
          <p:cNvPr id="4" name="文本框 3"/>
          <p:cNvSpPr txBox="1"/>
          <p:nvPr>
            <p:custDataLst>
              <p:tags r:id="rId1"/>
            </p:custDataLst>
          </p:nvPr>
        </p:nvSpPr>
        <p:spPr>
          <a:xfrm>
            <a:off x="808990" y="2084070"/>
            <a:ext cx="10679430" cy="4661535"/>
          </a:xfrm>
          <a:prstGeom prst="rect">
            <a:avLst/>
          </a:prstGeom>
          <a:noFill/>
        </p:spPr>
        <p:txBody>
          <a:bodyPr wrap="square" rtlCol="0">
            <a:spAutoFit/>
          </a:bodyPr>
          <a:lstStyle/>
          <a:p>
            <a:pPr algn="l" fontAlgn="auto">
              <a:lnSpc>
                <a:spcPct val="150000"/>
              </a:lnSpc>
              <a:buClrTx/>
              <a:buSzTx/>
              <a:buFontTx/>
            </a:pPr>
            <a:r>
              <a:rPr lang="en-US" altLang="zh-CN" b="1">
                <a:solidFill>
                  <a:schemeClr val="dk1"/>
                </a:solidFill>
                <a:latin typeface="微软雅黑" panose="020B0503020204020204" charset="-122"/>
                <a:ea typeface="微软雅黑" panose="020B0503020204020204" charset="-122"/>
                <a:cs typeface="微软雅黑" panose="020B0503020204020204" charset="-122"/>
                <a:sym typeface="+mn-ea"/>
              </a:rPr>
              <a:t>1</a:t>
            </a:r>
            <a:r>
              <a:rPr lang="zh-CN" altLang="en-US" b="1">
                <a:solidFill>
                  <a:schemeClr val="dk1"/>
                </a:solidFill>
                <a:latin typeface="微软雅黑" panose="020B0503020204020204" charset="-122"/>
                <a:ea typeface="微软雅黑" panose="020B0503020204020204" charset="-122"/>
                <a:cs typeface="微软雅黑" panose="020B0503020204020204" charset="-122"/>
                <a:sym typeface="+mn-ea"/>
              </a:rPr>
              <a:t>、完善预案编制</a:t>
            </a:r>
            <a:endParaRPr lang="zh-CN" b="1">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solidFill>
                  <a:schemeClr val="dk1"/>
                </a:solidFill>
                <a:latin typeface="微软雅黑" panose="020B0503020204020204" charset="-122"/>
                <a:ea typeface="微软雅黑" panose="020B0503020204020204" charset="-122"/>
                <a:cs typeface="微软雅黑" panose="020B0503020204020204" charset="-122"/>
                <a:sym typeface="+mn-ea"/>
              </a:rPr>
              <a:t>根据施工项目实际情况，编制项目防汛专项应急预案，建立防汛应急队伍，明确应急职责、险情报送、应急响应、应急方法等各项内容。</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b="1">
                <a:solidFill>
                  <a:schemeClr val="dk1"/>
                </a:solidFill>
                <a:latin typeface="微软雅黑" panose="020B0503020204020204" charset="-122"/>
                <a:ea typeface="微软雅黑" panose="020B0503020204020204" charset="-122"/>
                <a:cs typeface="微软雅黑" panose="020B0503020204020204" charset="-122"/>
                <a:sym typeface="+mn-ea"/>
              </a:rPr>
              <a:t>2</a:t>
            </a:r>
            <a:r>
              <a:rPr lang="zh-CN" b="1">
                <a:solidFill>
                  <a:schemeClr val="dk1"/>
                </a:solidFill>
                <a:latin typeface="微软雅黑" panose="020B0503020204020204" charset="-122"/>
                <a:ea typeface="微软雅黑" panose="020B0503020204020204" charset="-122"/>
                <a:cs typeface="微软雅黑" panose="020B0503020204020204" charset="-122"/>
                <a:sym typeface="+mn-ea"/>
              </a:rPr>
              <a:t>、配置应急物资</a:t>
            </a:r>
            <a:endParaRPr>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各项目根据施工现场需要，申报、采购防汛应急物资，如沙袋、抽水泵等，完善应急准备。</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b="1">
                <a:solidFill>
                  <a:schemeClr val="dk1"/>
                </a:solidFill>
                <a:latin typeface="微软雅黑" panose="020B0503020204020204" charset="-122"/>
                <a:ea typeface="微软雅黑" panose="020B0503020204020204" charset="-122"/>
                <a:cs typeface="微软雅黑" panose="020B0503020204020204" charset="-122"/>
                <a:sym typeface="+mn-ea"/>
              </a:rPr>
              <a:t>3</a:t>
            </a:r>
            <a:r>
              <a:rPr lang="zh-CN" b="1">
                <a:solidFill>
                  <a:schemeClr val="dk1"/>
                </a:solidFill>
                <a:latin typeface="微软雅黑" panose="020B0503020204020204" charset="-122"/>
                <a:ea typeface="微软雅黑" panose="020B0503020204020204" charset="-122"/>
                <a:cs typeface="微软雅黑" panose="020B0503020204020204" charset="-122"/>
                <a:sym typeface="+mn-ea"/>
              </a:rPr>
              <a:t>、组织开展防汛应急演练</a:t>
            </a:r>
            <a:endParaRPr lang="zh-CN" b="1">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根据应急预案组织应急队伍开展防汛应急演练，锻炼应急队伍应对风险的实战能力，同时通过应急演练查缺补漏，及时发现、解决潜在问题隐患。</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b="1">
                <a:solidFill>
                  <a:schemeClr val="dk1"/>
                </a:solidFill>
                <a:latin typeface="微软雅黑" panose="020B0503020204020204" charset="-122"/>
                <a:ea typeface="微软雅黑" panose="020B0503020204020204" charset="-122"/>
                <a:cs typeface="微软雅黑" panose="020B0503020204020204" charset="-122"/>
                <a:sym typeface="+mn-ea"/>
              </a:rPr>
              <a:t>4</a:t>
            </a:r>
            <a:r>
              <a:rPr lang="zh-CN" altLang="en-US" b="1">
                <a:solidFill>
                  <a:schemeClr val="dk1"/>
                </a:solidFill>
                <a:latin typeface="微软雅黑" panose="020B0503020204020204" charset="-122"/>
                <a:ea typeface="微软雅黑" panose="020B0503020204020204" charset="-122"/>
                <a:cs typeface="微软雅黑" panose="020B0503020204020204" charset="-122"/>
                <a:sym typeface="+mn-ea"/>
              </a:rPr>
              <a:t>、完善信息报送程序</a:t>
            </a:r>
            <a:endParaRPr lang="zh-CN" altLang="en-US" b="1">
              <a:solidFill>
                <a:schemeClr val="dk1"/>
              </a:solidFill>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Bef>
                <a:spcPct val="0"/>
              </a:spcBef>
              <a:buClrTx/>
              <a:buSzTx/>
              <a:buNone/>
            </a:pPr>
            <a:r>
              <a:rPr lang="en-US" altLang="zh-CN">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a:solidFill>
                  <a:schemeClr val="dk1"/>
                </a:solidFill>
                <a:latin typeface="微软雅黑" panose="020B0503020204020204" charset="-122"/>
                <a:ea typeface="微软雅黑" panose="020B0503020204020204" charset="-122"/>
                <a:cs typeface="微软雅黑" panose="020B0503020204020204" charset="-122"/>
                <a:sym typeface="+mn-ea"/>
              </a:rPr>
              <a:t>通过对信息报送程序的完善，让公司应急管理部门及时掌握现场情况，便于公司统筹协调应急资源，做到精准防控。</a:t>
            </a:r>
            <a:endParaRPr lang="zh-CN" altLang="en-US">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
        <p:nvSpPr>
          <p:cNvPr id="2" name="矩形 1"/>
          <p:cNvSpPr/>
          <p:nvPr/>
        </p:nvSpPr>
        <p:spPr>
          <a:xfrm>
            <a:off x="581660" y="1621155"/>
            <a:ext cx="3112135" cy="462915"/>
          </a:xfrm>
          <a:prstGeom prst="rect">
            <a:avLst/>
          </a:prstGeom>
          <a:solidFill>
            <a:srgbClr val="DC09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rgbClr val="FFFFFF"/>
                </a:solidFill>
                <a:latin typeface="微软雅黑" panose="020B0503020204020204" charset="-122"/>
                <a:ea typeface="微软雅黑" panose="020B0503020204020204" charset="-122"/>
              </a:rPr>
              <a:t>汛期应急管理</a:t>
            </a:r>
            <a:endParaRPr lang="zh-CN" altLang="en-US" sz="2400" b="1">
              <a:solidFill>
                <a:srgbClr val="FFFFFF"/>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22000">
        <p:fade/>
      </p:transition>
    </mc:Choice>
    <mc:Fallback>
      <p:transition spd="med" advTm="22000">
        <p:fade/>
      </p:transition>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p:cNvSpPr txBox="1">
            <a:spLocks noGrp="1"/>
          </p:cNvSpPr>
          <p:nvPr/>
        </p:nvSpPr>
        <p:spPr>
          <a:xfrm>
            <a:off x="622935" y="2508250"/>
            <a:ext cx="7095490" cy="624840"/>
          </a:xfrm>
          <a:prstGeom prst="rect">
            <a:avLst/>
          </a:prstGeom>
        </p:spPr>
        <p:txBody>
          <a:bodyPr vert="horz" wrap="square" lIns="0" tIns="9525" rIns="0" bIns="0" rtlCol="0">
            <a:spAutoFit/>
          </a:bodyPr>
          <a:lstStyle>
            <a:lvl1pPr>
              <a:defRPr sz="3200" b="0" i="0">
                <a:solidFill>
                  <a:srgbClr val="203864"/>
                </a:solidFill>
                <a:latin typeface="Droid Sans Fallback"/>
                <a:ea typeface="+mj-ea"/>
                <a:cs typeface="Droid Sans Fallback"/>
              </a:defRPr>
            </a:lvl1pPr>
          </a:lstStyle>
          <a:p>
            <a:pPr marL="12700">
              <a:lnSpc>
                <a:spcPct val="100000"/>
              </a:lnSpc>
              <a:spcBef>
                <a:spcPts val="100"/>
              </a:spcBef>
            </a:pPr>
            <a:r>
              <a:rPr lang="zh-CN" sz="4000" b="1" spc="1839">
                <a:solidFill>
                  <a:schemeClr val="lt1"/>
                </a:solidFill>
              </a:rPr>
              <a:t>期望与诸位多多交流</a:t>
            </a:r>
            <a:endParaRPr lang="zh-CN" sz="4000" b="1" spc="1839">
              <a:solidFill>
                <a:schemeClr val="lt1"/>
              </a:solidFill>
            </a:endParaRPr>
          </a:p>
        </p:txBody>
      </p:sp>
      <p:sp>
        <p:nvSpPr>
          <p:cNvPr id="2" name="object 2"/>
          <p:cNvSpPr txBox="1">
            <a:spLocks noGrp="1"/>
          </p:cNvSpPr>
          <p:nvPr>
            <p:custDataLst>
              <p:tags r:id="rId1"/>
            </p:custDataLst>
          </p:nvPr>
        </p:nvSpPr>
        <p:spPr>
          <a:xfrm>
            <a:off x="0" y="2508250"/>
            <a:ext cx="12192000" cy="1363345"/>
          </a:xfrm>
          <a:prstGeom prst="rect">
            <a:avLst/>
          </a:prstGeom>
          <a:gradFill>
            <a:gsLst>
              <a:gs pos="0">
                <a:srgbClr val="E30000"/>
              </a:gs>
              <a:gs pos="100000">
                <a:srgbClr val="760303"/>
              </a:gs>
            </a:gsLst>
            <a:lin ang="5400000" scaled="0"/>
          </a:gradFill>
        </p:spPr>
        <p:txBody>
          <a:bodyPr vert="horz" wrap="square" lIns="0" tIns="9525" rIns="0" bIns="0" rtlCol="0">
            <a:spAutoFit/>
          </a:bodyPr>
          <a:lstStyle>
            <a:lvl1pPr>
              <a:defRPr sz="3200" b="0" i="0">
                <a:solidFill>
                  <a:srgbClr val="203864"/>
                </a:solidFill>
                <a:latin typeface="Droid Sans Fallback"/>
                <a:ea typeface="+mj-ea"/>
                <a:cs typeface="Droid Sans Fallback"/>
              </a:defRPr>
            </a:lvl1pPr>
          </a:lstStyle>
          <a:p>
            <a:pPr marL="12700" algn="ctr">
              <a:lnSpc>
                <a:spcPct val="100000"/>
              </a:lnSpc>
              <a:spcBef>
                <a:spcPts val="100"/>
              </a:spcBef>
            </a:pPr>
            <a:r>
              <a:rPr lang="zh-CN" sz="8800" b="1" spc="1839">
                <a:solidFill>
                  <a:schemeClr val="lt1"/>
                </a:solidFill>
                <a:effectLst>
                  <a:outerShdw blurRad="38100" dist="38100" dir="2700000" algn="tl">
                    <a:srgbClr val="000000">
                      <a:alpha val="43137"/>
                    </a:srgbClr>
                  </a:outerShdw>
                </a:effectLst>
                <a:latin typeface="微软雅黑" panose="020B0503020204020204" charset="-122"/>
                <a:ea typeface="微软雅黑" panose="020B0503020204020204" charset="-122"/>
              </a:rPr>
              <a:t>感谢聆听</a:t>
            </a:r>
            <a:endParaRPr lang="zh-CN" sz="8800" b="1" spc="1839">
              <a:solidFill>
                <a:schemeClr val="lt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Tree>
  </p:cSld>
  <p:clrMapOvr>
    <a:masterClrMapping/>
  </p:clrMapOvr>
  <p:transition advTm="3000"/>
</p:sld>
</file>

<file path=ppt/tags/tag1.xml><?xml version="1.0" encoding="utf-8"?>
<p:tagLst xmlns:p="http://schemas.openxmlformats.org/presentationml/2006/main">
  <p:tag name="KSO_WM_UNIT_FILL_FORE_SCHEMECOLOR_INDEX" val="5"/>
  <p:tag name="KSO_WM_UNIT_FILL_FORE_SCHEMECOLOR_INDEX_BRIGHTNESS" val="0"/>
  <p:tag name="KSO_WM_UNIT_FILL_TYPE" val="1"/>
  <p:tag name="KSO_WM_UNIT_LINE_FILL_TYPE" val="2"/>
  <p:tag name="KSO_WM_UNIT_LINE_FORE_SCHEMECOLOR_INDEX" val="5"/>
  <p:tag name="KSO_WM_UNIT_LINE_FORE_SCHEMECOLOR_INDEX_BRIGHTNESS" val="0"/>
  <p:tag name="KSO_WM_UNIT_TEXT_FILL_FORE_SCHEMECOLOR_INDEX" val="2"/>
  <p:tag name="KSO_WM_UNIT_TEXT_FILL_FORE_SCHEMECOLOR_INDEX_BRIGHTNESS" val="0"/>
  <p:tag name="KSO_WM_UNIT_TEXT_FILL_TYPE" val="1"/>
</p:tagLst>
</file>

<file path=ppt/tags/tag2.xml><?xml version="1.0" encoding="utf-8"?>
<p:tagLst xmlns:p="http://schemas.openxmlformats.org/presentationml/2006/main">
  <p:tag name="KSO_WM_UNIT_FILL_FORE_SCHEMECOLOR_INDEX" val="5"/>
  <p:tag name="KSO_WM_UNIT_FILL_FORE_SCHEMECOLOR_INDEX_BRIGHTNESS" val="0"/>
  <p:tag name="KSO_WM_UNIT_FILL_TYPE" val="1"/>
  <p:tag name="KSO_WM_UNIT_LINE_FILL_TYPE" val="2"/>
  <p:tag name="KSO_WM_UNIT_LINE_FORE_SCHEMECOLOR_INDEX" val="5"/>
  <p:tag name="KSO_WM_UNIT_LINE_FORE_SCHEMECOLOR_INDEX_BRIGHTNESS" val="0"/>
  <p:tag name="KSO_WM_UNIT_TEXT_FILL_FORE_SCHEMECOLOR_INDEX" val="2"/>
  <p:tag name="KSO_WM_UNIT_TEXT_FILL_FORE_SCHEMECOLOR_INDEX_BRIGHTNESS" val="0"/>
  <p:tag name="KSO_WM_UNIT_TEXT_FILL_TYPE" val="1"/>
</p:tagLst>
</file>

<file path=ppt/tags/tag3.xml><?xml version="1.0" encoding="utf-8"?>
<p:tagLst xmlns:p="http://schemas.openxmlformats.org/presentationml/2006/main">
  <p:tag name="KSO_WM_UNIT_LINE_FILL_TYPE" val="2"/>
  <p:tag name="KSO_WM_UNIT_LINE_FORE_SCHEMECOLOR_INDEX" val="5"/>
  <p:tag name="KSO_WM_UNIT_LINE_FORE_SCHEMECOLOR_INDEX_BRIGHTNESS" val="0"/>
  <p:tag name="KSO_WM_UNIT_TEXT_FILL_FORE_SCHEMECOLOR_INDEX" val="5"/>
  <p:tag name="KSO_WM_UNIT_TEXT_FILL_FORE_SCHEMECOLOR_INDEX_BRIGHTNESS" val="0"/>
  <p:tag name="KSO_WM_UNIT_TEXT_FILL_TYPE" val="1"/>
</p:tagLst>
</file>

<file path=ppt/tags/tag4.xml><?xml version="1.0" encoding="utf-8"?>
<p:tagLst xmlns:p="http://schemas.openxmlformats.org/presentationml/2006/main">
  <p:tag name="KSO_WM_UNIT_LINE_FILL_TYPE" val="2"/>
  <p:tag name="KSO_WM_UNIT_LINE_FORE_SCHEMECOLOR_INDEX" val="5"/>
  <p:tag name="KSO_WM_UNIT_LINE_FORE_SCHEMECOLOR_INDEX_BRIGHTNESS" val="0"/>
  <p:tag name="KSO_WM_UNIT_TEXT_FILL_FORE_SCHEMECOLOR_INDEX" val="5"/>
  <p:tag name="KSO_WM_UNIT_TEXT_FILL_FORE_SCHEMECOLOR_INDEX_BRIGHTNESS" val="0"/>
  <p:tag name="KSO_WM_UNIT_TEXT_FILL_TYPE" val="1"/>
</p:tagLst>
</file>

<file path=ppt/tags/tag5.xml><?xml version="1.0" encoding="utf-8"?>
<p:tagLst xmlns:p="http://schemas.openxmlformats.org/presentationml/2006/main">
  <p:tag name="KSO_WM_UNIT_FILL_FORE_SCHEMECOLOR_INDEX" val="5"/>
  <p:tag name="KSO_WM_UNIT_FILL_FORE_SCHEMECOLOR_INDEX_BRIGHTNESS" val="0"/>
  <p:tag name="KSO_WM_UNIT_FILL_TYPE" val="1"/>
  <p:tag name="KSO_WM_UNIT_LINE_FILL_TYPE" val="2"/>
  <p:tag name="KSO_WM_UNIT_LINE_FORE_SCHEMECOLOR_INDEX" val="5"/>
  <p:tag name="KSO_WM_UNIT_LINE_FORE_SCHEMECOLOR_INDEX_BRIGHTNESS" val="0"/>
  <p:tag name="KSO_WM_UNIT_TEXT_FILL_FORE_SCHEMECOLOR_INDEX" val="2"/>
  <p:tag name="KSO_WM_UNIT_TEXT_FILL_FORE_SCHEMECOLOR_INDEX_BRIGHTNESS" val="0"/>
  <p:tag name="KSO_WM_UNIT_TEXT_FILL_TYPE" val="1"/>
</p:tagLst>
</file>

<file path=ppt/tags/tag6.xml><?xml version="1.0" encoding="utf-8"?>
<p:tagLst xmlns:p="http://schemas.openxmlformats.org/presentationml/2006/main">
  <p:tag name="KSO_WM_UNIT_LINE_FILL_TYPE" val="2"/>
  <p:tag name="KSO_WM_UNIT_LINE_FORE_SCHEMECOLOR_INDEX" val="5"/>
  <p:tag name="KSO_WM_UNIT_LINE_FORE_SCHEMECOLOR_INDEX_BRIGHTNESS" val="0"/>
  <p:tag name="KSO_WM_UNIT_TEXT_FILL_FORE_SCHEMECOLOR_INDEX" val="5"/>
  <p:tag name="KSO_WM_UNIT_TEXT_FILL_FORE_SCHEMECOLOR_INDEX_BRIGHTNESS" val="0"/>
  <p:tag name="KSO_WM_UNIT_TEXT_FILL_TYPE" val="1"/>
</p:tagLst>
</file>

<file path=ppt/tags/tag7.xml><?xml version="1.0" encoding="utf-8"?>
<p:tagLst xmlns:p="http://schemas.openxmlformats.org/presentationml/2006/main">
  <p:tag name="KSO_WM_UNIT_FILL_FORE_SCHEMECOLOR_INDEX" val="5"/>
  <p:tag name="KSO_WM_UNIT_FILL_FORE_SCHEMECOLOR_INDEX_BRIGHTNESS" val="0"/>
  <p:tag name="KSO_WM_UNIT_FILL_TYPE" val="1"/>
  <p:tag name="KSO_WM_UNIT_LINE_FILL_TYPE" val="2"/>
  <p:tag name="KSO_WM_UNIT_LINE_FORE_SCHEMECOLOR_INDEX" val="5"/>
  <p:tag name="KSO_WM_UNIT_LINE_FORE_SCHEMECOLOR_INDEX_BRIGHTNESS" val="0"/>
  <p:tag name="KSO_WM_UNIT_TEXT_FILL_FORE_SCHEMECOLOR_INDEX" val="2"/>
  <p:tag name="KSO_WM_UNIT_TEXT_FILL_FORE_SCHEMECOLOR_INDEX_BRIGHTNESS" val="0"/>
  <p:tag name="KSO_WM_UNIT_TEXT_FILL_TYPE" val="1"/>
</p:tagLst>
</file>

<file path=ppt/tags/tag8.xml><?xml version="1.0" encoding="utf-8"?>
<p:tagLst xmlns:p="http://schemas.openxmlformats.org/presentationml/2006/main">
  <p:tag name="KSO_WM_UNIT_LINE_FILL_TYPE" val="2"/>
  <p:tag name="KSO_WM_UNIT_LINE_FORE_SCHEMECOLOR_INDEX" val="5"/>
  <p:tag name="KSO_WM_UNIT_LINE_FORE_SCHEMECOLOR_INDEX_BRIGHTNESS" val="0"/>
  <p:tag name="KSO_WM_UNIT_TEXT_FILL_FORE_SCHEMECOLOR_INDEX" val="5"/>
  <p:tag name="KSO_WM_UNIT_TEXT_FILL_FORE_SCHEMECOLOR_INDEX_BRIGHTNESS" val="0"/>
  <p:tag name="KSO_WM_UNIT_TEXT_FILL_TYPE" val="1"/>
</p:tagLst>
</file>

<file path=ppt/tags/tag9.xml><?xml version="1.0" encoding="utf-8"?>
<p:tagLst xmlns:p="http://schemas.openxmlformats.org/presentationml/2006/main">
  <p:tag name="KSO_WM_UNIT_FILL_FORE_SCHEMECOLOR_INDEX" val="5"/>
  <p:tag name="KSO_WM_UNIT_FILL_FORE_SCHEMECOLOR_INDEX_BRIGHTNESS" val="0"/>
  <p:tag name="KSO_WM_UNIT_FILL_TYPE" val="1"/>
  <p:tag name="KSO_WM_UNIT_LINE_FILL_TYPE" val="2"/>
  <p:tag name="KSO_WM_UNIT_LINE_FORE_SCHEMECOLOR_INDEX" val="5"/>
  <p:tag name="KSO_WM_UNIT_LINE_FORE_SCHEMECOLOR_INDEX_BRIGHTNESS" val="0"/>
  <p:tag name="KSO_WM_UNIT_TEXT_FILL_FORE_SCHEMECOLOR_INDEX" val="2"/>
  <p:tag name="KSO_WM_UNIT_TEXT_FILL_FORE_SCHEMECOLOR_INDEX_BRIGHTNESS" val="0"/>
  <p:tag name="KSO_WM_UNIT_TEXT_FILL_TYPE" val="1"/>
</p:tagLst>
</file>

<file path=ppt/tags/tag10.xml><?xml version="1.0" encoding="utf-8"?>
<p:tagLst xmlns:p="http://schemas.openxmlformats.org/presentationml/2006/main">
  <p:tag name="KSO_WM_UNIT_LINE_FILL_TYPE" val="2"/>
  <p:tag name="KSO_WM_UNIT_LINE_FORE_SCHEMECOLOR_INDEX" val="5"/>
  <p:tag name="KSO_WM_UNIT_LINE_FORE_SCHEMECOLOR_INDEX_BRIGHTNESS" val="0"/>
  <p:tag name="KSO_WM_UNIT_TEXT_FILL_FORE_SCHEMECOLOR_INDEX" val="5"/>
  <p:tag name="KSO_WM_UNIT_TEXT_FILL_FORE_SCHEMECOLOR_INDEX_BRIGHTNESS" val="0"/>
  <p:tag name="KSO_WM_UNIT_TEXT_FILL_TYPE" val="1"/>
</p:tagLst>
</file>

<file path=ppt/tags/tag11.xml><?xml version="1.0" encoding="utf-8"?>
<p:tagLst xmlns:p="http://schemas.openxmlformats.org/presentationml/2006/main">
  <p:tag name="KSO_WM_UNIT_FILL_FORE_SCHEMECOLOR_INDEX" val="5"/>
  <p:tag name="KSO_WM_UNIT_FILL_FORE_SCHEMECOLOR_INDEX_BRIGHTNESS" val="0"/>
  <p:tag name="KSO_WM_UNIT_FILL_TYPE" val="1"/>
  <p:tag name="KSO_WM_UNIT_LINE_FILL_TYPE" val="2"/>
  <p:tag name="KSO_WM_UNIT_LINE_FORE_SCHEMECOLOR_INDEX" val="5"/>
  <p:tag name="KSO_WM_UNIT_LINE_FORE_SCHEMECOLOR_INDEX_BRIGHTNESS" val="0"/>
  <p:tag name="KSO_WM_UNIT_TEXT_FILL_FORE_SCHEMECOLOR_INDEX" val="2"/>
  <p:tag name="KSO_WM_UNIT_TEXT_FILL_FORE_SCHEMECOLOR_INDEX_BRIGHTNESS" val="0"/>
  <p:tag name="KSO_WM_UNIT_TEXT_FILL_TYPE" val="1"/>
</p:tagLst>
</file>

<file path=ppt/tags/tag12.xml><?xml version="1.0" encoding="utf-8"?>
<p:tagLst xmlns:p="http://schemas.openxmlformats.org/presentationml/2006/main">
  <p:tag name="KSO_WM_UNIT_LINE_FILL_TYPE" val="2"/>
  <p:tag name="KSO_WM_UNIT_LINE_FORE_SCHEMECOLOR_INDEX" val="5"/>
  <p:tag name="KSO_WM_UNIT_LINE_FORE_SCHEMECOLOR_INDEX_BRIGHTNESS" val="0"/>
  <p:tag name="KSO_WM_UNIT_TEXT_FILL_FORE_SCHEMECOLOR_INDEX" val="5"/>
  <p:tag name="KSO_WM_UNIT_TEXT_FILL_FORE_SCHEMECOLOR_INDEX_BRIGHTNESS" val="0"/>
  <p:tag name="KSO_WM_UNIT_TEXT_FILL_TYPE" val="1"/>
</p:tagLst>
</file>

<file path=ppt/tags/tag13.xml><?xml version="1.0" encoding="utf-8"?>
<p:tagLst xmlns:p="http://schemas.openxmlformats.org/presentationml/2006/main">
  <p:tag name="KSO_WM_UNIT_LINE_FILL_TYPE" val="2"/>
  <p:tag name="KSO_WM_UNIT_LINE_FORE_SCHEMECOLOR_INDEX" val="5"/>
  <p:tag name="KSO_WM_UNIT_LINE_FORE_SCHEMECOLOR_INDEX_BRIGHTNESS" val="0"/>
  <p:tag name="KSO_WM_UNIT_TEXT_FILL_FORE_SCHEMECOLOR_INDEX" val="5"/>
  <p:tag name="KSO_WM_UNIT_TEXT_FILL_FORE_SCHEMECOLOR_INDEX_BRIGHTNESS" val="0"/>
  <p:tag name="KSO_WM_UNIT_TEXT_FILL_TYPE" val="1"/>
</p:tagLst>
</file>

<file path=ppt/tags/tag14.xml><?xml version="1.0" encoding="utf-8"?>
<p:tagLst xmlns:p="http://schemas.openxmlformats.org/presentationml/2006/main">
  <p:tag name="KSO_WM_UNIT_PLACING_PICTURE_USER_VIEWPORT" val="{&quot;height&quot;:5254,&quot;width&quot;:3765}"/>
</p:tagLst>
</file>

<file path=ppt/tags/tag15.xml><?xml version="1.0" encoding="utf-8"?>
<p:tagLst xmlns:p="http://schemas.openxmlformats.org/presentationml/2006/main">
  <p:tag name="KSO_WM_BEAUTIFY_FLAG" val="#wm#"/>
  <p:tag name="KSO_WM_DIAGRAM_GROUP_CODE" val="l1-1"/>
  <p:tag name="KSO_WM_FULL_TEXT_BEAUTIFY_COPY_ID" val="361"/>
  <p:tag name="KSO_WM_TAG_VERSION" val="1.0"/>
  <p:tag name="KSO_WM_TEMPLATE_CATEGORY" val="diagram"/>
  <p:tag name="KSO_WM_TEMPLATE_INDEX" val="20201385"/>
  <p:tag name="KSO_WM_UNIT_COMPATIBLE" val="0"/>
  <p:tag name="KSO_WM_UNIT_DIAGRAM_ISNUMVISUAL" val="0"/>
  <p:tag name="KSO_WM_UNIT_DIAGRAM_ISREFERUNIT" val="0"/>
  <p:tag name="KSO_WM_UNIT_HIGHLIGHT" val="0"/>
  <p:tag name="KSO_WM_UNIT_ID" val="diagram20201385_1*f*1"/>
  <p:tag name="KSO_WM_UNIT_INDEX" val="1"/>
  <p:tag name="KSO_WM_UNIT_LAYERLEVEL" val="1"/>
  <p:tag name="KSO_WM_UNIT_NOCLEAR" val="0"/>
  <p:tag name="KSO_WM_UNIT_PRESET_TEXT" val="作为单位的一员，就必须要具备吃苦耐劳的精神，以单位的利益为中心，端正工作态度，不为失败找理由，要视结果为导向，勇于付出，敢于拼搏，才能蓄势待发的朝着更高更远的目标前进"/>
  <p:tag name="KSO_WM_UNIT_SUBTYPE" val="a"/>
  <p:tag name="KSO_WM_UNIT_TEXT_FILL_FORE_SCHEMECOLOR_INDEX" val="13"/>
  <p:tag name="KSO_WM_UNIT_TEXT_FILL_TYPE" val="1"/>
  <p:tag name="KSO_WM_UNIT_TYPE" val="f"/>
  <p:tag name="KSO_WM_UNIT_USESOURCEFORMAT_APPLY" val="1"/>
  <p:tag name="KSO_WM_UNIT_VALUE" val="94"/>
</p:tagLst>
</file>

<file path=ppt/tags/tag1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7.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187567"/>
  <p:tag name="KSO_WM_UNIT_COMPATIBLE" val="0"/>
  <p:tag name="KSO_WM_UNIT_DIAGRAM_ISNUMVISUAL" val="0"/>
  <p:tag name="KSO_WM_UNIT_DIAGRAM_ISREFERUNIT" val="0"/>
  <p:tag name="KSO_WM_UNIT_HIGHLIGHT" val="0"/>
  <p:tag name="KSO_WM_UNIT_ID" val="diagram20187567_5*m_h_f*1_1_1"/>
  <p:tag name="KSO_WM_UNIT_INDEX" val="1_1_1"/>
  <p:tag name="KSO_WM_UNIT_LAYERLEVEL" val="1_1_1"/>
  <p:tag name="KSO_WM_UNIT_NOCLEAR" val="0"/>
  <p:tag name="KSO_WM_UNIT_PRESET_TEXT" val="单击此处添加文本具体内容，简明扼要的阐述您的观点。"/>
  <p:tag name="KSO_WM_UNIT_TEXT_FILL_FORE_SCHEMECOLOR_INDEX" val="13"/>
  <p:tag name="KSO_WM_UNIT_TEXT_FILL_TYPE" val="1"/>
  <p:tag name="KSO_WM_UNIT_TYPE" val="m_h_f"/>
  <p:tag name="KSO_WM_UNIT_USESOURCEFORMAT_APPLY" val="1"/>
  <p:tag name="KSO_WM_UNIT_VALUE" val="27"/>
</p:tagLst>
</file>

<file path=ppt/tags/tag18.xml><?xml version="1.0" encoding="utf-8"?>
<p:tagLst xmlns:p="http://schemas.openxmlformats.org/presentationml/2006/main">
  <p:tag name="KSO_WM_BEAUTIFY_FLAG" val="#wm#"/>
  <p:tag name="KSO_WM_DIAGRAM_GROUP_CODE" val="m1-1"/>
  <p:tag name="KSO_WM_TAG_VERSION" val="1.0"/>
  <p:tag name="KSO_WM_TEMPLATE_CATEGORY" val="diagram"/>
  <p:tag name="KSO_WM_TEMPLATE_INDEX" val="20187567"/>
  <p:tag name="KSO_WM_UNIT_COMPATIBLE" val="0"/>
  <p:tag name="KSO_WM_UNIT_DIAGRAM_ISNUMVISUAL" val="0"/>
  <p:tag name="KSO_WM_UNIT_DIAGRAM_ISREFERUNIT" val="0"/>
  <p:tag name="KSO_WM_UNIT_HIGHLIGHT" val="0"/>
  <p:tag name="KSO_WM_UNIT_ID" val="diagram20187567_5*m_h_f*1_1_1"/>
  <p:tag name="KSO_WM_UNIT_INDEX" val="1_1_1"/>
  <p:tag name="KSO_WM_UNIT_LAYERLEVEL" val="1_1_1"/>
  <p:tag name="KSO_WM_UNIT_NOCLEAR" val="0"/>
  <p:tag name="KSO_WM_UNIT_PRESET_TEXT" val="单击此处添加文本具体内容，简明扼要的阐述您的观点。"/>
  <p:tag name="KSO_WM_UNIT_TEXT_FILL_FORE_SCHEMECOLOR_INDEX" val="13"/>
  <p:tag name="KSO_WM_UNIT_TEXT_FILL_TYPE" val="1"/>
  <p:tag name="KSO_WM_UNIT_TYPE" val="m_h_f"/>
  <p:tag name="KSO_WM_UNIT_USESOURCEFORMAT_APPLY" val="1"/>
  <p:tag name="KSO_WM_UNIT_VALUE" val="27"/>
</p:tagLst>
</file>

<file path=ppt/tags/tag19.xml><?xml version="1.0" encoding="utf-8"?>
<p:tagLst xmlns:p="http://schemas.openxmlformats.org/presentationml/2006/main">
  <p:tag name="KSO_WM_FULL_TEXT_BEAUTIFY_COPY_ID" val="2"/>
  <p:tag name="KSO_WM_UNIT_TEXT_FILL_FORE_SCHEMECOLOR_INDEX" val="13"/>
  <p:tag name="KSO_WM_UNIT_TEXT_FILL_FORE_SCHEMECOLOR_INDEX_BRIGHTNESS" val="0"/>
  <p:tag name="KSO_WM_UNIT_TEXT_FILL_TYPE" val="1"/>
</p:tagLst>
</file>

<file path=ppt/tags/tag20.xml><?xml version="1.0" encoding="utf-8"?>
<p:tagLst xmlns:p="http://schemas.openxmlformats.org/presentationml/2006/main">
  <p:tag name="KSO_WM_BEAUTIFY_FLAG" val="#wm#"/>
  <p:tag name="KSO_WM_DIAGRAM_GROUP_CODE" val="l1-1"/>
  <p:tag name="KSO_WM_FULL_TEXT_BEAUTIFY_COPY_ID" val="326"/>
  <p:tag name="KSO_WM_TAG_VERSION" val="1.0"/>
  <p:tag name="KSO_WM_TEMPLATE_CATEGORY" val="diagram"/>
  <p:tag name="KSO_WM_TEMPLATE_INDEX" val="20170599"/>
  <p:tag name="KSO_WM_UNIT_COMPATIBLE" val="0"/>
  <p:tag name="KSO_WM_UNIT_DIAGRAM_ISNUMVISUAL" val="0"/>
  <p:tag name="KSO_WM_UNIT_DIAGRAM_ISREFERUNIT" val="0"/>
  <p:tag name="KSO_WM_UNIT_DIAGRAM_MODELTYPE" val="stripeEnum"/>
  <p:tag name="KSO_WM_UNIT_FILL_FORE_SCHEMECOLOR_INDEX" val="6"/>
  <p:tag name="KSO_WM_UNIT_FILL_TYPE" val="1"/>
  <p:tag name="KSO_WM_UNIT_HIGHLIGHT" val="0"/>
  <p:tag name="KSO_WM_UNIT_ID" val="diagram20170599_2*l_h_i*1_2_1"/>
  <p:tag name="KSO_WM_UNIT_INDEX" val="1_2_1"/>
  <p:tag name="KSO_WM_UNIT_LAYERLEVEL" val="1_1_1"/>
  <p:tag name="KSO_WM_UNIT_SUBTYPE" val="d"/>
  <p:tag name="KSO_WM_UNIT_TEXT_FILL_FORE_SCHEMECOLOR_INDEX" val="14"/>
  <p:tag name="KSO_WM_UNIT_TEXT_FILL_TYPE" val="1"/>
  <p:tag name="KSO_WM_UNIT_TYPE" val="l_h_i"/>
  <p:tag name="KSO_WM_UNIT_USESOURCEFORMAT_APPLY" val="0"/>
</p:tagLst>
</file>

<file path=ppt/tags/tag21.xml><?xml version="1.0" encoding="utf-8"?>
<p:tagLst xmlns:p="http://schemas.openxmlformats.org/presentationml/2006/main">
  <p:tag name="KSO_WM_BEAUTIFY_FLAG" val="#wm#"/>
  <p:tag name="KSO_WM_DIAGRAM_GROUP_CODE" val="l1-1"/>
  <p:tag name="KSO_WM_FULL_TEXT_BEAUTIFY_COPY_ID" val="327"/>
  <p:tag name="KSO_WM_TAG_VERSION" val="1.0"/>
  <p:tag name="KSO_WM_TEMPLATE_CATEGORY" val="diagram"/>
  <p:tag name="KSO_WM_TEMPLATE_INDEX" val="20170599"/>
  <p:tag name="KSO_WM_UNIT_COMPATIBLE" val="0"/>
  <p:tag name="KSO_WM_UNIT_DIAGRAM_ISNUMVISUAL" val="0"/>
  <p:tag name="KSO_WM_UNIT_DIAGRAM_ISREFERUNIT" val="0"/>
  <p:tag name="KSO_WM_UNIT_DIAGRAM_MODELTYPE" val="stripeEnum"/>
  <p:tag name="KSO_WM_UNIT_HIGHLIGHT" val="0"/>
  <p:tag name="KSO_WM_UNIT_ID" val="diagram20170599_2*l_h_f*1_2_1"/>
  <p:tag name="KSO_WM_UNIT_INDEX" val="1_2_1"/>
  <p:tag name="KSO_WM_UNIT_LAYERLEVEL" val="1_1_1"/>
  <p:tag name="KSO_WM_UNIT_NOCLEAR" val="0"/>
  <p:tag name="KSO_WM_UNIT_PRESET_TEXT" val="单击此处添加文本具体内容，简明扼要的阐述您的观点。根据需要可酌情增减文字，以便观者准确的理解您传达的思想。"/>
  <p:tag name="KSO_WM_UNIT_SUBTYPE" val="a"/>
  <p:tag name="KSO_WM_UNIT_TEXT_FILL_FORE_SCHEMECOLOR_INDEX" val="14"/>
  <p:tag name="KSO_WM_UNIT_TEXT_FILL_TYPE" val="1"/>
  <p:tag name="KSO_WM_UNIT_TYPE" val="l_h_f"/>
  <p:tag name="KSO_WM_UNIT_USESOURCEFORMAT_APPLY" val="0"/>
  <p:tag name="KSO_WM_UNIT_VALUE" val="92"/>
</p:tagLst>
</file>

<file path=ppt/tags/tag22.xml><?xml version="1.0" encoding="utf-8"?>
<p:tagLst xmlns:p="http://schemas.openxmlformats.org/presentationml/2006/main">
  <p:tag name="KSO_WM_BEAUTIFY_FLAG" val="#wm#"/>
  <p:tag name="KSO_WM_DIAGRAM_GROUP_CODE" val="l1-1"/>
  <p:tag name="KSO_WM_FULL_TEXT_BEAUTIFY_COPY_ID" val="329"/>
  <p:tag name="KSO_WM_TAG_VERSION" val="1.0"/>
  <p:tag name="KSO_WM_TEMPLATE_CATEGORY" val="diagram"/>
  <p:tag name="KSO_WM_TEMPLATE_INDEX" val="20170599"/>
  <p:tag name="KSO_WM_UNIT_COMPATIBLE" val="0"/>
  <p:tag name="KSO_WM_UNIT_DIAGRAM_ISNUMVISUAL" val="0"/>
  <p:tag name="KSO_WM_UNIT_DIAGRAM_ISREFERUNIT" val="0"/>
  <p:tag name="KSO_WM_UNIT_DIAGRAM_MODELTYPE" val="stripeEnum"/>
  <p:tag name="KSO_WM_UNIT_FILL_FORE_SCHEMECOLOR_INDEX" val="5"/>
  <p:tag name="KSO_WM_UNIT_FILL_TYPE" val="1"/>
  <p:tag name="KSO_WM_UNIT_HIGHLIGHT" val="0"/>
  <p:tag name="KSO_WM_UNIT_ID" val="diagram20170599_2*l_h_i*1_1_1"/>
  <p:tag name="KSO_WM_UNIT_INDEX" val="1_1_1"/>
  <p:tag name="KSO_WM_UNIT_LAYERLEVEL" val="1_1_1"/>
  <p:tag name="KSO_WM_UNIT_SUBTYPE" val="d"/>
  <p:tag name="KSO_WM_UNIT_TEXT_FILL_FORE_SCHEMECOLOR_INDEX" val="14"/>
  <p:tag name="KSO_WM_UNIT_TEXT_FILL_TYPE" val="1"/>
  <p:tag name="KSO_WM_UNIT_TYPE" val="l_h_i"/>
  <p:tag name="KSO_WM_UNIT_USESOURCEFORMAT_APPLY" val="0"/>
</p:tagLst>
</file>

<file path=ppt/tags/tag23.xml><?xml version="1.0" encoding="utf-8"?>
<p:tagLst xmlns:p="http://schemas.openxmlformats.org/presentationml/2006/main">
  <p:tag name="KSO_WM_BEAUTIFY_FLAG" val="#wm#"/>
  <p:tag name="KSO_WM_DIAGRAM_GROUP_CODE" val="l1-1"/>
  <p:tag name="KSO_WM_FULL_TEXT_BEAUTIFY_COPY_ID" val="331"/>
  <p:tag name="KSO_WM_TAG_VERSION" val="1.0"/>
  <p:tag name="KSO_WM_TEMPLATE_CATEGORY" val="diagram"/>
  <p:tag name="KSO_WM_TEMPLATE_INDEX" val="20170599"/>
  <p:tag name="KSO_WM_UNIT_COMPATIBLE" val="0"/>
  <p:tag name="KSO_WM_UNIT_DIAGRAM_ISNUMVISUAL" val="0"/>
  <p:tag name="KSO_WM_UNIT_DIAGRAM_ISREFERUNIT" val="0"/>
  <p:tag name="KSO_WM_UNIT_DIAGRAM_MODELTYPE" val="stripeEnum"/>
  <p:tag name="KSO_WM_UNIT_HIGHLIGHT" val="0"/>
  <p:tag name="KSO_WM_UNIT_ID" val="diagram20170599_2*l_h_f*1_1_2"/>
  <p:tag name="KSO_WM_UNIT_INDEX" val="1_1_2"/>
  <p:tag name="KSO_WM_UNIT_LAYERLEVEL" val="1_1_1"/>
  <p:tag name="KSO_WM_UNIT_NOCLEAR" val="0"/>
  <p:tag name="KSO_WM_UNIT_PRESET_TEXT" val="单击此处添加文本具体内容，简明扼要的阐述您的观点。根据需要可酌情增减文字，以便观者准确的理解您传达的思想。"/>
  <p:tag name="KSO_WM_UNIT_SUBTYPE" val="a"/>
  <p:tag name="KSO_WM_UNIT_TEXT_FILL_FORE_SCHEMECOLOR_INDEX" val="14"/>
  <p:tag name="KSO_WM_UNIT_TEXT_FILL_TYPE" val="1"/>
  <p:tag name="KSO_WM_UNIT_TYPE" val="l_h_f"/>
  <p:tag name="KSO_WM_UNIT_USESOURCEFORMAT_APPLY" val="0"/>
  <p:tag name="KSO_WM_UNIT_VALUE" val="92"/>
</p:tagLst>
</file>

<file path=ppt/tags/tag24.xml><?xml version="1.0" encoding="utf-8"?>
<p:tagLst xmlns:p="http://schemas.openxmlformats.org/presentationml/2006/main">
  <p:tag name="KSO_WM_FULL_TEXT_BEAUTIFY_COPY_ID" val="2"/>
  <p:tag name="KSO_WM_UNIT_TEXT_FILL_FORE_SCHEMECOLOR_INDEX" val="13"/>
  <p:tag name="KSO_WM_UNIT_TEXT_FILL_FORE_SCHEMECOLOR_INDEX_BRIGHTNESS" val="0"/>
  <p:tag name="KSO_WM_UNIT_TEXT_FILL_TYPE" val="1"/>
</p:tagLst>
</file>

<file path=ppt/tags/tag25.xml><?xml version="1.0" encoding="utf-8"?>
<p:tagLst xmlns:p="http://schemas.openxmlformats.org/presentationml/2006/main">
  <p:tag name="KSO_WM_BEAUTIFY_FLAG" val="#wm#"/>
  <p:tag name="KSO_WM_DIAGRAM_GROUP_CODE" val="m1-1"/>
  <p:tag name="KSO_WM_FULL_TEXT_BEAUTIFY_COPY_ID" val="74"/>
  <p:tag name="KSO_WM_TAG_VERSION" val="1.0"/>
  <p:tag name="KSO_WM_TEMPLATE_CATEGORY" val="diagram"/>
  <p:tag name="KSO_WM_TEMPLATE_INDEX" val="20199377"/>
  <p:tag name="KSO_WM_UNIT_COMPATIBLE" val="0"/>
  <p:tag name="KSO_WM_UNIT_DIAGRAM_ISNUMVISUAL" val="0"/>
  <p:tag name="KSO_WM_UNIT_DIAGRAM_ISREFERUNIT" val="0"/>
  <p:tag name="KSO_WM_UNIT_DIAGRAM_MODELTYPE" val="numdgm"/>
  <p:tag name="KSO_WM_UNIT_HIGHLIGHT" val="0"/>
  <p:tag name="KSO_WM_UNIT_ID" val="diagram20199377_2*m_h_f*1_1_1"/>
  <p:tag name="KSO_WM_UNIT_INDEX" val="1_1_1"/>
  <p:tag name="KSO_WM_UNIT_LAYERLEVEL" val="1_1_1"/>
  <p:tag name="KSO_WM_UNIT_NOCLEAR" val="0"/>
  <p:tag name="KSO_WM_UNIT_PRESET_TEXT" val="单击此处添加文本具体内容，简明扼要的阐述您的观点。"/>
  <p:tag name="KSO_WM_UNIT_SUBTYPE" val="a"/>
  <p:tag name="KSO_WM_UNIT_TEXT_FILL_FORE_SCHEMECOLOR_INDEX" val="13"/>
  <p:tag name="KSO_WM_UNIT_TEXT_FILL_TYPE" val="1"/>
  <p:tag name="KSO_WM_UNIT_TYPE" val="m_h_f"/>
  <p:tag name="KSO_WM_UNIT_USESOURCEFORMAT_APPLY" val="0"/>
  <p:tag name="KSO_WM_UNIT_VALUE" val="22"/>
</p:tagLst>
</file>

<file path=ppt/tags/tag26.xml><?xml version="1.0" encoding="utf-8"?>
<p:tagLst xmlns:p="http://schemas.openxmlformats.org/presentationml/2006/main">
  <p:tag name="KSO_WM_BEAUTIFY_FLAG" val="#wm#"/>
  <p:tag name="KSO_WM_DIAGRAM_GROUP_CODE" val="m1-1"/>
  <p:tag name="KSO_WM_FULL_TEXT_BEAUTIFY_COPY_ID" val="74"/>
  <p:tag name="KSO_WM_TAG_VERSION" val="1.0"/>
  <p:tag name="KSO_WM_TEMPLATE_CATEGORY" val="diagram"/>
  <p:tag name="KSO_WM_TEMPLATE_INDEX" val="20199377"/>
  <p:tag name="KSO_WM_UNIT_COMPATIBLE" val="0"/>
  <p:tag name="KSO_WM_UNIT_DIAGRAM_ISNUMVISUAL" val="0"/>
  <p:tag name="KSO_WM_UNIT_DIAGRAM_ISREFERUNIT" val="0"/>
  <p:tag name="KSO_WM_UNIT_DIAGRAM_MODELTYPE" val="numdgm"/>
  <p:tag name="KSO_WM_UNIT_HIGHLIGHT" val="0"/>
  <p:tag name="KSO_WM_UNIT_ID" val="diagram20199377_2*m_h_f*1_1_1"/>
  <p:tag name="KSO_WM_UNIT_INDEX" val="1_1_1"/>
  <p:tag name="KSO_WM_UNIT_LAYERLEVEL" val="1_1_1"/>
  <p:tag name="KSO_WM_UNIT_NOCLEAR" val="0"/>
  <p:tag name="KSO_WM_UNIT_PRESET_TEXT" val="单击此处添加文本具体内容，简明扼要的阐述您的观点。"/>
  <p:tag name="KSO_WM_UNIT_SUBTYPE" val="a"/>
  <p:tag name="KSO_WM_UNIT_TEXT_FILL_FORE_SCHEMECOLOR_INDEX" val="13"/>
  <p:tag name="KSO_WM_UNIT_TEXT_FILL_TYPE" val="1"/>
  <p:tag name="KSO_WM_UNIT_TYPE" val="m_h_f"/>
  <p:tag name="KSO_WM_UNIT_USESOURCEFORMAT_APPLY" val="0"/>
  <p:tag name="KSO_WM_UNIT_VALUE" val="22"/>
</p:tagLst>
</file>

<file path=ppt/tags/tag27.xml><?xml version="1.0" encoding="utf-8"?>
<p:tagLst xmlns:p="http://schemas.openxmlformats.org/presentationml/2006/main">
  <p:tag name="KSO_WM_UNIT_FILL_FORE_SCHEMECOLOR_INDEX" val="5"/>
  <p:tag name="KSO_WM_UNIT_FILL_FORE_SCHEMECOLOR_INDEX_BRIGHTNESS" val="0"/>
  <p:tag name="KSO_WM_UNIT_FILL_TYPE" val="1"/>
  <p:tag name="KSO_WM_UNIT_LINE_FILL_TYPE" val="2"/>
  <p:tag name="KSO_WM_UNIT_LINE_FORE_SCHEMECOLOR_INDEX" val="5"/>
  <p:tag name="KSO_WM_UNIT_LINE_FORE_SCHEMECOLOR_INDEX_BRIGHTNESS" val="0"/>
  <p:tag name="KSO_WM_UNIT_TEXT_FILL_FORE_SCHEMECOLOR_INDEX" val="2"/>
  <p:tag name="KSO_WM_UNIT_TEXT_FILL_FORE_SCHEMECOLOR_INDEX_BRIGHTNESS" val="0"/>
  <p:tag name="KSO_WM_UNIT_TEXT_FILL_TYPE" val="1"/>
</p:tagLst>
</file>

<file path=ppt/tags/tag28.xml><?xml version="1.0" encoding="utf-8"?>
<p:tagLst xmlns:p="http://schemas.openxmlformats.org/presentationml/2006/main">
  <p:tag name="KSO_WM_BEAUTIFY_FLAG" val="#wm#"/>
  <p:tag name="KSO_WM_DIAGRAM_GROUP_CODE" val="m1-1"/>
  <p:tag name="KSO_WM_FULL_TEXT_BEAUTIFY_COPY_ID" val="74"/>
  <p:tag name="KSO_WM_TAG_VERSION" val="1.0"/>
  <p:tag name="KSO_WM_TEMPLATE_CATEGORY" val="diagram"/>
  <p:tag name="KSO_WM_TEMPLATE_INDEX" val="20199377"/>
  <p:tag name="KSO_WM_UNIT_COMPATIBLE" val="0"/>
  <p:tag name="KSO_WM_UNIT_DIAGRAM_ISNUMVISUAL" val="0"/>
  <p:tag name="KSO_WM_UNIT_DIAGRAM_ISREFERUNIT" val="0"/>
  <p:tag name="KSO_WM_UNIT_DIAGRAM_MODELTYPE" val="numdgm"/>
  <p:tag name="KSO_WM_UNIT_HIGHLIGHT" val="0"/>
  <p:tag name="KSO_WM_UNIT_ID" val="diagram20199377_2*m_h_f*1_1_1"/>
  <p:tag name="KSO_WM_UNIT_INDEX" val="1_1_1"/>
  <p:tag name="KSO_WM_UNIT_LAYERLEVEL" val="1_1_1"/>
  <p:tag name="KSO_WM_UNIT_NOCLEAR" val="0"/>
  <p:tag name="KSO_WM_UNIT_PRESET_TEXT" val="单击此处添加文本具体内容，简明扼要的阐述您的观点。"/>
  <p:tag name="KSO_WM_UNIT_SUBTYPE" val="a"/>
  <p:tag name="KSO_WM_UNIT_TEXT_FILL_FORE_SCHEMECOLOR_INDEX" val="13"/>
  <p:tag name="KSO_WM_UNIT_TEXT_FILL_TYPE" val="1"/>
  <p:tag name="KSO_WM_UNIT_TYPE" val="m_h_f"/>
  <p:tag name="KSO_WM_UNIT_USESOURCEFORMAT_APPLY" val="0"/>
  <p:tag name="KSO_WM_UNIT_VALUE" val="22"/>
</p:tagLst>
</file>

<file path=ppt/tags/tag29.xml><?xml version="1.0" encoding="utf-8"?>
<p:tagLst xmlns:p="http://schemas.openxmlformats.org/presentationml/2006/main">
  <p:tag name="KSO_WM_UNIT_FILL_FORE_SCHEMECOLOR_INDEX" val="5"/>
  <p:tag name="KSO_WM_UNIT_FILL_FORE_SCHEMECOLOR_INDEX_BRIGHTNESS" val="0"/>
  <p:tag name="KSO_WM_UNIT_FILL_TYPE" val="1"/>
  <p:tag name="KSO_WM_UNIT_LINE_FILL_TYPE" val="2"/>
  <p:tag name="KSO_WM_UNIT_LINE_FORE_SCHEMECOLOR_INDEX" val="5"/>
  <p:tag name="KSO_WM_UNIT_LINE_FORE_SCHEMECOLOR_INDEX_BRIGHTNESS" val="0"/>
  <p:tag name="KSO_WM_UNIT_TEXT_FILL_FORE_SCHEMECOLOR_INDEX" val="2"/>
  <p:tag name="KSO_WM_UNIT_TEXT_FILL_FORE_SCHEMECOLOR_INDEX_BRIGHTNESS" val="0"/>
  <p:tag name="KSO_WM_UNIT_TEXT_FILL_TYPE" val="1"/>
</p:tagLst>
</file>

<file path=ppt/tags/tag30.xml><?xml version="1.0" encoding="utf-8"?>
<p:tagLst xmlns:p="http://schemas.openxmlformats.org/presentationml/2006/main">
  <p:tag name="KSO_WM_UNIT_FILL_FORE_SCHEMECOLOR_INDEX" val="5"/>
  <p:tag name="KSO_WM_UNIT_FILL_FORE_SCHEMECOLOR_INDEX_BRIGHTNESS" val="0"/>
  <p:tag name="KSO_WM_UNIT_FILL_TYPE" val="1"/>
  <p:tag name="KSO_WM_UNIT_LINE_FILL_TYPE" val="2"/>
  <p:tag name="KSO_WM_UNIT_LINE_FORE_SCHEMECOLOR_INDEX" val="5"/>
  <p:tag name="KSO_WM_UNIT_LINE_FORE_SCHEMECOLOR_INDEX_BRIGHTNESS" val="0"/>
  <p:tag name="KSO_WM_UNIT_TEXT_FILL_FORE_SCHEMECOLOR_INDEX" val="2"/>
  <p:tag name="KSO_WM_UNIT_TEXT_FILL_FORE_SCHEMECOLOR_INDEX_BRIGHTNESS" val="0"/>
  <p:tag name="KSO_WM_UNIT_TEXT_FILL_TYPE" val="1"/>
</p:tagLst>
</file>

<file path=ppt/tags/tag31.xml><?xml version="1.0" encoding="utf-8"?>
<p:tagLst xmlns:p="http://schemas.openxmlformats.org/presentationml/2006/main">
  <p:tag name="KSO_WM_BEAUTIFY_FLAG" val="#wm#"/>
  <p:tag name="KSO_WM_DIAGRAM_GROUP_CODE" val="l1-1"/>
  <p:tag name="KSO_WM_FULL_TEXT_BEAUTIFY_COPY_ID" val="329"/>
  <p:tag name="KSO_WM_TAG_VERSION" val="1.0"/>
  <p:tag name="KSO_WM_TEMPLATE_CATEGORY" val="diagram"/>
  <p:tag name="KSO_WM_TEMPLATE_INDEX" val="20170599"/>
  <p:tag name="KSO_WM_UNIT_COMPATIBLE" val="0"/>
  <p:tag name="KSO_WM_UNIT_DIAGRAM_ISNUMVISUAL" val="0"/>
  <p:tag name="KSO_WM_UNIT_DIAGRAM_ISREFERUNIT" val="0"/>
  <p:tag name="KSO_WM_UNIT_DIAGRAM_MODELTYPE" val="stripeEnum"/>
  <p:tag name="KSO_WM_UNIT_FILL_FORE_SCHEMECOLOR_INDEX" val="5"/>
  <p:tag name="KSO_WM_UNIT_FILL_TYPE" val="1"/>
  <p:tag name="KSO_WM_UNIT_HIGHLIGHT" val="0"/>
  <p:tag name="KSO_WM_UNIT_ID" val="diagram20170599_2*l_h_i*1_1_1"/>
  <p:tag name="KSO_WM_UNIT_INDEX" val="1_1_1"/>
  <p:tag name="KSO_WM_UNIT_LAYERLEVEL" val="1_1_1"/>
  <p:tag name="KSO_WM_UNIT_SUBTYPE" val="d"/>
  <p:tag name="KSO_WM_UNIT_TEXT_FILL_FORE_SCHEMECOLOR_INDEX" val="14"/>
  <p:tag name="KSO_WM_UNIT_TEXT_FILL_TYPE" val="1"/>
  <p:tag name="KSO_WM_UNIT_TYPE" val="l_h_i"/>
  <p:tag name="KSO_WM_UNIT_USESOURCEFORMAT_APPLY" val="0"/>
</p:tagLst>
</file>

<file path=ppt/tags/tag32.xml><?xml version="1.0" encoding="utf-8"?>
<p:tagLst xmlns:p="http://schemas.openxmlformats.org/presentationml/2006/main">
  <p:tag name="KSO_WM_BEAUTIFY_FLAG" val="#wm#"/>
  <p:tag name="KSO_WM_DIAGRAM_GROUP_CODE" val="l1-1"/>
  <p:tag name="KSO_WM_FULL_TEXT_BEAUTIFY_COPY_ID" val="331"/>
  <p:tag name="KSO_WM_TAG_VERSION" val="1.0"/>
  <p:tag name="KSO_WM_TEMPLATE_CATEGORY" val="diagram"/>
  <p:tag name="KSO_WM_TEMPLATE_INDEX" val="20170599"/>
  <p:tag name="KSO_WM_UNIT_COMPATIBLE" val="0"/>
  <p:tag name="KSO_WM_UNIT_DIAGRAM_ISNUMVISUAL" val="0"/>
  <p:tag name="KSO_WM_UNIT_DIAGRAM_ISREFERUNIT" val="0"/>
  <p:tag name="KSO_WM_UNIT_DIAGRAM_MODELTYPE" val="stripeEnum"/>
  <p:tag name="KSO_WM_UNIT_HIGHLIGHT" val="0"/>
  <p:tag name="KSO_WM_UNIT_ID" val="diagram20170599_2*l_h_f*1_1_2"/>
  <p:tag name="KSO_WM_UNIT_INDEX" val="1_1_2"/>
  <p:tag name="KSO_WM_UNIT_LAYERLEVEL" val="1_1_1"/>
  <p:tag name="KSO_WM_UNIT_NOCLEAR" val="0"/>
  <p:tag name="KSO_WM_UNIT_PRESET_TEXT" val="单击此处添加文本具体内容，简明扼要的阐述您的观点。根据需要可酌情增减文字，以便观者准确的理解您传达的思想。"/>
  <p:tag name="KSO_WM_UNIT_SUBTYPE" val="a"/>
  <p:tag name="KSO_WM_UNIT_TEXT_FILL_FORE_SCHEMECOLOR_INDEX" val="14"/>
  <p:tag name="KSO_WM_UNIT_TEXT_FILL_TYPE" val="1"/>
  <p:tag name="KSO_WM_UNIT_TYPE" val="l_h_f"/>
  <p:tag name="KSO_WM_UNIT_USESOURCEFORMAT_APPLY" val="0"/>
  <p:tag name="KSO_WM_UNIT_VALUE" val="92"/>
</p:tagLst>
</file>

<file path=ppt/tags/tag33.xml><?xml version="1.0" encoding="utf-8"?>
<p:tagLst xmlns:p="http://schemas.openxmlformats.org/presentationml/2006/main">
  <p:tag name="KSO_WM_FULL_TEXT_BEAUTIFY_COPY_ID" val="2"/>
  <p:tag name="KSO_WM_UNIT_TEXT_FILL_FORE_SCHEMECOLOR_INDEX" val="13"/>
  <p:tag name="KSO_WM_UNIT_TEXT_FILL_FORE_SCHEMECOLOR_INDEX_BRIGHTNESS" val="0"/>
  <p:tag name="KSO_WM_UNIT_TEXT_FILL_TYPE" val="1"/>
</p:tagLst>
</file>

<file path=ppt/tags/tag34.xml><?xml version="1.0" encoding="utf-8"?>
<p:tagLst xmlns:p="http://schemas.openxmlformats.org/presentationml/2006/main">
  <p:tag name="KSO_WM_BEAUTIFY_FLAG" val="#wm#"/>
  <p:tag name="KSO_WM_DIAGRAM_GROUP_CODE" val="l1-1"/>
  <p:tag name="KSO_WM_FULL_TEXT_BEAUTIFY_COPY_ID" val="329"/>
  <p:tag name="KSO_WM_TAG_VERSION" val="1.0"/>
  <p:tag name="KSO_WM_TEMPLATE_CATEGORY" val="diagram"/>
  <p:tag name="KSO_WM_TEMPLATE_INDEX" val="20170599"/>
  <p:tag name="KSO_WM_UNIT_COMPATIBLE" val="0"/>
  <p:tag name="KSO_WM_UNIT_DIAGRAM_ISNUMVISUAL" val="0"/>
  <p:tag name="KSO_WM_UNIT_DIAGRAM_ISREFERUNIT" val="0"/>
  <p:tag name="KSO_WM_UNIT_DIAGRAM_MODELTYPE" val="stripeEnum"/>
  <p:tag name="KSO_WM_UNIT_FILL_FORE_SCHEMECOLOR_INDEX" val="5"/>
  <p:tag name="KSO_WM_UNIT_FILL_TYPE" val="1"/>
  <p:tag name="KSO_WM_UNIT_HIGHLIGHT" val="0"/>
  <p:tag name="KSO_WM_UNIT_ID" val="diagram20170599_2*l_h_i*1_1_1"/>
  <p:tag name="KSO_WM_UNIT_INDEX" val="1_1_1"/>
  <p:tag name="KSO_WM_UNIT_LAYERLEVEL" val="1_1_1"/>
  <p:tag name="KSO_WM_UNIT_SUBTYPE" val="d"/>
  <p:tag name="KSO_WM_UNIT_TEXT_FILL_FORE_SCHEMECOLOR_INDEX" val="14"/>
  <p:tag name="KSO_WM_UNIT_TEXT_FILL_TYPE" val="1"/>
  <p:tag name="KSO_WM_UNIT_TYPE" val="l_h_i"/>
  <p:tag name="KSO_WM_UNIT_USESOURCEFORMAT_APPLY" val="0"/>
</p:tagLst>
</file>

<file path=ppt/tags/tag35.xml><?xml version="1.0" encoding="utf-8"?>
<p:tagLst xmlns:p="http://schemas.openxmlformats.org/presentationml/2006/main">
  <p:tag name="KSO_WM_BEAUTIFY_FLAG" val="#wm#"/>
  <p:tag name="KSO_WM_DIAGRAM_GROUP_CODE" val="l1-1"/>
  <p:tag name="KSO_WM_FULL_TEXT_BEAUTIFY_COPY_ID" val="331"/>
  <p:tag name="KSO_WM_TAG_VERSION" val="1.0"/>
  <p:tag name="KSO_WM_TEMPLATE_CATEGORY" val="diagram"/>
  <p:tag name="KSO_WM_TEMPLATE_INDEX" val="20170599"/>
  <p:tag name="KSO_WM_UNIT_COMPATIBLE" val="0"/>
  <p:tag name="KSO_WM_UNIT_DIAGRAM_ISNUMVISUAL" val="0"/>
  <p:tag name="KSO_WM_UNIT_DIAGRAM_ISREFERUNIT" val="0"/>
  <p:tag name="KSO_WM_UNIT_DIAGRAM_MODELTYPE" val="stripeEnum"/>
  <p:tag name="KSO_WM_UNIT_HIGHLIGHT" val="0"/>
  <p:tag name="KSO_WM_UNIT_ID" val="diagram20170599_2*l_h_f*1_1_2"/>
  <p:tag name="KSO_WM_UNIT_INDEX" val="1_1_2"/>
  <p:tag name="KSO_WM_UNIT_LAYERLEVEL" val="1_1_1"/>
  <p:tag name="KSO_WM_UNIT_NOCLEAR" val="0"/>
  <p:tag name="KSO_WM_UNIT_PRESET_TEXT" val="单击此处添加文本具体内容，简明扼要的阐述您的观点。根据需要可酌情增减文字，以便观者准确的理解您传达的思想。"/>
  <p:tag name="KSO_WM_UNIT_SUBTYPE" val="a"/>
  <p:tag name="KSO_WM_UNIT_TEXT_FILL_FORE_SCHEMECOLOR_INDEX" val="14"/>
  <p:tag name="KSO_WM_UNIT_TEXT_FILL_TYPE" val="1"/>
  <p:tag name="KSO_WM_UNIT_TYPE" val="l_h_f"/>
  <p:tag name="KSO_WM_UNIT_USESOURCEFORMAT_APPLY" val="0"/>
  <p:tag name="KSO_WM_UNIT_VALUE" val="92"/>
</p:tagLst>
</file>

<file path=ppt/tags/tag36.xml><?xml version="1.0" encoding="utf-8"?>
<p:tagLst xmlns:p="http://schemas.openxmlformats.org/presentationml/2006/main">
  <p:tag name="KSO_WM_BEAUTIFY_FLAG" val="#wm#"/>
  <p:tag name="KSO_WM_TAG_VERSION" val="1.0"/>
  <p:tag name="KSO_WM_TEMPLATE_CATEGORY" val="diagram"/>
  <p:tag name="KSO_WM_TEMPLATE_INDEX" val="20200850"/>
  <p:tag name="KSO_WM_UNIT_COMPATIBLE" val="0"/>
  <p:tag name="KSO_WM_UNIT_DIAGRAM_ISNUMVISUAL" val="0"/>
  <p:tag name="KSO_WM_UNIT_DIAGRAM_ISREFERUNIT" val="0"/>
  <p:tag name="KSO_WM_UNIT_HIGHLIGHT" val="0"/>
  <p:tag name="KSO_WM_UNIT_ID" val="diagram20200850_1*a*1"/>
  <p:tag name="KSO_WM_UNIT_INDEX" val="1"/>
  <p:tag name="KSO_WM_UNIT_ISCONTENTSTITLE" val="0"/>
  <p:tag name="KSO_WM_UNIT_LAYERLEVEL" val="1"/>
  <p:tag name="KSO_WM_UNIT_NOCLEAR" val="0"/>
  <p:tag name="KSO_WM_UNIT_PRESET_TEXT" val="点击添加标题内容"/>
  <p:tag name="KSO_WM_UNIT_TEXT_FILL_FORE_SCHEMECOLOR_INDEX" val="13"/>
  <p:tag name="KSO_WM_UNIT_TEXT_FILL_FORE_SCHEMECOLOR_INDEX_BRIGHTNESS" val="0"/>
  <p:tag name="KSO_WM_UNIT_TEXT_FILL_TYPE" val="1"/>
  <p:tag name="KSO_WM_UNIT_TYPE" val="a"/>
  <p:tag name="KSO_WM_UNIT_VALUE" val="26"/>
</p:tagLst>
</file>

<file path=ppt/tags/tag37.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169883"/>
  <p:tag name="KSO_WM_UNIT_COMPATIBLE" val="0"/>
  <p:tag name="KSO_WM_UNIT_DIAGRAM_ISNUMVISUAL" val="0"/>
  <p:tag name="KSO_WM_UNIT_DIAGRAM_ISREFERUNIT" val="0"/>
  <p:tag name="KSO_WM_UNIT_HIGHLIGHT" val="0"/>
  <p:tag name="KSO_WM_UNIT_ID" val="diagram20169883_2*l_h_f*1_1_1"/>
  <p:tag name="KSO_WM_UNIT_INDEX" val="1_1_1"/>
  <p:tag name="KSO_WM_UNIT_LAYERLEVEL" val="1_1_1"/>
  <p:tag name="KSO_WM_UNIT_NOCLEAR" val="0"/>
  <p:tag name="KSO_WM_UNIT_PRESET_TEXT" val="单击此处添加文本具体内容，简明扼要地阐述你的观点。"/>
  <p:tag name="KSO_WM_UNIT_SUBTYPE" val="a"/>
  <p:tag name="KSO_WM_UNIT_TEXT_FILL_FORE_SCHEMECOLOR_INDEX" val="13"/>
  <p:tag name="KSO_WM_UNIT_TEXT_FILL_TYPE" val="1"/>
  <p:tag name="KSO_WM_UNIT_TYPE" val="l_h_f"/>
  <p:tag name="KSO_WM_UNIT_USESOURCEFORMAT_APPLY" val="0"/>
  <p:tag name="KSO_WM_UNIT_VALUE" val="40"/>
</p:tagLst>
</file>

<file path=ppt/tags/tag38.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169883"/>
  <p:tag name="KSO_WM_UNIT_COMPATIBLE" val="0"/>
  <p:tag name="KSO_WM_UNIT_DIAGRAM_ISNUMVISUAL" val="0"/>
  <p:tag name="KSO_WM_UNIT_DIAGRAM_ISREFERUNIT" val="0"/>
  <p:tag name="KSO_WM_UNIT_HIGHLIGHT" val="0"/>
  <p:tag name="KSO_WM_UNIT_ID" val="diagram20169883_2*l_h_f*1_1_1"/>
  <p:tag name="KSO_WM_UNIT_INDEX" val="1_1_1"/>
  <p:tag name="KSO_WM_UNIT_LAYERLEVEL" val="1_1_1"/>
  <p:tag name="KSO_WM_UNIT_NOCLEAR" val="0"/>
  <p:tag name="KSO_WM_UNIT_PRESET_TEXT" val="单击此处添加文本具体内容，简明扼要地阐述你的观点。"/>
  <p:tag name="KSO_WM_UNIT_SUBTYPE" val="a"/>
  <p:tag name="KSO_WM_UNIT_TEXT_FILL_FORE_SCHEMECOLOR_INDEX" val="13"/>
  <p:tag name="KSO_WM_UNIT_TEXT_FILL_TYPE" val="1"/>
  <p:tag name="KSO_WM_UNIT_TYPE" val="l_h_f"/>
  <p:tag name="KSO_WM_UNIT_USESOURCEFORMAT_APPLY" val="0"/>
  <p:tag name="KSO_WM_UNIT_VALUE" val="40"/>
</p:tagLst>
</file>

<file path=ppt/tags/tag39.xml><?xml version="1.0" encoding="utf-8"?>
<p:tagLst xmlns:p="http://schemas.openxmlformats.org/presentationml/2006/main">
  <p:tag name="KSO_WM_BEAUTIFY_FLAG" val="#wm#"/>
  <p:tag name="KSO_WM_DIAGRAM_GROUP_CODE" val="l1-1"/>
  <p:tag name="KSO_WM_TAG_VERSION" val="1.0"/>
  <p:tag name="KSO_WM_TEMPLATE_CATEGORY" val="diagram"/>
  <p:tag name="KSO_WM_TEMPLATE_INDEX" val="20169883"/>
  <p:tag name="KSO_WM_UNIT_COMPATIBLE" val="0"/>
  <p:tag name="KSO_WM_UNIT_DIAGRAM_ISNUMVISUAL" val="0"/>
  <p:tag name="KSO_WM_UNIT_DIAGRAM_ISREFERUNIT" val="0"/>
  <p:tag name="KSO_WM_UNIT_HIGHLIGHT" val="0"/>
  <p:tag name="KSO_WM_UNIT_ID" val="diagram20169883_2*l_h_f*1_1_1"/>
  <p:tag name="KSO_WM_UNIT_INDEX" val="1_1_1"/>
  <p:tag name="KSO_WM_UNIT_LAYERLEVEL" val="1_1_1"/>
  <p:tag name="KSO_WM_UNIT_NOCLEAR" val="0"/>
  <p:tag name="KSO_WM_UNIT_PRESET_TEXT" val="单击此处添加文本具体内容，简明扼要地阐述你的观点。"/>
  <p:tag name="KSO_WM_UNIT_SUBTYPE" val="a"/>
  <p:tag name="KSO_WM_UNIT_TEXT_FILL_FORE_SCHEMECOLOR_INDEX" val="13"/>
  <p:tag name="KSO_WM_UNIT_TEXT_FILL_TYPE" val="1"/>
  <p:tag name="KSO_WM_UNIT_TYPE" val="l_h_f"/>
  <p:tag name="KSO_WM_UNIT_USESOURCEFORMAT_APPLY" val="0"/>
  <p:tag name="KSO_WM_UNIT_VALUE" val="40"/>
</p:tagLst>
</file>

<file path=ppt/tags/tag40.xml><?xml version="1.0" encoding="utf-8"?>
<p:tagLst xmlns:p="http://schemas.openxmlformats.org/presentationml/2006/main">
  <p:tag name="KSO_WM_UNIT_FILL_FORE_SCHEMECOLOR_INDEX" val="5"/>
  <p:tag name="KSO_WM_UNIT_FILL_FORE_SCHEMECOLOR_INDEX_BRIGHTNESS" val="0"/>
  <p:tag name="KSO_WM_UNIT_FILL_TYPE" val="1"/>
  <p:tag name="KSO_WM_UNIT_LINE_FILL_TYPE" val="2"/>
  <p:tag name="KSO_WM_UNIT_LINE_FORE_SCHEMECOLOR_INDEX" val="5"/>
  <p:tag name="KSO_WM_UNIT_LINE_FORE_SCHEMECOLOR_INDEX_BRIGHTNESS" val="0"/>
  <p:tag name="KSO_WM_UNIT_TEXT_FILL_FORE_SCHEMECOLOR_INDEX" val="2"/>
  <p:tag name="KSO_WM_UNIT_TEXT_FILL_FORE_SCHEMECOLOR_INDEX_BRIGHTNESS" val="0"/>
  <p:tag name="KSO_WM_UNIT_TEXT_FILL_TYPE" val="1"/>
</p:tagLst>
</file>

<file path=ppt/tags/tag41.xml><?xml version="1.0" encoding="utf-8"?>
<p:tagLst xmlns:p="http://schemas.openxmlformats.org/presentationml/2006/main">
  <p:tag name="KSO_WM_UNIT_FILL_FORE_SCHEMECOLOR_INDEX" val="5"/>
  <p:tag name="KSO_WM_UNIT_FILL_FORE_SCHEMECOLOR_INDEX_BRIGHTNESS" val="0"/>
  <p:tag name="KSO_WM_UNIT_FILL_TYPE" val="1"/>
  <p:tag name="KSO_WM_UNIT_LINE_FILL_TYPE" val="2"/>
  <p:tag name="KSO_WM_UNIT_LINE_FORE_SCHEMECOLOR_INDEX" val="5"/>
  <p:tag name="KSO_WM_UNIT_LINE_FORE_SCHEMECOLOR_INDEX_BRIGHTNESS" val="0"/>
  <p:tag name="KSO_WM_UNIT_TEXT_FILL_FORE_SCHEMECOLOR_INDEX" val="2"/>
  <p:tag name="KSO_WM_UNIT_TEXT_FILL_FORE_SCHEMECOLOR_INDEX_BRIGHTNESS" val="0"/>
  <p:tag name="KSO_WM_UNIT_TEXT_FILL_TYPE" val="1"/>
</p:tagLst>
</file>

<file path=ppt/tags/tag4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7.xml><?xml version="1.0" encoding="utf-8"?>
<p:tagLst xmlns:p="http://schemas.openxmlformats.org/presentationml/2006/main">
  <p:tag name="KSO_WM_UNIT_FILL_FORE_SCHEMECOLOR_INDEX" val="9"/>
  <p:tag name="KSO_WM_UNIT_FILL_FORE_SCHEMECOLOR_INDEX_BRIGHTNESS" val="0.4"/>
  <p:tag name="KSO_WM_UNIT_FILL_TYPE" val="1"/>
  <p:tag name="KSO_WM_UNIT_TEXT_FILL_FORE_SCHEMECOLOR_INDEX" val="13"/>
  <p:tag name="KSO_WM_UNIT_TEXT_FILL_FORE_SCHEMECOLOR_INDEX_BRIGHTNESS" val="0"/>
  <p:tag name="KSO_WM_UNIT_TEXT_FILL_TYPE" val="1"/>
</p:tagLst>
</file>

<file path=ppt/tags/tag8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2.xml><?xml version="1.0" encoding="utf-8"?>
<p:tagLst xmlns:p="http://schemas.openxmlformats.org/presentationml/2006/main">
  <p:tag name="KSO_WM_UNIT_FILL_FORE_SCHEMECOLOR_INDEX" val="14"/>
  <p:tag name="KSO_WM_UNIT_FILL_FORE_SCHEMECOLOR_INDEX_BRIGHTNESS" val="-0.35"/>
  <p:tag name="KSO_WM_UNIT_FILL_TYPE" val="1"/>
  <p:tag name="KSO_WM_UNIT_TEXT_FILL_FORE_SCHEMECOLOR_INDEX" val="13"/>
  <p:tag name="KSO_WM_UNIT_TEXT_FILL_FORE_SCHEMECOLOR_INDEX_BRIGHTNESS" val="0"/>
  <p:tag name="KSO_WM_UNIT_TEXT_FILL_TYPE" val="1"/>
</p:tagLst>
</file>

<file path=ppt/tags/tag9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4.xml><?xml version="1.0" encoding="utf-8"?>
<p:tagLst xmlns:p="http://schemas.openxmlformats.org/presentationml/2006/main">
  <p:tag name="KSO_WM_UNIT_TEXT_FILL_FORE_SCHEMECOLOR_INDEX" val="13"/>
  <p:tag name="KSO_WM_UNIT_TEXT_FILL_FORE_SCHEMECOLOR_INDEX_BRIGHTNESS" val="0"/>
  <p:tag name="KSO_WM_UNIT_TEXT_FILL_TYPE" val="1"/>
  <p:tag name="KSO_WM_UNIT_TEXT_SHADOW_SCHEMECOLOR_INDEX" val="1"/>
  <p:tag name="KSO_WM_UNIT_TEXT_SHADOW_SCHEMECOLOR_INDEX_BRIGHTNESS" val="0"/>
</p:tagLst>
</file>

<file path=ppt/tags/tag9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6.xml><?xml version="1.0" encoding="utf-8"?>
<p:tagLst xmlns:p="http://schemas.openxmlformats.org/presentationml/2006/main">
  <p:tag name="KSO_WM_UNIT_FILL_FORE_SCHEMECOLOR_INDEX" val="14"/>
  <p:tag name="KSO_WM_UNIT_FILL_FORE_SCHEMECOLOR_INDEX_BRIGHTNESS" val="-0.35"/>
  <p:tag name="KSO_WM_UNIT_FILL_TYPE" val="1"/>
  <p:tag name="KSO_WM_UNIT_TEXT_FILL_FORE_SCHEMECOLOR_INDEX" val="13"/>
  <p:tag name="KSO_WM_UNIT_TEXT_FILL_FORE_SCHEMECOLOR_INDEX_BRIGHTNESS" val="0"/>
  <p:tag name="KSO_WM_UNIT_TEXT_FILL_TYPE" val="1"/>
</p:tagLst>
</file>

<file path=ppt/tags/tag9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8.xml><?xml version="1.0" encoding="utf-8"?>
<p:tagLst xmlns:p="http://schemas.openxmlformats.org/presentationml/2006/main">
  <p:tag name="KSO_WM_UNIT_TEXT_FILL_FORE_SCHEMECOLOR_INDEX" val="13"/>
  <p:tag name="KSO_WM_UNIT_TEXT_FILL_FORE_SCHEMECOLOR_INDEX_BRIGHTNESS" val="0"/>
  <p:tag name="KSO_WM_UNIT_TEXT_FILL_TYPE" val="1"/>
  <p:tag name="KSO_WM_UNIT_TEXT_SHADOW_SCHEMECOLOR_INDEX" val="1"/>
  <p:tag name="KSO_WM_UNIT_TEXT_SHADOW_SCHEMECOLOR_INDEX_BRIGHTNESS" val="0"/>
</p:tagLst>
</file>

<file path=ppt/tags/tag9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6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6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6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6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6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6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6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6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6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6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7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7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7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7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7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7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7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7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7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7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8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8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8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8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8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8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8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8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8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8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9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9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9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9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9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9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9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9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9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9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0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0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0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0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0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0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0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0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0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0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1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1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1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1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1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1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1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1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1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1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2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2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2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2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2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2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2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2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2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2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3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3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3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3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3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3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3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3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3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3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4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4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4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4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4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4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4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4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4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4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5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5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5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5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5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5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5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5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5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5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6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6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6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6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6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6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6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6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6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6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7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7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7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7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7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7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7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7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78.xml><?xml version="1.0" encoding="utf-8"?>
<p:tagLst xmlns:p="http://schemas.openxmlformats.org/presentationml/2006/main">
  <p:tag name="KSO_WM_UNIT_TEXT_FILL_FORE_SCHEMECOLOR_INDEX" val="14"/>
  <p:tag name="KSO_WM_UNIT_TEXT_FILL_FORE_SCHEMECOLOR_INDEX_BRIGHTNESS" val="0"/>
  <p:tag name="KSO_WM_UNIT_TEXT_FILL_TYPE" val="1"/>
</p:tagLst>
</file>

<file path=ppt/tags/tag27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8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8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8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8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8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8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8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8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8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8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9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9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9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9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9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9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9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9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9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9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0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0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0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0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0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0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0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0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0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0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1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1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1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1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1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1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1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1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1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1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2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2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2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2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2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2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2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2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2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2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3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3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3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3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3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3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3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3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3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3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4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4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4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4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4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4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4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4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4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4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5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5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5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5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5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5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5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5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5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5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6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6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6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6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6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6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6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6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6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6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7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7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7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7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7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7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7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7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7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7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8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8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8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8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8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8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8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8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8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8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9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9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9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9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9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9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9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9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9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9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0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0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0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0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0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0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0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0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0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0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1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1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1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1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1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1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1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1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1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1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2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2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2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2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2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2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2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2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2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29.xml><?xml version="1.0" encoding="utf-8"?>
<p:tagLst xmlns:p="http://schemas.openxmlformats.org/presentationml/2006/main">
  <p:tag name="KSO_WM_UNIT_TEXT_FILL_FORE_SCHEMECOLOR_INDEX" val="13"/>
  <p:tag name="KSO_WM_UNIT_TEXT_FILL_FORE_SCHEMECOLOR_INDEX_BRIGHTNESS" val="0.35"/>
  <p:tag name="KSO_WM_UNIT_TEXT_FILL_TYPE" val="1"/>
</p:tagLst>
</file>

<file path=ppt/tags/tag43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3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3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3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3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3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3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3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3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3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4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4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4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4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4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4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4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4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4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4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5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5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5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5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5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5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5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5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5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5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6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6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6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6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6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6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6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6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6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6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7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7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7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7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7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7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7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7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7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7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8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8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8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8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8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8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8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8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8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8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9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9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9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9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9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9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9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9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9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9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0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0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0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0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0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0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0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0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0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0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1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1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1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1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1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1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1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1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1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1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2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2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2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2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2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2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2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2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2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2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3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3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3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3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3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3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3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3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3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3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4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4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4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4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4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4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4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4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4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4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5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5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5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5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5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5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5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5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5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5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6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6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6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6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6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6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6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6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6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6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7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7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7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7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7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7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7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7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7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7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8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8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8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8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8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8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8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8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8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8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9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9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9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9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9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9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9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9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9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9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0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0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0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0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0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05.xml><?xml version="1.0" encoding="utf-8"?>
<p:tagLst xmlns:p="http://schemas.openxmlformats.org/presentationml/2006/main">
  <p:tag name="KSO_WM_UNIT_LINE_FILL_TYPE" val="5"/>
  <p:tag name="KSO_WM_UNIT_LINE_FORE_SCHEMECOLOR_INDEX_1" val="14"/>
  <p:tag name="KSO_WM_UNIT_LINE_FORE_SCHEMECOLOR_INDEX_1_BRIGHTNESS" val="-0.35"/>
  <p:tag name="KSO_WM_UNIT_LINE_FORE_SCHEMECOLOR_INDEX_1_POS" val="0"/>
  <p:tag name="KSO_WM_UNIT_LINE_FORE_SCHEMECOLOR_INDEX_1_TRANS" val="0"/>
  <p:tag name="KSO_WM_UNIT_LINE_FORE_SCHEMECOLOR_INDEX_2" val="14"/>
  <p:tag name="KSO_WM_UNIT_LINE_FORE_SCHEMECOLOR_INDEX_2_BRIGHTNESS" val="0"/>
  <p:tag name="KSO_WM_UNIT_LINE_FORE_SCHEMECOLOR_INDEX_2_POS" val="1"/>
  <p:tag name="KSO_WM_UNIT_LINE_FORE_SCHEMECOLOR_INDEX_2_TRANS" val="0"/>
  <p:tag name="KSO_WM_UNIT_LINE_GRADIENT_ANGLE" val="225"/>
  <p:tag name="KSO_WM_UNIT_LINE_GRADIENT_DIRECTION" val="7"/>
  <p:tag name="KSO_WM_UNIT_LINE_GRADIENT_TYPE" val="0"/>
  <p:tag name="KSO_WM_UNIT_TEXT_FILL_FORE_SCHEMECOLOR_INDEX" val="2"/>
  <p:tag name="KSO_WM_UNIT_TEXT_FILL_FORE_SCHEMECOLOR_INDEX_BRIGHTNESS" val="0"/>
  <p:tag name="KSO_WM_UNIT_TEXT_FILL_TYPE" val="1"/>
</p:tagLst>
</file>

<file path=ppt/tags/tag606.xml><?xml version="1.0" encoding="utf-8"?>
<p:tagLst xmlns:p="http://schemas.openxmlformats.org/presentationml/2006/main">
  <p:tag name="KSO_WM_UNIT_TEXT_FILL_FORE_SCHEMECOLOR_INDEX" val="13"/>
  <p:tag name="KSO_WM_UNIT_TEXT_FILL_FORE_SCHEMECOLOR_INDEX_BRIGHTNESS" val="0.25"/>
  <p:tag name="KSO_WM_UNIT_TEXT_FILL_TYPE" val="1"/>
</p:tagLst>
</file>

<file path=ppt/tags/tag60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08.xml><?xml version="1.0" encoding="utf-8"?>
<p:tagLst xmlns:p="http://schemas.openxmlformats.org/presentationml/2006/main">
  <p:tag name="KSO_WM_UNIT_LINE_FILL_TYPE" val="5"/>
  <p:tag name="KSO_WM_UNIT_LINE_FORE_SCHEMECOLOR_INDEX_1" val="14"/>
  <p:tag name="KSO_WM_UNIT_LINE_FORE_SCHEMECOLOR_INDEX_1_BRIGHTNESS" val="-0.35"/>
  <p:tag name="KSO_WM_UNIT_LINE_FORE_SCHEMECOLOR_INDEX_1_POS" val="0"/>
  <p:tag name="KSO_WM_UNIT_LINE_FORE_SCHEMECOLOR_INDEX_1_TRANS" val="0"/>
  <p:tag name="KSO_WM_UNIT_LINE_FORE_SCHEMECOLOR_INDEX_2" val="14"/>
  <p:tag name="KSO_WM_UNIT_LINE_FORE_SCHEMECOLOR_INDEX_2_BRIGHTNESS" val="0"/>
  <p:tag name="KSO_WM_UNIT_LINE_FORE_SCHEMECOLOR_INDEX_2_POS" val="1"/>
  <p:tag name="KSO_WM_UNIT_LINE_FORE_SCHEMECOLOR_INDEX_2_TRANS" val="0"/>
  <p:tag name="KSO_WM_UNIT_LINE_GRADIENT_ANGLE" val="225"/>
  <p:tag name="KSO_WM_UNIT_LINE_GRADIENT_DIRECTION" val="7"/>
  <p:tag name="KSO_WM_UNIT_LINE_GRADIENT_TYPE" val="0"/>
  <p:tag name="KSO_WM_UNIT_TEXT_FILL_FORE_SCHEMECOLOR_INDEX" val="2"/>
  <p:tag name="KSO_WM_UNIT_TEXT_FILL_FORE_SCHEMECOLOR_INDEX_BRIGHTNESS" val="0"/>
  <p:tag name="KSO_WM_UNIT_TEXT_FILL_TYPE" val="1"/>
</p:tagLst>
</file>

<file path=ppt/tags/tag609.xml><?xml version="1.0" encoding="utf-8"?>
<p:tagLst xmlns:p="http://schemas.openxmlformats.org/presentationml/2006/main">
  <p:tag name="KSO_WM_UNIT_TEXT_FILL_FORE_SCHEMECOLOR_INDEX" val="13"/>
  <p:tag name="KSO_WM_UNIT_TEXT_FILL_FORE_SCHEMECOLOR_INDEX_BRIGHTNESS" val="0.25"/>
  <p:tag name="KSO_WM_UNIT_TEXT_FILL_TYPE" val="1"/>
</p:tagLst>
</file>

<file path=ppt/tags/tag61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11.xml><?xml version="1.0" encoding="utf-8"?>
<p:tagLst xmlns:p="http://schemas.openxmlformats.org/presentationml/2006/main">
  <p:tag name="KSO_WM_UNIT_TEXT_FILL_FORE_SCHEMECOLOR_INDEX" val="13"/>
  <p:tag name="KSO_WM_UNIT_TEXT_FILL_FORE_SCHEMECOLOR_INDEX_BRIGHTNESS" val="0.25"/>
  <p:tag name="KSO_WM_UNIT_TEXT_FILL_TYPE" val="1"/>
</p:tagLst>
</file>

<file path=ppt/tags/tag61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13.xml><?xml version="1.0" encoding="utf-8"?>
<p:tagLst xmlns:p="http://schemas.openxmlformats.org/presentationml/2006/main">
  <p:tag name="KSO_WM_UNIT_LINE_FILL_TYPE" val="5"/>
  <p:tag name="KSO_WM_UNIT_LINE_FORE_SCHEMECOLOR_INDEX_1" val="14"/>
  <p:tag name="KSO_WM_UNIT_LINE_FORE_SCHEMECOLOR_INDEX_1_BRIGHTNESS" val="-0.35"/>
  <p:tag name="KSO_WM_UNIT_LINE_FORE_SCHEMECOLOR_INDEX_1_POS" val="0"/>
  <p:tag name="KSO_WM_UNIT_LINE_FORE_SCHEMECOLOR_INDEX_1_TRANS" val="0"/>
  <p:tag name="KSO_WM_UNIT_LINE_FORE_SCHEMECOLOR_INDEX_2" val="14"/>
  <p:tag name="KSO_WM_UNIT_LINE_FORE_SCHEMECOLOR_INDEX_2_BRIGHTNESS" val="0"/>
  <p:tag name="KSO_WM_UNIT_LINE_FORE_SCHEMECOLOR_INDEX_2_POS" val="1"/>
  <p:tag name="KSO_WM_UNIT_LINE_FORE_SCHEMECOLOR_INDEX_2_TRANS" val="0"/>
  <p:tag name="KSO_WM_UNIT_LINE_GRADIENT_ANGLE" val="225"/>
  <p:tag name="KSO_WM_UNIT_LINE_GRADIENT_DIRECTION" val="7"/>
  <p:tag name="KSO_WM_UNIT_LINE_GRADIENT_TYPE" val="0"/>
  <p:tag name="KSO_WM_UNIT_TEXT_FILL_FORE_SCHEMECOLOR_INDEX" val="2"/>
  <p:tag name="KSO_WM_UNIT_TEXT_FILL_FORE_SCHEMECOLOR_INDEX_BRIGHTNESS" val="0"/>
  <p:tag name="KSO_WM_UNIT_TEXT_FILL_TYPE" val="1"/>
</p:tagLst>
</file>

<file path=ppt/tags/tag614.xml><?xml version="1.0" encoding="utf-8"?>
<p:tagLst xmlns:p="http://schemas.openxmlformats.org/presentationml/2006/main">
  <p:tag name="KSO_WM_UNIT_LINE_FILL_TYPE" val="5"/>
  <p:tag name="KSO_WM_UNIT_LINE_FORE_SCHEMECOLOR_INDEX_1" val="14"/>
  <p:tag name="KSO_WM_UNIT_LINE_FORE_SCHEMECOLOR_INDEX_1_BRIGHTNESS" val="-0.35"/>
  <p:tag name="KSO_WM_UNIT_LINE_FORE_SCHEMECOLOR_INDEX_1_POS" val="0"/>
  <p:tag name="KSO_WM_UNIT_LINE_FORE_SCHEMECOLOR_INDEX_1_TRANS" val="0"/>
  <p:tag name="KSO_WM_UNIT_LINE_FORE_SCHEMECOLOR_INDEX_2" val="14"/>
  <p:tag name="KSO_WM_UNIT_LINE_FORE_SCHEMECOLOR_INDEX_2_BRIGHTNESS" val="0"/>
  <p:tag name="KSO_WM_UNIT_LINE_FORE_SCHEMECOLOR_INDEX_2_POS" val="1"/>
  <p:tag name="KSO_WM_UNIT_LINE_FORE_SCHEMECOLOR_INDEX_2_TRANS" val="0"/>
  <p:tag name="KSO_WM_UNIT_LINE_GRADIENT_ANGLE" val="225"/>
  <p:tag name="KSO_WM_UNIT_LINE_GRADIENT_DIRECTION" val="7"/>
  <p:tag name="KSO_WM_UNIT_LINE_GRADIENT_TYPE" val="0"/>
  <p:tag name="KSO_WM_UNIT_TEXT_FILL_FORE_SCHEMECOLOR_INDEX" val="2"/>
  <p:tag name="KSO_WM_UNIT_TEXT_FILL_FORE_SCHEMECOLOR_INDEX_BRIGHTNESS" val="0"/>
  <p:tag name="KSO_WM_UNIT_TEXT_FILL_TYPE" val="1"/>
</p:tagLst>
</file>

<file path=ppt/tags/tag615.xml><?xml version="1.0" encoding="utf-8"?>
<p:tagLst xmlns:p="http://schemas.openxmlformats.org/presentationml/2006/main">
  <p:tag name="KSO_WM_UNIT_LINE_FILL_TYPE" val="5"/>
  <p:tag name="KSO_WM_UNIT_LINE_FORE_SCHEMECOLOR_INDEX_1" val="14"/>
  <p:tag name="KSO_WM_UNIT_LINE_FORE_SCHEMECOLOR_INDEX_1_BRIGHTNESS" val="-0.35"/>
  <p:tag name="KSO_WM_UNIT_LINE_FORE_SCHEMECOLOR_INDEX_1_POS" val="0"/>
  <p:tag name="KSO_WM_UNIT_LINE_FORE_SCHEMECOLOR_INDEX_1_TRANS" val="0"/>
  <p:tag name="KSO_WM_UNIT_LINE_FORE_SCHEMECOLOR_INDEX_2" val="14"/>
  <p:tag name="KSO_WM_UNIT_LINE_FORE_SCHEMECOLOR_INDEX_2_BRIGHTNESS" val="0"/>
  <p:tag name="KSO_WM_UNIT_LINE_FORE_SCHEMECOLOR_INDEX_2_POS" val="1"/>
  <p:tag name="KSO_WM_UNIT_LINE_FORE_SCHEMECOLOR_INDEX_2_TRANS" val="0"/>
  <p:tag name="KSO_WM_UNIT_LINE_GRADIENT_ANGLE" val="225"/>
  <p:tag name="KSO_WM_UNIT_LINE_GRADIENT_DIRECTION" val="7"/>
  <p:tag name="KSO_WM_UNIT_LINE_GRADIENT_TYPE" val="0"/>
  <p:tag name="KSO_WM_UNIT_TEXT_FILL_FORE_SCHEMECOLOR_INDEX" val="2"/>
  <p:tag name="KSO_WM_UNIT_TEXT_FILL_FORE_SCHEMECOLOR_INDEX_BRIGHTNESS" val="0"/>
  <p:tag name="KSO_WM_UNIT_TEXT_FILL_TYPE" val="1"/>
</p:tagLst>
</file>

<file path=ppt/tags/tag616.xml><?xml version="1.0" encoding="utf-8"?>
<p:tagLst xmlns:p="http://schemas.openxmlformats.org/presentationml/2006/main">
  <p:tag name="KSO_WM_UNIT_LINE_FILL_TYPE" val="5"/>
  <p:tag name="KSO_WM_UNIT_LINE_FORE_SCHEMECOLOR_INDEX_1" val="14"/>
  <p:tag name="KSO_WM_UNIT_LINE_FORE_SCHEMECOLOR_INDEX_1_BRIGHTNESS" val="-0.35"/>
  <p:tag name="KSO_WM_UNIT_LINE_FORE_SCHEMECOLOR_INDEX_1_POS" val="0"/>
  <p:tag name="KSO_WM_UNIT_LINE_FORE_SCHEMECOLOR_INDEX_1_TRANS" val="0"/>
  <p:tag name="KSO_WM_UNIT_LINE_FORE_SCHEMECOLOR_INDEX_2" val="14"/>
  <p:tag name="KSO_WM_UNIT_LINE_FORE_SCHEMECOLOR_INDEX_2_BRIGHTNESS" val="0"/>
  <p:tag name="KSO_WM_UNIT_LINE_FORE_SCHEMECOLOR_INDEX_2_POS" val="1"/>
  <p:tag name="KSO_WM_UNIT_LINE_FORE_SCHEMECOLOR_INDEX_2_TRANS" val="0"/>
  <p:tag name="KSO_WM_UNIT_LINE_GRADIENT_ANGLE" val="225"/>
  <p:tag name="KSO_WM_UNIT_LINE_GRADIENT_DIRECTION" val="7"/>
  <p:tag name="KSO_WM_UNIT_LINE_GRADIENT_TYPE" val="0"/>
  <p:tag name="KSO_WM_UNIT_TEXT_FILL_FORE_SCHEMECOLOR_INDEX" val="2"/>
  <p:tag name="KSO_WM_UNIT_TEXT_FILL_FORE_SCHEMECOLOR_INDEX_BRIGHTNESS" val="0"/>
  <p:tag name="KSO_WM_UNIT_TEXT_FILL_TYPE" val="1"/>
</p:tagLst>
</file>

<file path=ppt/tags/tag617.xml><?xml version="1.0" encoding="utf-8"?>
<p:tagLst xmlns:p="http://schemas.openxmlformats.org/presentationml/2006/main">
  <p:tag name="KSO_WM_UNIT_TEXT_FILL_FORE_SCHEMECOLOR_INDEX" val="13"/>
  <p:tag name="KSO_WM_UNIT_TEXT_FILL_FORE_SCHEMECOLOR_INDEX_BRIGHTNESS" val="0.25"/>
  <p:tag name="KSO_WM_UNIT_TEXT_FILL_TYPE" val="1"/>
</p:tagLst>
</file>

<file path=ppt/tags/tag61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1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20.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62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22.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62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24.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62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26.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62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28.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62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3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3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32.xml><?xml version="1.0" encoding="utf-8"?>
<p:tagLst xmlns:p="http://schemas.openxmlformats.org/presentationml/2006/main">
  <p:tag name="KSO_WM_UNIT_LINE_FILL_TYPE" val="2"/>
  <p:tag name="KSO_WM_UNIT_LINE_FORE_SCHEMECOLOR_INDEX" val="14"/>
  <p:tag name="KSO_WM_UNIT_LINE_FORE_SCHEMECOLOR_INDEX_BRIGHTNESS" val="0"/>
  <p:tag name="KSO_WM_UNIT_TEXT_FILL_FORE_SCHEMECOLOR_INDEX" val="2"/>
  <p:tag name="KSO_WM_UNIT_TEXT_FILL_FORE_SCHEMECOLOR_INDEX_BRIGHTNESS" val="0"/>
  <p:tag name="KSO_WM_UNIT_TEXT_FILL_TYPE" val="1"/>
</p:tagLst>
</file>

<file path=ppt/tags/tag633.xml><?xml version="1.0" encoding="utf-8"?>
<p:tagLst xmlns:p="http://schemas.openxmlformats.org/presentationml/2006/main">
  <p:tag name="KSO_WM_UNIT_TEXT_FILL_FORE_SCHEMECOLOR_INDEX" val="14"/>
  <p:tag name="KSO_WM_UNIT_TEXT_FILL_FORE_SCHEMECOLOR_INDEX_BRIGHTNESS" val="0"/>
  <p:tag name="KSO_WM_UNIT_TEXT_FILL_TYPE" val="1"/>
</p:tagLst>
</file>

<file path=ppt/tags/tag63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3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3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3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38.xml><?xml version="1.0" encoding="utf-8"?>
<p:tagLst xmlns:p="http://schemas.openxmlformats.org/presentationml/2006/main">
  <p:tag name="KSO_WM_UNIT_TEXT_FILL_FORE_SCHEMECOLOR_INDEX" val="6"/>
  <p:tag name="KSO_WM_UNIT_TEXT_FILL_FORE_SCHEMECOLOR_INDEX_BRIGHTNESS" val="0"/>
  <p:tag name="KSO_WM_UNIT_TEXT_FILL_TYPE" val="1"/>
</p:tagLst>
</file>

<file path=ppt/tags/tag639.xml><?xml version="1.0" encoding="utf-8"?>
<p:tagLst xmlns:p="http://schemas.openxmlformats.org/presentationml/2006/main">
  <p:tag name="KSO_WM_UNIT_TEXT_FILL_FORE_SCHEMECOLOR_INDEX" val="6"/>
  <p:tag name="KSO_WM_UNIT_TEXT_FILL_FORE_SCHEMECOLOR_INDEX_BRIGHTNESS" val="0"/>
  <p:tag name="KSO_WM_UNIT_TEXT_FILL_TYPE" val="1"/>
</p:tagLst>
</file>

<file path=ppt/tags/tag640.xml><?xml version="1.0" encoding="utf-8"?>
<p:tagLst xmlns:p="http://schemas.openxmlformats.org/presentationml/2006/main">
  <p:tag name="KSO_WM_UNIT_TEXT_FILL_FORE_SCHEMECOLOR_INDEX" val="6"/>
  <p:tag name="KSO_WM_UNIT_TEXT_FILL_FORE_SCHEMECOLOR_INDEX_BRIGHTNESS" val="0"/>
  <p:tag name="KSO_WM_UNIT_TEXT_FILL_TYPE" val="1"/>
</p:tagLst>
</file>

<file path=ppt/tags/tag641.xml><?xml version="1.0" encoding="utf-8"?>
<p:tagLst xmlns:p="http://schemas.openxmlformats.org/presentationml/2006/main">
  <p:tag name="KSO_WM_UNIT_LINE_FILL_TYPE" val="2"/>
  <p:tag name="KSO_WM_UNIT_LINE_FORE_SCHEMECOLOR_INDEX" val="13"/>
  <p:tag name="KSO_WM_UNIT_LINE_FORE_SCHEMECOLOR_INDEX_BRIGHTNESS" val="0"/>
  <p:tag name="KSO_WM_UNIT_TEXT_FILL_FORE_SCHEMECOLOR_INDEX" val="13"/>
  <p:tag name="KSO_WM_UNIT_TEXT_FILL_FORE_SCHEMECOLOR_INDEX_BRIGHTNESS" val="0"/>
  <p:tag name="KSO_WM_UNIT_TEXT_FILL_TYPE" val="1"/>
</p:tagLst>
</file>

<file path=ppt/tags/tag64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4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4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45.xml><?xml version="1.0" encoding="utf-8"?>
<p:tagLst xmlns:p="http://schemas.openxmlformats.org/presentationml/2006/main">
  <p:tag name="KSO_WM_UNIT_LINE_FILL_TYPE" val="2"/>
  <p:tag name="KSO_WM_UNIT_LINE_FORE_SCHEMECOLOR_INDEX" val="13"/>
  <p:tag name="KSO_WM_UNIT_LINE_FORE_SCHEMECOLOR_INDEX_BRIGHTNESS" val="0"/>
  <p:tag name="KSO_WM_UNIT_TEXT_FILL_FORE_SCHEMECOLOR_INDEX" val="13"/>
  <p:tag name="KSO_WM_UNIT_TEXT_FILL_FORE_SCHEMECOLOR_INDEX_BRIGHTNESS" val="0"/>
  <p:tag name="KSO_WM_UNIT_TEXT_FILL_TYPE" val="1"/>
</p:tagLst>
</file>

<file path=ppt/tags/tag646.xml><?xml version="1.0" encoding="utf-8"?>
<p:tagLst xmlns:p="http://schemas.openxmlformats.org/presentationml/2006/main">
  <p:tag name="KSO_WM_UNIT_LINE_FILL_TYPE" val="2"/>
  <p:tag name="KSO_WM_UNIT_LINE_FORE_SCHEMECOLOR_INDEX" val="13"/>
  <p:tag name="KSO_WM_UNIT_LINE_FORE_SCHEMECOLOR_INDEX_BRIGHTNESS" val="0"/>
  <p:tag name="KSO_WM_UNIT_TEXT_FILL_FORE_SCHEMECOLOR_INDEX" val="13"/>
  <p:tag name="KSO_WM_UNIT_TEXT_FILL_FORE_SCHEMECOLOR_INDEX_BRIGHTNESS" val="0"/>
  <p:tag name="KSO_WM_UNIT_TEXT_FILL_TYPE" val="1"/>
</p:tagLst>
</file>

<file path=ppt/tags/tag647.xml><?xml version="1.0" encoding="utf-8"?>
<p:tagLst xmlns:p="http://schemas.openxmlformats.org/presentationml/2006/main">
  <p:tag name="KSO_WM_UNIT_LINE_FILL_TYPE" val="2"/>
  <p:tag name="KSO_WM_UNIT_LINE_FORE_SCHEMECOLOR_INDEX" val="13"/>
  <p:tag name="KSO_WM_UNIT_LINE_FORE_SCHEMECOLOR_INDEX_BRIGHTNESS" val="0"/>
  <p:tag name="KSO_WM_UNIT_TEXT_FILL_FORE_SCHEMECOLOR_INDEX" val="13"/>
  <p:tag name="KSO_WM_UNIT_TEXT_FILL_FORE_SCHEMECOLOR_INDEX_BRIGHTNESS" val="0"/>
  <p:tag name="KSO_WM_UNIT_TEXT_FILL_TYPE" val="1"/>
</p:tagLst>
</file>

<file path=ppt/tags/tag64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4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5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51.xml><?xml version="1.0" encoding="utf-8"?>
<p:tagLst xmlns:p="http://schemas.openxmlformats.org/presentationml/2006/main">
  <p:tag name="KSO_WM_UNIT_FILL_FORE_SCHEMECOLOR_INDEX" val="5"/>
  <p:tag name="KSO_WM_UNIT_FILL_FORE_SCHEMECOLOR_INDEX_BRIGHTNESS" val="0"/>
  <p:tag name="KSO_WM_UNIT_FILL_TYPE" val="1"/>
  <p:tag name="KSO_WM_UNIT_LINE_FILL_TYPE" val="2"/>
  <p:tag name="KSO_WM_UNIT_LINE_FORE_SCHEMECOLOR_INDEX" val="13"/>
  <p:tag name="KSO_WM_UNIT_LINE_FORE_SCHEMECOLOR_INDEX_BRIGHTNESS" val="0"/>
  <p:tag name="KSO_WM_UNIT_TEXT_FILL_FORE_SCHEMECOLOR_INDEX" val="13"/>
  <p:tag name="KSO_WM_UNIT_TEXT_FILL_FORE_SCHEMECOLOR_INDEX_BRIGHTNESS" val="0"/>
  <p:tag name="KSO_WM_UNIT_TEXT_FILL_TYPE" val="1"/>
</p:tagLst>
</file>

<file path=ppt/tags/tag652.xml><?xml version="1.0" encoding="utf-8"?>
<p:tagLst xmlns:p="http://schemas.openxmlformats.org/presentationml/2006/main">
  <p:tag name="KSO_WM_UNIT_FILL_FORE_SCHEMECOLOR_INDEX" val="5"/>
  <p:tag name="KSO_WM_UNIT_FILL_FORE_SCHEMECOLOR_INDEX_BRIGHTNESS" val="0"/>
  <p:tag name="KSO_WM_UNIT_FILL_TYPE" val="1"/>
  <p:tag name="KSO_WM_UNIT_LINE_FILL_TYPE" val="2"/>
  <p:tag name="KSO_WM_UNIT_LINE_FORE_SCHEMECOLOR_INDEX" val="13"/>
  <p:tag name="KSO_WM_UNIT_LINE_FORE_SCHEMECOLOR_INDEX_BRIGHTNESS" val="0"/>
  <p:tag name="KSO_WM_UNIT_TEXT_FILL_FORE_SCHEMECOLOR_INDEX" val="13"/>
  <p:tag name="KSO_WM_UNIT_TEXT_FILL_FORE_SCHEMECOLOR_INDEX_BRIGHTNESS" val="0"/>
  <p:tag name="KSO_WM_UNIT_TEXT_FILL_TYPE" val="1"/>
</p:tagLst>
</file>

<file path=ppt/tags/tag653.xml><?xml version="1.0" encoding="utf-8"?>
<p:tagLst xmlns:p="http://schemas.openxmlformats.org/presentationml/2006/main">
  <p:tag name="KSO_WM_UNIT_FILL_FORE_SCHEMECOLOR_INDEX" val="5"/>
  <p:tag name="KSO_WM_UNIT_FILL_FORE_SCHEMECOLOR_INDEX_BRIGHTNESS" val="0"/>
  <p:tag name="KSO_WM_UNIT_FILL_TYPE" val="1"/>
  <p:tag name="KSO_WM_UNIT_LINE_FILL_TYPE" val="2"/>
  <p:tag name="KSO_WM_UNIT_LINE_FORE_SCHEMECOLOR_INDEX" val="13"/>
  <p:tag name="KSO_WM_UNIT_LINE_FORE_SCHEMECOLOR_INDEX_BRIGHTNESS" val="0"/>
  <p:tag name="KSO_WM_UNIT_TEXT_FILL_FORE_SCHEMECOLOR_INDEX" val="13"/>
  <p:tag name="KSO_WM_UNIT_TEXT_FILL_FORE_SCHEMECOLOR_INDEX_BRIGHTNESS" val="0"/>
  <p:tag name="KSO_WM_UNIT_TEXT_FILL_TYPE" val="1"/>
</p:tagLst>
</file>

<file path=ppt/tags/tag65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5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5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5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5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5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6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6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6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63.xml><?xml version="1.0" encoding="utf-8"?>
<p:tagLst xmlns:p="http://schemas.openxmlformats.org/presentationml/2006/main">
  <p:tag name="KSO_WM_UNIT_LINE_FILL_TYPE" val="2"/>
  <p:tag name="KSO_WM_UNIT_LINE_FORE_SCHEMECOLOR_INDEX" val="13"/>
  <p:tag name="KSO_WM_UNIT_LINE_FORE_SCHEMECOLOR_INDEX_BRIGHTNESS" val="0"/>
  <p:tag name="KSO_WM_UNIT_TEXT_FILL_FORE_SCHEMECOLOR_INDEX" val="13"/>
  <p:tag name="KSO_WM_UNIT_TEXT_FILL_FORE_SCHEMECOLOR_INDEX_BRIGHTNESS" val="0"/>
  <p:tag name="KSO_WM_UNIT_TEXT_FILL_TYPE" val="1"/>
</p:tagLst>
</file>

<file path=ppt/tags/tag664.xml><?xml version="1.0" encoding="utf-8"?>
<p:tagLst xmlns:p="http://schemas.openxmlformats.org/presentationml/2006/main">
  <p:tag name="KSO_WM_UNIT_LINE_FILL_TYPE" val="2"/>
  <p:tag name="KSO_WM_UNIT_LINE_FORE_SCHEMECOLOR_INDEX" val="13"/>
  <p:tag name="KSO_WM_UNIT_LINE_FORE_SCHEMECOLOR_INDEX_BRIGHTNESS" val="0"/>
  <p:tag name="KSO_WM_UNIT_TEXT_FILL_FORE_SCHEMECOLOR_INDEX" val="13"/>
  <p:tag name="KSO_WM_UNIT_TEXT_FILL_FORE_SCHEMECOLOR_INDEX_BRIGHTNESS" val="0"/>
  <p:tag name="KSO_WM_UNIT_TEXT_FILL_TYPE" val="1"/>
</p:tagLst>
</file>

<file path=ppt/tags/tag665.xml><?xml version="1.0" encoding="utf-8"?>
<p:tagLst xmlns:p="http://schemas.openxmlformats.org/presentationml/2006/main">
  <p:tag name="KSO_WM_UNIT_LINE_FILL_TYPE" val="2"/>
  <p:tag name="KSO_WM_UNIT_LINE_FORE_SCHEMECOLOR_INDEX" val="13"/>
  <p:tag name="KSO_WM_UNIT_LINE_FORE_SCHEMECOLOR_INDEX_BRIGHTNESS" val="0"/>
  <p:tag name="KSO_WM_UNIT_TEXT_FILL_FORE_SCHEMECOLOR_INDEX" val="13"/>
  <p:tag name="KSO_WM_UNIT_TEXT_FILL_FORE_SCHEMECOLOR_INDEX_BRIGHTNESS" val="0"/>
  <p:tag name="KSO_WM_UNIT_TEXT_FILL_TYPE" val="1"/>
</p:tagLst>
</file>

<file path=ppt/tags/tag666.xml><?xml version="1.0" encoding="utf-8"?>
<p:tagLst xmlns:p="http://schemas.openxmlformats.org/presentationml/2006/main">
  <p:tag name="KSO_WM_UNIT_LINE_FILL_TYPE" val="2"/>
  <p:tag name="KSO_WM_UNIT_LINE_FORE_SCHEMECOLOR_INDEX" val="13"/>
  <p:tag name="KSO_WM_UNIT_LINE_FORE_SCHEMECOLOR_INDEX_BRIGHTNESS" val="0"/>
  <p:tag name="KSO_WM_UNIT_TEXT_FILL_FORE_SCHEMECOLOR_INDEX" val="13"/>
  <p:tag name="KSO_WM_UNIT_TEXT_FILL_FORE_SCHEMECOLOR_INDEX_BRIGHTNESS" val="0"/>
  <p:tag name="KSO_WM_UNIT_TEXT_FILL_TYPE" val="1"/>
</p:tagLst>
</file>

<file path=ppt/tags/tag66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6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6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7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7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7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7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7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7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7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7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78.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14"/>
  <p:tag name="KSO_WM_UNIT_TEXT_FILL_FORE_SCHEMECOLOR_INDEX_BRIGHTNESS" val="-0.05"/>
  <p:tag name="KSO_WM_UNIT_TEXT_FILL_TYPE" val="1"/>
</p:tagLst>
</file>

<file path=ppt/tags/tag67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8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8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8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8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84.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685.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686.xml><?xml version="1.0" encoding="utf-8"?>
<p:tagLst xmlns:p="http://schemas.openxmlformats.org/presentationml/2006/main">
  <p:tag name="KSO_WM_UNIT_TEXT_FILL_FORE_SCHEMECOLOR_INDEX" val="14"/>
  <p:tag name="KSO_WM_UNIT_TEXT_FILL_FORE_SCHEMECOLOR_INDEX_BRIGHTNESS" val="0"/>
  <p:tag name="KSO_WM_UNIT_TEXT_FILL_TYPE" val="1"/>
</p:tagLst>
</file>

<file path=ppt/tags/tag68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8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8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90.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691.xml><?xml version="1.0" encoding="utf-8"?>
<p:tagLst xmlns:p="http://schemas.openxmlformats.org/presentationml/2006/main">
  <p:tag name="KSO_WM_UNIT_TEXT_FILL_FORE_SCHEMECOLOR_INDEX" val="14"/>
  <p:tag name="KSO_WM_UNIT_TEXT_FILL_FORE_SCHEMECOLOR_INDEX_BRIGHTNESS" val="0"/>
  <p:tag name="KSO_WM_UNIT_TEXT_FILL_TYPE" val="1"/>
</p:tagLst>
</file>

<file path=ppt/tags/tag692.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693.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69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9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9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9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9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9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00.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14"/>
  <p:tag name="KSO_WM_UNIT_TEXT_FILL_FORE_SCHEMECOLOR_INDEX_BRIGHTNESS" val="-0.05"/>
  <p:tag name="KSO_WM_UNIT_TEXT_FILL_TYPE" val="1"/>
</p:tagLst>
</file>

<file path=ppt/tags/tag70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0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0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0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05.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706.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707.xml><?xml version="1.0" encoding="utf-8"?>
<p:tagLst xmlns:p="http://schemas.openxmlformats.org/presentationml/2006/main">
  <p:tag name="KSO_WM_UNIT_TEXT_FILL_FORE_SCHEMECOLOR_INDEX" val="14"/>
  <p:tag name="KSO_WM_UNIT_TEXT_FILL_FORE_SCHEMECOLOR_INDEX_BRIGHTNESS" val="0"/>
  <p:tag name="KSO_WM_UNIT_TEXT_FILL_TYPE" val="1"/>
</p:tagLst>
</file>

<file path=ppt/tags/tag70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0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1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1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12.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14"/>
  <p:tag name="KSO_WM_UNIT_TEXT_FILL_FORE_SCHEMECOLOR_INDEX_BRIGHTNESS" val="-0.05"/>
  <p:tag name="KSO_WM_UNIT_TEXT_FILL_TYPE" val="1"/>
</p:tagLst>
</file>

<file path=ppt/tags/tag71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1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1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1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1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1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19.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720.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721.xml><?xml version="1.0" encoding="utf-8"?>
<p:tagLst xmlns:p="http://schemas.openxmlformats.org/presentationml/2006/main">
  <p:tag name="KSO_WM_UNIT_TEXT_FILL_FORE_SCHEMECOLOR_INDEX" val="14"/>
  <p:tag name="KSO_WM_UNIT_TEXT_FILL_FORE_SCHEMECOLOR_INDEX_BRIGHTNESS" val="0"/>
  <p:tag name="KSO_WM_UNIT_TEXT_FILL_TYPE" val="1"/>
</p:tagLst>
</file>

<file path=ppt/tags/tag72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2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2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2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26.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14"/>
  <p:tag name="KSO_WM_UNIT_TEXT_FILL_FORE_SCHEMECOLOR_INDEX_BRIGHTNESS" val="-0.05"/>
  <p:tag name="KSO_WM_UNIT_TEXT_FILL_TYPE" val="1"/>
</p:tagLst>
</file>

<file path=ppt/tags/tag72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2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2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3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3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3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33.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734.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735.xml><?xml version="1.0" encoding="utf-8"?>
<p:tagLst xmlns:p="http://schemas.openxmlformats.org/presentationml/2006/main">
  <p:tag name="KSO_WM_UNIT_TEXT_FILL_FORE_SCHEMECOLOR_INDEX" val="14"/>
  <p:tag name="KSO_WM_UNIT_TEXT_FILL_FORE_SCHEMECOLOR_INDEX_BRIGHTNESS" val="0"/>
  <p:tag name="KSO_WM_UNIT_TEXT_FILL_TYPE" val="1"/>
</p:tagLst>
</file>

<file path=ppt/tags/tag73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3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38.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14"/>
  <p:tag name="KSO_WM_UNIT_TEXT_FILL_FORE_SCHEMECOLOR_INDEX_BRIGHTNESS" val="-0.05"/>
  <p:tag name="KSO_WM_UNIT_TEXT_FILL_TYPE" val="1"/>
</p:tagLst>
</file>

<file path=ppt/tags/tag73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40.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741.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742.xml><?xml version="1.0" encoding="utf-8"?>
<p:tagLst xmlns:p="http://schemas.openxmlformats.org/presentationml/2006/main">
  <p:tag name="KSO_WM_UNIT_TEXT_FILL_FORE_SCHEMECOLOR_INDEX" val="14"/>
  <p:tag name="KSO_WM_UNIT_TEXT_FILL_FORE_SCHEMECOLOR_INDEX_BRIGHTNESS" val="0"/>
  <p:tag name="KSO_WM_UNIT_TEXT_FILL_TYPE" val="1"/>
</p:tagLst>
</file>

<file path=ppt/tags/tag743.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14"/>
  <p:tag name="KSO_WM_UNIT_TEXT_FILL_FORE_SCHEMECOLOR_INDEX_BRIGHTNESS" val="-0.05"/>
  <p:tag name="KSO_WM_UNIT_TEXT_FILL_TYPE" val="1"/>
</p:tagLst>
</file>

<file path=ppt/tags/tag74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4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4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4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4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49.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750.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751.xml><?xml version="1.0" encoding="utf-8"?>
<p:tagLst xmlns:p="http://schemas.openxmlformats.org/presentationml/2006/main">
  <p:tag name="KSO_WM_UNIT_TEXT_FILL_FORE_SCHEMECOLOR_INDEX" val="14"/>
  <p:tag name="KSO_WM_UNIT_TEXT_FILL_FORE_SCHEMECOLOR_INDEX_BRIGHTNESS" val="0"/>
  <p:tag name="KSO_WM_UNIT_TEXT_FILL_TYPE" val="1"/>
</p:tagLst>
</file>

<file path=ppt/tags/tag752.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14"/>
  <p:tag name="KSO_WM_UNIT_TEXT_FILL_FORE_SCHEMECOLOR_INDEX_BRIGHTNESS" val="-0.05"/>
  <p:tag name="KSO_WM_UNIT_TEXT_FILL_TYPE" val="1"/>
</p:tagLst>
</file>

<file path=ppt/tags/tag75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5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5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5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5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58.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759.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760.xml><?xml version="1.0" encoding="utf-8"?>
<p:tagLst xmlns:p="http://schemas.openxmlformats.org/presentationml/2006/main">
  <p:tag name="KSO_WM_UNIT_TEXT_FILL_FORE_SCHEMECOLOR_INDEX" val="14"/>
  <p:tag name="KSO_WM_UNIT_TEXT_FILL_FORE_SCHEMECOLOR_INDEX_BRIGHTNESS" val="0"/>
  <p:tag name="KSO_WM_UNIT_TEXT_FILL_TYPE" val="1"/>
</p:tagLst>
</file>

<file path=ppt/tags/tag761.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14"/>
  <p:tag name="KSO_WM_UNIT_TEXT_FILL_FORE_SCHEMECOLOR_INDEX_BRIGHTNESS" val="-0.05"/>
  <p:tag name="KSO_WM_UNIT_TEXT_FILL_TYPE" val="1"/>
</p:tagLst>
</file>

<file path=ppt/tags/tag762.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14"/>
  <p:tag name="KSO_WM_UNIT_TEXT_FILL_FORE_SCHEMECOLOR_INDEX_BRIGHTNESS" val="-0.05"/>
  <p:tag name="KSO_WM_UNIT_TEXT_FILL_TYPE" val="1"/>
</p:tagLst>
</file>

<file path=ppt/tags/tag76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6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6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6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6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68.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769.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770.xml><?xml version="1.0" encoding="utf-8"?>
<p:tagLst xmlns:p="http://schemas.openxmlformats.org/presentationml/2006/main">
  <p:tag name="KSO_WM_UNIT_TEXT_FILL_FORE_SCHEMECOLOR_INDEX" val="14"/>
  <p:tag name="KSO_WM_UNIT_TEXT_FILL_FORE_SCHEMECOLOR_INDEX_BRIGHTNESS" val="0"/>
  <p:tag name="KSO_WM_UNIT_TEXT_FILL_TYPE" val="1"/>
</p:tagLst>
</file>

<file path=ppt/tags/tag771.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14"/>
  <p:tag name="KSO_WM_UNIT_TEXT_FILL_FORE_SCHEMECOLOR_INDEX_BRIGHTNESS" val="-0.05"/>
  <p:tag name="KSO_WM_UNIT_TEXT_FILL_TYPE" val="1"/>
</p:tagLst>
</file>

<file path=ppt/tags/tag77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7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7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7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76.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777.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778.xml><?xml version="1.0" encoding="utf-8"?>
<p:tagLst xmlns:p="http://schemas.openxmlformats.org/presentationml/2006/main">
  <p:tag name="KSO_WM_UNIT_TEXT_FILL_FORE_SCHEMECOLOR_INDEX" val="14"/>
  <p:tag name="KSO_WM_UNIT_TEXT_FILL_FORE_SCHEMECOLOR_INDEX_BRIGHTNESS" val="0"/>
  <p:tag name="KSO_WM_UNIT_TEXT_FILL_TYPE" val="1"/>
</p:tagLst>
</file>

<file path=ppt/tags/tag77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8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8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8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8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8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8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8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8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8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8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9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9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9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9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9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9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9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9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9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9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0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0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0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0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0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0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0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0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0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0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1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1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12.xml><?xml version="1.0" encoding="utf-8"?>
<p:tagLst xmlns:p="http://schemas.openxmlformats.org/presentationml/2006/main">
  <p:tag name="KSO_WM_UNIT_TEXT_FILL_FORE_SCHEMECOLOR_INDEX" val="14"/>
  <p:tag name="KSO_WM_UNIT_TEXT_FILL_FORE_SCHEMECOLOR_INDEX_BRIGHTNESS" val="0"/>
  <p:tag name="KSO_WM_UNIT_TEXT_FILL_TYPE" val="1"/>
</p:tagLst>
</file>

<file path=ppt/tags/tag813.xml><?xml version="1.0" encoding="utf-8"?>
<p:tagLst xmlns:p="http://schemas.openxmlformats.org/presentationml/2006/main">
  <p:tag name="AS_NET" val="4.0.30319.42000"/>
  <p:tag name="AS_OS" val="Microsoft Windows NT 6.2.9200.0"/>
  <p:tag name="AS_RELEASE_DATE" val="2025.11.14"/>
  <p:tag name="AS_TITLE" val="Aspose.Slides for .NET 4.6.2"/>
  <p:tag name="AS_VERSION" val="25.11"/>
  <p:tag name="COMMONDATA" val="eyJoZGlkIjoiYzU2NzA1NjFiZjYzN2YwNzQyNjM2YmFjZjhlOTk0ZmMifQ=="/>
  <p:tag name="KSO_WPP_MARK_KEY" val="49eaecc9-13ad-4f0b-a9fa-d753ab3bae45"/>
</p:tagLst>
</file>

<file path=ppt/theme/theme1.xml><?xml version="1.0" encoding="utf-8"?>
<a:theme xmlns:a="http://schemas.openxmlformats.org/drawingml/2006/main" name="1">
  <a:themeElements>
    <a:clrScheme name="">
      <a:dk1>
        <a:srgbClr val="000000"/>
      </a:dk1>
      <a:lt1>
        <a:srgbClr val="FFFFFF"/>
      </a:lt1>
      <a:dk2>
        <a:srgbClr val="FAFAFA"/>
      </a:dk2>
      <a:lt2>
        <a:srgbClr val="FFFFFF"/>
      </a:lt2>
      <a:accent1>
        <a:srgbClr val="C30000"/>
      </a:accent1>
      <a:accent2>
        <a:srgbClr val="3B3E4D"/>
      </a:accent2>
      <a:accent3>
        <a:srgbClr val="C30000"/>
      </a:accent3>
      <a:accent4>
        <a:srgbClr val="3B3E4D"/>
      </a:accent4>
      <a:accent5>
        <a:srgbClr val="C30000"/>
      </a:accent5>
      <a:accent6>
        <a:srgbClr val="3B3E4D"/>
      </a:accent6>
      <a:hlink>
        <a:srgbClr val="5FCBFB"/>
      </a:hlink>
      <a:folHlink>
        <a:srgbClr val="B759BC"/>
      </a:folHlink>
    </a:clrScheme>
    <a:fontScheme name="Dividend">
      <a:majorFont>
        <a:latin typeface="Gill Sans MT"/>
        <a:ea typeface="华文中宋"/>
        <a:cs typeface="Arial"/>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华文中宋"/>
        <a:cs typeface="Arial"/>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Calibri Light"/>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Calibri Light"/>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24909</Words>
  <Application>WPS 演示</Application>
  <PresentationFormat/>
  <Paragraphs>2310</Paragraphs>
  <Slides>138</Slides>
  <Notes>0</Notes>
  <HiddenSlides>0</HiddenSlides>
  <MMClips>0</MMClips>
  <ScaleCrop>false</ScaleCrop>
  <HeadingPairs>
    <vt:vector size="8" baseType="variant">
      <vt:variant>
        <vt:lpstr>已用的字体</vt:lpstr>
      </vt:variant>
      <vt:variant>
        <vt:i4>32</vt:i4>
      </vt:variant>
      <vt:variant>
        <vt:lpstr>主题</vt:lpstr>
      </vt:variant>
      <vt:variant>
        <vt:i4>1</vt:i4>
      </vt:variant>
      <vt:variant>
        <vt:lpstr>嵌入 OLE 服务器</vt:lpstr>
      </vt:variant>
      <vt:variant>
        <vt:i4>1</vt:i4>
      </vt:variant>
      <vt:variant>
        <vt:lpstr>幻灯片标题</vt:lpstr>
      </vt:variant>
      <vt:variant>
        <vt:i4>138</vt:i4>
      </vt:variant>
    </vt:vector>
  </HeadingPairs>
  <TitlesOfParts>
    <vt:vector size="172" baseType="lpstr">
      <vt:lpstr>Arial</vt:lpstr>
      <vt:lpstr>宋体</vt:lpstr>
      <vt:lpstr>Wingdings</vt:lpstr>
      <vt:lpstr>Microsoft YaHei UI</vt:lpstr>
      <vt:lpstr>Wingdings 2</vt:lpstr>
      <vt:lpstr>微软雅黑</vt:lpstr>
      <vt:lpstr>Century Gothic</vt:lpstr>
      <vt:lpstr>冬青黑体简体中文 W3</vt:lpstr>
      <vt:lpstr>黑体</vt:lpstr>
      <vt:lpstr>-apple-system</vt:lpstr>
      <vt:lpstr>字魂58号-创中黑</vt:lpstr>
      <vt:lpstr>Arial Unicode MS</vt:lpstr>
      <vt:lpstr>华文中宋</vt:lpstr>
      <vt:lpstr>Gill Sans MT</vt:lpstr>
      <vt:lpstr>Calibri</vt:lpstr>
      <vt:lpstr>Calibri</vt:lpstr>
      <vt:lpstr>Arial</vt:lpstr>
      <vt:lpstr>楷体</vt:lpstr>
      <vt:lpstr>思源黑体</vt:lpstr>
      <vt:lpstr>Wingdings</vt:lpstr>
      <vt:lpstr>Times New Roman</vt:lpstr>
      <vt:lpstr>Droid Sans Fallback</vt:lpstr>
      <vt:lpstr>-apple-system</vt:lpstr>
      <vt:lpstr>Droid Sans Fallback</vt:lpstr>
      <vt:lpstr>冬青黑体简体中文 W3</vt:lpstr>
      <vt:lpstr>字魂58号-创中黑</vt:lpstr>
      <vt:lpstr>思源黑体</vt:lpstr>
      <vt:lpstr>华康黑体W3</vt:lpstr>
      <vt:lpstr>Be Happy</vt:lpstr>
      <vt:lpstr>字魂创中黑</vt:lpstr>
      <vt:lpstr>Saturday Sans Regular</vt:lpstr>
      <vt:lpstr>方正大黑体_GBK</vt:lpstr>
      <vt:lpstr>1</vt:lpstr>
      <vt:lpstr>MSGraph.Chart.8</vt:lpstr>
      <vt:lpstr>PowerPoint 演示文稿</vt:lpstr>
      <vt:lpstr>    目录</vt:lpstr>
      <vt:lpstr>PowerPoint 演示文稿</vt:lpstr>
      <vt:lpstr>第一节  安全生产法解读</vt:lpstr>
      <vt:lpstr>第一节  安全生产法解读</vt:lpstr>
      <vt:lpstr>第一节  安全生产法解读</vt:lpstr>
      <vt:lpstr>第一节  安全生产法解读</vt:lpstr>
      <vt:lpstr>第一节  安全生产法解读</vt:lpstr>
      <vt:lpstr>第一节  安全生产法解读</vt:lpstr>
      <vt:lpstr>第一节  安全生产法解读</vt:lpstr>
      <vt:lpstr>第一节  安全生产法解读</vt:lpstr>
      <vt:lpstr>第一节  安全生产法解读</vt:lpstr>
      <vt:lpstr>第一节  安全生产法解读</vt:lpstr>
      <vt:lpstr>第一节  安全生产法解读</vt:lpstr>
      <vt:lpstr>第一节  安全生产法解读</vt:lpstr>
      <vt:lpstr>第一节  安全生产法解读</vt:lpstr>
      <vt:lpstr>第一节  安全生产法解读</vt:lpstr>
      <vt:lpstr>第一节  安全生产法解读</vt:lpstr>
      <vt:lpstr>第一节  安全生产法解读</vt:lpstr>
      <vt:lpstr>第一节  安全生产法解读</vt:lpstr>
      <vt:lpstr>第一节  安全生产法解读</vt:lpstr>
      <vt:lpstr>第一节  安全生产法解读</vt:lpstr>
      <vt:lpstr>第一节  安全生产法解读</vt:lpstr>
      <vt:lpstr>第一节  安全生产法解读</vt:lpstr>
      <vt:lpstr>第一节  安全生产法解读</vt:lpstr>
      <vt:lpstr>第一节  安全生产法解读</vt:lpstr>
      <vt:lpstr>第一节  安全生产法解读</vt:lpstr>
      <vt:lpstr>第一节  安全生产法解读</vt:lpstr>
      <vt:lpstr>第一节  安全生产法解读</vt:lpstr>
      <vt:lpstr>第一节  安全生产法解读</vt:lpstr>
      <vt:lpstr>第一节  安全生产法解读</vt:lpstr>
      <vt:lpstr>第一节  安全生产法解读</vt:lpstr>
      <vt:lpstr>第一节  安全生产法解读</vt:lpstr>
      <vt:lpstr>第一节  安全生产法解读</vt:lpstr>
      <vt:lpstr>第一节  安全生产法解读</vt:lpstr>
      <vt:lpstr>第一节  安全生产法解读</vt:lpstr>
      <vt:lpstr>第一节  安全生产法解读</vt:lpstr>
      <vt:lpstr>第一节  安全生产法解读</vt:lpstr>
      <vt:lpstr>第一节  安全生产法解读</vt:lpstr>
      <vt:lpstr>第一节  安全生产法解读</vt:lpstr>
      <vt:lpstr>PowerPoint 演示文稿</vt:lpstr>
      <vt:lpstr>第二节  用电安全指示</vt:lpstr>
      <vt:lpstr>第二节  用电安全指示</vt:lpstr>
      <vt:lpstr>第二节  用电安全指示</vt:lpstr>
      <vt:lpstr>第二节  用电安全指示</vt:lpstr>
      <vt:lpstr>第二节  用电安全指示</vt:lpstr>
      <vt:lpstr>第二节  用电安全指示</vt:lpstr>
      <vt:lpstr>第二节  用电安全指示</vt:lpstr>
      <vt:lpstr>第二节  用电安全指示</vt:lpstr>
      <vt:lpstr>第二节  用电安全指示</vt:lpstr>
      <vt:lpstr>第二节  用电安全指示</vt:lpstr>
      <vt:lpstr>第二节  用电安全指示</vt:lpstr>
      <vt:lpstr>第二节  用电安全指示</vt:lpstr>
      <vt:lpstr>第二节  用电安全指示</vt:lpstr>
      <vt:lpstr>PowerPoint 演示文稿</vt:lpstr>
      <vt:lpstr>第三节  消防安全知识</vt:lpstr>
      <vt:lpstr>第三节  消防安全知识</vt:lpstr>
      <vt:lpstr>第三节  消防安全知识</vt:lpstr>
      <vt:lpstr>第三节  消防安全知识</vt:lpstr>
      <vt:lpstr>第三节  消防安全知识</vt:lpstr>
      <vt:lpstr>第三节  消防安全知识</vt:lpstr>
      <vt:lpstr>第三节  消防安全知识</vt:lpstr>
      <vt:lpstr>第三节  消防安全知识</vt:lpstr>
      <vt:lpstr>第三节  消防安全知识</vt:lpstr>
      <vt:lpstr>第三节  消防安全知识</vt:lpstr>
      <vt:lpstr>第三节  消防安全知识</vt:lpstr>
      <vt:lpstr>第三节  消防安全知识</vt:lpstr>
      <vt:lpstr>第三节  消防安全知识</vt:lpstr>
      <vt:lpstr>第三节  消防安全知识</vt:lpstr>
      <vt:lpstr>第三节  消防安全知识</vt:lpstr>
      <vt:lpstr>第三节  消防安全知识</vt:lpstr>
      <vt:lpstr>第三节  消防安全知识</vt:lpstr>
      <vt:lpstr>第三节  消防安全知识</vt:lpstr>
      <vt:lpstr>第三节  消防安全知识</vt:lpstr>
      <vt:lpstr>第三节  消防安全知识</vt:lpstr>
      <vt:lpstr>第三节  消防安全知识</vt:lpstr>
      <vt:lpstr>第三节  消防安全知识</vt:lpstr>
      <vt:lpstr>第三节  消防安全知识</vt:lpstr>
      <vt:lpstr>第三节  消防安全知识</vt:lpstr>
      <vt:lpstr>第三节  消防安全知识</vt:lpstr>
      <vt:lpstr>第三节  消防安全知识</vt:lpstr>
      <vt:lpstr>第三节  消防安全知识</vt:lpstr>
      <vt:lpstr>第三节  消防安全知识</vt:lpstr>
      <vt:lpstr>第三节  消防安全知识</vt:lpstr>
      <vt:lpstr>第三节  消防安全知识</vt:lpstr>
      <vt:lpstr>第三节  消防安全知识</vt:lpstr>
      <vt:lpstr>第三节  消防安全知识</vt:lpstr>
      <vt:lpstr>第三节  消防安全知识</vt:lpstr>
      <vt:lpstr>第三节  消防安全知识</vt:lpstr>
      <vt:lpstr>PowerPoint 演示文稿</vt:lpstr>
      <vt:lpstr>第四节  有限空间作业安全</vt:lpstr>
      <vt:lpstr>第四节  有限空间作业安全</vt:lpstr>
      <vt:lpstr>第四节  有限空间作业安全</vt:lpstr>
      <vt:lpstr>第四节  有限空间作业安全</vt:lpstr>
      <vt:lpstr>第四节  有限空间作业安全</vt:lpstr>
      <vt:lpstr>第四节  有限空间作业安全</vt:lpstr>
      <vt:lpstr>第四节  有限空间作业安全</vt:lpstr>
      <vt:lpstr>第四节  有限空间作业安全</vt:lpstr>
      <vt:lpstr>第四节  有限空间作业安全</vt:lpstr>
      <vt:lpstr>第四节  有限空间作业安全</vt:lpstr>
      <vt:lpstr>第四节  有限空间作业安全</vt:lpstr>
      <vt:lpstr>第四节  有限空间作业安全</vt:lpstr>
      <vt:lpstr>第四节  有限空间作业安全</vt:lpstr>
      <vt:lpstr>第四节  有限空间作业安全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第六节  汛期安全注意事项</vt:lpstr>
      <vt:lpstr>第六节  汛期安全注意事项</vt:lpstr>
      <vt:lpstr>第六节  汛期安全注意事项</vt:lpstr>
      <vt:lpstr>第六节  汛期安全注意事项</vt:lpstr>
      <vt:lpstr>第六节  汛期安全注意事项</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语</cp:lastModifiedBy>
  <cp:revision>2</cp:revision>
  <cp:lastPrinted>2026-09-14T20:55:00Z</cp:lastPrinted>
  <dcterms:created xsi:type="dcterms:W3CDTF">2026-09-14T20:55:00Z</dcterms:created>
  <dcterms:modified xsi:type="dcterms:W3CDTF">2026-09-14T13:30:15Z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2052-12.1.0.28505</vt:lpwstr>
  </property>
  <property fmtid="{D5CDD505-2E9C-101B-9397-08002B2CF9AE}" pid="3" name="ICV">
    <vt:lpwstr>875108F4630740F39EBFC3E8670F81D2_12</vt:lpwstr>
  </property>
</Properties>
</file>