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Lst>
  <p:notesMasterIdLst>
    <p:notesMasterId r:id="rId109"/>
  </p:notesMasterIdLst>
  <p:handoutMasterIdLst>
    <p:handoutMasterId r:id="rId110"/>
  </p:handoutMasterIdLst>
  <p:sldIdLst>
    <p:sldId id="581" r:id="rId5"/>
    <p:sldId id="579" r:id="rId6"/>
    <p:sldId id="1081" r:id="rId7"/>
    <p:sldId id="1150" r:id="rId8"/>
    <p:sldId id="1188" r:id="rId9"/>
    <p:sldId id="1103" r:id="rId10"/>
    <p:sldId id="1104" r:id="rId11"/>
    <p:sldId id="1082" r:id="rId12"/>
    <p:sldId id="1083" r:id="rId13"/>
    <p:sldId id="1189" r:id="rId14"/>
    <p:sldId id="1190" r:id="rId15"/>
    <p:sldId id="1191" r:id="rId16"/>
    <p:sldId id="1192" r:id="rId17"/>
    <p:sldId id="1193" r:id="rId18"/>
    <p:sldId id="1194" r:id="rId19"/>
    <p:sldId id="1195" r:id="rId20"/>
    <p:sldId id="1196" r:id="rId21"/>
    <p:sldId id="1197" r:id="rId22"/>
    <p:sldId id="1198" r:id="rId23"/>
    <p:sldId id="1199" r:id="rId24"/>
    <p:sldId id="1200" r:id="rId25"/>
    <p:sldId id="1201" r:id="rId26"/>
    <p:sldId id="1202" r:id="rId27"/>
    <p:sldId id="1203" r:id="rId28"/>
    <p:sldId id="1204" r:id="rId29"/>
    <p:sldId id="1205" r:id="rId30"/>
    <p:sldId id="1206" r:id="rId31"/>
    <p:sldId id="1207" r:id="rId32"/>
    <p:sldId id="1208" r:id="rId33"/>
    <p:sldId id="1209" r:id="rId34"/>
    <p:sldId id="1060" r:id="rId35"/>
    <p:sldId id="894" r:id="rId36"/>
    <p:sldId id="901" r:id="rId37"/>
    <p:sldId id="1062" r:id="rId38"/>
    <p:sldId id="1064" r:id="rId39"/>
    <p:sldId id="1063" r:id="rId40"/>
    <p:sldId id="1065" r:id="rId41"/>
    <p:sldId id="1066" r:id="rId42"/>
    <p:sldId id="908" r:id="rId43"/>
    <p:sldId id="1067" r:id="rId44"/>
    <p:sldId id="1084" r:id="rId45"/>
    <p:sldId id="1085" r:id="rId46"/>
    <p:sldId id="1086" r:id="rId47"/>
    <p:sldId id="1087" r:id="rId48"/>
    <p:sldId id="1088" r:id="rId49"/>
    <p:sldId id="1089" r:id="rId50"/>
    <p:sldId id="1090" r:id="rId51"/>
    <p:sldId id="1091" r:id="rId52"/>
    <p:sldId id="1093" r:id="rId53"/>
    <p:sldId id="1094" r:id="rId54"/>
    <p:sldId id="1095" r:id="rId55"/>
    <p:sldId id="1215" r:id="rId56"/>
    <p:sldId id="1217" r:id="rId57"/>
    <p:sldId id="1218" r:id="rId58"/>
    <p:sldId id="1210" r:id="rId59"/>
    <p:sldId id="1105" r:id="rId60"/>
    <p:sldId id="1106" r:id="rId61"/>
    <p:sldId id="1107" r:id="rId62"/>
    <p:sldId id="1108" r:id="rId63"/>
    <p:sldId id="1109" r:id="rId64"/>
    <p:sldId id="1110" r:id="rId65"/>
    <p:sldId id="1111" r:id="rId66"/>
    <p:sldId id="1112" r:id="rId67"/>
    <p:sldId id="1113" r:id="rId68"/>
    <p:sldId id="1114" r:id="rId69"/>
    <p:sldId id="1115" r:id="rId70"/>
    <p:sldId id="1116" r:id="rId71"/>
    <p:sldId id="1117" r:id="rId72"/>
    <p:sldId id="1118" r:id="rId73"/>
    <p:sldId id="1119" r:id="rId74"/>
    <p:sldId id="1120" r:id="rId75"/>
    <p:sldId id="1121" r:id="rId76"/>
    <p:sldId id="1122" r:id="rId77"/>
    <p:sldId id="1123" r:id="rId78"/>
    <p:sldId id="1124" r:id="rId79"/>
    <p:sldId id="1125" r:id="rId80"/>
    <p:sldId id="1126" r:id="rId81"/>
    <p:sldId id="1127" r:id="rId82"/>
    <p:sldId id="1128" r:id="rId83"/>
    <p:sldId id="1129" r:id="rId84"/>
    <p:sldId id="1130" r:id="rId85"/>
    <p:sldId id="1131" r:id="rId86"/>
    <p:sldId id="1132" r:id="rId87"/>
    <p:sldId id="1133" r:id="rId88"/>
    <p:sldId id="1134" r:id="rId89"/>
    <p:sldId id="1135" r:id="rId90"/>
    <p:sldId id="1136" r:id="rId91"/>
    <p:sldId id="1137" r:id="rId92"/>
    <p:sldId id="1138" r:id="rId93"/>
    <p:sldId id="1139" r:id="rId94"/>
    <p:sldId id="1140" r:id="rId95"/>
    <p:sldId id="1141" r:id="rId96"/>
    <p:sldId id="1142" r:id="rId97"/>
    <p:sldId id="1157" r:id="rId98"/>
    <p:sldId id="1158" r:id="rId99"/>
    <p:sldId id="1143" r:id="rId100"/>
    <p:sldId id="1144" r:id="rId101"/>
    <p:sldId id="1156" r:id="rId102"/>
    <p:sldId id="1145" r:id="rId103"/>
    <p:sldId id="1146" r:id="rId104"/>
    <p:sldId id="1147" r:id="rId105"/>
    <p:sldId id="1148" r:id="rId106"/>
    <p:sldId id="1149" r:id="rId107"/>
    <p:sldId id="892" r:id="rId108"/>
  </p:sldIdLst>
  <p:sldSz cx="9144000" cy="6858000" type="screen4x3"/>
  <p:notesSz cx="7099300" cy="10234613"/>
  <p:custDataLst>
    <p:tags r:id="rId111"/>
  </p:custDataLst>
  <p:defaultTextStyle>
    <a:defPPr>
      <a:defRPr lang="en-US"/>
    </a:defPPr>
    <a:lvl1pPr marL="0" lvl="0"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1pPr>
    <a:lvl2pPr marL="457200" lvl="1"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2pPr>
    <a:lvl3pPr marL="914400" lvl="2"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3pPr>
    <a:lvl4pPr marL="1371600" lvl="3"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4pPr>
    <a:lvl5pPr marL="1828800" lvl="4"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5pPr>
    <a:lvl6pPr marL="2286000" lvl="5"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6pPr>
    <a:lvl7pPr marL="2743200" lvl="6"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7pPr>
    <a:lvl8pPr marL="3200400" lvl="7"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8pPr>
    <a:lvl9pPr marL="3657600" lvl="8" indent="0" algn="l" defTabSz="914400" rtl="0" eaLnBrk="1" fontAlgn="base" latinLnBrk="0" hangingPunct="1">
      <a:lnSpc>
        <a:spcPct val="100000"/>
      </a:lnSpc>
      <a:spcBef>
        <a:spcPct val="0"/>
      </a:spcBef>
      <a:spcAft>
        <a:spcPct val="0"/>
      </a:spcAft>
      <a:buSzTx/>
      <a:buNone/>
      <a:defRPr b="1" i="0" u="none" kern="1200" baseline="0">
        <a:solidFill>
          <a:schemeClr val="tx1"/>
        </a:solidFill>
        <a:latin typeface="Arial" panose="020B0604020202020204" pitchFamily="34" charset="0"/>
        <a:ea typeface="PMingLiU"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535"/>
  </p:normalViewPr>
  <p:slideViewPr>
    <p:cSldViewPr showGuides="1">
      <p:cViewPr varScale="1">
        <p:scale>
          <a:sx n="79" d="100"/>
          <a:sy n="79" d="100"/>
        </p:scale>
        <p:origin x="1378" y="77"/>
      </p:cViewPr>
      <p:guideLst>
        <p:guide orient="horz" pos="2160"/>
        <p:guide pos="288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handoutMaster" Target="handoutMasters/handoutMaster1.xml"/><Relationship Id="rId115"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dt" sz="quarter"/>
          </p:nvPr>
        </p:nvSpPr>
        <p:spPr bwMode="auto">
          <a:xfrm>
            <a:off x="4021138" y="0"/>
            <a:ext cx="3076575" cy="511175"/>
          </a:xfrm>
          <a:prstGeom prst="rect">
            <a:avLst/>
          </a:prstGeom>
          <a:noFill/>
          <a:ln w="9525" cap="flat" algn="ctr">
            <a:noFill/>
            <a:prstDash val="solid"/>
            <a:miter lim="800000"/>
            <a:headEnd type="none" w="med" len="med"/>
            <a:tailEnd type="none" w="med" len="med"/>
          </a:ln>
          <a:effectLst/>
        </p:spPr>
        <p:txBody>
          <a:bodyPr vert="horz" wrap="square" lIns="96441" tIns="48221" rIns="96441" bIns="48221" numCol="1" anchor="t" anchorCtr="0" compatLnSpc="1"/>
          <a:lstStyle>
            <a:lvl1pPr algn="r" defTabSz="965200">
              <a:defRPr sz="1300">
                <a:ea typeface="宋体" panose="02010600030101010101" pitchFamily="2" charset="-122"/>
              </a:defRPr>
            </a:lvl1pPr>
          </a:lstStyle>
          <a:p>
            <a:pPr marL="0" marR="0" lvl="0" indent="0" algn="r" defTabSz="965200" rtl="0" eaLnBrk="1" fontAlgn="base" latinLnBrk="0" hangingPunct="1">
              <a:lnSpc>
                <a:spcPct val="100000"/>
              </a:lnSpc>
              <a:spcBef>
                <a:spcPct val="0"/>
              </a:spcBef>
              <a:spcAft>
                <a:spcPct val="0"/>
              </a:spcAft>
              <a:buClrTx/>
              <a:buSzTx/>
              <a:buFontTx/>
              <a:buNone/>
              <a:defRPr/>
            </a:pPr>
            <a:endParaRPr kumimoji="0" lang="en-US" altLang="zh-CN" sz="13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23" name="Rectangle 4"/>
          <p:cNvSpPr>
            <a:spLocks noGrp="1" noChangeArrowheads="1"/>
          </p:cNvSpPr>
          <p:nvPr>
            <p:ph type="ftr" sz="quarter" idx="1"/>
          </p:nvPr>
        </p:nvSpPr>
        <p:spPr bwMode="auto">
          <a:xfrm>
            <a:off x="0" y="9721850"/>
            <a:ext cx="3076575" cy="511175"/>
          </a:xfrm>
          <a:prstGeom prst="rect">
            <a:avLst/>
          </a:prstGeom>
          <a:noFill/>
          <a:ln w="9525" cap="flat" algn="ctr">
            <a:noFill/>
            <a:prstDash val="solid"/>
            <a:miter lim="800000"/>
            <a:headEnd type="none" w="med" len="med"/>
            <a:tailEnd type="none" w="med" len="med"/>
          </a:ln>
          <a:effectLst/>
        </p:spPr>
        <p:txBody>
          <a:bodyPr vert="horz" wrap="square" lIns="96441" tIns="48221" rIns="96441" bIns="48221" numCol="1" anchor="b" anchorCtr="0" compatLnSpc="1"/>
          <a:lstStyle>
            <a:lvl1pPr defTabSz="965200">
              <a:defRPr sz="1300">
                <a:ea typeface="宋体" panose="02010600030101010101" pitchFamily="2" charset="-122"/>
              </a:defRPr>
            </a:lvl1pPr>
          </a:lstStyle>
          <a:p>
            <a:pPr marL="0" marR="0" lvl="0" indent="0" algn="l" defTabSz="965200" rtl="0" eaLnBrk="1" fontAlgn="base" latinLnBrk="0" hangingPunct="1">
              <a:lnSpc>
                <a:spcPct val="100000"/>
              </a:lnSpc>
              <a:spcBef>
                <a:spcPct val="0"/>
              </a:spcBef>
              <a:spcAft>
                <a:spcPct val="0"/>
              </a:spcAft>
              <a:buClrTx/>
              <a:buSzTx/>
              <a:buFontTx/>
              <a:buNone/>
              <a:defRPr/>
            </a:pPr>
            <a:endParaRPr kumimoji="0" lang="en-US" altLang="zh-CN" sz="13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24" name="Rectangle 5"/>
          <p:cNvSpPr>
            <a:spLocks noGrp="1" noChangeArrowheads="1"/>
          </p:cNvSpPr>
          <p:nvPr>
            <p:ph type="sldNum" sz="quarter" idx="2"/>
          </p:nvPr>
        </p:nvSpPr>
        <p:spPr bwMode="auto">
          <a:xfrm>
            <a:off x="4021138" y="9721850"/>
            <a:ext cx="3076575" cy="511175"/>
          </a:xfrm>
          <a:prstGeom prst="rect">
            <a:avLst/>
          </a:prstGeom>
          <a:noFill/>
          <a:ln w="9525" cap="flat" algn="ctr">
            <a:noFill/>
            <a:prstDash val="solid"/>
            <a:miter lim="800000"/>
            <a:headEnd type="none" w="med" len="med"/>
            <a:tailEnd type="none" w="med" len="med"/>
          </a:ln>
          <a:effectLst/>
        </p:spPr>
        <p:txBody>
          <a:bodyPr vert="horz" wrap="square" lIns="96441" tIns="48221" rIns="96441" bIns="48221" numCol="1" anchor="b" anchorCtr="0" compatLnSpc="1"/>
          <a:lstStyle/>
          <a:p>
            <a:pPr lvl="0" algn="r" defTabSz="965200" eaLnBrk="1" fontAlgn="base" hangingPunct="1"/>
            <a:fld id="{9A0DB2DC-4C9A-4742-B13C-FB6460FD3503}" type="slidenum">
              <a:rPr lang="zh-CN" altLang="en-US" sz="1300" strike="noStrike" noProof="1">
                <a:latin typeface="Arial" panose="020B0604020202020204" pitchFamily="34" charset="0"/>
                <a:ea typeface="宋体" panose="02010600030101010101" pitchFamily="2" charset="-122"/>
                <a:cs typeface="+mn-cs"/>
              </a:rPr>
              <a:t>‹#›</a:t>
            </a:fld>
            <a:endParaRPr lang="zh-CN" altLang="en-US" sz="1300" strike="noStrike" noProof="1">
              <a:ea typeface="宋体" panose="02010600030101010101" pitchFamily="2" charset="-122"/>
            </a:endParaRPr>
          </a:p>
        </p:txBody>
      </p:sp>
      <p:sp>
        <p:nvSpPr>
          <p:cNvPr id="5125" name="頁首版面配置區 5"/>
          <p:cNvSpPr>
            <a:spLocks noGrp="1" noChangeArrowheads="1"/>
          </p:cNvSpPr>
          <p:nvPr>
            <p:ph type="hdr" sz="quarter" idx="3"/>
          </p:nvPr>
        </p:nvSpPr>
        <p:spPr bwMode="auto">
          <a:xfrm>
            <a:off x="0" y="0"/>
            <a:ext cx="3076575" cy="511175"/>
          </a:xfrm>
          <a:prstGeom prst="rect">
            <a:avLst/>
          </a:prstGeom>
          <a:noFill/>
          <a:ln w="9525" cap="flat" algn="ctr">
            <a:noFill/>
            <a:prstDash val="solid"/>
            <a:round/>
            <a:headEnd type="none" w="med" len="med"/>
            <a:tailEnd type="none" w="med" len="med"/>
          </a:ln>
          <a:effectLst/>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200" b="1" i="0" u="none" strike="noStrike" kern="1200" cap="none" spc="0" normalizeH="0" baseline="0" noProof="0">
              <a:ln>
                <a:noFill/>
              </a:ln>
              <a:solidFill>
                <a:schemeClr val="tx1"/>
              </a:solidFill>
              <a:effectLst/>
              <a:uLnTx/>
              <a:uFillTx/>
              <a:latin typeface="Arial" panose="020B0604020202020204" pitchFamily="34" charset="0"/>
              <a:ea typeface="PMingLiU" charset="-120"/>
              <a:cs typeface="+mn-cs"/>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11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99" name="Rectangle 3"/>
          <p:cNvSpPr>
            <a:spLocks noGrp="1" noChangeArrowheads="1"/>
          </p:cNvSpPr>
          <p:nvPr>
            <p:ph type="dt" idx="1"/>
          </p:nvPr>
        </p:nvSpPr>
        <p:spPr bwMode="auto">
          <a:xfrm>
            <a:off x="4021138" y="0"/>
            <a:ext cx="3076575" cy="5111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r">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8" name="Rectangle 4"/>
          <p:cNvSpPr>
            <a:spLocks noGrp="1" noRot="1" noChangeAspect="1"/>
          </p:cNvSpPr>
          <p:nvPr>
            <p:ph type="sldImg" idx="6"/>
          </p:nvPr>
        </p:nvSpPr>
        <p:spPr>
          <a:xfrm>
            <a:off x="992188" y="768350"/>
            <a:ext cx="5114925" cy="3836988"/>
          </a:xfrm>
          <a:prstGeom prst="rect">
            <a:avLst/>
          </a:prstGeom>
          <a:noFill/>
          <a:ln w="9525" cap="flat" cmpd="sng">
            <a:solidFill>
              <a:srgbClr val="000000"/>
            </a:solidFill>
            <a:prstDash val="solid"/>
            <a:miter/>
            <a:headEnd type="none" w="med" len="med"/>
            <a:tailEnd type="none" w="med" len="med"/>
          </a:ln>
        </p:spPr>
      </p:sp>
      <p:sp>
        <p:nvSpPr>
          <p:cNvPr id="6149" name="Rectangle 5"/>
          <p:cNvSpPr>
            <a:spLocks noGrp="1"/>
          </p:cNvSpPr>
          <p:nvPr>
            <p:ph type="body" sz="quarter" idx="7"/>
          </p:nvPr>
        </p:nvSpPr>
        <p:spPr>
          <a:xfrm>
            <a:off x="709613" y="4860925"/>
            <a:ext cx="5680075" cy="4605338"/>
          </a:xfrm>
          <a:prstGeom prst="rect">
            <a:avLst/>
          </a:prstGeom>
          <a:noFill/>
          <a:ln w="9525">
            <a:noFill/>
          </a:ln>
        </p:spPr>
        <p:txBody>
          <a:bodyPr vert="horz" wrap="square" lIns="91440" tIns="45720" rIns="91440" bIns="4572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2" name="Rectangle 6"/>
          <p:cNvSpPr>
            <a:spLocks noGrp="1" noChangeArrowheads="1"/>
          </p:cNvSpPr>
          <p:nvPr>
            <p:ph type="ftr" sz="quarter" idx="4"/>
          </p:nvPr>
        </p:nvSpPr>
        <p:spPr bwMode="auto">
          <a:xfrm>
            <a:off x="0" y="9721850"/>
            <a:ext cx="3076575" cy="5111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b" anchorCtr="0" compatLnSpc="1"/>
          <a:lstStyle>
            <a:lvl1pPr>
              <a:defRPr sz="12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3" name="Rectangle 7"/>
          <p:cNvSpPr>
            <a:spLocks noGrp="1" noChangeArrowheads="1"/>
          </p:cNvSpPr>
          <p:nvPr>
            <p:ph type="sldNum" sz="quarter" idx="5"/>
          </p:nvPr>
        </p:nvSpPr>
        <p:spPr bwMode="auto">
          <a:xfrm>
            <a:off x="4021138" y="9721850"/>
            <a:ext cx="3076575" cy="5111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a:latin typeface="Arial" panose="020B0604020202020204" pitchFamily="34" charset="0"/>
                <a:ea typeface="宋体" panose="02010600030101010101" pitchFamily="2" charset="-122"/>
                <a:cs typeface="+mn-cs"/>
              </a:rPr>
              <a:t>‹#›</a:t>
            </a:fld>
            <a:endParaRPr lang="zh-CN" altLang="en-US" sz="120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buSzTx/>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buSzTx/>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buSzTx/>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buSzTx/>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buSzTx/>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txBox="1">
            <a:spLocks noGrp="1"/>
          </p:cNvSpPr>
          <p:nvPr>
            <p:ph type="sldNum" sz="quarter"/>
          </p:nvPr>
        </p:nvSpPr>
        <p:spPr>
          <a:xfrm>
            <a:off x="4021138" y="9721850"/>
            <a:ext cx="3076575" cy="511175"/>
          </a:xfrm>
          <a:prstGeom prst="rect">
            <a:avLst/>
          </a:prstGeom>
          <a:noFill/>
          <a:ln w="9525">
            <a:noFill/>
          </a:ln>
        </p:spPr>
        <p:txBody>
          <a:bodyPr vert="horz" wrap="square" lIns="91440" tIns="45720" rIns="91440" bIns="45720" anchor="b" anchorCtr="0"/>
          <a:lstStyle/>
          <a:p>
            <a:pPr lvl="0" algn="r"/>
            <a:fld id="{9A0DB2DC-4C9A-4742-B13C-FB6460FD3503}" type="slidenum">
              <a:rPr lang="zh-CN" altLang="en-US" sz="1200">
                <a:ea typeface="宋体" panose="02010600030101010101" pitchFamily="2" charset="-122"/>
              </a:rPr>
              <a:t>2</a:t>
            </a:fld>
            <a:endParaRPr lang="zh-CN" altLang="en-US" sz="1200">
              <a:ea typeface="宋体" panose="02010600030101010101" pitchFamily="2" charset="-122"/>
            </a:endParaRPr>
          </a:p>
        </p:txBody>
      </p:sp>
      <p:sp>
        <p:nvSpPr>
          <p:cNvPr id="9218" name="Rectangle 7"/>
          <p:cNvSpPr/>
          <p:nvPr/>
        </p:nvSpPr>
        <p:spPr>
          <a:xfrm>
            <a:off x="4021138" y="9721850"/>
            <a:ext cx="3076575" cy="511175"/>
          </a:xfrm>
          <a:prstGeom prst="rect">
            <a:avLst/>
          </a:prstGeom>
          <a:noFill/>
          <a:ln w="9525">
            <a:noFill/>
          </a:ln>
        </p:spPr>
        <p:txBody>
          <a:bodyPr anchor="b" anchorCtr="0"/>
          <a:lstStyle/>
          <a:p>
            <a:pPr lvl="0" algn="r"/>
            <a:fld id="{9A0DB2DC-4C9A-4742-B13C-FB6460FD3503}" type="slidenum">
              <a:rPr lang="zh-CN" altLang="en-US" sz="1200" b="0">
                <a:ea typeface="宋体" panose="02010600030101010101" pitchFamily="2" charset="-122"/>
              </a:rPr>
              <a:t>2</a:t>
            </a:fld>
            <a:endParaRPr lang="zh-CN" altLang="en-US" sz="1200" b="0">
              <a:ea typeface="宋体" panose="02010600030101010101" pitchFamily="2" charset="-122"/>
            </a:endParaRPr>
          </a:p>
        </p:txBody>
      </p:sp>
      <p:sp>
        <p:nvSpPr>
          <p:cNvPr id="9219" name="Rectangle 2"/>
          <p:cNvSpPr>
            <a:spLocks noGrp="1" noRot="1" noChangeAspect="1" noTextEdit="1"/>
          </p:cNvSpPr>
          <p:nvPr>
            <p:ph type="sldImg" idx="1"/>
          </p:nvPr>
        </p:nvSpPr>
        <p:spPr/>
      </p:sp>
      <p:sp>
        <p:nvSpPr>
          <p:cNvPr id="9220" name="Rectangle 3"/>
          <p:cNvSpPr>
            <a:spLocks noGrp="1"/>
          </p:cNvSpPr>
          <p:nvPr>
            <p:ph type="body" idx="2"/>
          </p:nvPr>
        </p:nvSpPr>
        <p:spPr/>
        <p:txBody>
          <a:bodyPr wrap="square" lIns="91440" tIns="45720" rIns="91440" bIns="45720" anchor="t" anchorCtr="0"/>
          <a:lstStyle/>
          <a:p>
            <a:pPr lvl="0"/>
            <a:endParaRPr lang="zh-CN" altLang="en-US">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txBox="1">
            <a:spLocks noGrp="1"/>
          </p:cNvSpPr>
          <p:nvPr>
            <p:ph type="sldNum" sz="quarter"/>
          </p:nvPr>
        </p:nvSpPr>
        <p:spPr>
          <a:xfrm>
            <a:off x="4021138" y="9721850"/>
            <a:ext cx="3076575" cy="511175"/>
          </a:xfrm>
          <a:prstGeom prst="rect">
            <a:avLst/>
          </a:prstGeom>
          <a:noFill/>
          <a:ln w="9525">
            <a:noFill/>
          </a:ln>
        </p:spPr>
        <p:txBody>
          <a:bodyPr vert="horz" wrap="square" lIns="91440" tIns="45720" rIns="91440" bIns="45720" anchor="b" anchorCtr="0"/>
          <a:lstStyle/>
          <a:p>
            <a:pPr lvl="0" algn="r"/>
            <a:fld id="{9A0DB2DC-4C9A-4742-B13C-FB6460FD3503}" type="slidenum">
              <a:rPr lang="zh-CN" altLang="en-US" sz="1200">
                <a:ea typeface="宋体" panose="02010600030101010101" pitchFamily="2" charset="-122"/>
              </a:rPr>
              <a:t>32</a:t>
            </a:fld>
            <a:endParaRPr lang="zh-CN" altLang="en-US" sz="1200">
              <a:ea typeface="宋体" panose="02010600030101010101" pitchFamily="2" charset="-122"/>
            </a:endParaRPr>
          </a:p>
        </p:txBody>
      </p:sp>
      <p:sp>
        <p:nvSpPr>
          <p:cNvPr id="40962" name="Rectangle 7"/>
          <p:cNvSpPr/>
          <p:nvPr/>
        </p:nvSpPr>
        <p:spPr>
          <a:xfrm>
            <a:off x="4021138" y="9721850"/>
            <a:ext cx="3076575" cy="511175"/>
          </a:xfrm>
          <a:prstGeom prst="rect">
            <a:avLst/>
          </a:prstGeom>
          <a:noFill/>
          <a:ln w="9525">
            <a:noFill/>
          </a:ln>
        </p:spPr>
        <p:txBody>
          <a:bodyPr anchor="b" anchorCtr="0"/>
          <a:lstStyle/>
          <a:p>
            <a:pPr lvl="0" algn="r"/>
            <a:fld id="{9A0DB2DC-4C9A-4742-B13C-FB6460FD3503}" type="slidenum">
              <a:rPr lang="zh-CN" altLang="en-US" sz="1200" b="0">
                <a:ea typeface="宋体" panose="02010600030101010101" pitchFamily="2" charset="-122"/>
              </a:rPr>
              <a:t>32</a:t>
            </a:fld>
            <a:endParaRPr lang="zh-CN" altLang="en-US" sz="1200" b="0">
              <a:ea typeface="宋体" panose="02010600030101010101" pitchFamily="2" charset="-122"/>
            </a:endParaRPr>
          </a:p>
        </p:txBody>
      </p:sp>
      <p:sp>
        <p:nvSpPr>
          <p:cNvPr id="40963" name="Rectangle 2"/>
          <p:cNvSpPr>
            <a:spLocks noGrp="1" noRot="1" noChangeAspect="1" noTextEdit="1"/>
          </p:cNvSpPr>
          <p:nvPr>
            <p:ph type="sldImg" idx="1"/>
          </p:nvPr>
        </p:nvSpPr>
        <p:spPr/>
      </p:sp>
      <p:sp>
        <p:nvSpPr>
          <p:cNvPr id="40964" name="Rectangle 3"/>
          <p:cNvSpPr>
            <a:spLocks noGrp="1"/>
          </p:cNvSpPr>
          <p:nvPr>
            <p:ph type="body" idx="2"/>
          </p:nvPr>
        </p:nvSpPr>
        <p:spPr/>
        <p:txBody>
          <a:bodyPr wrap="square" lIns="91440" tIns="45720" rIns="91440" bIns="45720" anchor="t" anchorCtr="0"/>
          <a:lstStyle/>
          <a:p>
            <a:pPr lvl="0"/>
            <a:endParaRPr lang="zh-CN" altLang="en-US">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txBox="1">
            <a:spLocks noGrp="1"/>
          </p:cNvSpPr>
          <p:nvPr>
            <p:ph type="sldNum" sz="quarter"/>
          </p:nvPr>
        </p:nvSpPr>
        <p:spPr>
          <a:xfrm>
            <a:off x="4021138" y="9721850"/>
            <a:ext cx="3076575" cy="511175"/>
          </a:xfrm>
          <a:prstGeom prst="rect">
            <a:avLst/>
          </a:prstGeom>
          <a:noFill/>
          <a:ln w="9525">
            <a:noFill/>
          </a:ln>
        </p:spPr>
        <p:txBody>
          <a:bodyPr vert="horz" wrap="square" lIns="91440" tIns="45720" rIns="91440" bIns="45720" anchor="b" anchorCtr="0"/>
          <a:lstStyle/>
          <a:p>
            <a:pPr lvl="0" algn="r"/>
            <a:fld id="{9A0DB2DC-4C9A-4742-B13C-FB6460FD3503}" type="slidenum">
              <a:rPr lang="zh-CN" altLang="en-US" sz="1200">
                <a:latin typeface="Arial" panose="020B0604020202020204" pitchFamily="34" charset="0"/>
                <a:ea typeface="宋体" panose="02010600030101010101" pitchFamily="2" charset="-122"/>
              </a:rPr>
              <a:t>104</a:t>
            </a:fld>
            <a:endParaRPr lang="zh-CN" altLang="en-US" sz="1200">
              <a:latin typeface="Arial" panose="020B0604020202020204" pitchFamily="34" charset="0"/>
              <a:ea typeface="宋体" panose="02010600030101010101" pitchFamily="2" charset="-122"/>
            </a:endParaRPr>
          </a:p>
        </p:txBody>
      </p:sp>
      <p:sp>
        <p:nvSpPr>
          <p:cNvPr id="116738" name="Rectangle 7"/>
          <p:cNvSpPr/>
          <p:nvPr/>
        </p:nvSpPr>
        <p:spPr>
          <a:xfrm>
            <a:off x="4021138" y="9721850"/>
            <a:ext cx="3076575" cy="511175"/>
          </a:xfrm>
          <a:prstGeom prst="rect">
            <a:avLst/>
          </a:prstGeom>
          <a:noFill/>
          <a:ln w="9525">
            <a:noFill/>
          </a:ln>
        </p:spPr>
        <p:txBody>
          <a:bodyPr anchor="b" anchorCtr="0"/>
          <a:lstStyle/>
          <a:p>
            <a:pPr lvl="0" algn="r"/>
            <a:fld id="{9A0DB2DC-4C9A-4742-B13C-FB6460FD3503}" type="slidenum">
              <a:rPr lang="zh-CN" altLang="en-US" sz="1200" b="0">
                <a:latin typeface="Arial" panose="020B0604020202020204" pitchFamily="34" charset="0"/>
                <a:ea typeface="宋体" panose="02010600030101010101" pitchFamily="2" charset="-122"/>
              </a:rPr>
              <a:t>104</a:t>
            </a:fld>
            <a:endParaRPr lang="zh-CN" altLang="en-US" sz="1200" b="0">
              <a:latin typeface="Arial" panose="020B0604020202020204" pitchFamily="34" charset="0"/>
              <a:ea typeface="宋体" panose="02010600030101010101" pitchFamily="2" charset="-122"/>
            </a:endParaRPr>
          </a:p>
        </p:txBody>
      </p:sp>
      <p:sp>
        <p:nvSpPr>
          <p:cNvPr id="116739" name="Rectangle 2"/>
          <p:cNvSpPr>
            <a:spLocks noGrp="1" noRot="1" noChangeAspect="1" noTextEdit="1"/>
          </p:cNvSpPr>
          <p:nvPr>
            <p:ph type="sldImg" idx="1"/>
          </p:nvPr>
        </p:nvSpPr>
        <p:spPr/>
      </p:sp>
      <p:sp>
        <p:nvSpPr>
          <p:cNvPr id="116740" name="Rectangle 3"/>
          <p:cNvSpPr>
            <a:spLocks noGrp="1"/>
          </p:cNvSpPr>
          <p:nvPr>
            <p:ph type="body" idx="2"/>
          </p:nvPr>
        </p:nvSpPr>
        <p:spPr/>
        <p:txBody>
          <a:bodyPr wrap="square" lIns="91440" tIns="45720" rIns="91440" bIns="45720" anchor="t" anchorCtr="0"/>
          <a:lstStyle/>
          <a:p>
            <a:pPr lvl="0"/>
            <a:endParaRPr lang="zh-CN" altLang="en-US">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p>
        </p:txBody>
      </p:sp>
      <p:sp>
        <p:nvSpPr>
          <p:cNvPr id="4" name="灯片编号占位符 3"/>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
        <p:nvSpPr>
          <p:cNvPr id="4" name="灯片编号占位符 3"/>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8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灯片编号占位符 4"/>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灯片编号占位符 6"/>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灯片编号占位符 2"/>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灯片编号占位符 4"/>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灯片编号占位符 4"/>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731838"/>
            <a:ext cx="2057400" cy="55673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731838"/>
            <a:ext cx="6019800" cy="55673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灯片编号占位符 3"/>
          <p:cNvSpPr>
            <a:spLocks noGrp="1"/>
          </p:cNvSpPr>
          <p:nvPr>
            <p:ph type="sldNum" sz="quarter" idx="10"/>
          </p:nvPr>
        </p:nvSpPr>
        <p:spPr/>
        <p:txBody>
          <a:body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8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731838"/>
            <a:ext cx="2057400" cy="55673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731838"/>
            <a:ext cx="6019800" cy="55673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p>
        </p:txBody>
      </p:sp>
    </p:spTree>
  </p:cSld>
  <p:clrMapOvr>
    <a:masterClrMapping/>
  </p:clrMapOvr>
  <p:transition>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8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731838"/>
            <a:ext cx="2057400" cy="55673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731838"/>
            <a:ext cx="6019800" cy="55673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p>
        </p:txBody>
      </p:sp>
    </p:spTree>
  </p:cSld>
  <p:clrMapOvr>
    <a:masterClrMapping/>
  </p:clrMapOvr>
  <p:transition>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457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48200" y="1419225"/>
            <a:ext cx="4038600" cy="4879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Tree>
  </p:cSld>
  <p:clrMapOvr>
    <a:masterClrMapping/>
  </p:clrMapOvr>
  <p:transition>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1"/>
              </a:buClr>
              <a:buSzTx/>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Tree>
  </p:cSld>
  <p:clrMapOvr>
    <a:masterClrMapping/>
  </p:clrMapOvr>
  <p:transition>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731838"/>
            <a:ext cx="2057400" cy="55673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457200" y="731838"/>
            <a:ext cx="6019800" cy="55673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ChangeArrowheads="1"/>
          </p:cNvSpPr>
          <p:nvPr/>
        </p:nvSpPr>
        <p:spPr bwMode="gray">
          <a:xfrm>
            <a:off x="457200" y="6477000"/>
            <a:ext cx="8686800" cy="381000"/>
          </a:xfrm>
          <a:prstGeom prst="rect">
            <a:avLst/>
          </a:prstGeom>
          <a:solidFill>
            <a:srgbClr val="DDDDD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027" name="Group 3"/>
          <p:cNvGrpSpPr/>
          <p:nvPr/>
        </p:nvGrpSpPr>
        <p:grpSpPr>
          <a:xfrm>
            <a:off x="0" y="685800"/>
            <a:ext cx="9144000" cy="719138"/>
            <a:chOff x="0" y="432"/>
            <a:chExt cx="5760" cy="384"/>
          </a:xfrm>
        </p:grpSpPr>
        <p:sp>
          <p:nvSpPr>
            <p:cNvPr id="1028" name="Rectangle 6"/>
            <p:cNvSpPr>
              <a:spLocks noChangeArrowheads="1"/>
            </p:cNvSpPr>
            <p:nvPr/>
          </p:nvSpPr>
          <p:spPr bwMode="gray">
            <a:xfrm>
              <a:off x="0" y="432"/>
              <a:ext cx="5760" cy="96"/>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7"/>
            <p:cNvSpPr>
              <a:spLocks noChangeArrowheads="1"/>
            </p:cNvSpPr>
            <p:nvPr/>
          </p:nvSpPr>
          <p:spPr bwMode="gray">
            <a:xfrm>
              <a:off x="362" y="432"/>
              <a:ext cx="5398" cy="384"/>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030" name="Rectangle 8"/>
          <p:cNvSpPr>
            <a:spLocks noGrp="1"/>
          </p:cNvSpPr>
          <p:nvPr>
            <p:ph type="body"/>
          </p:nvPr>
        </p:nvSpPr>
        <p:spPr>
          <a:xfrm>
            <a:off x="457200" y="1419225"/>
            <a:ext cx="8229600" cy="4879975"/>
          </a:xfrm>
          <a:prstGeom prst="rect">
            <a:avLst/>
          </a:prstGeom>
          <a:noFill/>
          <a:ln w="9525">
            <a:noFill/>
          </a:ln>
        </p:spPr>
        <p:txBody>
          <a:bodyPr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31" name="Rectangle 9"/>
          <p:cNvSpPr>
            <a:spLocks noGrp="1" noChangeArrowheads="1"/>
          </p:cNvSpPr>
          <p:nvPr>
            <p:ph type="sldNum" sz="quarter" idx="1"/>
          </p:nvPr>
        </p:nvSpPr>
        <p:spPr bwMode="auto">
          <a:xfrm>
            <a:off x="3124200" y="6477000"/>
            <a:ext cx="2133600" cy="3206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ctr">
              <a:defRPr sz="1200">
                <a:latin typeface="Verdana"/>
                <a:ea typeface="宋体" panose="02010600030101010101" pitchFamily="2" charset="-122"/>
              </a:defRPr>
            </a:lvl1pPr>
          </a:lstStyle>
          <a:p>
            <a:pPr lvl="0" eaLnBrk="1" fontAlgn="base" hangingPunct="1"/>
            <a:fld id="{9A0DB2DC-4C9A-4742-B13C-FB6460FD3503}" type="slidenum">
              <a:rPr lang="zh-CN" altLang="en-US" strike="noStrike" noProof="1">
                <a:effectLst>
                  <a:outerShdw blurRad="38100" dist="38100" dir="2700000">
                    <a:srgbClr val="C0C0C0"/>
                  </a:outerShdw>
                </a:effectLst>
                <a:latin typeface="Verdana"/>
                <a:ea typeface="宋体" panose="02010600030101010101" pitchFamily="2" charset="-122"/>
                <a:cs typeface="+mn-cs"/>
              </a:rPr>
              <a:t>‹#›</a:t>
            </a:fld>
            <a:endParaRPr lang="zh-CN" altLang="en-US" strike="noStrike" noProof="1">
              <a:effectLst>
                <a:outerShdw blurRad="38100" dist="38100" dir="2700000">
                  <a:srgbClr val="C0C0C0"/>
                </a:outerShdw>
              </a:effectLst>
            </a:endParaRPr>
          </a:p>
        </p:txBody>
      </p:sp>
      <p:sp>
        <p:nvSpPr>
          <p:cNvPr id="1032" name="Rectangle 10"/>
          <p:cNvSpPr>
            <a:spLocks noGrp="1"/>
          </p:cNvSpPr>
          <p:nvPr>
            <p:ph type="title" idx="2"/>
          </p:nvPr>
        </p:nvSpPr>
        <p:spPr>
          <a:xfrm>
            <a:off x="733425" y="731838"/>
            <a:ext cx="7800975" cy="563562"/>
          </a:xfrm>
          <a:prstGeom prst="rect">
            <a:avLst/>
          </a:prstGeom>
          <a:noFill/>
          <a:ln w="9525">
            <a:noFill/>
          </a:ln>
        </p:spPr>
        <p:txBody>
          <a:bodyPr anchor="ctr" anchorCtr="0"/>
          <a:lstStyle/>
          <a:p>
            <a:pPr lvl="0"/>
            <a:r>
              <a:rPr lang="zh-CN" altLang="en-US"/>
              <a:t>单击此处编辑母版标题样式</a:t>
            </a:r>
          </a:p>
        </p:txBody>
      </p:sp>
      <p:pic>
        <p:nvPicPr>
          <p:cNvPr id="1033" name="Picture 21"/>
          <p:cNvPicPr preferRelativeResize="0"/>
          <p:nvPr/>
        </p:nvPicPr>
        <p:blipFill>
          <a:blip r:embed="rId13"/>
          <a:stretch>
            <a:fillRect/>
          </a:stretch>
        </p:blipFill>
        <p:spPr>
          <a:xfrm>
            <a:off x="0" y="6381750"/>
            <a:ext cx="9159875" cy="74613"/>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zoom/>
  </p:transition>
  <p:txStyles>
    <p:titleStyle>
      <a:lvl1pPr algn="l" rtl="0" eaLnBrk="0" fontAlgn="base" hangingPunct="0">
        <a:spcBef>
          <a:spcPct val="0"/>
        </a:spcBef>
        <a:spcAft>
          <a:spcPct val="0"/>
        </a:spcAft>
        <a:buSzTx/>
        <a:defRPr sz="3200" b="1">
          <a:solidFill>
            <a:schemeClr val="bg1"/>
          </a:solidFill>
          <a:latin typeface="+mj-lt"/>
          <a:ea typeface="+mj-ea"/>
          <a:cs typeface="+mj-cs"/>
        </a:defRPr>
      </a:lvl1pPr>
      <a:lvl2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2pPr>
      <a:lvl3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3pPr>
      <a:lvl4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4pPr>
      <a:lvl5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5pPr>
      <a:lvl6pPr marL="457200" algn="l" rtl="0" eaLnBrk="0" fontAlgn="base" hangingPunct="0">
        <a:spcBef>
          <a:spcPct val="0"/>
        </a:spcBef>
        <a:spcAft>
          <a:spcPct val="0"/>
        </a:spcAft>
        <a:buSzTx/>
        <a:defRPr sz="3200" b="1">
          <a:solidFill>
            <a:schemeClr val="bg1"/>
          </a:solidFill>
          <a:latin typeface="Verdana"/>
          <a:ea typeface="宋体" panose="02010600030101010101" pitchFamily="2" charset="-122"/>
        </a:defRPr>
      </a:lvl6pPr>
      <a:lvl7pPr marL="914400" algn="l" rtl="0" eaLnBrk="0" fontAlgn="base" hangingPunct="0">
        <a:spcBef>
          <a:spcPct val="0"/>
        </a:spcBef>
        <a:spcAft>
          <a:spcPct val="0"/>
        </a:spcAft>
        <a:buSzTx/>
        <a:defRPr sz="3200" b="1">
          <a:solidFill>
            <a:schemeClr val="bg1"/>
          </a:solidFill>
          <a:latin typeface="Verdana"/>
          <a:ea typeface="宋体" panose="02010600030101010101" pitchFamily="2" charset="-122"/>
        </a:defRPr>
      </a:lvl7pPr>
      <a:lvl8pPr marL="1371600" algn="l" rtl="0" eaLnBrk="0" fontAlgn="base" hangingPunct="0">
        <a:spcBef>
          <a:spcPct val="0"/>
        </a:spcBef>
        <a:spcAft>
          <a:spcPct val="0"/>
        </a:spcAft>
        <a:buSzTx/>
        <a:defRPr sz="3200" b="1">
          <a:solidFill>
            <a:schemeClr val="bg1"/>
          </a:solidFill>
          <a:latin typeface="Verdana"/>
          <a:ea typeface="宋体" panose="02010600030101010101" pitchFamily="2" charset="-122"/>
        </a:defRPr>
      </a:lvl8pPr>
      <a:lvl9pPr marL="1828800" algn="l" rtl="0" eaLnBrk="0" fontAlgn="base" hangingPunct="0">
        <a:spcBef>
          <a:spcPct val="0"/>
        </a:spcBef>
        <a:spcAft>
          <a:spcPct val="0"/>
        </a:spcAft>
        <a:buSzTx/>
        <a:defRPr sz="3200" b="1">
          <a:solidFill>
            <a:schemeClr val="bg1"/>
          </a:solidFill>
          <a:latin typeface="Verdana"/>
          <a:ea typeface="宋体" panose="02010600030101010101" pitchFamily="2" charset="-122"/>
        </a:defRPr>
      </a:lvl9pPr>
    </p:titleStyle>
    <p:bodyStyle>
      <a:lvl1pPr marL="342900" indent="-342900" algn="l" rtl="0" eaLnBrk="0" fontAlgn="base" hangingPunct="0">
        <a:spcBef>
          <a:spcPct val="20000"/>
        </a:spcBef>
        <a:spcAft>
          <a:spcPct val="0"/>
        </a:spcAft>
        <a:buClr>
          <a:schemeClr val="tx1"/>
        </a:buClr>
        <a:buSzTx/>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Tx/>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Tx/>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5pPr>
      <a:lvl6pPr marL="25146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6pPr>
      <a:lvl7pPr marL="29718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7pPr>
      <a:lvl8pPr marL="34290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8pPr>
      <a:lvl9pPr marL="3886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2"/>
          <p:cNvSpPr>
            <a:spLocks noChangeArrowheads="1"/>
          </p:cNvSpPr>
          <p:nvPr/>
        </p:nvSpPr>
        <p:spPr bwMode="gray">
          <a:xfrm>
            <a:off x="1187450" y="2619375"/>
            <a:ext cx="6840538" cy="1241425"/>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7" name="Rectangle 3"/>
          <p:cNvSpPr>
            <a:spLocks noChangeArrowheads="1"/>
          </p:cNvSpPr>
          <p:nvPr/>
        </p:nvSpPr>
        <p:spPr bwMode="gray">
          <a:xfrm>
            <a:off x="0" y="1916113"/>
            <a:ext cx="9144000" cy="865188"/>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2" name="Rectangle 8"/>
          <p:cNvSpPr>
            <a:spLocks noGrp="1"/>
          </p:cNvSpPr>
          <p:nvPr>
            <p:ph type="body"/>
          </p:nvPr>
        </p:nvSpPr>
        <p:spPr>
          <a:xfrm>
            <a:off x="457200" y="1419225"/>
            <a:ext cx="8229600" cy="4879975"/>
          </a:xfrm>
          <a:prstGeom prst="rect">
            <a:avLst/>
          </a:prstGeom>
          <a:noFill/>
          <a:ln w="9525">
            <a:noFill/>
          </a:ln>
        </p:spPr>
        <p:txBody>
          <a:bodyPr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053" name="Rectangle 10"/>
          <p:cNvSpPr>
            <a:spLocks noGrp="1"/>
          </p:cNvSpPr>
          <p:nvPr>
            <p:ph type="title" idx="5"/>
          </p:nvPr>
        </p:nvSpPr>
        <p:spPr>
          <a:xfrm>
            <a:off x="733425" y="731838"/>
            <a:ext cx="7800975" cy="563562"/>
          </a:xfrm>
          <a:prstGeom prst="rect">
            <a:avLst/>
          </a:prstGeom>
          <a:noFill/>
          <a:ln w="9525">
            <a:noFill/>
          </a:ln>
        </p:spPr>
        <p:txBody>
          <a:bodyPr anchor="ctr" anchorCtr="0"/>
          <a:lstStyle/>
          <a:p>
            <a:pPr lvl="0"/>
            <a:r>
              <a:rPr lang="zh-CN" altLang="en-US"/>
              <a:t>单击此处编辑母版标题样式</a:t>
            </a:r>
          </a:p>
        </p:txBody>
      </p:sp>
      <p:sp>
        <p:nvSpPr>
          <p:cNvPr id="1040" name="Rectangle 4"/>
          <p:cNvSpPr>
            <a:spLocks noGrp="1" noChangeArrowheads="1"/>
          </p:cNvSpPr>
          <p:nvPr>
            <p:ph type="dt" sz="half" idx="2"/>
          </p:nvPr>
        </p:nvSpPr>
        <p:spPr bwMode="gray">
          <a:xfrm>
            <a:off x="457200" y="6551613"/>
            <a:ext cx="2133600" cy="169863"/>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defRPr sz="120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41" name="Rectangle 5"/>
          <p:cNvSpPr>
            <a:spLocks noGrp="1" noChangeArrowheads="1"/>
          </p:cNvSpPr>
          <p:nvPr>
            <p:ph type="ftr" sz="quarter" idx="3"/>
          </p:nvPr>
        </p:nvSpPr>
        <p:spPr bwMode="gray">
          <a:xfrm>
            <a:off x="3124200" y="6553200"/>
            <a:ext cx="2895600" cy="1682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ctr">
              <a:defRPr sz="1200">
                <a:ea typeface="+mn-ea"/>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1"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1042" name="Rectangle 6"/>
          <p:cNvSpPr>
            <a:spLocks noGrp="1" noChangeArrowheads="1"/>
          </p:cNvSpPr>
          <p:nvPr>
            <p:ph type="sldNum" sz="quarter" idx="4"/>
          </p:nvPr>
        </p:nvSpPr>
        <p:spPr bwMode="gray">
          <a:xfrm>
            <a:off x="6553200" y="6553200"/>
            <a:ext cx="2133600" cy="168275"/>
          </a:xfrm>
          <a:prstGeom prst="rect">
            <a:avLst/>
          </a:prstGeom>
          <a:noFill/>
          <a:ln w="9525" cap="flat" algn="ctr">
            <a:noFill/>
            <a:prstDash val="solid"/>
            <a:miter lim="800000"/>
            <a:headEnd type="none" w="med" len="med"/>
            <a:tailEnd type="none" w="med" len="med"/>
          </a:ln>
          <a:effectLst/>
        </p:spPr>
        <p:txBody>
          <a:bodyPr vert="horz" wrap="square" lIns="91440" tIns="45720" rIns="91440" bIns="45720" numCol="1" anchor="t" anchorCtr="0" compatLnSpc="1"/>
          <a:lstStyle>
            <a:lvl1pPr algn="r">
              <a:defRPr sz="1200">
                <a:ea typeface="宋体" panose="02010600030101010101" pitchFamily="2" charset="-122"/>
              </a:defRPr>
            </a:lvl1pPr>
          </a:lstStyle>
          <a:p>
            <a:pPr lvl="0" eaLnBrk="1" fontAlgn="base" hangingPunct="1"/>
            <a:fld id="{9A0DB2DC-4C9A-4742-B13C-FB6460FD3503}" type="slidenum">
              <a:rPr lang="zh-CN" altLang="en-US" strike="noStrike" noProof="1">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zoom/>
  </p:transition>
  <p:txStyles>
    <p:titleStyle>
      <a:lvl1pPr algn="l" rtl="0" eaLnBrk="0" fontAlgn="base" hangingPunct="0">
        <a:spcBef>
          <a:spcPct val="0"/>
        </a:spcBef>
        <a:spcAft>
          <a:spcPct val="0"/>
        </a:spcAft>
        <a:buSzTx/>
        <a:defRPr sz="3200" b="1">
          <a:solidFill>
            <a:schemeClr val="bg1"/>
          </a:solidFill>
          <a:latin typeface="+mj-lt"/>
          <a:ea typeface="+mj-ea"/>
          <a:cs typeface="+mj-cs"/>
        </a:defRPr>
      </a:lvl1pPr>
      <a:lvl2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2pPr>
      <a:lvl3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3pPr>
      <a:lvl4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4pPr>
      <a:lvl5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5pPr>
      <a:lvl6pPr marL="457200" algn="l" rtl="0" eaLnBrk="0" fontAlgn="base" hangingPunct="0">
        <a:spcBef>
          <a:spcPct val="0"/>
        </a:spcBef>
        <a:spcAft>
          <a:spcPct val="0"/>
        </a:spcAft>
        <a:buSzTx/>
        <a:defRPr sz="3200" b="1">
          <a:solidFill>
            <a:schemeClr val="bg1"/>
          </a:solidFill>
          <a:latin typeface="Verdana"/>
          <a:ea typeface="宋体" panose="02010600030101010101" pitchFamily="2" charset="-122"/>
        </a:defRPr>
      </a:lvl6pPr>
      <a:lvl7pPr marL="914400" algn="l" rtl="0" eaLnBrk="0" fontAlgn="base" hangingPunct="0">
        <a:spcBef>
          <a:spcPct val="0"/>
        </a:spcBef>
        <a:spcAft>
          <a:spcPct val="0"/>
        </a:spcAft>
        <a:buSzTx/>
        <a:defRPr sz="3200" b="1">
          <a:solidFill>
            <a:schemeClr val="bg1"/>
          </a:solidFill>
          <a:latin typeface="Verdana"/>
          <a:ea typeface="宋体" panose="02010600030101010101" pitchFamily="2" charset="-122"/>
        </a:defRPr>
      </a:lvl7pPr>
      <a:lvl8pPr marL="1371600" algn="l" rtl="0" eaLnBrk="0" fontAlgn="base" hangingPunct="0">
        <a:spcBef>
          <a:spcPct val="0"/>
        </a:spcBef>
        <a:spcAft>
          <a:spcPct val="0"/>
        </a:spcAft>
        <a:buSzTx/>
        <a:defRPr sz="3200" b="1">
          <a:solidFill>
            <a:schemeClr val="bg1"/>
          </a:solidFill>
          <a:latin typeface="Verdana"/>
          <a:ea typeface="宋体" panose="02010600030101010101" pitchFamily="2" charset="-122"/>
        </a:defRPr>
      </a:lvl8pPr>
      <a:lvl9pPr marL="1828800" algn="l" rtl="0" eaLnBrk="0" fontAlgn="base" hangingPunct="0">
        <a:spcBef>
          <a:spcPct val="0"/>
        </a:spcBef>
        <a:spcAft>
          <a:spcPct val="0"/>
        </a:spcAft>
        <a:buSzTx/>
        <a:defRPr sz="3200" b="1">
          <a:solidFill>
            <a:schemeClr val="bg1"/>
          </a:solidFill>
          <a:latin typeface="Verdana"/>
          <a:ea typeface="宋体" panose="02010600030101010101" pitchFamily="2" charset="-122"/>
        </a:defRPr>
      </a:lvl9pPr>
    </p:titleStyle>
    <p:bodyStyle>
      <a:lvl1pPr marL="342900" indent="-342900" algn="l" rtl="0" eaLnBrk="0" fontAlgn="base" hangingPunct="0">
        <a:spcBef>
          <a:spcPct val="20000"/>
        </a:spcBef>
        <a:spcAft>
          <a:spcPct val="0"/>
        </a:spcAft>
        <a:buClr>
          <a:schemeClr val="tx1"/>
        </a:buClr>
        <a:buSzTx/>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Tx/>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Tx/>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5pPr>
      <a:lvl6pPr marL="25146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6pPr>
      <a:lvl7pPr marL="29718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7pPr>
      <a:lvl8pPr marL="34290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8pPr>
      <a:lvl9pPr marL="3886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5" name="Rectangle 4"/>
          <p:cNvSpPr>
            <a:spLocks noChangeArrowheads="1"/>
          </p:cNvSpPr>
          <p:nvPr/>
        </p:nvSpPr>
        <p:spPr bwMode="gray">
          <a:xfrm>
            <a:off x="457200" y="6477000"/>
            <a:ext cx="8686800" cy="381000"/>
          </a:xfrm>
          <a:prstGeom prst="rect">
            <a:avLst/>
          </a:prstGeom>
          <a:solidFill>
            <a:srgbClr val="DDDDD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075" name="Group 22"/>
          <p:cNvGrpSpPr/>
          <p:nvPr/>
        </p:nvGrpSpPr>
        <p:grpSpPr>
          <a:xfrm>
            <a:off x="0" y="685800"/>
            <a:ext cx="9144000" cy="719138"/>
            <a:chOff x="0" y="432"/>
            <a:chExt cx="5760" cy="384"/>
          </a:xfrm>
        </p:grpSpPr>
        <p:sp>
          <p:nvSpPr>
            <p:cNvPr id="1047" name="Rectangle 6"/>
            <p:cNvSpPr>
              <a:spLocks noChangeArrowheads="1"/>
            </p:cNvSpPr>
            <p:nvPr/>
          </p:nvSpPr>
          <p:spPr bwMode="gray">
            <a:xfrm>
              <a:off x="0" y="432"/>
              <a:ext cx="5760" cy="96"/>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8" name="Rectangle 7"/>
            <p:cNvSpPr>
              <a:spLocks noChangeArrowheads="1"/>
            </p:cNvSpPr>
            <p:nvPr/>
          </p:nvSpPr>
          <p:spPr bwMode="gray">
            <a:xfrm>
              <a:off x="362" y="432"/>
              <a:ext cx="5398" cy="384"/>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3078" name="Picture 21"/>
          <p:cNvPicPr preferRelativeResize="0"/>
          <p:nvPr/>
        </p:nvPicPr>
        <p:blipFill>
          <a:blip r:embed="rId13"/>
          <a:stretch>
            <a:fillRect/>
          </a:stretch>
        </p:blipFill>
        <p:spPr>
          <a:xfrm>
            <a:off x="0" y="6381750"/>
            <a:ext cx="9159875" cy="74613"/>
          </a:xfrm>
          <a:prstGeom prst="rect">
            <a:avLst/>
          </a:prstGeom>
          <a:noFill/>
          <a:ln w="9525">
            <a:noFill/>
          </a:ln>
        </p:spPr>
      </p:pic>
      <p:sp>
        <p:nvSpPr>
          <p:cNvPr id="3079" name="Rectangle 8"/>
          <p:cNvSpPr>
            <a:spLocks noGrp="1"/>
          </p:cNvSpPr>
          <p:nvPr>
            <p:ph type="body"/>
          </p:nvPr>
        </p:nvSpPr>
        <p:spPr>
          <a:xfrm>
            <a:off x="457200" y="1419225"/>
            <a:ext cx="8229600" cy="4879975"/>
          </a:xfrm>
          <a:prstGeom prst="rect">
            <a:avLst/>
          </a:prstGeom>
          <a:noFill/>
          <a:ln w="9525">
            <a:noFill/>
          </a:ln>
        </p:spPr>
        <p:txBody>
          <a:bodyPr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80" name="Rectangle 10"/>
          <p:cNvSpPr>
            <a:spLocks noGrp="1"/>
          </p:cNvSpPr>
          <p:nvPr>
            <p:ph type="title" idx="1"/>
          </p:nvPr>
        </p:nvSpPr>
        <p:spPr>
          <a:xfrm>
            <a:off x="733425" y="731838"/>
            <a:ext cx="7800975" cy="563562"/>
          </a:xfrm>
          <a:prstGeom prst="rect">
            <a:avLst/>
          </a:prstGeom>
          <a:noFill/>
          <a:ln w="9525">
            <a:noFill/>
          </a:ln>
        </p:spPr>
        <p:txBody>
          <a:bodyPr anchor="ctr" anchorCtr="0"/>
          <a:lstStyle/>
          <a:p>
            <a:pPr lvl="0"/>
            <a:r>
              <a:rPr lang="zh-CN" altLang="en-US"/>
              <a:t>单击此处编辑母版标题样式</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zoom/>
  </p:transition>
  <p:txStyles>
    <p:titleStyle>
      <a:lvl1pPr algn="l" rtl="0" eaLnBrk="0" fontAlgn="base" hangingPunct="0">
        <a:spcBef>
          <a:spcPct val="0"/>
        </a:spcBef>
        <a:spcAft>
          <a:spcPct val="0"/>
        </a:spcAft>
        <a:buSzTx/>
        <a:defRPr sz="3200" b="1">
          <a:solidFill>
            <a:schemeClr val="bg1"/>
          </a:solidFill>
          <a:latin typeface="+mj-lt"/>
          <a:ea typeface="+mj-ea"/>
          <a:cs typeface="+mj-cs"/>
        </a:defRPr>
      </a:lvl1pPr>
      <a:lvl2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2pPr>
      <a:lvl3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3pPr>
      <a:lvl4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4pPr>
      <a:lvl5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5pPr>
      <a:lvl6pPr marL="457200" algn="l" rtl="0" eaLnBrk="0" fontAlgn="base" hangingPunct="0">
        <a:spcBef>
          <a:spcPct val="0"/>
        </a:spcBef>
        <a:spcAft>
          <a:spcPct val="0"/>
        </a:spcAft>
        <a:buSzTx/>
        <a:defRPr sz="3200" b="1">
          <a:solidFill>
            <a:schemeClr val="bg1"/>
          </a:solidFill>
          <a:latin typeface="Verdana"/>
          <a:ea typeface="宋体" panose="02010600030101010101" pitchFamily="2" charset="-122"/>
        </a:defRPr>
      </a:lvl6pPr>
      <a:lvl7pPr marL="914400" algn="l" rtl="0" eaLnBrk="0" fontAlgn="base" hangingPunct="0">
        <a:spcBef>
          <a:spcPct val="0"/>
        </a:spcBef>
        <a:spcAft>
          <a:spcPct val="0"/>
        </a:spcAft>
        <a:buSzTx/>
        <a:defRPr sz="3200" b="1">
          <a:solidFill>
            <a:schemeClr val="bg1"/>
          </a:solidFill>
          <a:latin typeface="Verdana"/>
          <a:ea typeface="宋体" panose="02010600030101010101" pitchFamily="2" charset="-122"/>
        </a:defRPr>
      </a:lvl7pPr>
      <a:lvl8pPr marL="1371600" algn="l" rtl="0" eaLnBrk="0" fontAlgn="base" hangingPunct="0">
        <a:spcBef>
          <a:spcPct val="0"/>
        </a:spcBef>
        <a:spcAft>
          <a:spcPct val="0"/>
        </a:spcAft>
        <a:buSzTx/>
        <a:defRPr sz="3200" b="1">
          <a:solidFill>
            <a:schemeClr val="bg1"/>
          </a:solidFill>
          <a:latin typeface="Verdana"/>
          <a:ea typeface="宋体" panose="02010600030101010101" pitchFamily="2" charset="-122"/>
        </a:defRPr>
      </a:lvl8pPr>
      <a:lvl9pPr marL="1828800" algn="l" rtl="0" eaLnBrk="0" fontAlgn="base" hangingPunct="0">
        <a:spcBef>
          <a:spcPct val="0"/>
        </a:spcBef>
        <a:spcAft>
          <a:spcPct val="0"/>
        </a:spcAft>
        <a:buSzTx/>
        <a:defRPr sz="3200" b="1">
          <a:solidFill>
            <a:schemeClr val="bg1"/>
          </a:solidFill>
          <a:latin typeface="Verdana"/>
          <a:ea typeface="宋体" panose="02010600030101010101" pitchFamily="2" charset="-122"/>
        </a:defRPr>
      </a:lvl9pPr>
    </p:titleStyle>
    <p:bodyStyle>
      <a:lvl1pPr marL="342900" indent="-342900" algn="l" rtl="0" eaLnBrk="0" fontAlgn="base" hangingPunct="0">
        <a:spcBef>
          <a:spcPct val="20000"/>
        </a:spcBef>
        <a:spcAft>
          <a:spcPct val="0"/>
        </a:spcAft>
        <a:buClr>
          <a:schemeClr val="tx1"/>
        </a:buClr>
        <a:buSzTx/>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Tx/>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Tx/>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5pPr>
      <a:lvl6pPr marL="25146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6pPr>
      <a:lvl7pPr marL="29718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7pPr>
      <a:lvl8pPr marL="34290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8pPr>
      <a:lvl9pPr marL="3886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Rectangle 4"/>
          <p:cNvSpPr>
            <a:spLocks noChangeArrowheads="1"/>
          </p:cNvSpPr>
          <p:nvPr/>
        </p:nvSpPr>
        <p:spPr bwMode="gray">
          <a:xfrm>
            <a:off x="457200" y="6477000"/>
            <a:ext cx="8686800" cy="381000"/>
          </a:xfrm>
          <a:prstGeom prst="rect">
            <a:avLst/>
          </a:prstGeom>
          <a:solidFill>
            <a:srgbClr val="DDDDD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4099" name="Group 31"/>
          <p:cNvGrpSpPr/>
          <p:nvPr/>
        </p:nvGrpSpPr>
        <p:grpSpPr>
          <a:xfrm>
            <a:off x="0" y="685800"/>
            <a:ext cx="9144000" cy="719138"/>
            <a:chOff x="0" y="432"/>
            <a:chExt cx="5760" cy="384"/>
          </a:xfrm>
        </p:grpSpPr>
        <p:sp>
          <p:nvSpPr>
            <p:cNvPr id="1056" name="Rectangle 6"/>
            <p:cNvSpPr>
              <a:spLocks noChangeArrowheads="1"/>
            </p:cNvSpPr>
            <p:nvPr/>
          </p:nvSpPr>
          <p:spPr bwMode="gray">
            <a:xfrm>
              <a:off x="0" y="432"/>
              <a:ext cx="5760" cy="96"/>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7" name="Rectangle 7"/>
            <p:cNvSpPr>
              <a:spLocks noChangeArrowheads="1"/>
            </p:cNvSpPr>
            <p:nvPr/>
          </p:nvSpPr>
          <p:spPr bwMode="gray">
            <a:xfrm>
              <a:off x="362" y="432"/>
              <a:ext cx="5398" cy="384"/>
            </a:xfrm>
            <a:prstGeom prst="rect">
              <a:avLst/>
            </a:prstGeom>
            <a:solidFill>
              <a:srgbClr val="17347D"/>
            </a:solidFill>
            <a:ln w="9525" cap="flat" algn="ctr">
              <a:noFill/>
              <a:prstDash val="solid"/>
              <a:miter lim="800000"/>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TW" altLang="en-US"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4102" name="Picture 21"/>
          <p:cNvPicPr preferRelativeResize="0"/>
          <p:nvPr/>
        </p:nvPicPr>
        <p:blipFill>
          <a:blip r:embed="rId13"/>
          <a:stretch>
            <a:fillRect/>
          </a:stretch>
        </p:blipFill>
        <p:spPr>
          <a:xfrm>
            <a:off x="0" y="6381750"/>
            <a:ext cx="9159875" cy="74613"/>
          </a:xfrm>
          <a:prstGeom prst="rect">
            <a:avLst/>
          </a:prstGeom>
          <a:noFill/>
          <a:ln w="9525">
            <a:noFill/>
          </a:ln>
        </p:spPr>
      </p:pic>
      <p:sp>
        <p:nvSpPr>
          <p:cNvPr id="4103" name="Rectangle 8"/>
          <p:cNvSpPr>
            <a:spLocks noGrp="1"/>
          </p:cNvSpPr>
          <p:nvPr>
            <p:ph type="body"/>
          </p:nvPr>
        </p:nvSpPr>
        <p:spPr>
          <a:xfrm>
            <a:off x="457200" y="1419225"/>
            <a:ext cx="8229600" cy="4879975"/>
          </a:xfrm>
          <a:prstGeom prst="rect">
            <a:avLst/>
          </a:prstGeom>
          <a:noFill/>
          <a:ln w="9525">
            <a:noFill/>
          </a:ln>
        </p:spPr>
        <p:txBody>
          <a:bodyPr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104" name="Rectangle 10"/>
          <p:cNvSpPr>
            <a:spLocks noGrp="1"/>
          </p:cNvSpPr>
          <p:nvPr>
            <p:ph type="title" idx="1"/>
          </p:nvPr>
        </p:nvSpPr>
        <p:spPr>
          <a:xfrm>
            <a:off x="733425" y="731838"/>
            <a:ext cx="7800975" cy="563562"/>
          </a:xfrm>
          <a:prstGeom prst="rect">
            <a:avLst/>
          </a:prstGeom>
          <a:noFill/>
          <a:ln w="9525">
            <a:noFill/>
          </a:ln>
        </p:spPr>
        <p:txBody>
          <a:bodyPr anchor="ctr" anchorCtr="0"/>
          <a:lstStyle/>
          <a:p>
            <a:pPr lvl="0"/>
            <a:r>
              <a:rPr lang="zh-CN" altLang="en-US"/>
              <a:t>单击此处编辑母版标题样式</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zoom/>
  </p:transition>
  <p:txStyles>
    <p:titleStyle>
      <a:lvl1pPr algn="l" rtl="0" eaLnBrk="0" fontAlgn="base" hangingPunct="0">
        <a:spcBef>
          <a:spcPct val="0"/>
        </a:spcBef>
        <a:spcAft>
          <a:spcPct val="0"/>
        </a:spcAft>
        <a:buSzTx/>
        <a:defRPr sz="3200" b="1">
          <a:solidFill>
            <a:schemeClr val="bg1"/>
          </a:solidFill>
          <a:latin typeface="+mj-lt"/>
          <a:ea typeface="+mj-ea"/>
          <a:cs typeface="+mj-cs"/>
        </a:defRPr>
      </a:lvl1pPr>
      <a:lvl2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2pPr>
      <a:lvl3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3pPr>
      <a:lvl4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4pPr>
      <a:lvl5pPr algn="l" rtl="0" eaLnBrk="0" fontAlgn="base" hangingPunct="0">
        <a:spcBef>
          <a:spcPct val="0"/>
        </a:spcBef>
        <a:spcAft>
          <a:spcPct val="0"/>
        </a:spcAft>
        <a:buSzTx/>
        <a:defRPr sz="3200" b="1">
          <a:solidFill>
            <a:schemeClr val="bg1"/>
          </a:solidFill>
          <a:latin typeface="Verdana"/>
          <a:ea typeface="宋体" panose="02010600030101010101" pitchFamily="2" charset="-122"/>
        </a:defRPr>
      </a:lvl5pPr>
      <a:lvl6pPr marL="457200" algn="l" rtl="0" eaLnBrk="0" fontAlgn="base" hangingPunct="0">
        <a:spcBef>
          <a:spcPct val="0"/>
        </a:spcBef>
        <a:spcAft>
          <a:spcPct val="0"/>
        </a:spcAft>
        <a:buSzTx/>
        <a:defRPr sz="3200" b="1">
          <a:solidFill>
            <a:schemeClr val="bg1"/>
          </a:solidFill>
          <a:latin typeface="Verdana"/>
          <a:ea typeface="宋体" panose="02010600030101010101" pitchFamily="2" charset="-122"/>
        </a:defRPr>
      </a:lvl6pPr>
      <a:lvl7pPr marL="914400" algn="l" rtl="0" eaLnBrk="0" fontAlgn="base" hangingPunct="0">
        <a:spcBef>
          <a:spcPct val="0"/>
        </a:spcBef>
        <a:spcAft>
          <a:spcPct val="0"/>
        </a:spcAft>
        <a:buSzTx/>
        <a:defRPr sz="3200" b="1">
          <a:solidFill>
            <a:schemeClr val="bg1"/>
          </a:solidFill>
          <a:latin typeface="Verdana"/>
          <a:ea typeface="宋体" panose="02010600030101010101" pitchFamily="2" charset="-122"/>
        </a:defRPr>
      </a:lvl7pPr>
      <a:lvl8pPr marL="1371600" algn="l" rtl="0" eaLnBrk="0" fontAlgn="base" hangingPunct="0">
        <a:spcBef>
          <a:spcPct val="0"/>
        </a:spcBef>
        <a:spcAft>
          <a:spcPct val="0"/>
        </a:spcAft>
        <a:buSzTx/>
        <a:defRPr sz="3200" b="1">
          <a:solidFill>
            <a:schemeClr val="bg1"/>
          </a:solidFill>
          <a:latin typeface="Verdana"/>
          <a:ea typeface="宋体" panose="02010600030101010101" pitchFamily="2" charset="-122"/>
        </a:defRPr>
      </a:lvl8pPr>
      <a:lvl9pPr marL="1828800" algn="l" rtl="0" eaLnBrk="0" fontAlgn="base" hangingPunct="0">
        <a:spcBef>
          <a:spcPct val="0"/>
        </a:spcBef>
        <a:spcAft>
          <a:spcPct val="0"/>
        </a:spcAft>
        <a:buSzTx/>
        <a:defRPr sz="3200" b="1">
          <a:solidFill>
            <a:schemeClr val="bg1"/>
          </a:solidFill>
          <a:latin typeface="Verdana"/>
          <a:ea typeface="宋体" panose="02010600030101010101" pitchFamily="2" charset="-122"/>
        </a:defRPr>
      </a:lvl9pPr>
    </p:titleStyle>
    <p:bodyStyle>
      <a:lvl1pPr marL="342900" indent="-342900" algn="l" rtl="0" eaLnBrk="0" fontAlgn="base" hangingPunct="0">
        <a:spcBef>
          <a:spcPct val="20000"/>
        </a:spcBef>
        <a:spcAft>
          <a:spcPct val="0"/>
        </a:spcAft>
        <a:buClr>
          <a:schemeClr val="tx1"/>
        </a:buClr>
        <a:buSzTx/>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Tx/>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Tx/>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5pPr>
      <a:lvl6pPr marL="25146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6pPr>
      <a:lvl7pPr marL="29718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7pPr>
      <a:lvl8pPr marL="34290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8pPr>
      <a:lvl9pPr marL="3886200" indent="-228600" algn="l" rtl="0" eaLnBrk="0" fontAlgn="base" hangingPunct="0">
        <a:spcBef>
          <a:spcPct val="20000"/>
        </a:spcBef>
        <a:spcAft>
          <a:spcPct val="0"/>
        </a:spcAft>
        <a:buClr>
          <a:schemeClr val="tx1"/>
        </a:buClr>
        <a:buSzTx/>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38142;&#25509;&#25991;&#20214;/&#25490;&#26597;&#34920;795&#39033;.doc" TargetMode="External"/><Relationship Id="rId2" Type="http://schemas.openxmlformats.org/officeDocument/2006/relationships/hyperlink" Target="&#38142;&#25509;&#25991;&#20214;/&#23433;&#20840;&#36136;&#37327;&#38544;&#24739;&#25490;&#26597;&#35201;&#28857;1746&#39033;.doc" TargetMode="External"/><Relationship Id="rId1" Type="http://schemas.openxmlformats.org/officeDocument/2006/relationships/slideLayout" Target="../slideLayouts/slideLayout7.xml"/><Relationship Id="rId4" Type="http://schemas.openxmlformats.org/officeDocument/2006/relationships/hyperlink" Target="&#38142;&#25509;&#25991;&#20214;/&#31995;&#32479;&#24405;&#20837;362&#39033;.doc"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38142;&#25509;&#25991;&#20214;/&#25490;&#26597;.ppt"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38142;&#25509;&#25991;&#20214;/&#27835;&#29702;.ppt" TargetMode="External"/><Relationship Id="rId2" Type="http://schemas.openxmlformats.org/officeDocument/2006/relationships/hyperlink" Target="&#38142;&#25509;&#25991;&#20214;/&#21709;&#24212;.ppt"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38142;&#25509;&#25991;&#20214;/&#32771;&#26680;.ppt"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38142;&#25509;&#25991;&#20214;/&#36829;&#32422;.ppt" TargetMode="External"/><Relationship Id="rId2" Type="http://schemas.openxmlformats.org/officeDocument/2006/relationships/hyperlink" Target="&#38142;&#25509;&#25991;&#20214;/&#36861;&#31350;.doc"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38142;&#25509;&#25991;&#20214;/&#30417;&#29702;&#21333;&#20301;&#27969;&#31243;.doc" TargetMode="External"/><Relationship Id="rId2" Type="http://schemas.openxmlformats.org/officeDocument/2006/relationships/hyperlink" Target="&#38142;&#25509;&#25991;&#20214;/&#26045;&#24037;&#21333;&#20301;&#27969;&#31243;.doc" TargetMode="External"/><Relationship Id="rId1" Type="http://schemas.openxmlformats.org/officeDocument/2006/relationships/slideLayout" Target="../slideLayouts/slideLayout7.xml"/><Relationship Id="rId5" Type="http://schemas.openxmlformats.org/officeDocument/2006/relationships/hyperlink" Target="&#38142;&#25509;&#25991;&#20214;/&#23433;&#36136;&#24635;&#37096;&#27969;&#31243;.doc" TargetMode="External"/><Relationship Id="rId4" Type="http://schemas.openxmlformats.org/officeDocument/2006/relationships/hyperlink" Target="&#38142;&#25509;&#25991;&#20214;/&#39033;&#30446;&#31649;&#29702;&#21333;&#20301;&#27969;&#31243;.doc"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png"/><Relationship Id="rId3" Type="http://schemas.openxmlformats.org/officeDocument/2006/relationships/image" Target="../media/image7.emf"/><Relationship Id="rId21" Type="http://schemas.openxmlformats.org/officeDocument/2006/relationships/image" Target="../media/image25.png"/><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png"/><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 Id="rId22"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5"/>
          <p:cNvSpPr/>
          <p:nvPr/>
        </p:nvSpPr>
        <p:spPr>
          <a:xfrm>
            <a:off x="755650" y="1916113"/>
            <a:ext cx="7777163" cy="2017712"/>
          </a:xfrm>
          <a:prstGeom prst="rect">
            <a:avLst/>
          </a:prstGeom>
          <a:noFill/>
          <a:ln w="9525">
            <a:noFill/>
          </a:ln>
        </p:spPr>
        <p:txBody>
          <a:bodyPr anchor="t" anchorCtr="0"/>
          <a:lstStyle/>
          <a:p>
            <a:pPr algn="ctr" eaLnBrk="0" hangingPunct="0">
              <a:lnSpc>
                <a:spcPts val="6500"/>
              </a:lnSpc>
              <a:spcBef>
                <a:spcPts val="1800"/>
              </a:spcBef>
            </a:pPr>
            <a:r>
              <a:rPr lang="zh-CN" altLang="en-US" sz="5400">
                <a:solidFill>
                  <a:schemeClr val="bg1"/>
                </a:solidFill>
                <a:latin typeface="华文细黑" panose="02010600040101010101" charset="-122"/>
                <a:ea typeface="华文细黑" panose="02010600040101010101" charset="-122"/>
              </a:rPr>
              <a:t>地铁施工安全隐患</a:t>
            </a:r>
            <a:endParaRPr lang="en-US" altLang="zh-CN" sz="5400">
              <a:solidFill>
                <a:schemeClr val="bg1"/>
              </a:solidFill>
              <a:latin typeface="华文细黑" panose="02010600040101010101" charset="-122"/>
              <a:ea typeface="华文细黑" panose="02010600040101010101" charset="-122"/>
            </a:endParaRPr>
          </a:p>
          <a:p>
            <a:pPr algn="ctr" eaLnBrk="0" hangingPunct="0">
              <a:lnSpc>
                <a:spcPts val="6500"/>
              </a:lnSpc>
              <a:spcBef>
                <a:spcPts val="1800"/>
              </a:spcBef>
            </a:pPr>
            <a:r>
              <a:rPr lang="zh-CN" altLang="en-US" sz="5400">
                <a:solidFill>
                  <a:schemeClr val="bg1"/>
                </a:solidFill>
                <a:latin typeface="华文细黑" panose="02010600040101010101" charset="-122"/>
                <a:ea typeface="华文细黑" panose="02010600040101010101" charset="-122"/>
              </a:rPr>
              <a:t>排查与治理</a:t>
            </a:r>
          </a:p>
        </p:txBody>
      </p:sp>
      <p:sp>
        <p:nvSpPr>
          <p:cNvPr id="7170" name="Rectangle 3"/>
          <p:cNvSpPr/>
          <p:nvPr/>
        </p:nvSpPr>
        <p:spPr>
          <a:xfrm>
            <a:off x="827088" y="4668838"/>
            <a:ext cx="7459662" cy="1928812"/>
          </a:xfrm>
          <a:prstGeom prst="rect">
            <a:avLst/>
          </a:prstGeom>
          <a:noFill/>
          <a:ln w="9525">
            <a:noFill/>
          </a:ln>
        </p:spPr>
        <p:txBody>
          <a:bodyPr anchor="t" anchorCtr="0"/>
          <a:lstStyle/>
          <a:p>
            <a:pPr marL="342900" indent="-342900" algn="ctr">
              <a:spcBef>
                <a:spcPct val="20000"/>
              </a:spcBef>
              <a:buClr>
                <a:schemeClr val="tx1"/>
              </a:buClr>
            </a:pPr>
            <a:endParaRPr lang="en-US" altLang="zh-CN" sz="2400">
              <a:solidFill>
                <a:srgbClr val="193366"/>
              </a:solidFill>
              <a:latin typeface="汉仪中宋简" charset="-122"/>
              <a:ea typeface="汉仪中宋简" charset="-122"/>
            </a:endParaRPr>
          </a:p>
          <a:p>
            <a:pPr marL="342900" indent="-342900" algn="ctr">
              <a:spcBef>
                <a:spcPct val="20000"/>
              </a:spcBef>
              <a:buClr>
                <a:schemeClr val="tx1"/>
              </a:buClr>
            </a:pPr>
            <a:r>
              <a:rPr lang="zh-CN" altLang="en-US" sz="2400">
                <a:solidFill>
                  <a:srgbClr val="193366"/>
                </a:solidFill>
                <a:latin typeface="Arial" panose="020B0604020202020204" pitchFamily="34" charset="0"/>
                <a:ea typeface="宋体" panose="02010600030101010101" pitchFamily="2" charset="-122"/>
              </a:rPr>
              <a:t>二〇二六年</a:t>
            </a:r>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文字方塊 2"/>
          <p:cNvSpPr/>
          <p:nvPr/>
        </p:nvSpPr>
        <p:spPr>
          <a:xfrm>
            <a:off x="971550" y="549275"/>
            <a:ext cx="7173913" cy="830263"/>
          </a:xfrm>
          <a:prstGeom prst="rect">
            <a:avLst/>
          </a:prstGeom>
          <a:noFill/>
          <a:ln w="9525">
            <a:noFill/>
          </a:ln>
        </p:spPr>
        <p:txBody>
          <a:bodyPr anchor="t" anchorCtr="0"/>
          <a:lstStyle/>
          <a:p>
            <a:pPr algn="ctr"/>
            <a:r>
              <a:rPr lang="zh-CN" altLang="en-US" sz="3600">
                <a:solidFill>
                  <a:srgbClr val="FFFF00"/>
                </a:solidFill>
                <a:latin typeface="Arial" panose="020B0604020202020204" pitchFamily="34" charset="0"/>
                <a:ea typeface="华文彩云" panose="02010800040101010101" charset="-122"/>
              </a:rPr>
              <a:t> </a:t>
            </a:r>
            <a:r>
              <a:rPr lang="zh-CN" altLang="en-US" sz="4800">
                <a:solidFill>
                  <a:schemeClr val="bg1"/>
                </a:solidFill>
                <a:latin typeface="宋体" panose="02010600030101010101" pitchFamily="2" charset="-122"/>
                <a:ea typeface="宋体" panose="02010600030101010101" pitchFamily="2" charset="-122"/>
              </a:rPr>
              <a:t>主 要 内 容 </a:t>
            </a:r>
          </a:p>
        </p:txBody>
      </p:sp>
      <p:sp>
        <p:nvSpPr>
          <p:cNvPr id="8194" name="Rectangle 3"/>
          <p:cNvSpPr/>
          <p:nvPr/>
        </p:nvSpPr>
        <p:spPr>
          <a:xfrm>
            <a:off x="1692275" y="1700213"/>
            <a:ext cx="6192838" cy="3744912"/>
          </a:xfrm>
          <a:prstGeom prst="rect">
            <a:avLst/>
          </a:prstGeom>
          <a:noFill/>
          <a:ln w="9525">
            <a:noFill/>
          </a:ln>
        </p:spPr>
        <p:txBody>
          <a:bodyPr anchor="t" anchorCtr="0"/>
          <a:lstStyle/>
          <a:p>
            <a:pPr marL="342900" indent="-342900">
              <a:lnSpc>
                <a:spcPts val="6000"/>
              </a:lnSpc>
              <a:buClr>
                <a:srgbClr val="FF0000"/>
              </a:buClr>
            </a:pPr>
            <a:r>
              <a:rPr lang="zh-CN" altLang="en-US" sz="2800">
                <a:solidFill>
                  <a:srgbClr val="FF0000"/>
                </a:solidFill>
                <a:latin typeface="黑体" panose="02010609060101010101" charset="-122"/>
                <a:ea typeface="黑体" panose="02010609060101010101" charset="-122"/>
              </a:rPr>
              <a:t>一、背景</a:t>
            </a:r>
            <a:endParaRPr lang="en-US" altLang="zh-CN" sz="2800">
              <a:solidFill>
                <a:srgbClr val="FF0000"/>
              </a:solidFill>
              <a:latin typeface="黑体" panose="02010609060101010101" charset="-122"/>
              <a:ea typeface="黑体" panose="02010609060101010101" charset="-122"/>
            </a:endParaRPr>
          </a:p>
          <a:p>
            <a:pPr marL="342900" indent="-342900">
              <a:lnSpc>
                <a:spcPts val="6000"/>
              </a:lnSpc>
              <a:buClr>
                <a:srgbClr val="FF0000"/>
              </a:buClr>
            </a:pPr>
            <a:r>
              <a:rPr lang="zh-CN" altLang="en-US" sz="2800">
                <a:solidFill>
                  <a:srgbClr val="FF0000"/>
                </a:solidFill>
                <a:latin typeface="黑体" panose="02010609060101010101" charset="-122"/>
                <a:ea typeface="黑体" panose="02010609060101010101" charset="-122"/>
              </a:rPr>
              <a:t>二、相关政策</a:t>
            </a:r>
            <a:endParaRPr lang="en-US" altLang="zh-CN" sz="2800">
              <a:solidFill>
                <a:srgbClr val="FF0000"/>
              </a:solidFill>
              <a:latin typeface="黑体" panose="02010609060101010101" charset="-122"/>
              <a:ea typeface="黑体" panose="02010609060101010101" charset="-122"/>
            </a:endParaRPr>
          </a:p>
          <a:p>
            <a:pPr marL="342900" indent="-342900">
              <a:lnSpc>
                <a:spcPts val="6000"/>
              </a:lnSpc>
              <a:buClr>
                <a:srgbClr val="FF0000"/>
              </a:buClr>
            </a:pPr>
            <a:r>
              <a:rPr lang="zh-CN" altLang="en-US" sz="2800">
                <a:solidFill>
                  <a:srgbClr val="FF0000"/>
                </a:solidFill>
                <a:latin typeface="黑体" panose="02010609060101010101" charset="-122"/>
                <a:ea typeface="黑体" panose="02010609060101010101" charset="-122"/>
              </a:rPr>
              <a:t>三、隐患排查与治理</a:t>
            </a:r>
            <a:endParaRPr lang="en-US" altLang="zh-CN" sz="2800">
              <a:solidFill>
                <a:srgbClr val="FF0000"/>
              </a:solidFill>
              <a:latin typeface="黑体" panose="02010609060101010101" charset="-122"/>
              <a:ea typeface="黑体" panose="02010609060101010101" charset="-122"/>
            </a:endParaRPr>
          </a:p>
          <a:p>
            <a:pPr marL="342900" indent="-342900">
              <a:lnSpc>
                <a:spcPts val="6000"/>
              </a:lnSpc>
              <a:buClr>
                <a:srgbClr val="FF0000"/>
              </a:buClr>
            </a:pPr>
            <a:r>
              <a:rPr lang="zh-CN" altLang="en-US" sz="2800">
                <a:solidFill>
                  <a:srgbClr val="FF0000"/>
                </a:solidFill>
                <a:latin typeface="黑体" panose="02010609060101010101" charset="-122"/>
                <a:ea typeface="黑体" panose="02010609060101010101" charset="-122"/>
              </a:rPr>
              <a:t>四、排查案例</a:t>
            </a:r>
            <a:endParaRPr lang="en-US" altLang="zh-CN" sz="2800">
              <a:solidFill>
                <a:srgbClr val="FF0000"/>
              </a:solidFill>
              <a:latin typeface="黑体" panose="02010609060101010101" charset="-122"/>
              <a:ea typeface="黑体" panose="02010609060101010101" charset="-122"/>
            </a:endParaRPr>
          </a:p>
          <a:p>
            <a:pPr marL="342900" indent="-342900">
              <a:lnSpc>
                <a:spcPts val="6000"/>
              </a:lnSpc>
              <a:buClr>
                <a:srgbClr val="FF0000"/>
              </a:buClr>
            </a:pPr>
            <a:r>
              <a:rPr lang="zh-CN" altLang="en-US" sz="2800">
                <a:solidFill>
                  <a:srgbClr val="FF0000"/>
                </a:solidFill>
                <a:latin typeface="黑体" panose="02010609060101010101" charset="-122"/>
                <a:ea typeface="黑体" panose="02010609060101010101" charset="-122"/>
              </a:rPr>
              <a:t>五、系统演示</a:t>
            </a:r>
            <a:endParaRPr lang="en-US" altLang="zh-CN" sz="2800">
              <a:solidFill>
                <a:srgbClr val="FF0000"/>
              </a:solidFill>
              <a:latin typeface="黑体" panose="02010609060101010101" charset="-122"/>
              <a:ea typeface="黑体" panose="02010609060101010101" charset="-122"/>
            </a:endParaRPr>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矩形 3"/>
          <p:cNvSpPr/>
          <p:nvPr/>
        </p:nvSpPr>
        <p:spPr>
          <a:xfrm>
            <a:off x="3532188" y="3068638"/>
            <a:ext cx="2243137" cy="1101725"/>
          </a:xfrm>
          <a:prstGeom prst="rect">
            <a:avLst/>
          </a:prstGeom>
          <a:noFill/>
          <a:ln w="9525">
            <a:noFill/>
          </a:ln>
        </p:spPr>
        <p:txBody>
          <a:bodyPr wrap="none" anchor="t" anchorCtr="0"/>
          <a:lstStyle/>
          <a:p>
            <a:pPr marL="342900" indent="-342900">
              <a:lnSpc>
                <a:spcPct val="200000"/>
              </a:lnSpc>
              <a:buClr>
                <a:srgbClr val="FF0000"/>
              </a:buClr>
            </a:pPr>
            <a:r>
              <a:rPr lang="zh-CN" altLang="en-US" sz="4000">
                <a:solidFill>
                  <a:srgbClr val="FF0000"/>
                </a:solidFill>
                <a:latin typeface="黑体" panose="02010609060101010101" charset="-122"/>
                <a:ea typeface="黑体" panose="02010609060101010101" charset="-122"/>
              </a:rPr>
              <a:t>一、背景</a:t>
            </a:r>
            <a:endParaRPr lang="en-US" altLang="zh-CN" sz="4000">
              <a:solidFill>
                <a:srgbClr val="FF0000"/>
              </a:solidFill>
              <a:latin typeface="黑体" panose="02010609060101010101" charset="-122"/>
              <a:ea typeface="黑体" panose="02010609060101010101" charset="-122"/>
            </a:endParaRPr>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矩形 4"/>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sp>
        <p:nvSpPr>
          <p:cNvPr id="11266" name="矩形 9"/>
          <p:cNvSpPr/>
          <p:nvPr/>
        </p:nvSpPr>
        <p:spPr>
          <a:xfrm>
            <a:off x="611188" y="1628775"/>
            <a:ext cx="7353300" cy="457200"/>
          </a:xfrm>
          <a:prstGeom prst="rect">
            <a:avLst/>
          </a:prstGeom>
          <a:noFill/>
          <a:ln w="9525">
            <a:noFill/>
          </a:ln>
        </p:spPr>
        <p:txBody>
          <a:bodyPr anchor="t" anchorCtr="0"/>
          <a:lstStyle/>
          <a:p>
            <a:r>
              <a:rPr lang="en-US" altLang="zh-CN" sz="2400">
                <a:solidFill>
                  <a:srgbClr val="FF0000"/>
                </a:solidFill>
                <a:latin typeface="宋体" panose="02010600030101010101" pitchFamily="2" charset="-122"/>
                <a:ea typeface="宋体" panose="02010600030101010101" pitchFamily="2" charset="-122"/>
              </a:rPr>
              <a:t>1</a:t>
            </a:r>
            <a:r>
              <a:rPr lang="zh-CN" altLang="en-US" sz="2400">
                <a:solidFill>
                  <a:srgbClr val="FF0000"/>
                </a:solidFill>
                <a:latin typeface="宋体" panose="02010600030101010101" pitchFamily="2" charset="-122"/>
                <a:ea typeface="宋体" panose="02010600030101010101" pitchFamily="2" charset="-122"/>
              </a:rPr>
              <a:t>、</a:t>
            </a:r>
            <a:r>
              <a:rPr lang="en-US" altLang="zh-CN" sz="2400">
                <a:solidFill>
                  <a:srgbClr val="FF0000"/>
                </a:solidFill>
                <a:latin typeface="宋体" panose="02010600030101010101" pitchFamily="2" charset="-122"/>
                <a:ea typeface="宋体" panose="02010600030101010101" pitchFamily="2" charset="-122"/>
              </a:rPr>
              <a:t>2019</a:t>
            </a:r>
            <a:r>
              <a:rPr lang="en-US" altLang="zh-CN" sz="2400">
                <a:latin typeface="Times New Roman" panose="02020603050405020304" charset="0"/>
                <a:ea typeface="宋体" panose="02010600030101010101" pitchFamily="2" charset="-122"/>
              </a:rPr>
              <a:t> </a:t>
            </a:r>
            <a:r>
              <a:rPr lang="zh-CN" altLang="en-US" sz="2400">
                <a:solidFill>
                  <a:srgbClr val="FF0000"/>
                </a:solidFill>
                <a:latin typeface="Times New Roman" panose="02020603050405020304" charset="0"/>
                <a:ea typeface="宋体" panose="02010600030101010101" pitchFamily="2" charset="-122"/>
              </a:rPr>
              <a:t>年以来</a:t>
            </a:r>
            <a:r>
              <a:rPr lang="zh-CN" altLang="en-US" sz="2400">
                <a:solidFill>
                  <a:srgbClr val="FF0000"/>
                </a:solidFill>
                <a:latin typeface="宋体" panose="02010600030101010101" pitchFamily="2" charset="-122"/>
                <a:ea typeface="宋体" panose="02010600030101010101" pitchFamily="2" charset="-122"/>
              </a:rPr>
              <a:t>全国地铁施工伤亡事故统计</a:t>
            </a:r>
            <a:r>
              <a:rPr lang="en-US" altLang="zh-CN" sz="2400">
                <a:solidFill>
                  <a:srgbClr val="FF0000"/>
                </a:solidFill>
                <a:latin typeface="宋体" panose="02010600030101010101" pitchFamily="2" charset="-122"/>
                <a:ea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rPr>
              <a:t>分析</a:t>
            </a:r>
            <a:endParaRPr lang="zh-CN" altLang="en-US" sz="2400">
              <a:solidFill>
                <a:srgbClr val="FF0000"/>
              </a:solidFill>
              <a:latin typeface="Arial" panose="020B0604020202020204" pitchFamily="34" charset="0"/>
            </a:endParaRPr>
          </a:p>
        </p:txBody>
      </p:sp>
      <p:graphicFrame>
        <p:nvGraphicFramePr>
          <p:cNvPr id="11267" name="图表 5"/>
          <p:cNvGraphicFramePr>
            <a:graphicFrameLocks noChangeAspect="1"/>
          </p:cNvGraphicFramePr>
          <p:nvPr/>
        </p:nvGraphicFramePr>
        <p:xfrm>
          <a:off x="2160588" y="2349500"/>
          <a:ext cx="5545137" cy="3816350"/>
        </p:xfrm>
        <a:graphic>
          <a:graphicData uri="http://schemas.openxmlformats.org/presentationml/2006/ole">
            <mc:AlternateContent xmlns:mc="http://schemas.openxmlformats.org/markup-compatibility/2006">
              <mc:Choice xmlns:v="urn:schemas-microsoft-com:vml" Requires="v">
                <p:oleObj r:id="rId2" imgW="6224270" imgH="4260850" progId="Excel.Chart.8">
                  <p:embed/>
                </p:oleObj>
              </mc:Choice>
              <mc:Fallback>
                <p:oleObj r:id="rId2" imgW="6224270" imgH="4260850" progId="Excel.Chart.8">
                  <p:embed/>
                  <p:pic>
                    <p:nvPicPr>
                      <p:cNvPr id="0" name="OLE substitute image"/>
                      <p:cNvPicPr/>
                      <p:nvPr/>
                    </p:nvPicPr>
                    <p:blipFill>
                      <a:blip r:embed="rId3"/>
                      <a:stretch>
                        <a:fillRect/>
                      </a:stretch>
                    </p:blipFill>
                    <p:spPr>
                      <a:xfrm>
                        <a:off x="2160588" y="2349500"/>
                        <a:ext cx="5545137" cy="3816350"/>
                      </a:xfrm>
                      <a:prstGeom prst="rect">
                        <a:avLst/>
                      </a:prstGeom>
                      <a:noFill/>
                      <a:ln w="38100">
                        <a:noFill/>
                        <a:miter/>
                      </a:ln>
                    </p:spPr>
                  </p:pic>
                </p:oleObj>
              </mc:Fallback>
            </mc:AlternateContent>
          </a:graphicData>
        </a:graphic>
      </p:graphicFrame>
      <p:sp>
        <p:nvSpPr>
          <p:cNvPr id="11268" name="Text Box 6"/>
          <p:cNvSpPr/>
          <p:nvPr/>
        </p:nvSpPr>
        <p:spPr>
          <a:xfrm>
            <a:off x="1835150" y="2835275"/>
            <a:ext cx="468313" cy="954088"/>
          </a:xfrm>
          <a:prstGeom prst="rect">
            <a:avLst/>
          </a:prstGeom>
          <a:noFill/>
          <a:ln w="9525">
            <a:noFill/>
          </a:ln>
        </p:spPr>
        <p:txBody>
          <a:bodyPr anchor="t" anchorCtr="0">
            <a:spAutoFit/>
          </a:bodyPr>
          <a:lstStyle/>
          <a:p>
            <a:pPr algn="just"/>
            <a:r>
              <a:rPr lang="zh-CN" altLang="en-US" sz="1400">
                <a:latin typeface="Calibri"/>
              </a:rPr>
              <a:t>伤亡人数</a:t>
            </a:r>
            <a:endParaRPr lang="zh-CN" altLang="zh-CN" sz="1400">
              <a:latin typeface="Arial" panose="020B0604020202020204" pitchFamily="34" charset="0"/>
            </a:endParaRPr>
          </a:p>
        </p:txBody>
      </p:sp>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矩形 3"/>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pic>
        <p:nvPicPr>
          <p:cNvPr id="12290" name="图表 2"/>
          <p:cNvPicPr preferRelativeResize="0"/>
          <p:nvPr/>
        </p:nvPicPr>
        <p:blipFill>
          <a:blip r:embed="rId2"/>
          <a:stretch>
            <a:fillRect/>
          </a:stretch>
        </p:blipFill>
        <p:spPr>
          <a:xfrm>
            <a:off x="3851275" y="1984375"/>
            <a:ext cx="5191125" cy="3311525"/>
          </a:xfrm>
          <a:prstGeom prst="rect">
            <a:avLst/>
          </a:prstGeom>
          <a:noFill/>
          <a:ln w="9525">
            <a:noFill/>
          </a:ln>
        </p:spPr>
      </p:pic>
      <p:sp>
        <p:nvSpPr>
          <p:cNvPr id="12291" name="矩形 6"/>
          <p:cNvSpPr/>
          <p:nvPr/>
        </p:nvSpPr>
        <p:spPr>
          <a:xfrm>
            <a:off x="4254500" y="5387975"/>
            <a:ext cx="4108450" cy="304800"/>
          </a:xfrm>
          <a:prstGeom prst="rect">
            <a:avLst/>
          </a:prstGeom>
          <a:noFill/>
          <a:ln w="9525">
            <a:noFill/>
          </a:ln>
        </p:spPr>
        <p:txBody>
          <a:bodyPr anchor="t" anchorCtr="0">
            <a:spAutoFit/>
          </a:bodyPr>
          <a:lstStyle/>
          <a:p>
            <a:r>
              <a:rPr lang="en-US" altLang="zh-CN" sz="1400">
                <a:latin typeface="Arial" panose="020B0604020202020204" pitchFamily="34" charset="0"/>
              </a:rPr>
              <a:t>      2019~2019</a:t>
            </a:r>
            <a:r>
              <a:rPr lang="zh-CN" altLang="zh-CN" sz="1400">
                <a:latin typeface="Arial" panose="020B0604020202020204" pitchFamily="34" charset="0"/>
              </a:rPr>
              <a:t>年全国城市轨道交通工程事故</a:t>
            </a:r>
            <a:endParaRPr lang="zh-CN" altLang="en-US" sz="1400">
              <a:latin typeface="Arial" panose="020B0604020202020204" pitchFamily="34" charset="0"/>
            </a:endParaRPr>
          </a:p>
        </p:txBody>
      </p:sp>
      <p:sp>
        <p:nvSpPr>
          <p:cNvPr id="12292" name="Rectangle 4"/>
          <p:cNvSpPr/>
          <p:nvPr/>
        </p:nvSpPr>
        <p:spPr>
          <a:xfrm>
            <a:off x="323850" y="1755775"/>
            <a:ext cx="3387725" cy="3432175"/>
          </a:xfrm>
          <a:prstGeom prst="rect">
            <a:avLst/>
          </a:prstGeom>
          <a:noFill/>
          <a:ln w="9525">
            <a:noFill/>
          </a:ln>
        </p:spPr>
        <p:txBody>
          <a:bodyPr anchor="ctr" anchorCtr="0"/>
          <a:lstStyle/>
          <a:p>
            <a:pPr indent="266700">
              <a:lnSpc>
                <a:spcPct val="150000"/>
              </a:lnSpc>
              <a:spcBef>
                <a:spcPts val="600"/>
              </a:spcBef>
              <a:spcAft>
                <a:spcPts val="600"/>
              </a:spcAft>
            </a:pPr>
            <a:r>
              <a:rPr lang="zh-CN" altLang="en-US" sz="2000">
                <a:latin typeface="宋体" panose="02010600030101010101" pitchFamily="2" charset="-122"/>
                <a:ea typeface="宋体" panose="02010600030101010101" pitchFamily="2" charset="-122"/>
              </a:rPr>
              <a:t> </a:t>
            </a:r>
            <a:r>
              <a:rPr lang="zh-CN" altLang="en-US">
                <a:latin typeface="宋体" panose="02010600030101010101" pitchFamily="2" charset="-122"/>
                <a:ea typeface="宋体" panose="02010600030101010101" pitchFamily="2" charset="-122"/>
              </a:rPr>
              <a:t>根据住建部统计数据，</a:t>
            </a:r>
            <a:r>
              <a:rPr lang="en-US" altLang="zh-CN">
                <a:latin typeface="宋体" panose="02010600030101010101" pitchFamily="2" charset="-122"/>
                <a:ea typeface="宋体" panose="02010600030101010101" pitchFamily="2" charset="-122"/>
              </a:rPr>
              <a:t>2019</a:t>
            </a:r>
            <a:r>
              <a:rPr lang="zh-CN" altLang="en-US">
                <a:latin typeface="宋体" panose="02010600030101010101" pitchFamily="2" charset="-122"/>
                <a:ea typeface="宋体" panose="02010600030101010101" pitchFamily="2" charset="-122"/>
              </a:rPr>
              <a:t>年</a:t>
            </a:r>
            <a:r>
              <a:rPr lang="en-US" altLang="zh-CN">
                <a:latin typeface="宋体" panose="02010600030101010101" pitchFamily="2" charset="-122"/>
                <a:ea typeface="宋体" panose="02010600030101010101" pitchFamily="2" charset="-122"/>
              </a:rPr>
              <a:t>7</a:t>
            </a:r>
            <a:r>
              <a:rPr lang="zh-CN" altLang="en-US">
                <a:latin typeface="宋体" panose="02010600030101010101" pitchFamily="2" charset="-122"/>
                <a:ea typeface="宋体" panose="02010600030101010101" pitchFamily="2" charset="-122"/>
              </a:rPr>
              <a:t>月</a:t>
            </a:r>
            <a:r>
              <a:rPr lang="en-US" altLang="zh-CN">
                <a:latin typeface="Times New Roman" panose="02020603050405020304" charset="0"/>
                <a:ea typeface="宋体" panose="02010600030101010101" pitchFamily="2" charset="-122"/>
              </a:rPr>
              <a:t>~</a:t>
            </a:r>
            <a:r>
              <a:rPr lang="en-US" altLang="zh-CN">
                <a:latin typeface="宋体" panose="02010600030101010101" pitchFamily="2" charset="-122"/>
                <a:ea typeface="宋体" panose="02010600030101010101" pitchFamily="2" charset="-122"/>
              </a:rPr>
              <a:t>2019</a:t>
            </a:r>
            <a:r>
              <a:rPr lang="zh-CN" altLang="en-US">
                <a:latin typeface="宋体" panose="02010600030101010101" pitchFamily="2" charset="-122"/>
                <a:ea typeface="宋体" panose="02010600030101010101" pitchFamily="2" charset="-122"/>
              </a:rPr>
              <a:t>年</a:t>
            </a:r>
            <a:r>
              <a:rPr lang="en-US" altLang="zh-CN">
                <a:latin typeface="宋体" panose="02010600030101010101" pitchFamily="2" charset="-122"/>
                <a:ea typeface="宋体" panose="02010600030101010101" pitchFamily="2" charset="-122"/>
              </a:rPr>
              <a:t>9</a:t>
            </a:r>
            <a:r>
              <a:rPr lang="zh-CN" altLang="en-US">
                <a:latin typeface="宋体" panose="02010600030101010101" pitchFamily="2" charset="-122"/>
                <a:ea typeface="宋体" panose="02010600030101010101" pitchFamily="2" charset="-122"/>
              </a:rPr>
              <a:t>月，全国城市轨道交通共发生</a:t>
            </a:r>
            <a:r>
              <a:rPr lang="en-US" altLang="zh-CN">
                <a:latin typeface="宋体" panose="02010600030101010101" pitchFamily="2" charset="-122"/>
                <a:ea typeface="宋体" panose="02010600030101010101" pitchFamily="2" charset="-122"/>
              </a:rPr>
              <a:t>23</a:t>
            </a:r>
            <a:r>
              <a:rPr lang="zh-CN" altLang="en-US">
                <a:latin typeface="宋体" panose="02010600030101010101" pitchFamily="2" charset="-122"/>
                <a:ea typeface="宋体" panose="02010600030101010101" pitchFamily="2" charset="-122"/>
              </a:rPr>
              <a:t>起事故，死亡</a:t>
            </a:r>
            <a:r>
              <a:rPr lang="en-US" altLang="zh-CN">
                <a:latin typeface="宋体" panose="02010600030101010101" pitchFamily="2" charset="-122"/>
                <a:ea typeface="宋体" panose="02010600030101010101" pitchFamily="2" charset="-122"/>
              </a:rPr>
              <a:t>18</a:t>
            </a:r>
            <a:r>
              <a:rPr lang="zh-CN" altLang="en-US">
                <a:latin typeface="宋体" panose="02010600030101010101" pitchFamily="2" charset="-122"/>
                <a:ea typeface="宋体" panose="02010600030101010101" pitchFamily="2" charset="-122"/>
              </a:rPr>
              <a:t>人，其中物体打击事故发生率占比</a:t>
            </a:r>
            <a:r>
              <a:rPr lang="en-US" altLang="zh-CN">
                <a:latin typeface="宋体" panose="02010600030101010101" pitchFamily="2" charset="-122"/>
                <a:ea typeface="宋体" panose="02010600030101010101" pitchFamily="2" charset="-122"/>
              </a:rPr>
              <a:t>50%</a:t>
            </a:r>
            <a:r>
              <a:rPr lang="zh-CN" altLang="en-US">
                <a:latin typeface="宋体" panose="02010600030101010101" pitchFamily="2" charset="-122"/>
                <a:ea typeface="宋体" panose="02010600030101010101" pitchFamily="2" charset="-122"/>
              </a:rPr>
              <a:t>以上，城市轨道交通工程事故呈现以物体打击、施工机具伤害、高处坠落以及触电等为主要致因的特征。</a:t>
            </a:r>
          </a:p>
        </p:txBody>
      </p:sp>
    </p:spTree>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矩形 3"/>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sp>
        <p:nvSpPr>
          <p:cNvPr id="13314" name="Rectangle 5"/>
          <p:cNvSpPr/>
          <p:nvPr/>
        </p:nvSpPr>
        <p:spPr>
          <a:xfrm>
            <a:off x="395288" y="2047875"/>
            <a:ext cx="8361362" cy="1617663"/>
          </a:xfrm>
          <a:prstGeom prst="rect">
            <a:avLst/>
          </a:prstGeom>
          <a:noFill/>
          <a:ln w="9525">
            <a:noFill/>
          </a:ln>
        </p:spPr>
        <p:txBody>
          <a:bodyPr anchor="ctr" anchorCtr="0">
            <a:spAutoFit/>
          </a:bodyPr>
          <a:lstStyle/>
          <a:p>
            <a:pPr>
              <a:lnSpc>
                <a:spcPts val="3000"/>
              </a:lnSpc>
              <a:buClr>
                <a:schemeClr val="tx2"/>
              </a:buClr>
              <a:buSzPct val="130000"/>
              <a:buFont typeface="Wingdings" panose="05000000000000000000" pitchFamily="2" charset="2"/>
            </a:pPr>
            <a:r>
              <a:rPr lang="en-US" altLang="zh-CN" sz="2400">
                <a:solidFill>
                  <a:srgbClr val="2C276D"/>
                </a:solidFill>
                <a:latin typeface="新宋体" panose="02010609030101010101" charset="-122"/>
                <a:ea typeface="新宋体" panose="02010609030101010101" charset="-122"/>
              </a:rPr>
              <a:t>   </a:t>
            </a:r>
            <a:r>
              <a:rPr lang="en-US" altLang="zh-CN" sz="2000" b="0">
                <a:solidFill>
                  <a:srgbClr val="2C276D"/>
                </a:solidFill>
                <a:latin typeface="新宋体" panose="02010609030101010101" charset="-122"/>
                <a:ea typeface="新宋体" panose="02010609030101010101" charset="-122"/>
              </a:rPr>
              <a:t>2019</a:t>
            </a:r>
            <a:r>
              <a:rPr lang="zh-CN" altLang="zh-CN" sz="2000" b="0">
                <a:solidFill>
                  <a:srgbClr val="2C276D"/>
                </a:solidFill>
                <a:latin typeface="新宋体" panose="02010609030101010101" charset="-122"/>
                <a:ea typeface="新宋体" panose="02010609030101010101" charset="-122"/>
              </a:rPr>
              <a:t>年</a:t>
            </a:r>
            <a:r>
              <a:rPr lang="zh-CN" altLang="en-US" sz="2000" b="0">
                <a:solidFill>
                  <a:srgbClr val="2C276D"/>
                </a:solidFill>
                <a:latin typeface="新宋体" panose="02010609030101010101" charset="-122"/>
                <a:ea typeface="新宋体" panose="02010609030101010101" charset="-122"/>
              </a:rPr>
              <a:t>北京建管公司</a:t>
            </a:r>
            <a:r>
              <a:rPr lang="zh-CN" altLang="zh-CN" sz="2000" b="0">
                <a:solidFill>
                  <a:srgbClr val="2C276D"/>
                </a:solidFill>
                <a:latin typeface="新宋体" panose="02010609030101010101" charset="-122"/>
                <a:ea typeface="新宋体" panose="02010609030101010101" charset="-122"/>
              </a:rPr>
              <a:t>在建轨道交通工程有</a:t>
            </a:r>
            <a:r>
              <a:rPr lang="en-US" altLang="zh-CN" sz="2000" b="0">
                <a:solidFill>
                  <a:srgbClr val="2C276D"/>
                </a:solidFill>
                <a:latin typeface="新宋体" panose="02010609030101010101" charset="-122"/>
                <a:ea typeface="新宋体" panose="02010609030101010101" charset="-122"/>
              </a:rPr>
              <a:t>7</a:t>
            </a:r>
            <a:r>
              <a:rPr lang="zh-CN" altLang="zh-CN" sz="2000" b="0">
                <a:solidFill>
                  <a:srgbClr val="2C276D"/>
                </a:solidFill>
                <a:latin typeface="新宋体" panose="02010609030101010101" charset="-122"/>
                <a:ea typeface="新宋体" panose="02010609030101010101" charset="-122"/>
              </a:rPr>
              <a:t>条线路，共</a:t>
            </a:r>
            <a:r>
              <a:rPr lang="en-US" altLang="zh-CN" sz="2000" b="0">
                <a:solidFill>
                  <a:srgbClr val="2C276D"/>
                </a:solidFill>
                <a:latin typeface="新宋体" panose="02010609030101010101" charset="-122"/>
                <a:ea typeface="新宋体" panose="02010609030101010101" charset="-122"/>
              </a:rPr>
              <a:t>91</a:t>
            </a:r>
            <a:r>
              <a:rPr lang="zh-CN" altLang="zh-CN" sz="2000" b="0">
                <a:solidFill>
                  <a:srgbClr val="2C276D"/>
                </a:solidFill>
                <a:latin typeface="新宋体" panose="02010609030101010101" charset="-122"/>
                <a:ea typeface="新宋体" panose="02010609030101010101" charset="-122"/>
              </a:rPr>
              <a:t>个标段</a:t>
            </a:r>
            <a:r>
              <a:rPr lang="zh-CN" altLang="en-US" sz="2000" b="0">
                <a:solidFill>
                  <a:srgbClr val="2C276D"/>
                </a:solidFill>
                <a:latin typeface="新宋体" panose="02010609030101010101" charset="-122"/>
                <a:ea typeface="新宋体" panose="02010609030101010101" charset="-122"/>
              </a:rPr>
              <a:t>。轨道交通工程共发生事故、险情</a:t>
            </a:r>
            <a:r>
              <a:rPr lang="en-US" altLang="zh-CN" sz="2000" b="0">
                <a:solidFill>
                  <a:srgbClr val="2C276D"/>
                </a:solidFill>
                <a:latin typeface="新宋体" panose="02010609030101010101" charset="-122"/>
                <a:ea typeface="新宋体" panose="02010609030101010101" charset="-122"/>
              </a:rPr>
              <a:t>19</a:t>
            </a:r>
            <a:r>
              <a:rPr lang="zh-CN" altLang="en-US" sz="2000" b="0">
                <a:solidFill>
                  <a:srgbClr val="2C276D"/>
                </a:solidFill>
                <a:latin typeface="新宋体" panose="02010609030101010101" charset="-122"/>
                <a:ea typeface="新宋体" panose="02010609030101010101" charset="-122"/>
              </a:rPr>
              <a:t>起，其中亡人事故</a:t>
            </a:r>
            <a:r>
              <a:rPr lang="en-US" altLang="zh-CN" sz="2000" b="0">
                <a:solidFill>
                  <a:srgbClr val="2C276D"/>
                </a:solidFill>
                <a:latin typeface="新宋体" panose="02010609030101010101" charset="-122"/>
                <a:ea typeface="新宋体" panose="02010609030101010101" charset="-122"/>
              </a:rPr>
              <a:t>8</a:t>
            </a:r>
            <a:r>
              <a:rPr lang="zh-CN" altLang="en-US" sz="2000" b="0">
                <a:solidFill>
                  <a:srgbClr val="2C276D"/>
                </a:solidFill>
                <a:latin typeface="新宋体" panose="02010609030101010101" charset="-122"/>
                <a:ea typeface="新宋体" panose="02010609030101010101" charset="-122"/>
              </a:rPr>
              <a:t>起（亡</a:t>
            </a:r>
            <a:r>
              <a:rPr lang="en-US" altLang="zh-CN" sz="2000" b="0">
                <a:solidFill>
                  <a:srgbClr val="2C276D"/>
                </a:solidFill>
                <a:latin typeface="新宋体" panose="02010609030101010101" charset="-122"/>
                <a:ea typeface="新宋体" panose="02010609030101010101" charset="-122"/>
              </a:rPr>
              <a:t>8</a:t>
            </a:r>
            <a:r>
              <a:rPr lang="zh-CN" altLang="en-US" sz="2000" b="0">
                <a:solidFill>
                  <a:srgbClr val="2C276D"/>
                </a:solidFill>
                <a:latin typeface="新宋体" panose="02010609030101010101" charset="-122"/>
                <a:ea typeface="新宋体" panose="02010609030101010101" charset="-122"/>
              </a:rPr>
              <a:t>人）。与</a:t>
            </a:r>
            <a:r>
              <a:rPr lang="en-US" altLang="zh-CN" sz="2000" b="0">
                <a:solidFill>
                  <a:srgbClr val="2C276D"/>
                </a:solidFill>
                <a:latin typeface="新宋体" panose="02010609030101010101" charset="-122"/>
                <a:ea typeface="新宋体" panose="02010609030101010101" charset="-122"/>
              </a:rPr>
              <a:t>2019</a:t>
            </a:r>
            <a:r>
              <a:rPr lang="zh-CN" altLang="en-US" sz="2000" b="0">
                <a:solidFill>
                  <a:srgbClr val="2C276D"/>
                </a:solidFill>
                <a:latin typeface="新宋体" panose="02010609030101010101" charset="-122"/>
                <a:ea typeface="新宋体" panose="02010609030101010101" charset="-122"/>
              </a:rPr>
              <a:t>年（</a:t>
            </a:r>
            <a:r>
              <a:rPr lang="en-US" altLang="zh-CN" sz="2000" b="0">
                <a:solidFill>
                  <a:srgbClr val="2C276D"/>
                </a:solidFill>
                <a:latin typeface="新宋体" panose="02010609030101010101" charset="-122"/>
                <a:ea typeface="新宋体" panose="02010609030101010101" charset="-122"/>
              </a:rPr>
              <a:t>14</a:t>
            </a:r>
            <a:r>
              <a:rPr lang="zh-CN" altLang="en-US" sz="2000" b="0">
                <a:solidFill>
                  <a:srgbClr val="2C276D"/>
                </a:solidFill>
                <a:latin typeface="新宋体" panose="02010609030101010101" charset="-122"/>
                <a:ea typeface="新宋体" panose="02010609030101010101" charset="-122"/>
              </a:rPr>
              <a:t>起，亡</a:t>
            </a:r>
            <a:r>
              <a:rPr lang="en-US" altLang="zh-CN" sz="2000" b="0">
                <a:solidFill>
                  <a:srgbClr val="2C276D"/>
                </a:solidFill>
                <a:latin typeface="新宋体" panose="02010609030101010101" charset="-122"/>
                <a:ea typeface="新宋体" panose="02010609030101010101" charset="-122"/>
              </a:rPr>
              <a:t>6</a:t>
            </a:r>
            <a:r>
              <a:rPr lang="zh-CN" altLang="en-US" sz="2000" b="0">
                <a:solidFill>
                  <a:srgbClr val="2C276D"/>
                </a:solidFill>
                <a:latin typeface="新宋体" panose="02010609030101010101" charset="-122"/>
                <a:ea typeface="新宋体" panose="02010609030101010101" charset="-122"/>
              </a:rPr>
              <a:t>人）相比，事故、险情起数增长</a:t>
            </a:r>
            <a:r>
              <a:rPr lang="en-US" altLang="zh-CN" sz="2000" b="0">
                <a:solidFill>
                  <a:srgbClr val="2C276D"/>
                </a:solidFill>
                <a:latin typeface="新宋体" panose="02010609030101010101" charset="-122"/>
                <a:ea typeface="新宋体" panose="02010609030101010101" charset="-122"/>
              </a:rPr>
              <a:t>35.71%</a:t>
            </a:r>
            <a:r>
              <a:rPr lang="zh-CN" altLang="en-US" sz="2000" b="0">
                <a:solidFill>
                  <a:srgbClr val="2C276D"/>
                </a:solidFill>
                <a:latin typeface="新宋体" panose="02010609030101010101" charset="-122"/>
                <a:ea typeface="新宋体" panose="02010609030101010101" charset="-122"/>
              </a:rPr>
              <a:t>，死亡人数增长</a:t>
            </a:r>
            <a:r>
              <a:rPr lang="en-US" altLang="zh-CN" sz="2000" b="0">
                <a:solidFill>
                  <a:srgbClr val="2C276D"/>
                </a:solidFill>
                <a:latin typeface="新宋体" panose="02010609030101010101" charset="-122"/>
                <a:ea typeface="新宋体" panose="02010609030101010101" charset="-122"/>
              </a:rPr>
              <a:t>33.33%</a:t>
            </a:r>
            <a:r>
              <a:rPr lang="zh-CN" altLang="en-US" sz="2000" b="0">
                <a:solidFill>
                  <a:srgbClr val="2C276D"/>
                </a:solidFill>
                <a:latin typeface="新宋体" panose="02010609030101010101" charset="-122"/>
                <a:ea typeface="新宋体" panose="02010609030101010101" charset="-122"/>
              </a:rPr>
              <a:t>。 </a:t>
            </a:r>
            <a:endParaRPr lang="en-US" altLang="zh-CN" sz="2000" b="0">
              <a:solidFill>
                <a:srgbClr val="2C276D"/>
              </a:solidFill>
              <a:latin typeface="新宋体" panose="02010609030101010101" charset="-122"/>
              <a:ea typeface="新宋体" panose="02010609030101010101" charset="-122"/>
            </a:endParaRPr>
          </a:p>
        </p:txBody>
      </p:sp>
      <p:pic>
        <p:nvPicPr>
          <p:cNvPr id="13315" name="Picture 6"/>
          <p:cNvPicPr preferRelativeResize="0"/>
          <p:nvPr/>
        </p:nvPicPr>
        <p:blipFill>
          <a:blip r:embed="rId2"/>
          <a:stretch>
            <a:fillRect/>
          </a:stretch>
        </p:blipFill>
        <p:spPr>
          <a:xfrm>
            <a:off x="1692275" y="3567113"/>
            <a:ext cx="5975350" cy="2741612"/>
          </a:xfrm>
          <a:prstGeom prst="rect">
            <a:avLst/>
          </a:prstGeom>
          <a:noFill/>
          <a:ln w="9525">
            <a:noFill/>
          </a:ln>
        </p:spPr>
      </p:pic>
      <p:sp>
        <p:nvSpPr>
          <p:cNvPr id="13316" name="矩形 6"/>
          <p:cNvSpPr/>
          <p:nvPr/>
        </p:nvSpPr>
        <p:spPr>
          <a:xfrm>
            <a:off x="611188" y="1527175"/>
            <a:ext cx="7713662" cy="457200"/>
          </a:xfrm>
          <a:prstGeom prst="rect">
            <a:avLst/>
          </a:prstGeom>
          <a:noFill/>
          <a:ln w="9525">
            <a:noFill/>
          </a:ln>
        </p:spPr>
        <p:txBody>
          <a:bodyPr anchor="t" anchorCtr="0"/>
          <a:lstStyle/>
          <a:p>
            <a:r>
              <a:rPr lang="en-US" altLang="zh-CN" sz="2400">
                <a:solidFill>
                  <a:srgbClr val="FF0000"/>
                </a:solidFill>
                <a:latin typeface="宋体" panose="02010600030101010101" pitchFamily="2" charset="-122"/>
                <a:ea typeface="宋体" panose="02010600030101010101" pitchFamily="2" charset="-122"/>
              </a:rPr>
              <a:t>2</a:t>
            </a:r>
            <a:r>
              <a:rPr lang="zh-CN" altLang="en-US" sz="2400">
                <a:solidFill>
                  <a:srgbClr val="FF0000"/>
                </a:solidFill>
                <a:latin typeface="宋体" panose="02010600030101010101" pitchFamily="2" charset="-122"/>
                <a:ea typeface="宋体" panose="02010600030101010101" pitchFamily="2" charset="-122"/>
              </a:rPr>
              <a:t>、</a:t>
            </a:r>
            <a:r>
              <a:rPr lang="en-US" altLang="zh-CN" sz="2400">
                <a:solidFill>
                  <a:srgbClr val="FF0000"/>
                </a:solidFill>
                <a:latin typeface="宋体" panose="02010600030101010101" pitchFamily="2" charset="-122"/>
                <a:ea typeface="宋体" panose="02010600030101010101" pitchFamily="2" charset="-122"/>
              </a:rPr>
              <a:t>2019</a:t>
            </a:r>
            <a:r>
              <a:rPr lang="zh-CN" altLang="en-US" sz="2400">
                <a:solidFill>
                  <a:srgbClr val="FF0000"/>
                </a:solidFill>
                <a:latin typeface="宋体" panose="02010600030101010101" pitchFamily="2" charset="-122"/>
                <a:ea typeface="宋体" panose="02010600030101010101" pitchFamily="2" charset="-122"/>
              </a:rPr>
              <a:t>年</a:t>
            </a:r>
            <a:r>
              <a:rPr lang="en-US" altLang="zh-CN" sz="2400">
                <a:latin typeface="Times New Roman" panose="02020603050405020304" charset="0"/>
                <a:ea typeface="宋体" panose="02010600030101010101" pitchFamily="2" charset="-122"/>
              </a:rPr>
              <a:t> /</a:t>
            </a:r>
            <a:r>
              <a:rPr lang="en-US" altLang="zh-CN" sz="2400">
                <a:solidFill>
                  <a:srgbClr val="FF0000"/>
                </a:solidFill>
                <a:latin typeface="Times New Roman" panose="02020603050405020304" charset="0"/>
                <a:ea typeface="宋体" panose="02010600030101010101" pitchFamily="2" charset="-122"/>
              </a:rPr>
              <a:t>2019</a:t>
            </a:r>
            <a:r>
              <a:rPr lang="zh-CN" altLang="en-US" sz="2400">
                <a:solidFill>
                  <a:srgbClr val="FF0000"/>
                </a:solidFill>
                <a:latin typeface="Times New Roman" panose="02020603050405020304" charset="0"/>
                <a:ea typeface="宋体" panose="02010600030101010101" pitchFamily="2" charset="-122"/>
              </a:rPr>
              <a:t>年北京</a:t>
            </a:r>
            <a:r>
              <a:rPr lang="zh-CN" altLang="en-US" sz="2400">
                <a:solidFill>
                  <a:srgbClr val="FF0000"/>
                </a:solidFill>
                <a:latin typeface="宋体" panose="02010600030101010101" pitchFamily="2" charset="-122"/>
                <a:ea typeface="宋体" panose="02010600030101010101" pitchFamily="2" charset="-122"/>
              </a:rPr>
              <a:t>地铁施工事故统计</a:t>
            </a:r>
            <a:r>
              <a:rPr lang="en-US" altLang="zh-CN" sz="2400">
                <a:solidFill>
                  <a:srgbClr val="FF0000"/>
                </a:solidFill>
                <a:latin typeface="宋体" panose="02010600030101010101" pitchFamily="2" charset="-122"/>
                <a:ea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rPr>
              <a:t>分析</a:t>
            </a:r>
            <a:endParaRPr lang="zh-CN" altLang="en-US" sz="2400">
              <a:solidFill>
                <a:srgbClr val="FF0000"/>
              </a:solidFill>
              <a:latin typeface="Arial" panose="020B0604020202020204" pitchFamily="34" charset="0"/>
            </a:endParaRPr>
          </a:p>
        </p:txBody>
      </p:sp>
    </p:spTree>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p:nvPr/>
        </p:nvSpPr>
        <p:spPr>
          <a:xfrm>
            <a:off x="323850" y="1670050"/>
            <a:ext cx="8648700" cy="1465263"/>
          </a:xfrm>
          <a:prstGeom prst="rect">
            <a:avLst/>
          </a:prstGeom>
          <a:noFill/>
          <a:ln w="9525">
            <a:noFill/>
          </a:ln>
        </p:spPr>
        <p:txBody>
          <a:bodyPr anchor="ctr" anchorCtr="0"/>
          <a:lstStyle/>
          <a:p>
            <a:pPr indent="406400" eaLnBrk="0" hangingPunct="0">
              <a:lnSpc>
                <a:spcPct val="150000"/>
              </a:lnSpc>
            </a:pPr>
            <a:r>
              <a:rPr lang="en-US" altLang="zh-CN" sz="2000" b="0">
                <a:solidFill>
                  <a:srgbClr val="2C276D"/>
                </a:solidFill>
                <a:latin typeface="宋体" panose="02010600030101010101" pitchFamily="2" charset="-122"/>
                <a:ea typeface="宋体" panose="02010600030101010101" pitchFamily="2" charset="-122"/>
              </a:rPr>
              <a:t>2019</a:t>
            </a:r>
            <a:r>
              <a:rPr lang="zh-CN" altLang="en-US" sz="2000" b="0">
                <a:solidFill>
                  <a:srgbClr val="2C276D"/>
                </a:solidFill>
                <a:latin typeface="宋体" panose="02010600030101010101" pitchFamily="2" charset="-122"/>
                <a:ea typeface="宋体" panose="02010600030101010101" pitchFamily="2" charset="-122"/>
              </a:rPr>
              <a:t>年发生的事故类型主要为：物体打击事故（</a:t>
            </a:r>
            <a:r>
              <a:rPr lang="en-US" altLang="zh-CN" sz="2000" b="0">
                <a:solidFill>
                  <a:srgbClr val="2C276D"/>
                </a:solidFill>
                <a:latin typeface="宋体" panose="02010600030101010101" pitchFamily="2" charset="-122"/>
                <a:ea typeface="宋体" panose="02010600030101010101" pitchFamily="2" charset="-122"/>
              </a:rPr>
              <a:t>4</a:t>
            </a:r>
            <a:r>
              <a:rPr lang="zh-CN" altLang="en-US" sz="2000" b="0">
                <a:solidFill>
                  <a:srgbClr val="2C276D"/>
                </a:solidFill>
                <a:latin typeface="宋体" panose="02010600030101010101" pitchFamily="2" charset="-122"/>
                <a:ea typeface="宋体" panose="02010600030101010101" pitchFamily="2" charset="-122"/>
              </a:rPr>
              <a:t>起）、高处坠落事故（</a:t>
            </a:r>
            <a:r>
              <a:rPr lang="en-US" altLang="zh-CN" sz="2000" b="0">
                <a:solidFill>
                  <a:srgbClr val="2C276D"/>
                </a:solidFill>
                <a:latin typeface="宋体" panose="02010600030101010101" pitchFamily="2" charset="-122"/>
                <a:ea typeface="宋体" panose="02010600030101010101" pitchFamily="2" charset="-122"/>
              </a:rPr>
              <a:t>2</a:t>
            </a:r>
            <a:r>
              <a:rPr lang="zh-CN" altLang="en-US" sz="2000" b="0">
                <a:solidFill>
                  <a:srgbClr val="2C276D"/>
                </a:solidFill>
                <a:latin typeface="宋体" panose="02010600030101010101" pitchFamily="2" charset="-122"/>
                <a:ea typeface="宋体" panose="02010600030101010101" pitchFamily="2" charset="-122"/>
              </a:rPr>
              <a:t>起）、隧道</a:t>
            </a:r>
            <a:r>
              <a:rPr lang="en-US" altLang="zh-CN" sz="2000" b="0">
                <a:solidFill>
                  <a:srgbClr val="2C276D"/>
                </a:solidFill>
                <a:latin typeface="宋体" panose="02010600030101010101" pitchFamily="2" charset="-122"/>
                <a:ea typeface="宋体" panose="02010600030101010101" pitchFamily="2" charset="-122"/>
              </a:rPr>
              <a:t>/</a:t>
            </a:r>
            <a:r>
              <a:rPr lang="zh-CN" altLang="en-US" sz="2000" b="0">
                <a:solidFill>
                  <a:srgbClr val="2C276D"/>
                </a:solidFill>
                <a:latin typeface="宋体" panose="02010600030101010101" pitchFamily="2" charset="-122"/>
                <a:ea typeface="宋体" panose="02010600030101010101" pitchFamily="2" charset="-122"/>
              </a:rPr>
              <a:t>路面坍塌事故（</a:t>
            </a:r>
            <a:r>
              <a:rPr lang="en-US" altLang="zh-CN" sz="2000" b="0">
                <a:solidFill>
                  <a:srgbClr val="2C276D"/>
                </a:solidFill>
                <a:latin typeface="宋体" panose="02010600030101010101" pitchFamily="2" charset="-122"/>
                <a:ea typeface="宋体" panose="02010600030101010101" pitchFamily="2" charset="-122"/>
              </a:rPr>
              <a:t>3</a:t>
            </a:r>
            <a:r>
              <a:rPr lang="zh-CN" altLang="en-US" sz="2000" b="0">
                <a:solidFill>
                  <a:srgbClr val="2C276D"/>
                </a:solidFill>
                <a:latin typeface="宋体" panose="02010600030101010101" pitchFamily="2" charset="-122"/>
                <a:ea typeface="宋体" panose="02010600030101010101" pitchFamily="2" charset="-122"/>
              </a:rPr>
              <a:t>起）、管线破裂事故（</a:t>
            </a:r>
            <a:r>
              <a:rPr lang="en-US" altLang="zh-CN" sz="2000" b="0">
                <a:solidFill>
                  <a:srgbClr val="2C276D"/>
                </a:solidFill>
                <a:latin typeface="宋体" panose="02010600030101010101" pitchFamily="2" charset="-122"/>
                <a:ea typeface="宋体" panose="02010600030101010101" pitchFamily="2" charset="-122"/>
              </a:rPr>
              <a:t>4</a:t>
            </a:r>
            <a:r>
              <a:rPr lang="zh-CN" altLang="en-US" sz="2000" b="0">
                <a:solidFill>
                  <a:srgbClr val="2C276D"/>
                </a:solidFill>
                <a:latin typeface="宋体" panose="02010600030101010101" pitchFamily="2" charset="-122"/>
                <a:ea typeface="宋体" panose="02010600030101010101" pitchFamily="2" charset="-122"/>
              </a:rPr>
              <a:t>起）、火灾事故（</a:t>
            </a:r>
            <a:r>
              <a:rPr lang="en-US" altLang="zh-CN" sz="2000" b="0">
                <a:solidFill>
                  <a:srgbClr val="2C276D"/>
                </a:solidFill>
                <a:latin typeface="宋体" panose="02010600030101010101" pitchFamily="2" charset="-122"/>
                <a:ea typeface="宋体" panose="02010600030101010101" pitchFamily="2" charset="-122"/>
              </a:rPr>
              <a:t>3</a:t>
            </a:r>
            <a:r>
              <a:rPr lang="zh-CN" altLang="en-US" sz="2000" b="0">
                <a:solidFill>
                  <a:srgbClr val="2C276D"/>
                </a:solidFill>
                <a:latin typeface="宋体" panose="02010600030101010101" pitchFamily="2" charset="-122"/>
                <a:ea typeface="宋体" panose="02010600030101010101" pitchFamily="2" charset="-122"/>
              </a:rPr>
              <a:t>起）、隧道涌水事故（</a:t>
            </a:r>
            <a:r>
              <a:rPr lang="en-US" altLang="zh-CN" sz="2000" b="0">
                <a:solidFill>
                  <a:srgbClr val="2C276D"/>
                </a:solidFill>
                <a:latin typeface="宋体" panose="02010600030101010101" pitchFamily="2" charset="-122"/>
                <a:ea typeface="宋体" panose="02010600030101010101" pitchFamily="2" charset="-122"/>
              </a:rPr>
              <a:t>1</a:t>
            </a:r>
            <a:r>
              <a:rPr lang="zh-CN" altLang="en-US" sz="2000" b="0">
                <a:solidFill>
                  <a:srgbClr val="2C276D"/>
                </a:solidFill>
                <a:latin typeface="宋体" panose="02010600030101010101" pitchFamily="2" charset="-122"/>
                <a:ea typeface="宋体" panose="02010600030101010101" pitchFamily="2" charset="-122"/>
              </a:rPr>
              <a:t>起）、机械伤害（</a:t>
            </a:r>
            <a:r>
              <a:rPr lang="en-US" altLang="zh-CN" sz="2000" b="0">
                <a:solidFill>
                  <a:srgbClr val="2C276D"/>
                </a:solidFill>
                <a:latin typeface="宋体" panose="02010600030101010101" pitchFamily="2" charset="-122"/>
                <a:ea typeface="宋体" panose="02010600030101010101" pitchFamily="2" charset="-122"/>
              </a:rPr>
              <a:t>1</a:t>
            </a:r>
            <a:r>
              <a:rPr lang="zh-CN" altLang="en-US" sz="2000" b="0">
                <a:solidFill>
                  <a:srgbClr val="2C276D"/>
                </a:solidFill>
                <a:latin typeface="宋体" panose="02010600030101010101" pitchFamily="2" charset="-122"/>
                <a:ea typeface="宋体" panose="02010600030101010101" pitchFamily="2" charset="-122"/>
              </a:rPr>
              <a:t>起）、设备倾覆事故（</a:t>
            </a:r>
            <a:r>
              <a:rPr lang="en-US" altLang="zh-CN" sz="2000" b="0">
                <a:solidFill>
                  <a:srgbClr val="2C276D"/>
                </a:solidFill>
                <a:latin typeface="宋体" panose="02010600030101010101" pitchFamily="2" charset="-122"/>
                <a:ea typeface="宋体" panose="02010600030101010101" pitchFamily="2" charset="-122"/>
              </a:rPr>
              <a:t>1</a:t>
            </a:r>
            <a:r>
              <a:rPr lang="zh-CN" altLang="en-US" sz="2000" b="0">
                <a:solidFill>
                  <a:srgbClr val="2C276D"/>
                </a:solidFill>
                <a:latin typeface="宋体" panose="02010600030101010101" pitchFamily="2" charset="-122"/>
                <a:ea typeface="宋体" panose="02010600030101010101" pitchFamily="2" charset="-122"/>
              </a:rPr>
              <a:t>起）。</a:t>
            </a:r>
          </a:p>
        </p:txBody>
      </p:sp>
      <p:pic>
        <p:nvPicPr>
          <p:cNvPr id="14338" name="Picture 3"/>
          <p:cNvPicPr preferRelativeResize="0"/>
          <p:nvPr/>
        </p:nvPicPr>
        <p:blipFill>
          <a:blip r:embed="rId2"/>
          <a:stretch>
            <a:fillRect/>
          </a:stretch>
        </p:blipFill>
        <p:spPr>
          <a:xfrm>
            <a:off x="1466850" y="3141663"/>
            <a:ext cx="6057900" cy="3167062"/>
          </a:xfrm>
          <a:prstGeom prst="rect">
            <a:avLst/>
          </a:prstGeom>
          <a:noFill/>
          <a:ln w="9525">
            <a:noFill/>
          </a:ln>
        </p:spPr>
      </p:pic>
      <p:sp>
        <p:nvSpPr>
          <p:cNvPr id="14339" name="矩形 6"/>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矩形 3"/>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sp>
        <p:nvSpPr>
          <p:cNvPr id="15362" name="矩形 8"/>
          <p:cNvSpPr/>
          <p:nvPr/>
        </p:nvSpPr>
        <p:spPr>
          <a:xfrm>
            <a:off x="684213" y="2841625"/>
            <a:ext cx="7559675" cy="3324225"/>
          </a:xfrm>
          <a:prstGeom prst="rect">
            <a:avLst/>
          </a:prstGeom>
          <a:noFill/>
          <a:ln w="9525">
            <a:noFill/>
          </a:ln>
        </p:spPr>
        <p:txBody>
          <a:bodyPr anchor="t" anchorCtr="0">
            <a:spAutoFit/>
          </a:bodyPr>
          <a:lstStyle/>
          <a:p>
            <a:pPr indent="441325">
              <a:lnSpc>
                <a:spcPct val="150000"/>
              </a:lnSpc>
              <a:buClr>
                <a:schemeClr val="tx2"/>
              </a:buClr>
              <a:buSzPct val="130000"/>
              <a:buFont typeface="Wingdings" panose="05000000000000000000" pitchFamily="2" charset="2"/>
            </a:pPr>
            <a:r>
              <a:rPr lang="zh-CN" altLang="en-US" sz="2000" b="0">
                <a:solidFill>
                  <a:srgbClr val="2C276D"/>
                </a:solidFill>
                <a:latin typeface="新宋体" panose="02010609030101010101" charset="-122"/>
                <a:ea typeface="新宋体" panose="02010609030101010101" charset="-122"/>
              </a:rPr>
              <a:t>统计结果表明，地铁工程结构安全事故</a:t>
            </a:r>
            <a:r>
              <a:rPr lang="zh-CN" altLang="en-US" sz="2000" b="0">
                <a:solidFill>
                  <a:srgbClr val="FF0000"/>
                </a:solidFill>
                <a:latin typeface="新宋体" panose="02010609030101010101" charset="-122"/>
                <a:ea typeface="新宋体" panose="02010609030101010101" charset="-122"/>
              </a:rPr>
              <a:t>发生率低</a:t>
            </a:r>
            <a:r>
              <a:rPr lang="zh-CN" altLang="en-US" sz="2000" b="0">
                <a:solidFill>
                  <a:srgbClr val="2C276D"/>
                </a:solidFill>
                <a:latin typeface="新宋体" panose="02010609030101010101" charset="-122"/>
                <a:ea typeface="新宋体" panose="02010609030101010101" charset="-122"/>
              </a:rPr>
              <a:t>，整体控制情况较好；而临边防护、物体打击、高处坠落、机械伤害、临时用电、设备倾覆等施工作业事故</a:t>
            </a:r>
            <a:r>
              <a:rPr lang="zh-CN" altLang="en-US" sz="2000" b="0">
                <a:solidFill>
                  <a:srgbClr val="FF0000"/>
                </a:solidFill>
                <a:latin typeface="新宋体" panose="02010609030101010101" charset="-122"/>
                <a:ea typeface="新宋体" panose="02010609030101010101" charset="-122"/>
              </a:rPr>
              <a:t>发生率高</a:t>
            </a:r>
            <a:r>
              <a:rPr lang="zh-CN" altLang="en-US" sz="2000" b="0">
                <a:solidFill>
                  <a:srgbClr val="2C276D"/>
                </a:solidFill>
                <a:latin typeface="新宋体" panose="02010609030101010101" charset="-122"/>
                <a:ea typeface="新宋体" panose="02010609030101010101" charset="-122"/>
              </a:rPr>
              <a:t>。</a:t>
            </a:r>
            <a:endParaRPr lang="en-US" altLang="zh-CN" sz="2000" b="0">
              <a:solidFill>
                <a:srgbClr val="2C276D"/>
              </a:solidFill>
              <a:latin typeface="新宋体" panose="02010609030101010101" charset="-122"/>
              <a:ea typeface="新宋体" panose="02010609030101010101" charset="-122"/>
            </a:endParaRPr>
          </a:p>
          <a:p>
            <a:pPr indent="441325">
              <a:lnSpc>
                <a:spcPct val="150000"/>
              </a:lnSpc>
              <a:buClr>
                <a:schemeClr val="tx2"/>
              </a:buClr>
              <a:buSzPct val="130000"/>
            </a:pPr>
            <a:r>
              <a:rPr lang="en-US" altLang="zh-CN" sz="2000" b="0">
                <a:solidFill>
                  <a:srgbClr val="2C276D"/>
                </a:solidFill>
                <a:latin typeface="新宋体" panose="02010609030101010101" charset="-122"/>
                <a:ea typeface="新宋体" panose="02010609030101010101" charset="-122"/>
              </a:rPr>
              <a:t>10</a:t>
            </a:r>
            <a:r>
              <a:rPr lang="zh-CN" altLang="en-US" sz="2000" b="0">
                <a:solidFill>
                  <a:srgbClr val="2C276D"/>
                </a:solidFill>
                <a:latin typeface="新宋体" panose="02010609030101010101" charset="-122"/>
                <a:ea typeface="新宋体" panose="02010609030101010101" charset="-122"/>
              </a:rPr>
              <a:t>年来全行业开展地铁建设</a:t>
            </a:r>
            <a:r>
              <a:rPr lang="zh-CN" altLang="en-US" sz="2000" b="0">
                <a:solidFill>
                  <a:srgbClr val="FF0000"/>
                </a:solidFill>
                <a:latin typeface="新宋体" panose="02010609030101010101" charset="-122"/>
                <a:ea typeface="新宋体" panose="02010609030101010101" charset="-122"/>
              </a:rPr>
              <a:t>安全风险管理，</a:t>
            </a:r>
            <a:r>
              <a:rPr lang="zh-CN" altLang="en-US" sz="2000" b="0">
                <a:solidFill>
                  <a:srgbClr val="2C276D"/>
                </a:solidFill>
                <a:latin typeface="新宋体" panose="02010609030101010101" charset="-122"/>
                <a:ea typeface="新宋体" panose="02010609030101010101" charset="-122"/>
              </a:rPr>
              <a:t>对于工程结构及其周边环境的安全保障起到了很好的作用。</a:t>
            </a:r>
            <a:endParaRPr lang="en-US" altLang="zh-CN" sz="2000" b="0">
              <a:solidFill>
                <a:srgbClr val="2C276D"/>
              </a:solidFill>
              <a:latin typeface="新宋体" panose="02010609030101010101" charset="-122"/>
              <a:ea typeface="新宋体" panose="02010609030101010101" charset="-122"/>
            </a:endParaRPr>
          </a:p>
          <a:p>
            <a:pPr indent="441325">
              <a:lnSpc>
                <a:spcPct val="150000"/>
              </a:lnSpc>
              <a:buClr>
                <a:schemeClr val="tx2"/>
              </a:buClr>
              <a:buSzPct val="130000"/>
            </a:pPr>
            <a:r>
              <a:rPr lang="zh-CN" altLang="en-US" sz="2000" b="0">
                <a:solidFill>
                  <a:srgbClr val="2C276D"/>
                </a:solidFill>
                <a:latin typeface="新宋体" panose="02010609030101010101" charset="-122"/>
                <a:ea typeface="新宋体" panose="02010609030101010101" charset="-122"/>
              </a:rPr>
              <a:t>鉴于施工作业事故频发的情况，特提出用</a:t>
            </a:r>
            <a:r>
              <a:rPr lang="en-US" altLang="zh-CN" sz="2000">
                <a:latin typeface="Arial" panose="020B0604020202020204" pitchFamily="34" charset="0"/>
              </a:rPr>
              <a:t>PDCA</a:t>
            </a:r>
            <a:r>
              <a:rPr lang="zh-CN" altLang="en-US" sz="2000" b="0">
                <a:solidFill>
                  <a:srgbClr val="2C276D"/>
                </a:solidFill>
                <a:latin typeface="新宋体" panose="02010609030101010101" charset="-122"/>
                <a:ea typeface="新宋体" panose="02010609030101010101" charset="-122"/>
              </a:rPr>
              <a:t>闭环管理方法，开展施工安全隐患排查与治理。</a:t>
            </a:r>
            <a:endParaRPr lang="en-US" altLang="zh-CN" sz="2000" b="0">
              <a:solidFill>
                <a:srgbClr val="2C276D"/>
              </a:solidFill>
              <a:latin typeface="新宋体" panose="02010609030101010101" charset="-122"/>
              <a:ea typeface="新宋体" panose="02010609030101010101" charset="-122"/>
            </a:endParaRPr>
          </a:p>
        </p:txBody>
      </p:sp>
      <p:sp>
        <p:nvSpPr>
          <p:cNvPr id="15363" name="矩形 5"/>
          <p:cNvSpPr/>
          <p:nvPr/>
        </p:nvSpPr>
        <p:spPr>
          <a:xfrm>
            <a:off x="611188" y="1598613"/>
            <a:ext cx="7705725" cy="461962"/>
          </a:xfrm>
          <a:prstGeom prst="rect">
            <a:avLst/>
          </a:prstGeom>
          <a:noFill/>
          <a:ln w="9525">
            <a:noFill/>
          </a:ln>
        </p:spPr>
        <p:txBody>
          <a:bodyPr anchor="t" anchorCtr="0"/>
          <a:lstStyle/>
          <a:p>
            <a:r>
              <a:rPr lang="en-US" altLang="zh-CN" sz="2400">
                <a:solidFill>
                  <a:srgbClr val="FF0000"/>
                </a:solidFill>
                <a:latin typeface="宋体" panose="02010600030101010101" pitchFamily="2" charset="-122"/>
                <a:ea typeface="宋体" panose="02010600030101010101" pitchFamily="2" charset="-122"/>
              </a:rPr>
              <a:t>3</a:t>
            </a:r>
            <a:r>
              <a:rPr lang="zh-CN" altLang="en-US" sz="2400">
                <a:solidFill>
                  <a:srgbClr val="FF0000"/>
                </a:solidFill>
                <a:latin typeface="宋体" panose="02010600030101010101" pitchFamily="2" charset="-122"/>
                <a:ea typeface="宋体" panose="02010600030101010101" pitchFamily="2" charset="-122"/>
              </a:rPr>
              <a:t>、开展安全隐患排查与治理的必要性</a:t>
            </a:r>
            <a:r>
              <a:rPr lang="en-US" altLang="zh-CN" sz="2400">
                <a:solidFill>
                  <a:srgbClr val="FF0000"/>
                </a:solidFill>
                <a:latin typeface="宋体" panose="02010600030101010101" pitchFamily="2" charset="-122"/>
                <a:ea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rPr>
              <a:t>总目标</a:t>
            </a:r>
            <a:endParaRPr lang="zh-CN" altLang="en-US" sz="2400">
              <a:solidFill>
                <a:srgbClr val="FF0000"/>
              </a:solidFill>
              <a:latin typeface="Arial" panose="020B0604020202020204" pitchFamily="34" charset="0"/>
            </a:endParaRPr>
          </a:p>
        </p:txBody>
      </p:sp>
      <p:sp>
        <p:nvSpPr>
          <p:cNvPr id="15364" name="矩形 6"/>
          <p:cNvSpPr/>
          <p:nvPr/>
        </p:nvSpPr>
        <p:spPr>
          <a:xfrm>
            <a:off x="755650" y="2276475"/>
            <a:ext cx="1944688" cy="461963"/>
          </a:xfrm>
          <a:prstGeom prst="rect">
            <a:avLst/>
          </a:prstGeom>
          <a:noFill/>
          <a:ln w="9525">
            <a:noFill/>
          </a:ln>
        </p:spPr>
        <p:txBody>
          <a:bodyPr anchor="t" anchorCtr="0"/>
          <a:lstStyle/>
          <a:p>
            <a:r>
              <a:rPr lang="zh-CN" altLang="en-US" sz="2400">
                <a:solidFill>
                  <a:srgbClr val="FF0000"/>
                </a:solidFill>
                <a:latin typeface="宋体" panose="02010600030101010101" pitchFamily="2" charset="-122"/>
                <a:ea typeface="宋体" panose="02010600030101010101" pitchFamily="2" charset="-122"/>
              </a:rPr>
              <a:t>必要性：</a:t>
            </a:r>
            <a:endParaRPr lang="zh-CN" altLang="en-US" sz="2400">
              <a:latin typeface="Arial" panose="020B0604020202020204" pitchFamily="34" charset="0"/>
            </a:endParaRPr>
          </a:p>
        </p:txBody>
      </p:sp>
    </p:spTree>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矩形 3"/>
          <p:cNvSpPr/>
          <p:nvPr/>
        </p:nvSpPr>
        <p:spPr>
          <a:xfrm>
            <a:off x="1116013" y="404813"/>
            <a:ext cx="2592387" cy="1076325"/>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一、背景</a:t>
            </a:r>
            <a:endParaRPr lang="en-US" altLang="zh-CN" sz="3200">
              <a:solidFill>
                <a:schemeClr val="bg1"/>
              </a:solidFill>
              <a:latin typeface="黑体" panose="02010609060101010101" charset="-122"/>
              <a:ea typeface="黑体" panose="02010609060101010101" charset="-122"/>
            </a:endParaRPr>
          </a:p>
        </p:txBody>
      </p:sp>
      <p:sp>
        <p:nvSpPr>
          <p:cNvPr id="16386" name="矩形 8"/>
          <p:cNvSpPr/>
          <p:nvPr/>
        </p:nvSpPr>
        <p:spPr>
          <a:xfrm>
            <a:off x="684213" y="2636838"/>
            <a:ext cx="7920037" cy="3632200"/>
          </a:xfrm>
          <a:prstGeom prst="rect">
            <a:avLst/>
          </a:prstGeom>
          <a:noFill/>
          <a:ln w="9525">
            <a:noFill/>
          </a:ln>
        </p:spPr>
        <p:txBody>
          <a:bodyPr anchor="t" anchorCtr="0">
            <a:spAutoFit/>
          </a:bodyPr>
          <a:lstStyle/>
          <a:p>
            <a:pPr>
              <a:lnSpc>
                <a:spcPct val="150000"/>
              </a:lnSpc>
            </a:pPr>
            <a:r>
              <a:rPr lang="zh-CN" altLang="en-US" sz="2000" b="0">
                <a:solidFill>
                  <a:srgbClr val="2C276D"/>
                </a:solidFill>
                <a:latin typeface="新宋体" panose="02010609030101010101" charset="-122"/>
                <a:ea typeface="新宋体" panose="02010609030101010101" charset="-122"/>
              </a:rPr>
              <a:t>  （</a:t>
            </a:r>
            <a:r>
              <a:rPr lang="en-US" altLang="zh-CN" sz="2000" b="0">
                <a:solidFill>
                  <a:srgbClr val="2C276D"/>
                </a:solidFill>
                <a:latin typeface="新宋体" panose="02010609030101010101" charset="-122"/>
                <a:ea typeface="新宋体" panose="02010609030101010101" charset="-122"/>
              </a:rPr>
              <a:t>1</a:t>
            </a:r>
            <a:r>
              <a:rPr lang="zh-CN" altLang="en-US" sz="2000" b="0">
                <a:solidFill>
                  <a:srgbClr val="2C276D"/>
                </a:solidFill>
                <a:latin typeface="新宋体" panose="02010609030101010101" charset="-122"/>
                <a:ea typeface="新宋体" panose="02010609030101010101" charset="-122"/>
              </a:rPr>
              <a:t>）健全安全质量隐患排查与治理体系，落实各方主体责任，</a:t>
            </a:r>
            <a:r>
              <a:rPr lang="zh-CN" altLang="zh-CN" sz="2000" b="0">
                <a:solidFill>
                  <a:srgbClr val="2C276D"/>
                </a:solidFill>
                <a:latin typeface="新宋体" panose="02010609030101010101" charset="-122"/>
                <a:ea typeface="新宋体" panose="02010609030101010101" charset="-122"/>
              </a:rPr>
              <a:t>提高自查自报隐患的自觉性和主动性，促进安全生产制度以及各项工作的落实</a:t>
            </a:r>
            <a:r>
              <a:rPr lang="zh-CN" altLang="zh-CN" sz="2000" b="0">
                <a:latin typeface="Arial" panose="020B0604020202020204" pitchFamily="34" charset="0"/>
              </a:rPr>
              <a:t>。</a:t>
            </a:r>
            <a:endParaRPr lang="zh-CN" altLang="en-US" sz="2000" b="0">
              <a:solidFill>
                <a:srgbClr val="2C276D"/>
              </a:solidFill>
              <a:latin typeface="新宋体" panose="02010609030101010101" charset="-122"/>
              <a:ea typeface="新宋体" panose="02010609030101010101" charset="-122"/>
            </a:endParaRPr>
          </a:p>
          <a:p>
            <a:pPr>
              <a:lnSpc>
                <a:spcPct val="150000"/>
              </a:lnSpc>
              <a:spcBef>
                <a:spcPts val="1200"/>
              </a:spcBef>
              <a:buClr>
                <a:srgbClr val="C00000"/>
              </a:buClr>
              <a:buSzPct val="130000"/>
            </a:pPr>
            <a:r>
              <a:rPr lang="en-US" altLang="zh-CN" sz="2000" b="0">
                <a:solidFill>
                  <a:srgbClr val="2C276D"/>
                </a:solidFill>
                <a:latin typeface="新宋体" panose="02010609030101010101" charset="-122"/>
                <a:ea typeface="新宋体" panose="02010609030101010101" charset="-122"/>
              </a:rPr>
              <a:t>  </a:t>
            </a:r>
            <a:r>
              <a:rPr lang="zh-CN" altLang="en-US" sz="2000" b="0">
                <a:solidFill>
                  <a:srgbClr val="2C276D"/>
                </a:solidFill>
                <a:latin typeface="新宋体" panose="02010609030101010101" charset="-122"/>
                <a:ea typeface="新宋体" panose="02010609030101010101" charset="-122"/>
              </a:rPr>
              <a:t>（</a:t>
            </a:r>
            <a:r>
              <a:rPr lang="en-US" altLang="zh-CN" sz="2000" b="0">
                <a:solidFill>
                  <a:srgbClr val="2C276D"/>
                </a:solidFill>
                <a:latin typeface="新宋体" panose="02010609030101010101" charset="-122"/>
                <a:ea typeface="新宋体" panose="02010609030101010101" charset="-122"/>
              </a:rPr>
              <a:t>2</a:t>
            </a:r>
            <a:r>
              <a:rPr lang="zh-CN" altLang="en-US" sz="2000" b="0">
                <a:solidFill>
                  <a:srgbClr val="2C276D"/>
                </a:solidFill>
                <a:latin typeface="新宋体" panose="02010609030101010101" charset="-122"/>
                <a:ea typeface="新宋体" panose="02010609030101010101" charset="-122"/>
              </a:rPr>
              <a:t>）</a:t>
            </a:r>
            <a:r>
              <a:rPr lang="zh-CN" altLang="zh-CN" sz="2000" b="0">
                <a:solidFill>
                  <a:srgbClr val="2C276D"/>
                </a:solidFill>
                <a:latin typeface="新宋体" panose="02010609030101010101" charset="-122"/>
                <a:ea typeface="新宋体" panose="02010609030101010101" charset="-122"/>
              </a:rPr>
              <a:t>加强</a:t>
            </a:r>
            <a:r>
              <a:rPr lang="zh-CN" altLang="en-US" sz="2000" b="0">
                <a:solidFill>
                  <a:srgbClr val="2C276D"/>
                </a:solidFill>
                <a:latin typeface="新宋体" panose="02010609030101010101" charset="-122"/>
                <a:ea typeface="新宋体" panose="02010609030101010101" charset="-122"/>
              </a:rPr>
              <a:t>隐患排查</a:t>
            </a:r>
            <a:r>
              <a:rPr lang="zh-CN" altLang="zh-CN" sz="2000" b="0">
                <a:solidFill>
                  <a:srgbClr val="2C276D"/>
                </a:solidFill>
                <a:latin typeface="新宋体" panose="02010609030101010101" charset="-122"/>
                <a:ea typeface="新宋体" panose="02010609030101010101" charset="-122"/>
              </a:rPr>
              <a:t>、</a:t>
            </a:r>
            <a:r>
              <a:rPr lang="zh-CN" altLang="en-US" sz="2000" b="0">
                <a:solidFill>
                  <a:srgbClr val="2C276D"/>
                </a:solidFill>
                <a:latin typeface="新宋体" panose="02010609030101010101" charset="-122"/>
                <a:ea typeface="新宋体" panose="02010609030101010101" charset="-122"/>
              </a:rPr>
              <a:t>治理</a:t>
            </a:r>
            <a:r>
              <a:rPr lang="zh-CN" altLang="zh-CN" sz="2000" b="0">
                <a:solidFill>
                  <a:srgbClr val="2C276D"/>
                </a:solidFill>
                <a:latin typeface="新宋体" panose="02010609030101010101" charset="-122"/>
                <a:ea typeface="新宋体" panose="02010609030101010101" charset="-122"/>
              </a:rPr>
              <a:t>和</a:t>
            </a:r>
            <a:r>
              <a:rPr lang="zh-CN" altLang="en-US" sz="2000" b="0">
                <a:solidFill>
                  <a:srgbClr val="2C276D"/>
                </a:solidFill>
                <a:latin typeface="新宋体" panose="02010609030101010101" charset="-122"/>
                <a:ea typeface="新宋体" panose="02010609030101010101" charset="-122"/>
              </a:rPr>
              <a:t>事故</a:t>
            </a:r>
            <a:r>
              <a:rPr lang="zh-CN" altLang="zh-CN" sz="2000" b="0">
                <a:solidFill>
                  <a:srgbClr val="2C276D"/>
                </a:solidFill>
                <a:latin typeface="新宋体" panose="02010609030101010101" charset="-122"/>
                <a:ea typeface="新宋体" panose="02010609030101010101" charset="-122"/>
              </a:rPr>
              <a:t>预防工作</a:t>
            </a:r>
            <a:r>
              <a:rPr lang="en-US" altLang="zh-CN" sz="2000" b="0">
                <a:solidFill>
                  <a:srgbClr val="2C276D"/>
                </a:solidFill>
                <a:latin typeface="新宋体" panose="02010609030101010101" charset="-122"/>
                <a:ea typeface="新宋体" panose="02010609030101010101" charset="-122"/>
              </a:rPr>
              <a:t>,</a:t>
            </a:r>
            <a:r>
              <a:rPr lang="zh-CN" altLang="en-US" sz="2000" b="0">
                <a:solidFill>
                  <a:srgbClr val="2C276D"/>
                </a:solidFill>
                <a:latin typeface="新宋体" panose="02010609030101010101" charset="-122"/>
                <a:ea typeface="新宋体" panose="02010609030101010101" charset="-122"/>
              </a:rPr>
              <a:t>不留死角，防止反复，</a:t>
            </a:r>
            <a:r>
              <a:rPr lang="zh-CN" altLang="zh-CN" sz="2000" b="0">
                <a:solidFill>
                  <a:srgbClr val="2C276D"/>
                </a:solidFill>
                <a:latin typeface="新宋体" panose="02010609030101010101" charset="-122"/>
                <a:ea typeface="新宋体" panose="02010609030101010101" charset="-122"/>
              </a:rPr>
              <a:t>有效防范和遏制安全生产事故的发生</a:t>
            </a:r>
            <a:r>
              <a:rPr lang="zh-CN" altLang="en-US" sz="2000" b="0">
                <a:solidFill>
                  <a:srgbClr val="2C276D"/>
                </a:solidFill>
                <a:latin typeface="新宋体" panose="02010609030101010101" charset="-122"/>
                <a:ea typeface="新宋体" panose="02010609030101010101" charset="-122"/>
              </a:rPr>
              <a:t>。</a:t>
            </a:r>
          </a:p>
          <a:p>
            <a:pPr>
              <a:lnSpc>
                <a:spcPct val="150000"/>
              </a:lnSpc>
              <a:spcBef>
                <a:spcPts val="1200"/>
              </a:spcBef>
              <a:buClr>
                <a:srgbClr val="C00000"/>
              </a:buClr>
              <a:buSzPct val="130000"/>
            </a:pPr>
            <a:r>
              <a:rPr lang="zh-CN" altLang="en-US" sz="2000" b="0">
                <a:solidFill>
                  <a:srgbClr val="2C276D"/>
                </a:solidFill>
                <a:latin typeface="新宋体" panose="02010609030101010101" charset="-122"/>
                <a:ea typeface="新宋体" panose="02010609030101010101" charset="-122"/>
              </a:rPr>
              <a:t>  （</a:t>
            </a:r>
            <a:r>
              <a:rPr lang="en-US" altLang="zh-CN" sz="2000" b="0">
                <a:solidFill>
                  <a:srgbClr val="2C276D"/>
                </a:solidFill>
                <a:latin typeface="新宋体" panose="02010609030101010101" charset="-122"/>
                <a:ea typeface="新宋体" panose="02010609030101010101" charset="-122"/>
              </a:rPr>
              <a:t>3</a:t>
            </a:r>
            <a:r>
              <a:rPr lang="zh-CN" altLang="en-US" sz="2000" b="0">
                <a:solidFill>
                  <a:srgbClr val="2C276D"/>
                </a:solidFill>
                <a:latin typeface="新宋体" panose="02010609030101010101" charset="-122"/>
                <a:ea typeface="新宋体" panose="02010609030101010101" charset="-122"/>
              </a:rPr>
              <a:t>）隐患排查与治理工作达到系统化、标准化、专业化和信息化，提高安全质量管理的整体水平。</a:t>
            </a:r>
          </a:p>
        </p:txBody>
      </p:sp>
      <p:sp>
        <p:nvSpPr>
          <p:cNvPr id="16387" name="矩形 5"/>
          <p:cNvSpPr/>
          <p:nvPr/>
        </p:nvSpPr>
        <p:spPr>
          <a:xfrm>
            <a:off x="611188" y="1598613"/>
            <a:ext cx="7705725" cy="461962"/>
          </a:xfrm>
          <a:prstGeom prst="rect">
            <a:avLst/>
          </a:prstGeom>
          <a:noFill/>
          <a:ln w="9525">
            <a:noFill/>
          </a:ln>
        </p:spPr>
        <p:txBody>
          <a:bodyPr anchor="t" anchorCtr="0"/>
          <a:lstStyle/>
          <a:p>
            <a:r>
              <a:rPr lang="en-US" altLang="zh-CN" sz="2400">
                <a:solidFill>
                  <a:srgbClr val="FF0000"/>
                </a:solidFill>
                <a:latin typeface="宋体" panose="02010600030101010101" pitchFamily="2" charset="-122"/>
                <a:ea typeface="宋体" panose="02010600030101010101" pitchFamily="2" charset="-122"/>
              </a:rPr>
              <a:t>3</a:t>
            </a:r>
            <a:r>
              <a:rPr lang="zh-CN" altLang="en-US" sz="2400">
                <a:solidFill>
                  <a:srgbClr val="FF0000"/>
                </a:solidFill>
                <a:latin typeface="宋体" panose="02010600030101010101" pitchFamily="2" charset="-122"/>
                <a:ea typeface="宋体" panose="02010600030101010101" pitchFamily="2" charset="-122"/>
              </a:rPr>
              <a:t>、开展安全隐患排查与治理的必要性</a:t>
            </a:r>
            <a:r>
              <a:rPr lang="en-US" altLang="zh-CN" sz="2400">
                <a:solidFill>
                  <a:srgbClr val="FF0000"/>
                </a:solidFill>
                <a:latin typeface="宋体" panose="02010600030101010101" pitchFamily="2" charset="-122"/>
                <a:ea typeface="宋体" panose="02010600030101010101" pitchFamily="2" charset="-122"/>
              </a:rPr>
              <a:t>/</a:t>
            </a:r>
            <a:r>
              <a:rPr lang="zh-CN" altLang="en-US" sz="2400">
                <a:solidFill>
                  <a:srgbClr val="FF0000"/>
                </a:solidFill>
                <a:latin typeface="宋体" panose="02010600030101010101" pitchFamily="2" charset="-122"/>
                <a:ea typeface="宋体" panose="02010600030101010101" pitchFamily="2" charset="-122"/>
              </a:rPr>
              <a:t>总目标</a:t>
            </a:r>
            <a:endParaRPr lang="zh-CN" altLang="en-US" sz="2400">
              <a:solidFill>
                <a:srgbClr val="FF0000"/>
              </a:solidFill>
              <a:latin typeface="Arial" panose="020B0604020202020204" pitchFamily="34" charset="0"/>
            </a:endParaRPr>
          </a:p>
        </p:txBody>
      </p:sp>
      <p:sp>
        <p:nvSpPr>
          <p:cNvPr id="16388" name="矩形 6"/>
          <p:cNvSpPr/>
          <p:nvPr/>
        </p:nvSpPr>
        <p:spPr>
          <a:xfrm>
            <a:off x="755650" y="2205038"/>
            <a:ext cx="1800225" cy="461962"/>
          </a:xfrm>
          <a:prstGeom prst="rect">
            <a:avLst/>
          </a:prstGeom>
          <a:noFill/>
          <a:ln w="9525">
            <a:noFill/>
          </a:ln>
        </p:spPr>
        <p:txBody>
          <a:bodyPr anchor="t" anchorCtr="0"/>
          <a:lstStyle/>
          <a:p>
            <a:r>
              <a:rPr lang="zh-CN" altLang="en-US" sz="2400">
                <a:solidFill>
                  <a:srgbClr val="FF0000"/>
                </a:solidFill>
                <a:latin typeface="宋体" panose="02010600030101010101" pitchFamily="2" charset="-122"/>
                <a:ea typeface="宋体" panose="02010600030101010101" pitchFamily="2" charset="-122"/>
              </a:rPr>
              <a:t>总目标：</a:t>
            </a:r>
            <a:endParaRPr lang="zh-CN" altLang="en-US" sz="2400">
              <a:latin typeface="Arial" panose="020B0604020202020204" pitchFamily="34" charset="0"/>
            </a:endParaRPr>
          </a:p>
        </p:txBody>
      </p:sp>
    </p:spTree>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矩形 1"/>
          <p:cNvSpPr/>
          <p:nvPr/>
        </p:nvSpPr>
        <p:spPr>
          <a:xfrm>
            <a:off x="2987675" y="3068638"/>
            <a:ext cx="3271838" cy="1101725"/>
          </a:xfrm>
          <a:prstGeom prst="rect">
            <a:avLst/>
          </a:prstGeom>
          <a:noFill/>
          <a:ln w="9525">
            <a:noFill/>
          </a:ln>
        </p:spPr>
        <p:txBody>
          <a:bodyPr wrap="none" anchor="t" anchorCtr="0"/>
          <a:lstStyle/>
          <a:p>
            <a:pPr marL="342900" indent="-342900">
              <a:lnSpc>
                <a:spcPct val="200000"/>
              </a:lnSpc>
              <a:buClr>
                <a:srgbClr val="FF0000"/>
              </a:buClr>
            </a:pPr>
            <a:r>
              <a:rPr lang="zh-CN" altLang="en-US" sz="4000">
                <a:solidFill>
                  <a:srgbClr val="FF0000"/>
                </a:solidFill>
                <a:latin typeface="黑体" panose="02010609060101010101" charset="-122"/>
                <a:ea typeface="黑体" panose="02010609060101010101" charset="-122"/>
              </a:rPr>
              <a:t>二、相关政策</a:t>
            </a:r>
            <a:endParaRPr lang="en-US" altLang="zh-CN" sz="4000">
              <a:solidFill>
                <a:srgbClr val="FF0000"/>
              </a:solidFill>
              <a:latin typeface="黑体" panose="02010609060101010101" charset="-122"/>
              <a:ea typeface="黑体" panose="02010609060101010101" charset="-122"/>
            </a:endParaRPr>
          </a:p>
        </p:txBody>
      </p:sp>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18434" name="矩形 4"/>
          <p:cNvSpPr/>
          <p:nvPr/>
        </p:nvSpPr>
        <p:spPr>
          <a:xfrm>
            <a:off x="539750" y="1431925"/>
            <a:ext cx="8143875" cy="5049838"/>
          </a:xfrm>
          <a:prstGeom prst="rect">
            <a:avLst/>
          </a:prstGeom>
          <a:noFill/>
          <a:ln w="9525">
            <a:noFill/>
          </a:ln>
        </p:spPr>
        <p:txBody>
          <a:bodyPr anchor="t" anchorCtr="0"/>
          <a:lstStyle/>
          <a:p>
            <a:pPr>
              <a:lnSpc>
                <a:spcPts val="3000"/>
              </a:lnSpc>
            </a:pPr>
            <a:r>
              <a:rPr lang="zh-CN" altLang="en-US" sz="2000">
                <a:solidFill>
                  <a:srgbClr val="00B050"/>
                </a:solidFill>
                <a:latin typeface="宋体" panose="02010600030101010101" pitchFamily="2" charset="-122"/>
                <a:ea typeface="宋体" panose="02010600030101010101" pitchFamily="2" charset="-122"/>
              </a:rPr>
              <a:t>（一）</a:t>
            </a:r>
            <a:r>
              <a:rPr lang="zh-CN" altLang="zh-CN" sz="2000">
                <a:solidFill>
                  <a:srgbClr val="00B050"/>
                </a:solidFill>
                <a:latin typeface="宋体" panose="02010600030101010101" pitchFamily="2" charset="-122"/>
                <a:ea typeface="宋体" panose="02010600030101010101" pitchFamily="2" charset="-122"/>
              </a:rPr>
              <a:t> 安全生产事故隐患排查治理暂行规定</a:t>
            </a:r>
            <a:r>
              <a:rPr lang="zh-CN" altLang="en-US" sz="2000">
                <a:solidFill>
                  <a:srgbClr val="00B050"/>
                </a:solidFill>
                <a:latin typeface="宋体" panose="02010600030101010101" pitchFamily="2" charset="-122"/>
                <a:ea typeface="宋体" panose="02010600030101010101" pitchFamily="2" charset="-122"/>
              </a:rPr>
              <a:t>（安监局令</a:t>
            </a:r>
            <a:r>
              <a:rPr lang="en-US" altLang="zh-CN" sz="2000">
                <a:solidFill>
                  <a:srgbClr val="00B050"/>
                </a:solidFill>
                <a:latin typeface="宋体" panose="02010600030101010101" pitchFamily="2" charset="-122"/>
                <a:ea typeface="宋体" panose="02010600030101010101" pitchFamily="2" charset="-122"/>
              </a:rPr>
              <a:t>〔2019〕16</a:t>
            </a:r>
            <a:r>
              <a:rPr lang="zh-CN" altLang="en-US" sz="2000">
                <a:solidFill>
                  <a:srgbClr val="00B050"/>
                </a:solidFill>
                <a:latin typeface="宋体" panose="02010600030101010101" pitchFamily="2" charset="-122"/>
                <a:ea typeface="宋体" panose="02010600030101010101" pitchFamily="2" charset="-122"/>
              </a:rPr>
              <a:t>号）</a:t>
            </a:r>
            <a:endParaRPr lang="en-US" altLang="zh-CN" sz="2000">
              <a:solidFill>
                <a:srgbClr val="00B050"/>
              </a:solidFill>
              <a:latin typeface="宋体" panose="02010600030101010101" pitchFamily="2" charset="-122"/>
              <a:ea typeface="宋体" panose="02010600030101010101" pitchFamily="2" charset="-122"/>
            </a:endParaRPr>
          </a:p>
          <a:p>
            <a:pPr>
              <a:lnSpc>
                <a:spcPts val="3000"/>
              </a:lnSpc>
            </a:pPr>
            <a:r>
              <a:rPr lang="zh-CN" altLang="en-US" sz="2000">
                <a:solidFill>
                  <a:srgbClr val="00B050"/>
                </a:solidFill>
                <a:latin typeface="宋体" panose="02010600030101010101" pitchFamily="2" charset="-122"/>
                <a:ea typeface="宋体" panose="02010600030101010101" pitchFamily="2" charset="-122"/>
              </a:rPr>
              <a:t>（二）国务院关于进一步加强企业安全生产工作的通知</a:t>
            </a:r>
            <a:r>
              <a:rPr lang="en-US" altLang="zh-CN" sz="2000">
                <a:solidFill>
                  <a:srgbClr val="00B050"/>
                </a:solidFill>
                <a:latin typeface="宋体" panose="02010600030101010101" pitchFamily="2" charset="-122"/>
                <a:ea typeface="宋体" panose="02010600030101010101" pitchFamily="2" charset="-122"/>
              </a:rPr>
              <a:t>(</a:t>
            </a:r>
            <a:r>
              <a:rPr lang="zh-CN" altLang="en-US" sz="2000">
                <a:solidFill>
                  <a:srgbClr val="00B050"/>
                </a:solidFill>
                <a:latin typeface="宋体" panose="02010600030101010101" pitchFamily="2" charset="-122"/>
                <a:ea typeface="宋体" panose="02010600030101010101" pitchFamily="2" charset="-122"/>
              </a:rPr>
              <a:t>国发</a:t>
            </a:r>
            <a:r>
              <a:rPr lang="en-US" altLang="zh-CN" sz="2000">
                <a:solidFill>
                  <a:srgbClr val="00B050"/>
                </a:solidFill>
                <a:latin typeface="宋体" panose="02010600030101010101" pitchFamily="2" charset="-122"/>
                <a:ea typeface="宋体" panose="02010600030101010101" pitchFamily="2" charset="-122"/>
              </a:rPr>
              <a:t>〔2019〕23</a:t>
            </a:r>
            <a:r>
              <a:rPr lang="zh-CN" altLang="en-US" sz="2000">
                <a:solidFill>
                  <a:srgbClr val="00B050"/>
                </a:solidFill>
                <a:latin typeface="宋体" panose="02010600030101010101" pitchFamily="2" charset="-122"/>
                <a:ea typeface="宋体" panose="02010600030101010101" pitchFamily="2" charset="-122"/>
              </a:rPr>
              <a:t>号</a:t>
            </a:r>
            <a:r>
              <a:rPr lang="en-US" altLang="zh-CN" sz="2000">
                <a:solidFill>
                  <a:srgbClr val="00B050"/>
                </a:solidFill>
                <a:latin typeface="宋体" panose="02010600030101010101" pitchFamily="2" charset="-122"/>
                <a:ea typeface="宋体" panose="02010600030101010101" pitchFamily="2" charset="-122"/>
              </a:rPr>
              <a:t>)</a:t>
            </a:r>
            <a:r>
              <a:rPr lang="zh-CN" altLang="en-US" sz="2000">
                <a:solidFill>
                  <a:srgbClr val="00B050"/>
                </a:solidFill>
                <a:latin typeface="黑体" panose="02010609060101010101" charset="-122"/>
                <a:ea typeface="黑体" panose="02010609060101010101" charset="-122"/>
              </a:rPr>
              <a:t> </a:t>
            </a:r>
            <a:endParaRPr lang="en-US" altLang="zh-CN" sz="2000">
              <a:solidFill>
                <a:srgbClr val="00B050"/>
              </a:solidFill>
              <a:latin typeface="黑体" panose="02010609060101010101" charset="-122"/>
              <a:ea typeface="黑体" panose="02010609060101010101" charset="-122"/>
            </a:endParaRPr>
          </a:p>
          <a:p>
            <a:pPr>
              <a:lnSpc>
                <a:spcPts val="3000"/>
              </a:lnSpc>
            </a:pPr>
            <a:r>
              <a:rPr lang="zh-CN" altLang="en-US" sz="2000">
                <a:solidFill>
                  <a:srgbClr val="00B050"/>
                </a:solidFill>
                <a:latin typeface="宋体" panose="02010600030101010101" pitchFamily="2" charset="-122"/>
                <a:ea typeface="宋体" panose="02010600030101010101" pitchFamily="2" charset="-122"/>
              </a:rPr>
              <a:t>（三）国务院关于坚持科学发展安全发展促进安全生产形势持续稳定好转的意见（国发</a:t>
            </a:r>
            <a:r>
              <a:rPr lang="en-US" altLang="zh-CN" sz="2000">
                <a:solidFill>
                  <a:srgbClr val="00B050"/>
                </a:solidFill>
                <a:latin typeface="宋体" panose="02010600030101010101" pitchFamily="2" charset="-122"/>
                <a:ea typeface="宋体" panose="02010600030101010101" pitchFamily="2" charset="-122"/>
              </a:rPr>
              <a:t>〔2019〕40</a:t>
            </a:r>
            <a:r>
              <a:rPr lang="zh-CN" altLang="en-US" sz="2000">
                <a:solidFill>
                  <a:srgbClr val="00B050"/>
                </a:solidFill>
                <a:latin typeface="宋体" panose="02010600030101010101" pitchFamily="2" charset="-122"/>
                <a:ea typeface="宋体" panose="02010600030101010101" pitchFamily="2" charset="-122"/>
              </a:rPr>
              <a:t>号）</a:t>
            </a:r>
            <a:endParaRPr lang="en-US" altLang="zh-CN" sz="2000">
              <a:solidFill>
                <a:srgbClr val="00B050"/>
              </a:solidFill>
              <a:latin typeface="宋体" panose="02010600030101010101" pitchFamily="2" charset="-122"/>
              <a:ea typeface="宋体" panose="02010600030101010101" pitchFamily="2" charset="-122"/>
            </a:endParaRPr>
          </a:p>
          <a:p>
            <a:pPr>
              <a:lnSpc>
                <a:spcPts val="3000"/>
              </a:lnSpc>
            </a:pPr>
            <a:r>
              <a:rPr lang="zh-CN" altLang="en-US" sz="2000">
                <a:solidFill>
                  <a:srgbClr val="00B050"/>
                </a:solidFill>
                <a:latin typeface="宋体" panose="02010600030101010101" pitchFamily="2" charset="-122"/>
                <a:ea typeface="宋体" panose="02010600030101010101" pitchFamily="2" charset="-122"/>
              </a:rPr>
              <a:t>（四）国务院安委会办公室关于建立安全隐患排查治理体系的通知</a:t>
            </a:r>
            <a:r>
              <a:rPr lang="zh-CN" altLang="en-US" sz="2000">
                <a:solidFill>
                  <a:srgbClr val="00B050"/>
                </a:solidFill>
                <a:latin typeface="Arial" panose="020B0604020202020204" pitchFamily="34" charset="0"/>
                <a:ea typeface="宋体" panose="02010600030101010101" pitchFamily="2" charset="-122"/>
              </a:rPr>
              <a:t> </a:t>
            </a:r>
            <a:r>
              <a:rPr lang="en-US" altLang="zh-CN" sz="2000">
                <a:solidFill>
                  <a:srgbClr val="00B050"/>
                </a:solidFill>
                <a:latin typeface="宋体" panose="02010600030101010101" pitchFamily="2" charset="-122"/>
                <a:ea typeface="宋体" panose="02010600030101010101" pitchFamily="2" charset="-122"/>
              </a:rPr>
              <a:t>〔2019〕1</a:t>
            </a:r>
            <a:r>
              <a:rPr lang="zh-CN" altLang="en-US" sz="2000">
                <a:solidFill>
                  <a:srgbClr val="00B050"/>
                </a:solidFill>
                <a:latin typeface="宋体" panose="02010600030101010101" pitchFamily="2" charset="-122"/>
                <a:ea typeface="宋体" panose="02010600030101010101" pitchFamily="2" charset="-122"/>
              </a:rPr>
              <a:t>号</a:t>
            </a:r>
            <a:endParaRPr lang="en-US" altLang="zh-CN" sz="2000">
              <a:solidFill>
                <a:srgbClr val="00B050"/>
              </a:solidFill>
              <a:latin typeface="宋体" panose="02010600030101010101" pitchFamily="2" charset="-122"/>
              <a:ea typeface="宋体" panose="02010600030101010101" pitchFamily="2" charset="-122"/>
            </a:endParaRPr>
          </a:p>
          <a:p>
            <a:pPr>
              <a:lnSpc>
                <a:spcPts val="3000"/>
              </a:lnSpc>
            </a:pPr>
            <a:r>
              <a:rPr lang="zh-CN" altLang="en-US" sz="2000">
                <a:solidFill>
                  <a:srgbClr val="00B050"/>
                </a:solidFill>
                <a:latin typeface="宋体" panose="02010600030101010101" pitchFamily="2" charset="-122"/>
                <a:ea typeface="宋体" panose="02010600030101010101" pitchFamily="2" charset="-122"/>
              </a:rPr>
              <a:t>（五）国务院安委会办公室关于印发标本兼职遏制重特大事故工作指南的通知</a:t>
            </a:r>
            <a:r>
              <a:rPr lang="zh-CN" altLang="zh-CN" sz="2000">
                <a:solidFill>
                  <a:srgbClr val="00B050"/>
                </a:solidFill>
                <a:latin typeface="宋体" panose="02010600030101010101" pitchFamily="2" charset="-122"/>
                <a:ea typeface="宋体" panose="02010600030101010101" pitchFamily="2" charset="-122"/>
              </a:rPr>
              <a:t>》（</a:t>
            </a:r>
            <a:r>
              <a:rPr lang="zh-CN" altLang="en-US" sz="2000">
                <a:solidFill>
                  <a:srgbClr val="00B050"/>
                </a:solidFill>
                <a:latin typeface="宋体" panose="02010600030101010101" pitchFamily="2" charset="-122"/>
                <a:ea typeface="宋体" panose="02010600030101010101" pitchFamily="2" charset="-122"/>
              </a:rPr>
              <a:t>安委办</a:t>
            </a:r>
            <a:r>
              <a:rPr lang="en-US" altLang="zh-CN" sz="2000">
                <a:solidFill>
                  <a:srgbClr val="00B050"/>
                </a:solidFill>
                <a:latin typeface="宋体" panose="02010600030101010101" pitchFamily="2" charset="-122"/>
                <a:ea typeface="宋体" panose="02010600030101010101" pitchFamily="2" charset="-122"/>
              </a:rPr>
              <a:t>[2019]3</a:t>
            </a:r>
            <a:r>
              <a:rPr lang="zh-CN" altLang="en-US" sz="2000">
                <a:solidFill>
                  <a:srgbClr val="00B050"/>
                </a:solidFill>
                <a:latin typeface="宋体" panose="02010600030101010101" pitchFamily="2" charset="-122"/>
                <a:ea typeface="宋体" panose="02010600030101010101" pitchFamily="2" charset="-122"/>
              </a:rPr>
              <a:t>号</a:t>
            </a:r>
            <a:r>
              <a:rPr lang="zh-CN" altLang="zh-CN" sz="2000">
                <a:solidFill>
                  <a:srgbClr val="00B050"/>
                </a:solidFill>
                <a:latin typeface="宋体" panose="02010600030101010101" pitchFamily="2" charset="-122"/>
                <a:ea typeface="宋体" panose="02010600030101010101" pitchFamily="2" charset="-122"/>
              </a:rPr>
              <a:t>）</a:t>
            </a:r>
            <a:endParaRPr lang="en-US" altLang="zh-CN" sz="2000">
              <a:solidFill>
                <a:srgbClr val="00B050"/>
              </a:solidFill>
              <a:latin typeface="宋体" panose="02010600030101010101" pitchFamily="2" charset="-122"/>
              <a:ea typeface="宋体" panose="02010600030101010101" pitchFamily="2" charset="-122"/>
            </a:endParaRPr>
          </a:p>
          <a:p>
            <a:pPr>
              <a:lnSpc>
                <a:spcPts val="3000"/>
              </a:lnSpc>
            </a:pPr>
            <a:r>
              <a:rPr lang="zh-CN" altLang="en-US" sz="2000">
                <a:solidFill>
                  <a:srgbClr val="00B050"/>
                </a:solidFill>
                <a:latin typeface="宋体" panose="02010600030101010101" pitchFamily="2" charset="-122"/>
                <a:ea typeface="宋体" panose="02010600030101010101" pitchFamily="2" charset="-122"/>
              </a:rPr>
              <a:t>（六）国务院安委会办公室关于实施遏制重特大事故工作指南构建双重预防机制的意见 </a:t>
            </a:r>
            <a:r>
              <a:rPr lang="zh-CN" altLang="zh-CN" sz="2000">
                <a:solidFill>
                  <a:srgbClr val="00B050"/>
                </a:solidFill>
                <a:latin typeface="宋体" panose="02010600030101010101" pitchFamily="2" charset="-122"/>
              </a:rPr>
              <a:t>（</a:t>
            </a:r>
            <a:r>
              <a:rPr lang="zh-CN" altLang="en-US" sz="2000">
                <a:solidFill>
                  <a:srgbClr val="00B050"/>
                </a:solidFill>
                <a:latin typeface="宋体" panose="02010600030101010101" pitchFamily="2" charset="-122"/>
              </a:rPr>
              <a:t>安委办</a:t>
            </a:r>
            <a:r>
              <a:rPr lang="en-US" altLang="zh-CN" sz="2000">
                <a:solidFill>
                  <a:srgbClr val="00B050"/>
                </a:solidFill>
                <a:latin typeface="宋体" panose="02010600030101010101" pitchFamily="2" charset="-122"/>
              </a:rPr>
              <a:t>[2019]11</a:t>
            </a:r>
            <a:r>
              <a:rPr lang="zh-CN" altLang="en-US" sz="2000">
                <a:solidFill>
                  <a:srgbClr val="00B050"/>
                </a:solidFill>
                <a:latin typeface="宋体" panose="02010600030101010101" pitchFamily="2" charset="-122"/>
              </a:rPr>
              <a:t>号</a:t>
            </a:r>
            <a:r>
              <a:rPr lang="zh-CN" altLang="zh-CN" sz="2000">
                <a:solidFill>
                  <a:srgbClr val="00B050"/>
                </a:solidFill>
                <a:latin typeface="宋体" panose="02010600030101010101" pitchFamily="2" charset="-122"/>
              </a:rPr>
              <a:t>）</a:t>
            </a:r>
            <a:endParaRPr lang="en-US" altLang="zh-CN" sz="2000">
              <a:solidFill>
                <a:srgbClr val="00B050"/>
              </a:solidFill>
              <a:latin typeface="宋体" panose="02010600030101010101" pitchFamily="2" charset="-122"/>
            </a:endParaRPr>
          </a:p>
          <a:p>
            <a:pPr>
              <a:lnSpc>
                <a:spcPts val="3000"/>
              </a:lnSpc>
            </a:pPr>
            <a:r>
              <a:rPr lang="zh-CN" altLang="en-US">
                <a:solidFill>
                  <a:srgbClr val="00B050"/>
                </a:solidFill>
                <a:latin typeface="宋体" panose="02010600030101010101" pitchFamily="2" charset="-122"/>
              </a:rPr>
              <a:t>（七）</a:t>
            </a:r>
            <a:r>
              <a:rPr lang="zh-CN" altLang="zh-CN">
                <a:solidFill>
                  <a:srgbClr val="00B050"/>
                </a:solidFill>
                <a:latin typeface="宋体" panose="02010600030101010101" pitchFamily="2" charset="-122"/>
              </a:rPr>
              <a:t> </a:t>
            </a:r>
            <a:r>
              <a:rPr lang="zh-CN" altLang="en-US">
                <a:solidFill>
                  <a:srgbClr val="00B050"/>
                </a:solidFill>
                <a:latin typeface="宋体" panose="02010600030101010101" pitchFamily="2" charset="-122"/>
              </a:rPr>
              <a:t>住建部</a:t>
            </a:r>
            <a:r>
              <a:rPr lang="en-US" altLang="zh-CN">
                <a:solidFill>
                  <a:srgbClr val="00B050"/>
                </a:solidFill>
                <a:latin typeface="宋体" panose="02010600030101010101" pitchFamily="2" charset="-122"/>
              </a:rPr>
              <a:t>《</a:t>
            </a:r>
            <a:r>
              <a:rPr lang="zh-CN" altLang="zh-CN">
                <a:solidFill>
                  <a:srgbClr val="00B050"/>
                </a:solidFill>
                <a:latin typeface="宋体" panose="02010600030101010101" pitchFamily="2" charset="-122"/>
              </a:rPr>
              <a:t>城市轨道交通建设工程质量安全事故隐患排查治理规定</a:t>
            </a:r>
            <a:r>
              <a:rPr lang="en-US" altLang="zh-CN">
                <a:solidFill>
                  <a:srgbClr val="00B050"/>
                </a:solidFill>
                <a:latin typeface="宋体" panose="02010600030101010101" pitchFamily="2" charset="-122"/>
              </a:rPr>
              <a:t>》</a:t>
            </a:r>
            <a:r>
              <a:rPr lang="zh-CN" altLang="en-US">
                <a:solidFill>
                  <a:srgbClr val="00B050"/>
                </a:solidFill>
                <a:latin typeface="宋体" panose="02010600030101010101" pitchFamily="2" charset="-122"/>
              </a:rPr>
              <a:t>报批稿  </a:t>
            </a:r>
            <a:r>
              <a:rPr lang="en-US" altLang="zh-CN">
                <a:solidFill>
                  <a:srgbClr val="00B050"/>
                </a:solidFill>
                <a:latin typeface="宋体" panose="02010600030101010101" pitchFamily="2" charset="-122"/>
              </a:rPr>
              <a:t>2019</a:t>
            </a:r>
            <a:r>
              <a:rPr lang="zh-CN" altLang="en-US">
                <a:solidFill>
                  <a:srgbClr val="00B050"/>
                </a:solidFill>
                <a:latin typeface="宋体" panose="02010600030101010101" pitchFamily="2" charset="-122"/>
              </a:rPr>
              <a:t>年</a:t>
            </a:r>
            <a:endParaRPr lang="zh-CN" altLang="en-US">
              <a:solidFill>
                <a:srgbClr val="00B050"/>
              </a:solidFill>
              <a:latin typeface="黑体" panose="02010609060101010101" charset="-122"/>
              <a:ea typeface="黑体" panose="02010609060101010101" charset="-122"/>
            </a:endParaRPr>
          </a:p>
        </p:txBody>
      </p:sp>
    </p:spTree>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19458" name="矩形 4"/>
          <p:cNvSpPr/>
          <p:nvPr/>
        </p:nvSpPr>
        <p:spPr>
          <a:xfrm>
            <a:off x="755650" y="1773238"/>
            <a:ext cx="7777163" cy="862012"/>
          </a:xfrm>
          <a:prstGeom prst="rect">
            <a:avLst/>
          </a:prstGeom>
          <a:noFill/>
          <a:ln w="9525">
            <a:noFill/>
          </a:ln>
        </p:spPr>
        <p:txBody>
          <a:bodyPr anchor="t" anchorCtr="0"/>
          <a:lstStyle/>
          <a:p>
            <a:pPr algn="ctr">
              <a:lnSpc>
                <a:spcPts val="3000"/>
              </a:lnSpc>
            </a:pPr>
            <a:r>
              <a:rPr lang="zh-CN" altLang="en-US" sz="2800">
                <a:solidFill>
                  <a:srgbClr val="00B050"/>
                </a:solidFill>
                <a:latin typeface="宋体" panose="02010600030101010101" pitchFamily="2" charset="-122"/>
                <a:ea typeface="宋体" panose="02010600030101010101" pitchFamily="2" charset="-122"/>
              </a:rPr>
              <a:t>住房和城乡建设部</a:t>
            </a:r>
            <a:r>
              <a:rPr lang="en-US" altLang="zh-CN" sz="2800">
                <a:solidFill>
                  <a:srgbClr val="00B050"/>
                </a:solidFill>
                <a:latin typeface="宋体" panose="02010600030101010101" pitchFamily="2" charset="-122"/>
                <a:ea typeface="宋体" panose="02010600030101010101" pitchFamily="2" charset="-122"/>
              </a:rPr>
              <a:t>《</a:t>
            </a:r>
            <a:r>
              <a:rPr lang="zh-CN" altLang="zh-CN" sz="2800">
                <a:solidFill>
                  <a:srgbClr val="00B050"/>
                </a:solidFill>
                <a:latin typeface="宋体" panose="02010600030101010101" pitchFamily="2" charset="-122"/>
                <a:ea typeface="宋体" panose="02010600030101010101" pitchFamily="2" charset="-122"/>
              </a:rPr>
              <a:t>城市轨道交通建设工程质量安全事故隐患排查治理规定</a:t>
            </a:r>
            <a:r>
              <a:rPr lang="en-US" altLang="zh-CN" sz="2800">
                <a:solidFill>
                  <a:srgbClr val="00B050"/>
                </a:solidFill>
                <a:latin typeface="宋体" panose="02010600030101010101" pitchFamily="2" charset="-122"/>
                <a:ea typeface="宋体" panose="02010600030101010101" pitchFamily="2" charset="-122"/>
              </a:rPr>
              <a:t>》</a:t>
            </a:r>
          </a:p>
        </p:txBody>
      </p:sp>
      <p:sp>
        <p:nvSpPr>
          <p:cNvPr id="19459" name="Rectangle 1"/>
          <p:cNvSpPr/>
          <p:nvPr/>
        </p:nvSpPr>
        <p:spPr>
          <a:xfrm>
            <a:off x="611188" y="2774950"/>
            <a:ext cx="8281987" cy="3554413"/>
          </a:xfrm>
          <a:prstGeom prst="rect">
            <a:avLst/>
          </a:prstGeom>
          <a:noFill/>
          <a:ln w="9525">
            <a:noFill/>
          </a:ln>
        </p:spPr>
        <p:txBody>
          <a:bodyPr anchor="ctr" anchorCtr="0"/>
          <a:lstStyle/>
          <a:p>
            <a:pPr indent="355600" algn="ctr" eaLnBrk="0" hangingPunct="0">
              <a:lnSpc>
                <a:spcPts val="3000"/>
              </a:lnSpc>
            </a:pPr>
            <a:r>
              <a:rPr lang="zh-CN" altLang="en-US" sz="2400">
                <a:latin typeface="Calibri"/>
                <a:ea typeface="宋体" panose="02010600030101010101" pitchFamily="2" charset="-122"/>
              </a:rPr>
              <a:t>第一章 总则</a:t>
            </a:r>
            <a:endParaRPr lang="zh-CN" altLang="en-US" sz="2400">
              <a:latin typeface="Arial" panose="020B0604020202020204" pitchFamily="34" charset="0"/>
            </a:endParaRPr>
          </a:p>
          <a:p>
            <a:pPr indent="355600">
              <a:lnSpc>
                <a:spcPts val="3000"/>
              </a:lnSpc>
            </a:pPr>
            <a:r>
              <a:rPr lang="zh-CN" altLang="en-US" sz="2000">
                <a:latin typeface="Calibri"/>
                <a:ea typeface="宋体" panose="02010600030101010101" pitchFamily="2" charset="-122"/>
              </a:rPr>
              <a:t>第一条 </a:t>
            </a:r>
            <a:r>
              <a:rPr lang="zh-CN" altLang="en-US" sz="2000" b="0">
                <a:latin typeface="Calibri"/>
                <a:ea typeface="宋体" panose="02010600030101010101" pitchFamily="2" charset="-122"/>
              </a:rPr>
              <a:t>为规范城市轨道交通建设工程质量安全事故隐患（以下简称</a:t>
            </a:r>
            <a:r>
              <a:rPr lang="zh-CN" altLang="en-US" sz="2000" b="0">
                <a:latin typeface="仿宋" panose="02010609060101010101" charset="-122"/>
                <a:ea typeface="仿宋" panose="02010609060101010101" charset="-122"/>
              </a:rPr>
              <a:t>“</a:t>
            </a:r>
            <a:r>
              <a:rPr lang="zh-CN" altLang="en-US" sz="2000" b="0">
                <a:latin typeface="Calibri"/>
                <a:ea typeface="宋体" panose="02010600030101010101" pitchFamily="2" charset="-122"/>
              </a:rPr>
              <a:t>事故隐患</a:t>
            </a:r>
            <a:r>
              <a:rPr lang="zh-CN" altLang="en-US" sz="2000" b="0">
                <a:latin typeface="仿宋" panose="02010609060101010101" charset="-122"/>
                <a:ea typeface="仿宋" panose="02010609060101010101" charset="-122"/>
              </a:rPr>
              <a:t>”</a:t>
            </a:r>
            <a:r>
              <a:rPr lang="zh-CN" altLang="en-US" sz="2000" b="0">
                <a:latin typeface="Calibri"/>
                <a:ea typeface="宋体" panose="02010600030101010101" pitchFamily="2" charset="-122"/>
              </a:rPr>
              <a:t>）排查治理工作，落实事故隐患排查治理责任，推进事故隐患排查治理常态化、规范化、法制化，防止和减少质量安全事故，根据</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中华人民共和国安全生产法</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建设工程质量管理条例</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建设工程安全生产管理条例</a:t>
            </a:r>
            <a:r>
              <a:rPr lang="en-US" altLang="zh-CN" sz="2000" b="0">
                <a:latin typeface="Calibri"/>
                <a:ea typeface="宋体" panose="02010600030101010101" pitchFamily="2" charset="-122"/>
              </a:rPr>
              <a:t>》</a:t>
            </a:r>
            <a:r>
              <a:rPr lang="zh-CN" altLang="en-US" sz="2000" b="0">
                <a:latin typeface="Calibri"/>
                <a:ea typeface="宋体" panose="02010600030101010101" pitchFamily="2" charset="-122"/>
              </a:rPr>
              <a:t>等有关法律、法规，制定本规定。</a:t>
            </a:r>
            <a:endParaRPr lang="en-US" altLang="zh-CN" sz="2000" b="0">
              <a:latin typeface="Calibri"/>
              <a:ea typeface="宋体" panose="02010600030101010101" pitchFamily="2" charset="-122"/>
            </a:endParaRPr>
          </a:p>
          <a:p>
            <a:pPr indent="355600">
              <a:lnSpc>
                <a:spcPts val="3000"/>
              </a:lnSpc>
            </a:pPr>
            <a:r>
              <a:rPr lang="zh-CN" altLang="zh-CN" sz="2000">
                <a:latin typeface="Arial" panose="020B0604020202020204" pitchFamily="34" charset="0"/>
              </a:rPr>
              <a:t>第二条 </a:t>
            </a:r>
            <a:r>
              <a:rPr lang="zh-CN" altLang="zh-CN" sz="2000" b="0">
                <a:latin typeface="Arial" panose="020B0604020202020204" pitchFamily="34" charset="0"/>
              </a:rPr>
              <a:t>本规定适用于新建、扩建、改建城市轨道交通建设工程的事故隐患排查治理活动及其监督管理。</a:t>
            </a:r>
          </a:p>
          <a:p>
            <a:pPr indent="355600">
              <a:lnSpc>
                <a:spcPts val="3000"/>
              </a:lnSpc>
            </a:pPr>
            <a:r>
              <a:rPr lang="en-US" altLang="zh-CN" sz="2000" b="0">
                <a:latin typeface="Arial" panose="020B0604020202020204" pitchFamily="34" charset="0"/>
              </a:rPr>
              <a:t>        </a:t>
            </a:r>
            <a:r>
              <a:rPr lang="zh-CN" altLang="zh-CN" sz="2000" b="0">
                <a:latin typeface="Arial" panose="020B0604020202020204" pitchFamily="34" charset="0"/>
              </a:rPr>
              <a:t>有关法律、行政法规对事故隐患排查治理另有规定的，依照其规定。 </a:t>
            </a:r>
            <a:endParaRPr lang="zh-CN" altLang="en-US" sz="2000" b="0">
              <a:latin typeface="Arial" panose="020B0604020202020204" pitchFamily="34" charset="0"/>
            </a:endParaRPr>
          </a:p>
        </p:txBody>
      </p:sp>
    </p:spTree>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0482" name="Rectangle 1"/>
          <p:cNvSpPr/>
          <p:nvPr/>
        </p:nvSpPr>
        <p:spPr>
          <a:xfrm>
            <a:off x="611188" y="1700213"/>
            <a:ext cx="8064500" cy="3940175"/>
          </a:xfrm>
          <a:prstGeom prst="rect">
            <a:avLst/>
          </a:prstGeom>
          <a:noFill/>
          <a:ln w="9525">
            <a:noFill/>
          </a:ln>
        </p:spPr>
        <p:txBody>
          <a:bodyPr anchor="ctr" anchorCtr="0"/>
          <a:lstStyle/>
          <a:p>
            <a:pPr indent="355600" eaLnBrk="0" hangingPunct="0">
              <a:lnSpc>
                <a:spcPts val="3000"/>
              </a:lnSpc>
            </a:pPr>
            <a:r>
              <a:rPr lang="zh-CN" altLang="en-US" sz="2000">
                <a:latin typeface="Calibri"/>
                <a:ea typeface="宋体" panose="02010600030101010101" pitchFamily="2" charset="-122"/>
              </a:rPr>
              <a:t>第三条 </a:t>
            </a:r>
            <a:r>
              <a:rPr lang="zh-CN" altLang="en-US" sz="2000" b="0">
                <a:latin typeface="Calibri"/>
                <a:ea typeface="宋体" panose="02010600030101010101" pitchFamily="2" charset="-122"/>
              </a:rPr>
              <a:t>本规定所称的质量安全事故隐患是指工程建设过程中可能导致工程质量安全事故的因素。</a:t>
            </a:r>
            <a:endParaRPr lang="zh-CN" altLang="en-US" sz="2000" b="0">
              <a:latin typeface="Arial" panose="020B0604020202020204" pitchFamily="34" charset="0"/>
            </a:endParaRPr>
          </a:p>
          <a:p>
            <a:pPr indent="355600">
              <a:lnSpc>
                <a:spcPts val="3000"/>
              </a:lnSpc>
            </a:pPr>
            <a:r>
              <a:rPr lang="zh-CN" altLang="en-US" sz="2000" b="0">
                <a:latin typeface="Calibri"/>
                <a:ea typeface="宋体" panose="02010600030101010101" pitchFamily="2" charset="-122"/>
              </a:rPr>
              <a:t>      事故隐患按照国家有关规定分为一般事故隐患和重大事故隐患，各地可</a:t>
            </a:r>
            <a:r>
              <a:rPr lang="zh-CN" altLang="en-US" sz="2000" b="0">
                <a:solidFill>
                  <a:srgbClr val="FF0000"/>
                </a:solidFill>
                <a:latin typeface="Calibri"/>
                <a:ea typeface="宋体" panose="02010600030101010101" pitchFamily="2" charset="-122"/>
              </a:rPr>
              <a:t>根据实际情况对事故隐患进行细化分级</a:t>
            </a:r>
            <a:r>
              <a:rPr lang="zh-CN" altLang="en-US" sz="2000" b="0">
                <a:latin typeface="Calibri"/>
                <a:ea typeface="宋体" panose="02010600030101010101" pitchFamily="2" charset="-122"/>
              </a:rPr>
              <a:t>。</a:t>
            </a:r>
            <a:endParaRPr lang="en-US" altLang="zh-CN" sz="2000" b="0">
              <a:latin typeface="Calibri"/>
              <a:ea typeface="宋体" panose="02010600030101010101" pitchFamily="2" charset="-122"/>
            </a:endParaRPr>
          </a:p>
          <a:p>
            <a:pPr indent="355600">
              <a:lnSpc>
                <a:spcPts val="3000"/>
              </a:lnSpc>
            </a:pPr>
            <a:endParaRPr lang="en-US" altLang="zh-CN" sz="2000">
              <a:latin typeface="Arial" panose="020B0604020202020204" pitchFamily="34" charset="0"/>
            </a:endParaRPr>
          </a:p>
          <a:p>
            <a:pPr indent="355600">
              <a:lnSpc>
                <a:spcPts val="3000"/>
              </a:lnSpc>
            </a:pPr>
            <a:r>
              <a:rPr lang="zh-CN" altLang="zh-CN" sz="2000">
                <a:latin typeface="Arial" panose="020B0604020202020204" pitchFamily="34" charset="0"/>
              </a:rPr>
              <a:t>【说明】本条是关于质量安全事故隐患的定义以及事故隐患分级的规定。</a:t>
            </a:r>
            <a:endParaRPr lang="en-US" altLang="zh-CN" sz="2000">
              <a:latin typeface="Arial" panose="020B0604020202020204" pitchFamily="34" charset="0"/>
            </a:endParaRPr>
          </a:p>
          <a:p>
            <a:pPr indent="355600">
              <a:lnSpc>
                <a:spcPts val="3000"/>
              </a:lnSpc>
            </a:pPr>
            <a:r>
              <a:rPr lang="en-US" altLang="zh-CN" sz="2000" b="0" i="1">
                <a:latin typeface="Arial" panose="020B0604020202020204" pitchFamily="34" charset="0"/>
              </a:rPr>
              <a:t>        </a:t>
            </a:r>
            <a:r>
              <a:rPr lang="zh-CN" altLang="zh-CN" sz="2000" b="0" i="1">
                <a:latin typeface="Arial" panose="020B0604020202020204" pitchFamily="34" charset="0"/>
              </a:rPr>
              <a:t>“事故隐患分为一般事故隐患和重大事故隐患。然而实际操作过程中小隐患亦可能引发大事故。为了方便操作，各地可根据实际情况将隐患进一步分级管理，具体可参考北京、西安的隐患分级标准。</a:t>
            </a:r>
            <a:endParaRPr lang="zh-CN" altLang="en-US" sz="2000" b="0" i="1">
              <a:latin typeface="Arial" panose="020B0604020202020204" pitchFamily="34" charset="0"/>
            </a:endParaRPr>
          </a:p>
        </p:txBody>
      </p:sp>
    </p:spTree>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1506" name="矩形 4"/>
          <p:cNvSpPr/>
          <p:nvPr/>
        </p:nvSpPr>
        <p:spPr>
          <a:xfrm>
            <a:off x="684213" y="1557338"/>
            <a:ext cx="8135937" cy="4630737"/>
          </a:xfrm>
          <a:prstGeom prst="rect">
            <a:avLst/>
          </a:prstGeom>
          <a:noFill/>
          <a:ln w="9525">
            <a:noFill/>
          </a:ln>
        </p:spPr>
        <p:txBody>
          <a:bodyPr anchor="t" anchorCtr="0"/>
          <a:lstStyle/>
          <a:p>
            <a:pPr indent="355600" eaLnBrk="0" hangingPunct="0">
              <a:lnSpc>
                <a:spcPts val="3000"/>
              </a:lnSpc>
            </a:pPr>
            <a:r>
              <a:rPr lang="zh-CN" altLang="zh-CN" sz="2000">
                <a:latin typeface="Arial" panose="020B0604020202020204" pitchFamily="34" charset="0"/>
              </a:rPr>
              <a:t>第四条 </a:t>
            </a:r>
            <a:r>
              <a:rPr lang="zh-CN" altLang="zh-CN" sz="2000" b="0">
                <a:latin typeface="Arial" panose="020B0604020202020204" pitchFamily="34" charset="0"/>
              </a:rPr>
              <a:t>任何单位和个人发现事故隐患，有权向承担城市轨道交通工程质量安全监督管理职责的主管部门（以下简称建设主管部门）举报</a:t>
            </a:r>
            <a:r>
              <a:rPr lang="zh-CN" altLang="zh-CN" sz="2400" b="0">
                <a:latin typeface="Arial" panose="020B0604020202020204" pitchFamily="34" charset="0"/>
              </a:rPr>
              <a:t>。</a:t>
            </a:r>
            <a:endParaRPr lang="en-US" altLang="zh-CN" sz="2400" b="0">
              <a:latin typeface="Arial" panose="020B0604020202020204" pitchFamily="34" charset="0"/>
            </a:endParaRPr>
          </a:p>
          <a:p>
            <a:pPr indent="355600" eaLnBrk="0" hangingPunct="0">
              <a:lnSpc>
                <a:spcPts val="3000"/>
              </a:lnSpc>
            </a:pPr>
            <a:r>
              <a:rPr lang="zh-CN" altLang="en-US" sz="2000">
                <a:latin typeface="Calibri"/>
                <a:ea typeface="宋体" panose="02010600030101010101" pitchFamily="2" charset="-122"/>
              </a:rPr>
              <a:t>第五条 </a:t>
            </a:r>
            <a:r>
              <a:rPr lang="zh-CN" altLang="en-US" sz="2000" b="0">
                <a:latin typeface="Calibri"/>
                <a:ea typeface="宋体" panose="02010600030101010101" pitchFamily="2" charset="-122"/>
              </a:rPr>
              <a:t>鼓励和支持事故隐患排查治理先进技术的推广应用，促进城市轨道交通工程建设质量安全管理水平持续提高。</a:t>
            </a:r>
            <a:endParaRPr lang="zh-CN" altLang="en-US" sz="2000" b="0">
              <a:latin typeface="Arial" panose="020B0604020202020204" pitchFamily="34" charset="0"/>
            </a:endParaRPr>
          </a:p>
          <a:p>
            <a:pPr indent="355600" eaLnBrk="0" hangingPunct="0">
              <a:lnSpc>
                <a:spcPts val="3000"/>
              </a:lnSpc>
            </a:pPr>
            <a:endParaRPr lang="en-US" altLang="zh-CN" sz="2000">
              <a:latin typeface="Calibri"/>
              <a:ea typeface="宋体" panose="02010600030101010101" pitchFamily="2" charset="-122"/>
            </a:endParaRPr>
          </a:p>
          <a:p>
            <a:pPr indent="355600" eaLnBrk="0" hangingPunct="0">
              <a:lnSpc>
                <a:spcPts val="3000"/>
              </a:lnSpc>
            </a:pP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说明</a:t>
            </a: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本条是关于国家鼓励采用先进技术提高隐患管理水平的规定。</a:t>
            </a:r>
            <a:endParaRPr lang="en-US" altLang="zh-CN" sz="2000">
              <a:latin typeface="Calibri"/>
              <a:ea typeface="宋体" panose="02010600030101010101" pitchFamily="2" charset="-122"/>
            </a:endParaRPr>
          </a:p>
          <a:p>
            <a:pPr indent="355600" eaLnBrk="0" hangingPunct="0"/>
            <a:endParaRPr lang="zh-CN" altLang="en-US" sz="2000">
              <a:latin typeface="Arial" panose="020B0604020202020204" pitchFamily="34" charset="0"/>
              <a:ea typeface="宋体" panose="02010600030101010101" pitchFamily="2" charset="-122"/>
            </a:endParaRPr>
          </a:p>
          <a:p>
            <a:pPr indent="355600" eaLnBrk="0" hangingPunct="0">
              <a:lnSpc>
                <a:spcPts val="3000"/>
              </a:lnSpc>
            </a:pPr>
            <a:r>
              <a:rPr lang="zh-CN" altLang="en-US" sz="2000" b="0" i="1">
                <a:latin typeface="Arial" panose="020B0604020202020204" pitchFamily="34" charset="0"/>
                <a:ea typeface="宋体" panose="02010600030101010101" pitchFamily="2" charset="-122"/>
              </a:rPr>
              <a:t>重视和鼓励事故隐患排查治理</a:t>
            </a:r>
            <a:r>
              <a:rPr lang="zh-CN" altLang="en-US" sz="2000" b="0" i="1">
                <a:solidFill>
                  <a:srgbClr val="FF0000"/>
                </a:solidFill>
                <a:latin typeface="Arial" panose="020B0604020202020204" pitchFamily="34" charset="0"/>
                <a:ea typeface="宋体" panose="02010600030101010101" pitchFamily="2" charset="-122"/>
              </a:rPr>
              <a:t>先进技术</a:t>
            </a:r>
            <a:r>
              <a:rPr lang="zh-CN" altLang="en-US" sz="2000" b="0" i="1">
                <a:latin typeface="Arial" panose="020B0604020202020204" pitchFamily="34" charset="0"/>
                <a:ea typeface="宋体" panose="02010600030101010101" pitchFamily="2" charset="-122"/>
              </a:rPr>
              <a:t>的推广应用，实现科技兴安、科技保安。如在轨道交通建设中逐步推广和应用现代信息技术、计算机技术、物联网技术等科技手段和智能设备等，一定能提高事故的预防能力和控制水平。</a:t>
            </a:r>
            <a:endParaRPr lang="zh-CN" altLang="en-US" sz="2000" b="0" i="1">
              <a:latin typeface="Arial" panose="020B0604020202020204" pitchFamily="34" charset="0"/>
            </a:endParaRPr>
          </a:p>
        </p:txBody>
      </p:sp>
    </p:spTree>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2530" name="Rectangle 1"/>
          <p:cNvSpPr/>
          <p:nvPr/>
        </p:nvSpPr>
        <p:spPr>
          <a:xfrm>
            <a:off x="539750" y="1344613"/>
            <a:ext cx="8135938" cy="5076825"/>
          </a:xfrm>
          <a:prstGeom prst="rect">
            <a:avLst/>
          </a:prstGeom>
          <a:noFill/>
          <a:ln w="9525">
            <a:noFill/>
          </a:ln>
        </p:spPr>
        <p:txBody>
          <a:bodyPr anchor="ctr" anchorCtr="0">
            <a:spAutoFit/>
          </a:bodyPr>
          <a:lstStyle/>
          <a:p>
            <a:r>
              <a:rPr lang="zh-CN" altLang="en-US" sz="2000">
                <a:latin typeface="Calibri"/>
                <a:ea typeface="宋体" panose="02010600030101010101" pitchFamily="2" charset="-122"/>
              </a:rPr>
              <a:t>第六条 </a:t>
            </a:r>
            <a:r>
              <a:rPr lang="zh-CN" altLang="en-US" sz="2000" b="0">
                <a:latin typeface="Calibri"/>
                <a:ea typeface="宋体" panose="02010600030101010101" pitchFamily="2" charset="-122"/>
              </a:rPr>
              <a:t>鼓励和支持</a:t>
            </a:r>
            <a:r>
              <a:rPr lang="zh-CN" altLang="en-US" sz="2000" b="0">
                <a:solidFill>
                  <a:srgbClr val="FF0000"/>
                </a:solidFill>
                <a:latin typeface="Calibri"/>
                <a:ea typeface="宋体" panose="02010600030101010101" pitchFamily="2" charset="-122"/>
              </a:rPr>
              <a:t>保险、保险经纪、咨询</a:t>
            </a:r>
            <a:r>
              <a:rPr lang="zh-CN" altLang="en-US" sz="2000" b="0">
                <a:latin typeface="Calibri"/>
                <a:ea typeface="宋体" panose="02010600030101010101" pitchFamily="2" charset="-122"/>
              </a:rPr>
              <a:t>等机构参与工程建设事故隐患排查治理工作。</a:t>
            </a:r>
            <a:endParaRPr lang="en-US" altLang="zh-CN" sz="2000" b="0">
              <a:latin typeface="Calibri"/>
              <a:ea typeface="宋体" panose="02010600030101010101" pitchFamily="2" charset="-122"/>
            </a:endParaRPr>
          </a:p>
          <a:p>
            <a:r>
              <a:rPr lang="en-US" altLang="zh-CN" sz="2000" b="0">
                <a:latin typeface="Calibri"/>
                <a:ea typeface="宋体" panose="02010600030101010101" pitchFamily="2" charset="-122"/>
              </a:rPr>
              <a:t>	</a:t>
            </a:r>
          </a:p>
          <a:p>
            <a:pPr algn="ctr"/>
            <a:r>
              <a:rPr lang="en-US" altLang="zh-CN" sz="2000" b="0">
                <a:latin typeface="Calibri"/>
                <a:ea typeface="宋体" panose="02010600030101010101" pitchFamily="2" charset="-122"/>
              </a:rPr>
              <a:t>	</a:t>
            </a:r>
            <a:r>
              <a:rPr lang="zh-CN" altLang="zh-CN" sz="2400">
                <a:latin typeface="Arial" panose="020B0604020202020204" pitchFamily="34" charset="0"/>
                <a:ea typeface="宋体" panose="02010600030101010101" pitchFamily="2" charset="-122"/>
              </a:rPr>
              <a:t>第二章 事故隐患排查治理责任</a:t>
            </a:r>
            <a:endParaRPr lang="en-US" altLang="zh-CN" sz="2400">
              <a:latin typeface="Arial" panose="020B0604020202020204" pitchFamily="34" charset="0"/>
              <a:ea typeface="宋体" panose="02010600030101010101" pitchFamily="2" charset="-122"/>
            </a:endParaRPr>
          </a:p>
          <a:p>
            <a:endParaRPr lang="zh-CN" altLang="zh-CN" sz="2000">
              <a:latin typeface="Arial" panose="020B0604020202020204" pitchFamily="34" charset="0"/>
              <a:ea typeface="宋体" panose="02010600030101010101" pitchFamily="2" charset="-122"/>
            </a:endParaRPr>
          </a:p>
          <a:p>
            <a:r>
              <a:rPr lang="zh-CN" altLang="zh-CN" sz="2000">
                <a:latin typeface="Arial" panose="020B0604020202020204" pitchFamily="34" charset="0"/>
                <a:ea typeface="宋体" panose="02010600030101010101" pitchFamily="2" charset="-122"/>
              </a:rPr>
              <a:t>第七条 </a:t>
            </a:r>
            <a:r>
              <a:rPr lang="zh-CN" altLang="zh-CN" sz="2000" b="0">
                <a:latin typeface="Arial" panose="020B0604020202020204" pitchFamily="34" charset="0"/>
                <a:ea typeface="宋体" panose="02010600030101010101" pitchFamily="2" charset="-122"/>
              </a:rPr>
              <a:t>各参建单位</a:t>
            </a:r>
            <a:r>
              <a:rPr lang="zh-CN" altLang="zh-CN" sz="2000" b="0">
                <a:solidFill>
                  <a:srgbClr val="FF0000"/>
                </a:solidFill>
                <a:latin typeface="Arial" panose="020B0604020202020204" pitchFamily="34" charset="0"/>
                <a:ea typeface="宋体" panose="02010600030101010101" pitchFamily="2" charset="-122"/>
              </a:rPr>
              <a:t>项目负责人</a:t>
            </a:r>
            <a:r>
              <a:rPr lang="zh-CN" altLang="zh-CN" sz="2000" b="0">
                <a:latin typeface="Arial" panose="020B0604020202020204" pitchFamily="34" charset="0"/>
                <a:ea typeface="宋体" panose="02010600030101010101" pitchFamily="2" charset="-122"/>
              </a:rPr>
              <a:t>对所承担工程项目的事故隐患排查治理工作全面负责，各分管负责人对分管业务范围内的事故隐患排查治理工作负责。</a:t>
            </a:r>
          </a:p>
          <a:p>
            <a:r>
              <a:rPr lang="en-US" altLang="zh-CN" sz="2000">
                <a:latin typeface="Arial" panose="020B0604020202020204" pitchFamily="34" charset="0"/>
                <a:ea typeface="宋体" panose="02010600030101010101" pitchFamily="2" charset="-122"/>
              </a:rPr>
              <a:t> </a:t>
            </a:r>
            <a:endParaRPr lang="zh-CN" altLang="zh-CN" sz="2000">
              <a:latin typeface="Arial" panose="020B0604020202020204" pitchFamily="34" charset="0"/>
              <a:ea typeface="宋体" panose="02010600030101010101" pitchFamily="2" charset="-122"/>
            </a:endParaRPr>
          </a:p>
          <a:p>
            <a:r>
              <a:rPr lang="zh-CN" altLang="zh-CN" sz="2000">
                <a:latin typeface="Arial" panose="020B0604020202020204" pitchFamily="34" charset="0"/>
                <a:ea typeface="宋体" panose="02010600030101010101" pitchFamily="2" charset="-122"/>
              </a:rPr>
              <a:t>【说明】本条是关于各参建单位隐患排查治理责任人的规定。</a:t>
            </a:r>
            <a:endParaRPr lang="en-US" altLang="zh-CN" sz="2000">
              <a:latin typeface="Arial" panose="020B0604020202020204" pitchFamily="34" charset="0"/>
              <a:ea typeface="宋体" panose="02010600030101010101" pitchFamily="2" charset="-122"/>
            </a:endParaRPr>
          </a:p>
          <a:p>
            <a:endParaRPr lang="zh-CN" altLang="zh-CN" sz="2000">
              <a:latin typeface="Arial" panose="020B0604020202020204" pitchFamily="34" charset="0"/>
              <a:ea typeface="宋体" panose="02010600030101010101" pitchFamily="2" charset="-122"/>
            </a:endParaRPr>
          </a:p>
          <a:p>
            <a:r>
              <a:rPr lang="en-US" altLang="zh-CN" sz="2000">
                <a:latin typeface="Arial" panose="020B0604020202020204" pitchFamily="34" charset="0"/>
                <a:ea typeface="宋体" panose="02010600030101010101" pitchFamily="2" charset="-122"/>
              </a:rPr>
              <a:t>        </a:t>
            </a:r>
            <a:r>
              <a:rPr lang="zh-CN" altLang="zh-CN" sz="2000" b="0" i="1">
                <a:latin typeface="Arial" panose="020B0604020202020204" pitchFamily="34" charset="0"/>
                <a:ea typeface="宋体" panose="02010600030101010101" pitchFamily="2" charset="-122"/>
              </a:rPr>
              <a:t>各参建单位项目负责人全面负责。各参建单位包括</a:t>
            </a:r>
            <a:r>
              <a:rPr lang="en-US" altLang="zh-CN" sz="2000" b="0" i="1">
                <a:latin typeface="Arial" panose="020B0604020202020204" pitchFamily="34" charset="0"/>
                <a:ea typeface="宋体" panose="02010600030101010101" pitchFamily="2" charset="-122"/>
              </a:rPr>
              <a:t>:</a:t>
            </a:r>
            <a:r>
              <a:rPr lang="zh-CN" altLang="zh-CN" sz="2000" b="0" i="1">
                <a:latin typeface="Arial" panose="020B0604020202020204" pitchFamily="34" charset="0"/>
                <a:ea typeface="宋体" panose="02010600030101010101" pitchFamily="2" charset="-122"/>
              </a:rPr>
              <a:t>建设单位、勘察单位、设计单位、第三方监测单位、监理单位、施工单位及其他与建设工程事故隐患排查有关的参建等单位。</a:t>
            </a:r>
          </a:p>
          <a:p>
            <a:r>
              <a:rPr lang="en-US" altLang="zh-CN" sz="2000" b="0" i="1">
                <a:latin typeface="Arial" panose="020B0604020202020204" pitchFamily="34" charset="0"/>
                <a:ea typeface="宋体" panose="02010600030101010101" pitchFamily="2" charset="-122"/>
              </a:rPr>
              <a:t>        </a:t>
            </a:r>
            <a:r>
              <a:rPr lang="zh-CN" altLang="zh-CN" sz="2000" b="0" i="1">
                <a:latin typeface="Arial" panose="020B0604020202020204" pitchFamily="34" charset="0"/>
                <a:ea typeface="宋体" panose="02010600030101010101" pitchFamily="2" charset="-122"/>
              </a:rPr>
              <a:t>在项目负责人全面负责的前提下，逐级落实岗位隐患排查治理责任制。</a:t>
            </a:r>
            <a:endParaRPr lang="zh-CN" altLang="en-US" sz="2000">
              <a:latin typeface="Arial" panose="020B0604020202020204" pitchFamily="34" charset="0"/>
              <a:ea typeface="宋体" panose="02010600030101010101" pitchFamily="2" charset="-122"/>
            </a:endParaRPr>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4"/>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3554" name="Rectangle 1"/>
          <p:cNvSpPr/>
          <p:nvPr/>
        </p:nvSpPr>
        <p:spPr>
          <a:xfrm>
            <a:off x="611188" y="1911350"/>
            <a:ext cx="8137525" cy="3940175"/>
          </a:xfrm>
          <a:prstGeom prst="rect">
            <a:avLst/>
          </a:prstGeom>
          <a:noFill/>
          <a:ln w="9525">
            <a:noFill/>
          </a:ln>
        </p:spPr>
        <p:txBody>
          <a:bodyPr anchor="ctr" anchorCtr="0"/>
          <a:lstStyle/>
          <a:p>
            <a:pPr indent="355600" eaLnBrk="0" hangingPunct="0">
              <a:lnSpc>
                <a:spcPts val="3000"/>
              </a:lnSpc>
            </a:pPr>
            <a:r>
              <a:rPr lang="zh-CN" altLang="en-US" sz="2000">
                <a:latin typeface="Times New Roman" panose="02020603050405020304" charset="0"/>
                <a:ea typeface="宋体" panose="02010600030101010101" pitchFamily="2" charset="-122"/>
              </a:rPr>
              <a:t>第八条 </a:t>
            </a:r>
            <a:r>
              <a:rPr lang="zh-CN" altLang="en-US" sz="2000" b="0">
                <a:latin typeface="Times New Roman" panose="02020603050405020304" charset="0"/>
                <a:ea typeface="宋体" panose="02010600030101010101" pitchFamily="2" charset="-122"/>
              </a:rPr>
              <a:t>各参建单位应建立健全事故隐患排查治理制度，事故隐患排查治理制度应包括以下内容</a:t>
            </a:r>
            <a:r>
              <a:rPr lang="en-US" altLang="zh-CN" sz="2000" b="0">
                <a:latin typeface="Times New Roman" panose="02020603050405020304" charset="0"/>
                <a:ea typeface="宋体" panose="02010600030101010101" pitchFamily="2" charset="-122"/>
              </a:rPr>
              <a:t>:</a:t>
            </a:r>
          </a:p>
          <a:p>
            <a:pPr indent="355600" eaLnBrk="0" hangingPunct="0">
              <a:lnSpc>
                <a:spcPts val="3000"/>
              </a:lnSpc>
            </a:pPr>
            <a:r>
              <a:rPr lang="zh-CN" altLang="en-US" sz="2000" b="0">
                <a:latin typeface="Calibri"/>
                <a:ea typeface="宋体" panose="02010600030101010101" pitchFamily="2" charset="-122"/>
              </a:rPr>
              <a:t>（一）主要负责人、分管负责人、相关部门和岗位人员事故隐患排查治理职责；</a:t>
            </a:r>
            <a:endParaRPr lang="zh-CN" altLang="en-US" sz="2000" b="0">
              <a:latin typeface="Times New Roman" panose="0202060305040502030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（二）事故隐患排查治理责任考核标准；</a:t>
            </a:r>
            <a:endParaRPr lang="zh-CN" altLang="en-US" sz="2000" b="0">
              <a:latin typeface="Times New Roman" panose="0202060305040502030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（三）事故隐患排查治理登记及统计方法；</a:t>
            </a:r>
            <a:endParaRPr lang="zh-CN" altLang="en-US" sz="2000" b="0">
              <a:latin typeface="Times New Roman" panose="0202060305040502030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（四）事故隐患排查清单及等级划分；</a:t>
            </a:r>
            <a:endParaRPr lang="zh-CN" altLang="en-US" sz="2000" b="0">
              <a:latin typeface="Times New Roman" panose="0202060305040502030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（五）事故隐患排查响应时限及报告程序；</a:t>
            </a:r>
            <a:endParaRPr lang="zh-CN" altLang="en-US" sz="2000" b="0">
              <a:latin typeface="Times New Roman" panose="0202060305040502030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（六）事故隐患治理措施、时限及验收程序；</a:t>
            </a:r>
            <a:endParaRPr lang="zh-CN" altLang="en-US" sz="2000" b="0">
              <a:latin typeface="Arial" panose="020B0604020202020204" pitchFamily="34" charset="0"/>
              <a:ea typeface="宋体" panose="02010600030101010101" pitchFamily="2" charset="-122"/>
            </a:endParaRPr>
          </a:p>
          <a:p>
            <a:pPr indent="355600" eaLnBrk="0" hangingPunct="0">
              <a:lnSpc>
                <a:spcPts val="3000"/>
              </a:lnSpc>
            </a:pPr>
            <a:r>
              <a:rPr lang="zh-CN" altLang="en-US" sz="2000" b="0">
                <a:latin typeface="Arial" panose="020B0604020202020204" pitchFamily="34" charset="0"/>
                <a:ea typeface="宋体" panose="02010600030101010101" pitchFamily="2" charset="-122"/>
              </a:rPr>
              <a:t>（七）应当纳入的其他内容。</a:t>
            </a:r>
            <a:r>
              <a:rPr lang="zh-CN" altLang="en-US" sz="2000" b="0">
                <a:latin typeface="Arial" panose="020B0604020202020204" pitchFamily="34" charset="0"/>
              </a:rPr>
              <a:t> </a:t>
            </a:r>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4578" name="Rectangle 1"/>
          <p:cNvSpPr/>
          <p:nvPr/>
        </p:nvSpPr>
        <p:spPr>
          <a:xfrm>
            <a:off x="611188" y="1773238"/>
            <a:ext cx="8137525" cy="4283075"/>
          </a:xfrm>
          <a:prstGeom prst="rect">
            <a:avLst/>
          </a:prstGeom>
          <a:noFill/>
          <a:ln w="9525">
            <a:noFill/>
          </a:ln>
        </p:spPr>
        <p:txBody>
          <a:bodyPr anchor="ctr" anchorCtr="0">
            <a:spAutoFit/>
          </a:bodyPr>
          <a:lstStyle/>
          <a:p>
            <a:pPr>
              <a:lnSpc>
                <a:spcPts val="3000"/>
              </a:lnSpc>
            </a:pPr>
            <a:r>
              <a:rPr lang="zh-CN" altLang="en-US" sz="2000">
                <a:latin typeface="Calibri"/>
                <a:ea typeface="宋体" panose="02010600030101010101" pitchFamily="2" charset="-122"/>
              </a:rPr>
              <a:t>第九条 </a:t>
            </a:r>
            <a:r>
              <a:rPr lang="zh-CN" altLang="en-US" sz="2000" b="0">
                <a:solidFill>
                  <a:srgbClr val="FF0000"/>
                </a:solidFill>
                <a:latin typeface="Calibri"/>
                <a:ea typeface="宋体" panose="02010600030101010101" pitchFamily="2" charset="-122"/>
              </a:rPr>
              <a:t>建设单位</a:t>
            </a:r>
            <a:r>
              <a:rPr lang="zh-CN" altLang="en-US" sz="2000" b="0">
                <a:latin typeface="Calibri"/>
                <a:ea typeface="宋体" panose="02010600030101010101" pitchFamily="2" charset="-122"/>
              </a:rPr>
              <a:t>应在合同中明确参建各方事故隐患排查治理责任，组织各参建单位开展事故隐患排查治理活动，建立事故隐患排查治理信息平台，对参建单位进行合同履约管理。</a:t>
            </a:r>
            <a:endParaRPr lang="en-US" altLang="zh-CN" sz="2000" b="0">
              <a:latin typeface="Calibri"/>
              <a:ea typeface="宋体" panose="02010600030101010101" pitchFamily="2" charset="-122"/>
            </a:endParaRPr>
          </a:p>
          <a:p>
            <a:pPr>
              <a:lnSpc>
                <a:spcPts val="3000"/>
              </a:lnSpc>
            </a:pPr>
            <a:r>
              <a:rPr lang="zh-CN" altLang="zh-CN" sz="2000">
                <a:latin typeface="Arial" panose="020B0604020202020204" pitchFamily="34" charset="0"/>
                <a:ea typeface="宋体" panose="02010600030101010101" pitchFamily="2" charset="-122"/>
              </a:rPr>
              <a:t>第十条 </a:t>
            </a:r>
            <a:r>
              <a:rPr lang="zh-CN" altLang="zh-CN" sz="2000" b="0">
                <a:solidFill>
                  <a:srgbClr val="FF0000"/>
                </a:solidFill>
                <a:latin typeface="Arial" panose="020B0604020202020204" pitchFamily="34" charset="0"/>
                <a:ea typeface="宋体" panose="02010600030101010101" pitchFamily="2" charset="-122"/>
              </a:rPr>
              <a:t>施工单位</a:t>
            </a:r>
            <a:r>
              <a:rPr lang="zh-CN" altLang="zh-CN" sz="2000" b="0">
                <a:latin typeface="Arial" panose="020B0604020202020204" pitchFamily="34" charset="0"/>
                <a:ea typeface="宋体" panose="02010600030101010101" pitchFamily="2" charset="-122"/>
              </a:rPr>
              <a:t>应落实施工现场事故隐患排查治理主体责任，明确事故隐患排查治理管理部门，配齐事故隐患排查人员。全面开展事故隐患自查、自改和自报。</a:t>
            </a:r>
          </a:p>
          <a:p>
            <a:pPr>
              <a:lnSpc>
                <a:spcPts val="3000"/>
              </a:lnSpc>
            </a:pPr>
            <a:r>
              <a:rPr lang="zh-CN" altLang="zh-CN" sz="2000">
                <a:latin typeface="Arial" panose="020B0604020202020204" pitchFamily="34" charset="0"/>
                <a:ea typeface="宋体" panose="02010600030101010101" pitchFamily="2" charset="-122"/>
              </a:rPr>
              <a:t>专兼职质量安全管理人员</a:t>
            </a:r>
            <a:r>
              <a:rPr lang="zh-CN" altLang="zh-CN" sz="2000" b="0">
                <a:latin typeface="Arial" panose="020B0604020202020204" pitchFamily="34" charset="0"/>
                <a:ea typeface="宋体" panose="02010600030101010101" pitchFamily="2" charset="-122"/>
              </a:rPr>
              <a:t>必须接受岗前隐患排查专项培训，经施工企业考核合格，方可上岗从事相应作业。</a:t>
            </a:r>
          </a:p>
          <a:p>
            <a:pPr>
              <a:lnSpc>
                <a:spcPts val="3000"/>
              </a:lnSpc>
            </a:pPr>
            <a:r>
              <a:rPr lang="zh-CN" altLang="zh-CN" sz="2000">
                <a:latin typeface="Arial" panose="020B0604020202020204" pitchFamily="34" charset="0"/>
                <a:ea typeface="宋体" panose="02010600030101010101" pitchFamily="2" charset="-122"/>
              </a:rPr>
              <a:t>施工总承包单位</a:t>
            </a:r>
            <a:r>
              <a:rPr lang="zh-CN" altLang="zh-CN" sz="2000" b="0">
                <a:latin typeface="Arial" panose="020B0604020202020204" pitchFamily="34" charset="0"/>
                <a:ea typeface="宋体" panose="02010600030101010101" pitchFamily="2" charset="-122"/>
              </a:rPr>
              <a:t>依法将工程分包给其他单位的，分包合同中应当明确各自的事故隐患排查治理责任。总承包单位应对分包单位事故隐患排查治理工作进行管理。</a:t>
            </a:r>
            <a:endParaRPr lang="zh-CN" altLang="en-US" sz="2000" b="0">
              <a:latin typeface="Arial" panose="020B0604020202020204" pitchFamily="34" charset="0"/>
              <a:ea typeface="宋体" panose="02010600030101010101" pitchFamily="2" charset="-122"/>
            </a:endParaRPr>
          </a:p>
        </p:txBody>
      </p:sp>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5602" name="Rectangle 4"/>
          <p:cNvSpPr/>
          <p:nvPr/>
        </p:nvSpPr>
        <p:spPr>
          <a:xfrm>
            <a:off x="611188" y="1773238"/>
            <a:ext cx="8064500" cy="3938587"/>
          </a:xfrm>
          <a:prstGeom prst="rect">
            <a:avLst/>
          </a:prstGeom>
          <a:noFill/>
          <a:ln w="9525">
            <a:noFill/>
          </a:ln>
        </p:spPr>
        <p:txBody>
          <a:bodyPr anchor="ctr" anchorCtr="0">
            <a:spAutoFit/>
          </a:bodyPr>
          <a:lstStyle/>
          <a:p>
            <a:pPr indent="304800" eaLnBrk="0" hangingPunct="0">
              <a:lnSpc>
                <a:spcPts val="3000"/>
              </a:lnSpc>
            </a:pP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说明</a:t>
            </a: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本条是关于施工单位隐患排查治理工作的规定。</a:t>
            </a:r>
            <a:endParaRPr lang="zh-CN" altLang="en-US" sz="2000">
              <a:latin typeface="Arial" panose="020B0604020202020204" pitchFamily="34" charset="0"/>
              <a:ea typeface="宋体" panose="02010600030101010101" pitchFamily="2" charset="-122"/>
            </a:endParaRPr>
          </a:p>
          <a:p>
            <a:pPr indent="304800" eaLnBrk="0" hangingPunct="0">
              <a:lnSpc>
                <a:spcPts val="3000"/>
              </a:lnSpc>
            </a:pPr>
            <a:endParaRPr lang="en-US" altLang="zh-CN">
              <a:latin typeface="Calibri"/>
              <a:ea typeface="宋体" panose="02010600030101010101" pitchFamily="2" charset="-122"/>
            </a:endParaRPr>
          </a:p>
          <a:p>
            <a:pPr indent="304800" eaLnBrk="0" hangingPunct="0">
              <a:lnSpc>
                <a:spcPts val="3000"/>
              </a:lnSpc>
            </a:pPr>
            <a:r>
              <a:rPr lang="zh-CN" altLang="en-US" b="0" i="1">
                <a:latin typeface="Calibri"/>
                <a:ea typeface="宋体" panose="02010600030101010101" pitchFamily="2" charset="-122"/>
              </a:rPr>
              <a:t>    </a:t>
            </a:r>
            <a:r>
              <a:rPr lang="zh-CN" altLang="en-US" sz="2000" b="0" i="1">
                <a:solidFill>
                  <a:srgbClr val="FF0000"/>
                </a:solidFill>
                <a:latin typeface="Calibri"/>
                <a:ea typeface="宋体" panose="02010600030101010101" pitchFamily="2" charset="-122"/>
              </a:rPr>
              <a:t>施工单位</a:t>
            </a:r>
            <a:r>
              <a:rPr lang="zh-CN" altLang="en-US" sz="2000" b="0" i="1">
                <a:latin typeface="Calibri"/>
                <a:ea typeface="宋体" panose="02010600030101010101" pitchFamily="2" charset="-122"/>
              </a:rPr>
              <a:t>作为五方主体之一，在隐患排查治理工作中</a:t>
            </a:r>
            <a:r>
              <a:rPr lang="zh-CN" altLang="en-US" sz="2000" b="0" i="1">
                <a:solidFill>
                  <a:srgbClr val="FF0000"/>
                </a:solidFill>
                <a:latin typeface="Calibri"/>
                <a:ea typeface="宋体" panose="02010600030101010101" pitchFamily="2" charset="-122"/>
              </a:rPr>
              <a:t>负有主体责任</a:t>
            </a:r>
            <a:r>
              <a:rPr lang="zh-CN" altLang="en-US" sz="2000" b="0" i="1">
                <a:latin typeface="Calibri"/>
                <a:ea typeface="宋体" panose="02010600030101010101" pitchFamily="2" charset="-122"/>
              </a:rPr>
              <a:t>：第一是制度上保障，施工单位按照合同要求，建立起项目内隐患排查治理组织机构，明确隐患排查治理主管部门，配置齐全事故隐患排查人员；第二是隐患工作内在要求，施工单位按照体系要求开展隐患工作，</a:t>
            </a:r>
            <a:r>
              <a:rPr lang="zh-CN" altLang="en-US" sz="2000" b="0" i="1">
                <a:solidFill>
                  <a:srgbClr val="FF0000"/>
                </a:solidFill>
                <a:latin typeface="Calibri"/>
                <a:ea typeface="宋体" panose="02010600030101010101" pitchFamily="2" charset="-122"/>
              </a:rPr>
              <a:t>以自查、自改、自报为主</a:t>
            </a:r>
            <a:r>
              <a:rPr lang="zh-CN" altLang="en-US" sz="2000" b="0" i="1">
                <a:latin typeface="Calibri"/>
                <a:ea typeface="宋体" panose="02010600030101010101" pitchFamily="2" charset="-122"/>
              </a:rPr>
              <a:t>；第三是施工单位负有教育培训的义务，</a:t>
            </a:r>
            <a:r>
              <a:rPr lang="zh-CN" altLang="en-US" sz="2000" b="0" i="1">
                <a:solidFill>
                  <a:srgbClr val="FF0000"/>
                </a:solidFill>
                <a:latin typeface="Calibri"/>
                <a:ea typeface="宋体" panose="02010600030101010101" pitchFamily="2" charset="-122"/>
              </a:rPr>
              <a:t>对专兼职质量安全管理人员</a:t>
            </a:r>
            <a:r>
              <a:rPr lang="zh-CN" altLang="en-US" sz="2000" b="0" i="1">
                <a:latin typeface="Calibri"/>
                <a:ea typeface="宋体" panose="02010600030101010101" pitchFamily="2" charset="-122"/>
              </a:rPr>
              <a:t>进行岗前隐患排查</a:t>
            </a:r>
            <a:r>
              <a:rPr lang="zh-CN" altLang="en-US" sz="2000" b="0" i="1">
                <a:solidFill>
                  <a:srgbClr val="FF0000"/>
                </a:solidFill>
                <a:latin typeface="Calibri"/>
                <a:ea typeface="宋体" panose="02010600030101010101" pitchFamily="2" charset="-122"/>
              </a:rPr>
              <a:t>专项培训</a:t>
            </a:r>
            <a:r>
              <a:rPr lang="zh-CN" altLang="en-US" sz="2000" b="0" i="1">
                <a:latin typeface="Calibri"/>
                <a:ea typeface="宋体" panose="02010600030101010101" pitchFamily="2" charset="-122"/>
              </a:rPr>
              <a:t>，并进行考核；第四是</a:t>
            </a:r>
            <a:r>
              <a:rPr lang="zh-CN" altLang="en-US" sz="2000" b="0" i="1">
                <a:solidFill>
                  <a:srgbClr val="FF0000"/>
                </a:solidFill>
                <a:latin typeface="Calibri"/>
                <a:ea typeface="宋体" panose="02010600030101010101" pitchFamily="2" charset="-122"/>
              </a:rPr>
              <a:t>对分包单位</a:t>
            </a:r>
            <a:r>
              <a:rPr lang="zh-CN" altLang="en-US" sz="2000" b="0" i="1">
                <a:latin typeface="Calibri"/>
                <a:ea typeface="宋体" panose="02010600030101010101" pitchFamily="2" charset="-122"/>
              </a:rPr>
              <a:t>隐患工作的管理，</a:t>
            </a:r>
            <a:r>
              <a:rPr lang="zh-CN" altLang="en-US" sz="2000" b="0" i="1">
                <a:solidFill>
                  <a:srgbClr val="FF0000"/>
                </a:solidFill>
                <a:latin typeface="Calibri"/>
                <a:ea typeface="宋体" panose="02010600030101010101" pitchFamily="2" charset="-122"/>
              </a:rPr>
              <a:t>施工总承包</a:t>
            </a:r>
            <a:r>
              <a:rPr lang="zh-CN" altLang="en-US" sz="2000" b="0" i="1">
                <a:latin typeface="Calibri"/>
                <a:ea typeface="宋体" panose="02010600030101010101" pitchFamily="2" charset="-122"/>
              </a:rPr>
              <a:t>单位应明确分包隐患排查治理责任，并对其进行管理，发现问题及时督促整改。</a:t>
            </a:r>
            <a:endParaRPr lang="zh-CN" altLang="en-US" sz="2000" b="0" i="1">
              <a:latin typeface="Arial" panose="020B0604020202020204" pitchFamily="34" charset="0"/>
            </a:endParaRPr>
          </a:p>
        </p:txBody>
      </p:sp>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6626" name="矩形 4"/>
          <p:cNvSpPr/>
          <p:nvPr/>
        </p:nvSpPr>
        <p:spPr>
          <a:xfrm>
            <a:off x="684213" y="1557338"/>
            <a:ext cx="7920037" cy="4862512"/>
          </a:xfrm>
          <a:prstGeom prst="rect">
            <a:avLst/>
          </a:prstGeom>
          <a:noFill/>
          <a:ln w="9525">
            <a:noFill/>
          </a:ln>
        </p:spPr>
        <p:txBody>
          <a:bodyPr anchor="t" anchorCtr="0">
            <a:spAutoFit/>
          </a:bodyPr>
          <a:lstStyle/>
          <a:p>
            <a:r>
              <a:rPr lang="zh-CN" altLang="zh-CN" sz="2000">
                <a:latin typeface="Arial" panose="020B0604020202020204" pitchFamily="34" charset="0"/>
              </a:rPr>
              <a:t>第十一条 </a:t>
            </a:r>
            <a:r>
              <a:rPr lang="zh-CN" altLang="zh-CN" sz="2000" b="0">
                <a:solidFill>
                  <a:srgbClr val="FF0000"/>
                </a:solidFill>
                <a:latin typeface="Arial" panose="020B0604020202020204" pitchFamily="34" charset="0"/>
              </a:rPr>
              <a:t>监理单位</a:t>
            </a:r>
            <a:r>
              <a:rPr lang="zh-CN" altLang="zh-CN" sz="2000" b="0">
                <a:latin typeface="Arial" panose="020B0604020202020204" pitchFamily="34" charset="0"/>
              </a:rPr>
              <a:t>应当</a:t>
            </a:r>
            <a:r>
              <a:rPr lang="zh-CN" altLang="zh-CN" sz="2000" b="0">
                <a:solidFill>
                  <a:srgbClr val="FF0000"/>
                </a:solidFill>
                <a:latin typeface="Arial" panose="020B0604020202020204" pitchFamily="34" charset="0"/>
              </a:rPr>
              <a:t>检查施工单位</a:t>
            </a:r>
            <a:r>
              <a:rPr lang="zh-CN" altLang="zh-CN" sz="2000" b="0">
                <a:latin typeface="Arial" panose="020B0604020202020204" pitchFamily="34" charset="0"/>
              </a:rPr>
              <a:t>开展事故隐患排查治理的情况，在实施监理过程中，发现事故隐患，应当要求施工单位进行整改；情况严重不能保障施工安全的，应当要求施工单位暂时停止施工，并及时报告建设单位。施工单位拒不整改或者不停止施工的，监理单位应及时向建设主管部门或质量安全监督机构报告。</a:t>
            </a:r>
            <a:endParaRPr lang="en-US" altLang="zh-CN" sz="2000" b="0">
              <a:latin typeface="Arial" panose="020B0604020202020204" pitchFamily="34" charset="0"/>
            </a:endParaRPr>
          </a:p>
          <a:p>
            <a:endParaRPr lang="en-US" altLang="zh-CN" sz="2000" b="0">
              <a:latin typeface="Arial" panose="020B0604020202020204" pitchFamily="34" charset="0"/>
            </a:endParaRPr>
          </a:p>
          <a:p>
            <a:r>
              <a:rPr lang="zh-CN" altLang="zh-CN" sz="2000">
                <a:latin typeface="Arial" panose="020B0604020202020204" pitchFamily="34" charset="0"/>
              </a:rPr>
              <a:t>【说明】本条是关于监理单位隐患排查治理工作的规定。</a:t>
            </a:r>
            <a:endParaRPr lang="en-US" altLang="zh-CN" sz="2000">
              <a:latin typeface="Arial" panose="020B0604020202020204" pitchFamily="34" charset="0"/>
            </a:endParaRPr>
          </a:p>
          <a:p>
            <a:endParaRPr lang="zh-CN" altLang="zh-CN" sz="2000">
              <a:latin typeface="Arial" panose="020B0604020202020204" pitchFamily="34" charset="0"/>
            </a:endParaRPr>
          </a:p>
          <a:p>
            <a:pPr>
              <a:lnSpc>
                <a:spcPts val="3000"/>
              </a:lnSpc>
            </a:pPr>
            <a:r>
              <a:rPr lang="zh-CN" altLang="zh-CN" sz="2000" b="0" i="1">
                <a:latin typeface="Arial" panose="020B0604020202020204" pitchFamily="34" charset="0"/>
              </a:rPr>
              <a:t>监理单位具有“督”和“查”的两</a:t>
            </a:r>
            <a:r>
              <a:rPr lang="zh-CN" altLang="en-US" sz="2000" b="0" i="1">
                <a:latin typeface="Arial" panose="020B0604020202020204" pitchFamily="34" charset="0"/>
              </a:rPr>
              <a:t>个</a:t>
            </a:r>
            <a:r>
              <a:rPr lang="zh-CN" altLang="zh-CN" sz="2000" b="0" i="1">
                <a:latin typeface="Arial" panose="020B0604020202020204" pitchFamily="34" charset="0"/>
              </a:rPr>
              <a:t>职责：一方面，监理单位对施工单位开展隐患排查治理活动进行监督检查，以及参与验收工作；另一方面，监理单位有义务开展隐患排查治理工作，对发现的隐患，要求施工单位整改，不具备安全施工条件的，停工整改，并报告建设单位，施工单位拒不执行的，监理单位有权向建设主管部门或质量安全监督机构报告</a:t>
            </a:r>
            <a:r>
              <a:rPr lang="zh-CN" altLang="en-US" sz="2000" b="0" i="1">
                <a:latin typeface="Arial" panose="020B0604020202020204" pitchFamily="34" charset="0"/>
              </a:rPr>
              <a:t>。</a:t>
            </a:r>
          </a:p>
        </p:txBody>
      </p:sp>
    </p:spTree>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7650" name="Rectangle 4"/>
          <p:cNvSpPr/>
          <p:nvPr/>
        </p:nvSpPr>
        <p:spPr>
          <a:xfrm>
            <a:off x="539750" y="1827213"/>
            <a:ext cx="8135938" cy="4324350"/>
          </a:xfrm>
          <a:prstGeom prst="rect">
            <a:avLst/>
          </a:prstGeom>
          <a:noFill/>
          <a:ln w="9525">
            <a:noFill/>
          </a:ln>
        </p:spPr>
        <p:txBody>
          <a:bodyPr anchor="ctr" anchorCtr="0">
            <a:spAutoFit/>
          </a:bodyPr>
          <a:lstStyle/>
          <a:p>
            <a:pPr>
              <a:lnSpc>
                <a:spcPts val="3000"/>
              </a:lnSpc>
            </a:pPr>
            <a:r>
              <a:rPr lang="zh-CN" altLang="en-US" sz="2000">
                <a:latin typeface="Times New Roman" panose="02020603050405020304" charset="0"/>
                <a:ea typeface="宋体" panose="02010600030101010101" pitchFamily="2" charset="-122"/>
              </a:rPr>
              <a:t>第十二条 </a:t>
            </a:r>
            <a:r>
              <a:rPr lang="zh-CN" altLang="en-US" sz="2000" b="0">
                <a:latin typeface="Times New Roman" panose="02020603050405020304" charset="0"/>
                <a:ea typeface="宋体" panose="02010600030101010101" pitchFamily="2" charset="-122"/>
              </a:rPr>
              <a:t>勘察、设计单位应参加建设单位组织的事故隐患排查治理活动，配合施工单位开展事故隐患排查治理活动。</a:t>
            </a:r>
            <a:endParaRPr lang="en-US" altLang="zh-CN" sz="2000" b="0">
              <a:latin typeface="Times New Roman" panose="02020603050405020304" charset="0"/>
              <a:ea typeface="宋体" panose="02010600030101010101" pitchFamily="2" charset="-122"/>
            </a:endParaRPr>
          </a:p>
          <a:p>
            <a:pPr>
              <a:lnSpc>
                <a:spcPts val="3000"/>
              </a:lnSpc>
            </a:pPr>
            <a:endParaRPr lang="en-US" altLang="zh-CN" sz="2000" b="0">
              <a:latin typeface="Times New Roman" panose="02020603050405020304" charset="0"/>
              <a:ea typeface="宋体" panose="02010600030101010101" pitchFamily="2" charset="-122"/>
            </a:endParaRPr>
          </a:p>
          <a:p>
            <a:pPr>
              <a:lnSpc>
                <a:spcPts val="3000"/>
              </a:lnSpc>
            </a:pPr>
            <a:r>
              <a:rPr lang="zh-CN" altLang="zh-CN" sz="2000">
                <a:latin typeface="Arial" panose="020B0604020202020204" pitchFamily="34" charset="0"/>
                <a:ea typeface="宋体" panose="02010600030101010101" pitchFamily="2" charset="-122"/>
              </a:rPr>
              <a:t>【说明】本条是关于勘察、设计单位隐患排查治理工作的规定。</a:t>
            </a:r>
            <a:endParaRPr lang="en-US" altLang="zh-CN" sz="2000">
              <a:latin typeface="Arial" panose="020B0604020202020204" pitchFamily="34" charset="0"/>
              <a:ea typeface="宋体" panose="02010600030101010101" pitchFamily="2" charset="-122"/>
            </a:endParaRPr>
          </a:p>
          <a:p>
            <a:pPr>
              <a:lnSpc>
                <a:spcPts val="3000"/>
              </a:lnSpc>
            </a:pPr>
            <a:endParaRPr lang="zh-CN" altLang="zh-CN" sz="2000">
              <a:latin typeface="Arial" panose="020B0604020202020204" pitchFamily="34" charset="0"/>
              <a:ea typeface="宋体" panose="02010600030101010101" pitchFamily="2" charset="-122"/>
            </a:endParaRPr>
          </a:p>
          <a:p>
            <a:pPr>
              <a:lnSpc>
                <a:spcPts val="3000"/>
              </a:lnSpc>
            </a:pPr>
            <a:r>
              <a:rPr lang="zh-CN" altLang="zh-CN" sz="2000" b="0" i="1">
                <a:solidFill>
                  <a:srgbClr val="FF0000"/>
                </a:solidFill>
                <a:latin typeface="Arial" panose="020B0604020202020204" pitchFamily="34" charset="0"/>
                <a:ea typeface="宋体" panose="02010600030101010101" pitchFamily="2" charset="-122"/>
              </a:rPr>
              <a:t>勘察、设计</a:t>
            </a:r>
            <a:r>
              <a:rPr lang="zh-CN" altLang="zh-CN" sz="2000" b="0" i="1">
                <a:latin typeface="Arial" panose="020B0604020202020204" pitchFamily="34" charset="0"/>
                <a:ea typeface="宋体" panose="02010600030101010101" pitchFamily="2" charset="-122"/>
              </a:rPr>
              <a:t>单位的隐患排查</a:t>
            </a:r>
            <a:r>
              <a:rPr lang="zh-CN" altLang="zh-CN" sz="2000" b="0" i="1">
                <a:solidFill>
                  <a:srgbClr val="FF0000"/>
                </a:solidFill>
                <a:latin typeface="Arial" panose="020B0604020202020204" pitchFamily="34" charset="0"/>
                <a:ea typeface="宋体" panose="02010600030101010101" pitchFamily="2" charset="-122"/>
              </a:rPr>
              <a:t>是设计后服务的一种形式</a:t>
            </a:r>
            <a:r>
              <a:rPr lang="zh-CN" altLang="zh-CN" sz="2000" b="0" i="1">
                <a:latin typeface="Arial" panose="020B0604020202020204" pitchFamily="34" charset="0"/>
                <a:ea typeface="宋体" panose="02010600030101010101" pitchFamily="2" charset="-122"/>
              </a:rPr>
              <a:t>，是设计巡视的一项工作内容，目的是查看工程施工过程中是否按照设计者意图进行施工，查找工程施工中的问题和设计中的不足，帮助解决可能设计不到位出现（各类）的隐患问题。</a:t>
            </a:r>
          </a:p>
          <a:p>
            <a:pPr>
              <a:lnSpc>
                <a:spcPts val="3000"/>
              </a:lnSpc>
            </a:pPr>
            <a:r>
              <a:rPr lang="zh-CN" altLang="zh-CN" sz="2000" b="0" i="1">
                <a:latin typeface="Arial" panose="020B0604020202020204" pitchFamily="34" charset="0"/>
                <a:ea typeface="宋体" panose="02010600030101010101" pitchFamily="2" charset="-122"/>
              </a:rPr>
              <a:t>勘察、设计单位在隐患排查治理活动中的作用主要以配合为主，</a:t>
            </a:r>
            <a:r>
              <a:rPr lang="zh-CN" altLang="zh-CN" sz="2000" b="0" i="1">
                <a:solidFill>
                  <a:srgbClr val="FF0000"/>
                </a:solidFill>
                <a:latin typeface="Arial" panose="020B0604020202020204" pitchFamily="34" charset="0"/>
                <a:ea typeface="宋体" panose="02010600030101010101" pitchFamily="2" charset="-122"/>
              </a:rPr>
              <a:t>处于辅助地位</a:t>
            </a:r>
            <a:r>
              <a:rPr lang="zh-CN" altLang="zh-CN" sz="2000" b="0" i="1">
                <a:latin typeface="Arial" panose="020B0604020202020204" pitchFamily="34" charset="0"/>
                <a:ea typeface="宋体" panose="02010600030101010101" pitchFamily="2" charset="-122"/>
              </a:rPr>
              <a:t>。</a:t>
            </a:r>
            <a:endParaRPr lang="zh-CN" altLang="en-US" i="1">
              <a:latin typeface="Arial" panose="020B0604020202020204" pitchFamily="34" charset="0"/>
              <a:ea typeface="宋体" panose="02010600030101010101" pitchFamily="2" charset="-122"/>
            </a:endParaRPr>
          </a:p>
        </p:txBody>
      </p:sp>
    </p:spTree>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8674" name="Rectangle 4"/>
          <p:cNvSpPr/>
          <p:nvPr/>
        </p:nvSpPr>
        <p:spPr>
          <a:xfrm>
            <a:off x="611188" y="1828800"/>
            <a:ext cx="8137525" cy="3832225"/>
          </a:xfrm>
          <a:prstGeom prst="rect">
            <a:avLst/>
          </a:prstGeom>
          <a:noFill/>
          <a:ln w="9525">
            <a:noFill/>
          </a:ln>
        </p:spPr>
        <p:txBody>
          <a:bodyPr anchor="ctr" anchorCtr="0"/>
          <a:lstStyle/>
          <a:p>
            <a:pPr indent="355600">
              <a:lnSpc>
                <a:spcPts val="3000"/>
              </a:lnSpc>
            </a:pPr>
            <a:r>
              <a:rPr lang="zh-CN" altLang="en-US" sz="2000">
                <a:latin typeface="Times New Roman" panose="02020603050405020304" charset="0"/>
                <a:ea typeface="宋体" panose="02010600030101010101" pitchFamily="2" charset="-122"/>
              </a:rPr>
              <a:t>第十三条 </a:t>
            </a:r>
            <a:r>
              <a:rPr lang="zh-CN" altLang="en-US" sz="2000" b="0">
                <a:latin typeface="Times New Roman" panose="02020603050405020304" charset="0"/>
                <a:ea typeface="宋体" panose="02010600030101010101" pitchFamily="2" charset="-122"/>
              </a:rPr>
              <a:t>第三方监测单位应根据对工程及周边环境的监测巡视情况，配合建设单位、监理单位、施工单位开展事故隐患排查治理活动。</a:t>
            </a:r>
            <a:endParaRPr lang="en-US" altLang="zh-CN" sz="2000" b="0">
              <a:latin typeface="Times New Roman" panose="02020603050405020304" charset="0"/>
              <a:ea typeface="宋体" panose="02010600030101010101" pitchFamily="2" charset="-122"/>
            </a:endParaRPr>
          </a:p>
          <a:p>
            <a:pPr indent="355600">
              <a:lnSpc>
                <a:spcPts val="3000"/>
              </a:lnSpc>
            </a:pPr>
            <a:endParaRPr lang="en-US" altLang="zh-CN" sz="2000" b="0">
              <a:latin typeface="Times New Roman" panose="02020603050405020304" charset="0"/>
              <a:ea typeface="宋体" panose="02010600030101010101" pitchFamily="2" charset="-122"/>
            </a:endParaRPr>
          </a:p>
          <a:p>
            <a:pPr indent="355600">
              <a:lnSpc>
                <a:spcPts val="3000"/>
              </a:lnSpc>
            </a:pPr>
            <a:r>
              <a:rPr lang="zh-CN" altLang="zh-CN" sz="2000">
                <a:latin typeface="Arial" panose="020B0604020202020204" pitchFamily="34" charset="0"/>
              </a:rPr>
              <a:t>【说明】本条是关于第三方监测单位隐患排查治理工作的规定。</a:t>
            </a:r>
            <a:endParaRPr lang="en-US" altLang="zh-CN" sz="2000">
              <a:latin typeface="Arial" panose="020B0604020202020204" pitchFamily="34" charset="0"/>
            </a:endParaRPr>
          </a:p>
          <a:p>
            <a:pPr indent="355600">
              <a:lnSpc>
                <a:spcPts val="3000"/>
              </a:lnSpc>
            </a:pPr>
            <a:endParaRPr lang="zh-CN" altLang="zh-CN" sz="2000">
              <a:latin typeface="Arial" panose="020B0604020202020204" pitchFamily="34" charset="0"/>
            </a:endParaRPr>
          </a:p>
          <a:p>
            <a:pPr indent="355600">
              <a:lnSpc>
                <a:spcPts val="3000"/>
              </a:lnSpc>
            </a:pPr>
            <a:r>
              <a:rPr lang="zh-CN" altLang="zh-CN" sz="2000" b="0" i="1">
                <a:latin typeface="Arial" panose="020B0604020202020204" pitchFamily="34" charset="0"/>
              </a:rPr>
              <a:t>第三方监测单位开展隐患排查治理活动不同于建设、监理、施工单位的全面覆盖、不留死角，是根据本职工作和工程及周边环境的监测巡视情况，</a:t>
            </a:r>
            <a:r>
              <a:rPr lang="zh-CN" altLang="zh-CN" sz="2000" b="0" i="1">
                <a:solidFill>
                  <a:srgbClr val="FF0000"/>
                </a:solidFill>
                <a:latin typeface="Arial" panose="020B0604020202020204" pitchFamily="34" charset="0"/>
              </a:rPr>
              <a:t>具有侧重性、片面性</a:t>
            </a:r>
            <a:r>
              <a:rPr lang="zh-CN" altLang="zh-CN" sz="2000" b="0" i="1">
                <a:latin typeface="Arial" panose="020B0604020202020204" pitchFamily="34" charset="0"/>
              </a:rPr>
              <a:t>；第三方单位在隐患排查治理活动中的作用主要</a:t>
            </a:r>
            <a:r>
              <a:rPr lang="zh-CN" altLang="zh-CN" sz="2000" b="0" i="1">
                <a:solidFill>
                  <a:srgbClr val="FF0000"/>
                </a:solidFill>
                <a:latin typeface="Arial" panose="020B0604020202020204" pitchFamily="34" charset="0"/>
              </a:rPr>
              <a:t>以配合主体责任方为主，处于辅助地位</a:t>
            </a:r>
            <a:r>
              <a:rPr lang="zh-CN" altLang="zh-CN" sz="2000" b="0" i="1">
                <a:latin typeface="Arial" panose="020B0604020202020204" pitchFamily="34" charset="0"/>
              </a:rPr>
              <a:t>。</a:t>
            </a:r>
          </a:p>
          <a:p>
            <a:pPr indent="355600" eaLnBrk="0" hangingPunct="0"/>
            <a:endParaRPr lang="zh-CN" altLang="en-US">
              <a:latin typeface="Arial" panose="020B0604020202020204" pitchFamily="34" charset="0"/>
            </a:endParaRPr>
          </a:p>
        </p:txBody>
      </p:sp>
    </p:spTree>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29698" name="Rectangle 4"/>
          <p:cNvSpPr/>
          <p:nvPr/>
        </p:nvSpPr>
        <p:spPr>
          <a:xfrm>
            <a:off x="539750" y="1628775"/>
            <a:ext cx="8135938" cy="3554413"/>
          </a:xfrm>
          <a:prstGeom prst="rect">
            <a:avLst/>
          </a:prstGeom>
          <a:noFill/>
          <a:ln w="9525">
            <a:noFill/>
          </a:ln>
        </p:spPr>
        <p:txBody>
          <a:bodyPr anchor="ctr" anchorCtr="0"/>
          <a:lstStyle/>
          <a:p>
            <a:pPr indent="355600" eaLnBrk="0" hangingPunct="0">
              <a:lnSpc>
                <a:spcPts val="3000"/>
              </a:lnSpc>
            </a:pPr>
            <a:r>
              <a:rPr lang="zh-CN" altLang="en-US" sz="2000">
                <a:latin typeface="Calibri"/>
                <a:ea typeface="宋体" panose="02010600030101010101" pitchFamily="2" charset="-122"/>
              </a:rPr>
              <a:t>第十四条 各参建单位应建立事故隐患排查治理台账。</a:t>
            </a:r>
            <a:endParaRPr lang="zh-CN" altLang="en-US" sz="2000">
              <a:latin typeface="Arial" panose="020B0604020202020204" pitchFamily="34" charset="0"/>
            </a:endParaRPr>
          </a:p>
          <a:p>
            <a:pPr indent="355600" eaLnBrk="0" hangingPunct="0">
              <a:lnSpc>
                <a:spcPts val="3000"/>
              </a:lnSpc>
            </a:pPr>
            <a:endParaRPr lang="en-US" altLang="zh-CN" sz="2000">
              <a:latin typeface="Calibri"/>
              <a:ea typeface="宋体" panose="02010600030101010101" pitchFamily="2" charset="-122"/>
            </a:endParaRPr>
          </a:p>
          <a:p>
            <a:pPr indent="355600" eaLnBrk="0" hangingPunct="0">
              <a:lnSpc>
                <a:spcPts val="3000"/>
              </a:lnSpc>
            </a:pP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说明</a:t>
            </a: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本条是关于各参建单位建立隐患排查治理台账的规定。</a:t>
            </a:r>
            <a:endParaRPr lang="en-US" altLang="zh-CN" sz="2000">
              <a:latin typeface="Calibri"/>
              <a:ea typeface="宋体" panose="02010600030101010101" pitchFamily="2" charset="-122"/>
            </a:endParaRPr>
          </a:p>
          <a:p>
            <a:pPr indent="355600" eaLnBrk="0" hangingPunct="0">
              <a:lnSpc>
                <a:spcPts val="3000"/>
              </a:lnSpc>
            </a:pPr>
            <a:endParaRPr lang="zh-CN" altLang="en-US" sz="2000">
              <a:latin typeface="Arial" panose="020B0604020202020204" pitchFamily="34" charset="0"/>
            </a:endParaRPr>
          </a:p>
          <a:p>
            <a:pPr indent="355600" eaLnBrk="0" hangingPunct="0">
              <a:lnSpc>
                <a:spcPts val="3000"/>
              </a:lnSpc>
            </a:pPr>
            <a:r>
              <a:rPr lang="zh-CN" altLang="en-US" sz="2000" b="0" i="1">
                <a:latin typeface="Calibri"/>
                <a:ea typeface="宋体" panose="02010600030101010101" pitchFamily="2" charset="-122"/>
              </a:rPr>
              <a:t>各参建单位</a:t>
            </a:r>
            <a:r>
              <a:rPr lang="zh-CN" altLang="en-US" sz="2000" b="0" i="1">
                <a:solidFill>
                  <a:srgbClr val="FF0000"/>
                </a:solidFill>
                <a:latin typeface="Calibri"/>
                <a:ea typeface="宋体" panose="02010600030101010101" pitchFamily="2" charset="-122"/>
              </a:rPr>
              <a:t>对排查出的事故隐患</a:t>
            </a:r>
            <a:r>
              <a:rPr lang="zh-CN" altLang="en-US" sz="2000" b="0" i="1">
                <a:latin typeface="Calibri"/>
                <a:ea typeface="宋体" panose="02010600030101010101" pitchFamily="2" charset="-122"/>
              </a:rPr>
              <a:t>，应当按照事故隐患的等级</a:t>
            </a:r>
            <a:r>
              <a:rPr lang="zh-CN" altLang="en-US" sz="2000" b="0" i="1">
                <a:solidFill>
                  <a:srgbClr val="FF0000"/>
                </a:solidFill>
                <a:latin typeface="Calibri"/>
                <a:ea typeface="宋体" panose="02010600030101010101" pitchFamily="2" charset="-122"/>
              </a:rPr>
              <a:t>进行登记</a:t>
            </a:r>
            <a:r>
              <a:rPr lang="zh-CN" altLang="en-US" sz="2000" b="0" i="1">
                <a:latin typeface="Calibri"/>
                <a:ea typeface="宋体" panose="02010600030101010101" pitchFamily="2" charset="-122"/>
              </a:rPr>
              <a:t>，</a:t>
            </a:r>
            <a:r>
              <a:rPr lang="zh-CN" altLang="en-US" sz="2000" b="0" i="1">
                <a:solidFill>
                  <a:srgbClr val="FF0000"/>
                </a:solidFill>
                <a:latin typeface="Calibri"/>
                <a:ea typeface="宋体" panose="02010600030101010101" pitchFamily="2" charset="-122"/>
              </a:rPr>
              <a:t>建立</a:t>
            </a:r>
            <a:r>
              <a:rPr lang="zh-CN" altLang="en-US" sz="2000" b="0" i="1">
                <a:latin typeface="Calibri"/>
                <a:ea typeface="宋体" panose="02010600030101010101" pitchFamily="2" charset="-122"/>
              </a:rPr>
              <a:t>隐患排查治理</a:t>
            </a:r>
            <a:r>
              <a:rPr lang="zh-CN" altLang="en-US" sz="2000" b="0" i="1">
                <a:solidFill>
                  <a:srgbClr val="FF0000"/>
                </a:solidFill>
                <a:latin typeface="Calibri"/>
                <a:ea typeface="宋体" panose="02010600030101010101" pitchFamily="2" charset="-122"/>
              </a:rPr>
              <a:t>台账</a:t>
            </a:r>
            <a:r>
              <a:rPr lang="zh-CN" altLang="en-US" sz="2000" b="0" i="1">
                <a:latin typeface="Calibri"/>
                <a:ea typeface="宋体" panose="02010600030101010101" pitchFamily="2" charset="-122"/>
              </a:rPr>
              <a:t>，既是落实各参建单位隐患排查治理责任的重要依据，又是建立隐患数据库的客观需求。通过对数据库的统计分析，可以为掌握安全质量管理轨迹，分析、预测、研判和掌控生产态势提供了科学依据。</a:t>
            </a:r>
            <a:endParaRPr lang="zh-CN" altLang="en-US" sz="2000" b="0" i="1">
              <a:latin typeface="Arial" panose="020B0604020202020204" pitchFamily="34" charset="0"/>
            </a:endParaRPr>
          </a:p>
        </p:txBody>
      </p:sp>
    </p:spTree>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0722" name="Rectangle 4"/>
          <p:cNvSpPr/>
          <p:nvPr/>
        </p:nvSpPr>
        <p:spPr>
          <a:xfrm>
            <a:off x="684213" y="1616075"/>
            <a:ext cx="8064500" cy="4692650"/>
          </a:xfrm>
          <a:prstGeom prst="rect">
            <a:avLst/>
          </a:prstGeom>
          <a:noFill/>
          <a:ln w="9525">
            <a:noFill/>
          </a:ln>
        </p:spPr>
        <p:txBody>
          <a:bodyPr anchor="ctr" anchorCtr="0">
            <a:spAutoFit/>
          </a:bodyPr>
          <a:lstStyle/>
          <a:p>
            <a:pPr indent="304800" algn="ctr" eaLnBrk="0" hangingPunct="0"/>
            <a:r>
              <a:rPr lang="zh-CN" altLang="en-US" sz="2400">
                <a:latin typeface="Calibri"/>
                <a:ea typeface="宋体" panose="02010600030101010101" pitchFamily="2" charset="-122"/>
              </a:rPr>
              <a:t>第三章 事故隐患排查</a:t>
            </a:r>
            <a:endParaRPr lang="zh-CN" altLang="en-US" sz="2400">
              <a:latin typeface="Arial" panose="020B0604020202020204" pitchFamily="34" charset="0"/>
              <a:ea typeface="宋体" panose="02010600030101010101" pitchFamily="2" charset="-122"/>
            </a:endParaRPr>
          </a:p>
          <a:p>
            <a:pPr indent="304800" eaLnBrk="0" hangingPunct="0">
              <a:lnSpc>
                <a:spcPts val="3000"/>
              </a:lnSpc>
            </a:pPr>
            <a:r>
              <a:rPr lang="zh-CN" altLang="en-US" sz="2000">
                <a:latin typeface="Calibri"/>
                <a:ea typeface="宋体" panose="02010600030101010101" pitchFamily="2" charset="-122"/>
              </a:rPr>
              <a:t>第十五条 </a:t>
            </a:r>
            <a:r>
              <a:rPr lang="zh-CN" altLang="en-US" sz="2000" b="0">
                <a:latin typeface="Calibri"/>
                <a:ea typeface="宋体" panose="02010600030101010101" pitchFamily="2" charset="-122"/>
              </a:rPr>
              <a:t>事故隐患排查</a:t>
            </a:r>
            <a:r>
              <a:rPr lang="zh-CN" altLang="en-US" sz="2000" b="0">
                <a:solidFill>
                  <a:srgbClr val="FF0000"/>
                </a:solidFill>
                <a:latin typeface="Calibri"/>
                <a:ea typeface="宋体" panose="02010600030101010101" pitchFamily="2" charset="-122"/>
              </a:rPr>
              <a:t>责任单位</a:t>
            </a:r>
            <a:r>
              <a:rPr lang="zh-CN" altLang="en-US" sz="2000" b="0">
                <a:latin typeface="Calibri"/>
                <a:ea typeface="宋体" panose="02010600030101010101" pitchFamily="2" charset="-122"/>
              </a:rPr>
              <a:t>依据法律、法规及技术标准、设计文件、事故（件）资料、工程项目特点，进行危险性分析，辨识危险源，</a:t>
            </a:r>
            <a:r>
              <a:rPr lang="zh-CN" altLang="en-US" sz="2000" b="0">
                <a:solidFill>
                  <a:srgbClr val="FF0000"/>
                </a:solidFill>
                <a:latin typeface="Calibri"/>
                <a:ea typeface="宋体" panose="02010600030101010101" pitchFamily="2" charset="-122"/>
              </a:rPr>
              <a:t>编制</a:t>
            </a:r>
            <a:r>
              <a:rPr lang="zh-CN" altLang="en-US" sz="2000" b="0">
                <a:latin typeface="Calibri"/>
                <a:ea typeface="宋体" panose="02010600030101010101" pitchFamily="2" charset="-122"/>
              </a:rPr>
              <a:t>事故隐患排查</a:t>
            </a:r>
            <a:r>
              <a:rPr lang="zh-CN" altLang="en-US" sz="2000" b="0">
                <a:solidFill>
                  <a:srgbClr val="FF0000"/>
                </a:solidFill>
                <a:latin typeface="Calibri"/>
                <a:ea typeface="宋体" panose="02010600030101010101" pitchFamily="2" charset="-122"/>
              </a:rPr>
              <a:t>清单</a:t>
            </a:r>
            <a:r>
              <a:rPr lang="zh-CN" altLang="en-US" sz="2000" b="0">
                <a:latin typeface="Calibri"/>
                <a:ea typeface="宋体" panose="02010600030101010101" pitchFamily="2" charset="-122"/>
              </a:rPr>
              <a:t>，</a:t>
            </a:r>
            <a:r>
              <a:rPr lang="zh-CN" altLang="en-US" sz="2000" b="0">
                <a:solidFill>
                  <a:srgbClr val="FF0000"/>
                </a:solidFill>
                <a:latin typeface="Calibri"/>
                <a:ea typeface="宋体" panose="02010600030101010101" pitchFamily="2" charset="-122"/>
              </a:rPr>
              <a:t>明确</a:t>
            </a:r>
            <a:r>
              <a:rPr lang="zh-CN" altLang="en-US" sz="2000" b="0">
                <a:latin typeface="Calibri"/>
                <a:ea typeface="宋体" panose="02010600030101010101" pitchFamily="2" charset="-122"/>
              </a:rPr>
              <a:t>事故隐患</a:t>
            </a:r>
            <a:r>
              <a:rPr lang="zh-CN" altLang="en-US" sz="2000" b="0">
                <a:solidFill>
                  <a:srgbClr val="FF0000"/>
                </a:solidFill>
                <a:latin typeface="Calibri"/>
                <a:ea typeface="宋体" panose="02010600030101010101" pitchFamily="2" charset="-122"/>
              </a:rPr>
              <a:t>等级</a:t>
            </a:r>
            <a:r>
              <a:rPr lang="zh-CN" altLang="en-US" sz="2000" b="0">
                <a:latin typeface="Calibri"/>
                <a:ea typeface="宋体" panose="02010600030101010101" pitchFamily="2" charset="-122"/>
              </a:rPr>
              <a:t>。</a:t>
            </a:r>
            <a:endParaRPr lang="en-US" altLang="zh-CN" sz="2000">
              <a:latin typeface="Calibri"/>
              <a:ea typeface="宋体" panose="02010600030101010101" pitchFamily="2" charset="-122"/>
            </a:endParaRPr>
          </a:p>
          <a:p>
            <a:pPr indent="304800" eaLnBrk="0" hangingPunct="0">
              <a:lnSpc>
                <a:spcPts val="3000"/>
              </a:lnSpc>
            </a:pP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说明</a:t>
            </a:r>
            <a:r>
              <a:rPr lang="en-US" altLang="zh-CN" sz="2000">
                <a:latin typeface="Calibri"/>
                <a:ea typeface="宋体" panose="02010600030101010101" pitchFamily="2" charset="-122"/>
              </a:rPr>
              <a:t>】</a:t>
            </a:r>
            <a:r>
              <a:rPr lang="zh-CN" altLang="en-US" sz="2000">
                <a:latin typeface="Calibri"/>
                <a:ea typeface="宋体" panose="02010600030101010101" pitchFamily="2" charset="-122"/>
              </a:rPr>
              <a:t>本条是关于要求事故隐患排查责任单位应编制事故清单并明确事故隐患等级的规定。</a:t>
            </a:r>
            <a:endParaRPr lang="zh-CN" altLang="en-US" sz="2000">
              <a:latin typeface="Arial" panose="020B0604020202020204" pitchFamily="34" charset="0"/>
            </a:endParaRPr>
          </a:p>
          <a:p>
            <a:pPr indent="304800" eaLnBrk="0" hangingPunct="0">
              <a:lnSpc>
                <a:spcPts val="3000"/>
              </a:lnSpc>
            </a:pPr>
            <a:r>
              <a:rPr lang="zh-CN" altLang="en-US" sz="2000" b="0" i="1">
                <a:latin typeface="Calibri"/>
              </a:rPr>
              <a:t>由于城市轨道交通质量安全事故隐患涉及专业多、类型多、致因复杂，各单位应依据现行的法律、法规及技术标准，结合设计文件、事故（件）资料、工程项目特点等，通过科学合理的安全评估手段，来编制事故隐患清单，明确事故隐患等级。</a:t>
            </a:r>
            <a:endParaRPr lang="zh-CN" altLang="en-US" sz="2000" b="0" i="1">
              <a:latin typeface="Arial" panose="020B0604020202020204" pitchFamily="34" charset="0"/>
            </a:endParaRPr>
          </a:p>
          <a:p>
            <a:pPr indent="304800" eaLnBrk="0" hangingPunct="0">
              <a:lnSpc>
                <a:spcPts val="3000"/>
              </a:lnSpc>
            </a:pPr>
            <a:r>
              <a:rPr lang="zh-CN" altLang="en-US" sz="2000" b="0" i="1">
                <a:latin typeface="Arial" panose="020B0604020202020204" pitchFamily="34" charset="0"/>
              </a:rPr>
              <a:t>确定事故隐患等级时，应考虑隐患产生后果的严重程度及社会影响程度，同时结合自身管理特点与技术特点两个方面来设置其等级。</a:t>
            </a:r>
          </a:p>
        </p:txBody>
      </p:sp>
    </p:spTree>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1746" name="Rectangle 1"/>
          <p:cNvSpPr/>
          <p:nvPr/>
        </p:nvSpPr>
        <p:spPr>
          <a:xfrm>
            <a:off x="611188" y="1916113"/>
            <a:ext cx="8137525" cy="3556000"/>
          </a:xfrm>
          <a:prstGeom prst="rect">
            <a:avLst/>
          </a:prstGeom>
          <a:noFill/>
          <a:ln w="9525">
            <a:noFill/>
          </a:ln>
        </p:spPr>
        <p:txBody>
          <a:bodyPr anchor="ctr" anchorCtr="0"/>
          <a:lstStyle/>
          <a:p>
            <a:pPr indent="357505" eaLnBrk="0" hangingPunct="0">
              <a:lnSpc>
                <a:spcPts val="3000"/>
              </a:lnSpc>
            </a:pPr>
            <a:r>
              <a:rPr lang="zh-CN" altLang="en-US" sz="2000">
                <a:latin typeface="Calibri"/>
                <a:ea typeface="宋体" panose="02010600030101010101" pitchFamily="2" charset="-122"/>
              </a:rPr>
              <a:t>第十六条 </a:t>
            </a:r>
            <a:r>
              <a:rPr lang="zh-CN" altLang="en-US" sz="2000" b="0">
                <a:latin typeface="Calibri"/>
                <a:ea typeface="宋体" panose="02010600030101010101" pitchFamily="2" charset="-122"/>
              </a:rPr>
              <a:t>各参建单位应</a:t>
            </a:r>
            <a:r>
              <a:rPr lang="zh-CN" altLang="en-US" sz="2000" b="0">
                <a:solidFill>
                  <a:srgbClr val="FF0000"/>
                </a:solidFill>
                <a:latin typeface="Calibri"/>
                <a:ea typeface="宋体" panose="02010600030101010101" pitchFamily="2" charset="-122"/>
              </a:rPr>
              <a:t>明确</a:t>
            </a:r>
            <a:r>
              <a:rPr lang="zh-CN" altLang="en-US" sz="2000" b="0">
                <a:latin typeface="Calibri"/>
                <a:ea typeface="宋体" panose="02010600030101010101" pitchFamily="2" charset="-122"/>
              </a:rPr>
              <a:t>事故隐患排查</a:t>
            </a:r>
            <a:r>
              <a:rPr lang="zh-CN" altLang="en-US" sz="2000" b="0">
                <a:solidFill>
                  <a:srgbClr val="FF0000"/>
                </a:solidFill>
                <a:latin typeface="Calibri"/>
                <a:ea typeface="宋体" panose="02010600030101010101" pitchFamily="2" charset="-122"/>
              </a:rPr>
              <a:t>责任人</a:t>
            </a:r>
            <a:r>
              <a:rPr lang="zh-CN" altLang="en-US" sz="2000" b="0">
                <a:latin typeface="Calibri"/>
                <a:ea typeface="宋体" panose="02010600030101010101" pitchFamily="2" charset="-122"/>
              </a:rPr>
              <a:t>、排查</a:t>
            </a:r>
            <a:r>
              <a:rPr lang="zh-CN" altLang="en-US" sz="2000" b="0">
                <a:solidFill>
                  <a:srgbClr val="FF0000"/>
                </a:solidFill>
                <a:latin typeface="Calibri"/>
                <a:ea typeface="宋体" panose="02010600030101010101" pitchFamily="2" charset="-122"/>
              </a:rPr>
              <a:t>内容</a:t>
            </a:r>
            <a:r>
              <a:rPr lang="zh-CN" altLang="en-US" sz="2000" b="0">
                <a:latin typeface="Calibri"/>
                <a:ea typeface="宋体" panose="02010600030101010101" pitchFamily="2" charset="-122"/>
              </a:rPr>
              <a:t>、排查</a:t>
            </a:r>
            <a:r>
              <a:rPr lang="zh-CN" altLang="en-US" sz="2000" b="0">
                <a:solidFill>
                  <a:srgbClr val="FF0000"/>
                </a:solidFill>
                <a:latin typeface="Calibri"/>
                <a:ea typeface="宋体" panose="02010600030101010101" pitchFamily="2" charset="-122"/>
              </a:rPr>
              <a:t>频次</a:t>
            </a:r>
            <a:r>
              <a:rPr lang="zh-CN" altLang="en-US" sz="2000" b="0">
                <a:latin typeface="Calibri"/>
                <a:ea typeface="宋体" panose="02010600030101010101" pitchFamily="2" charset="-122"/>
              </a:rPr>
              <a:t>。</a:t>
            </a:r>
            <a:endParaRPr lang="en-US" altLang="zh-CN" sz="2000" b="0">
              <a:latin typeface="Calibri"/>
              <a:ea typeface="宋体" panose="02010600030101010101" pitchFamily="2" charset="-122"/>
            </a:endParaRPr>
          </a:p>
          <a:p>
            <a:pPr indent="357505">
              <a:lnSpc>
                <a:spcPts val="3000"/>
              </a:lnSpc>
            </a:pPr>
            <a:r>
              <a:rPr lang="zh-CN" altLang="zh-CN" sz="2000">
                <a:latin typeface="Arial" panose="020B0604020202020204" pitchFamily="34" charset="0"/>
              </a:rPr>
              <a:t>第十七条 </a:t>
            </a:r>
            <a:r>
              <a:rPr lang="zh-CN" altLang="zh-CN" sz="2000" b="0">
                <a:solidFill>
                  <a:srgbClr val="FF0000"/>
                </a:solidFill>
                <a:latin typeface="Arial" panose="020B0604020202020204" pitchFamily="34" charset="0"/>
              </a:rPr>
              <a:t>建设单位每季度至少组织一次</a:t>
            </a:r>
            <a:r>
              <a:rPr lang="zh-CN" altLang="zh-CN" sz="2000" b="0">
                <a:latin typeface="Arial" panose="020B0604020202020204" pitchFamily="34" charset="0"/>
              </a:rPr>
              <a:t>全面事故隐患排查工作。</a:t>
            </a:r>
            <a:r>
              <a:rPr lang="zh-CN" altLang="zh-CN" sz="2000" b="0">
                <a:solidFill>
                  <a:srgbClr val="FF0000"/>
                </a:solidFill>
                <a:latin typeface="Arial" panose="020B0604020202020204" pitchFamily="34" charset="0"/>
              </a:rPr>
              <a:t>勘察、设计单位</a:t>
            </a:r>
            <a:r>
              <a:rPr lang="zh-CN" altLang="zh-CN" sz="2000" b="0">
                <a:latin typeface="Arial" panose="020B0604020202020204" pitchFamily="34" charset="0"/>
              </a:rPr>
              <a:t>应参加建设单位组织的</a:t>
            </a:r>
            <a:r>
              <a:rPr lang="zh-CN" altLang="zh-CN" sz="2000" b="0">
                <a:solidFill>
                  <a:srgbClr val="FF0000"/>
                </a:solidFill>
                <a:latin typeface="Arial" panose="020B0604020202020204" pitchFamily="34" charset="0"/>
              </a:rPr>
              <a:t>季度</a:t>
            </a:r>
            <a:r>
              <a:rPr lang="zh-CN" altLang="zh-CN" sz="2000" b="0">
                <a:latin typeface="Arial" panose="020B0604020202020204" pitchFamily="34" charset="0"/>
              </a:rPr>
              <a:t>事故隐患排查。</a:t>
            </a:r>
          </a:p>
          <a:p>
            <a:pPr indent="357505">
              <a:lnSpc>
                <a:spcPts val="3000"/>
              </a:lnSpc>
            </a:pPr>
            <a:r>
              <a:rPr lang="zh-CN" altLang="zh-CN" sz="2000" b="0">
                <a:solidFill>
                  <a:srgbClr val="FF0000"/>
                </a:solidFill>
                <a:latin typeface="Arial" panose="020B0604020202020204" pitchFamily="34" charset="0"/>
              </a:rPr>
              <a:t>施工、监理单位项目负责人每周至少组织一次</a:t>
            </a:r>
            <a:r>
              <a:rPr lang="zh-CN" altLang="zh-CN" sz="2000" b="0">
                <a:latin typeface="Arial" panose="020B0604020202020204" pitchFamily="34" charset="0"/>
              </a:rPr>
              <a:t>全面事故隐患排查工作；施工、监理单位的其它事故隐患排查人员应按其规定的频次进行事故隐患排查。</a:t>
            </a:r>
            <a:endParaRPr lang="en-US" altLang="zh-CN" sz="2000" b="0">
              <a:latin typeface="Arial" panose="020B0604020202020204" pitchFamily="34" charset="0"/>
            </a:endParaRPr>
          </a:p>
          <a:p>
            <a:pPr indent="357505">
              <a:lnSpc>
                <a:spcPts val="3000"/>
              </a:lnSpc>
            </a:pPr>
            <a:r>
              <a:rPr lang="en-US" altLang="zh-CN" sz="2000" b="0">
                <a:latin typeface="Arial" panose="020B0604020202020204" pitchFamily="34" charset="0"/>
              </a:rPr>
              <a:t>        </a:t>
            </a:r>
            <a:r>
              <a:rPr lang="zh-CN" altLang="zh-CN" sz="2000" b="0">
                <a:latin typeface="Arial" panose="020B0604020202020204" pitchFamily="34" charset="0"/>
              </a:rPr>
              <a:t>对排查出的未能立即整改的事故隐患，排查人员应对事故隐患产生单位下发限期整改通知单。</a:t>
            </a:r>
            <a:endParaRPr lang="zh-CN" altLang="en-US" sz="2000" b="0">
              <a:latin typeface="Arial" panose="020B0604020202020204" pitchFamily="34" charset="0"/>
            </a:endParaRPr>
          </a:p>
        </p:txBody>
      </p:sp>
    </p:spTree>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2770" name="矩形 4"/>
          <p:cNvSpPr/>
          <p:nvPr/>
        </p:nvSpPr>
        <p:spPr>
          <a:xfrm>
            <a:off x="684213" y="1916113"/>
            <a:ext cx="7991475" cy="4217987"/>
          </a:xfrm>
          <a:prstGeom prst="rect">
            <a:avLst/>
          </a:prstGeom>
          <a:noFill/>
          <a:ln w="9525">
            <a:noFill/>
          </a:ln>
        </p:spPr>
        <p:txBody>
          <a:bodyPr anchor="t" anchorCtr="0">
            <a:spAutoFit/>
          </a:bodyPr>
          <a:lstStyle/>
          <a:p>
            <a:pPr>
              <a:lnSpc>
                <a:spcPts val="3000"/>
              </a:lnSpc>
            </a:pPr>
            <a:r>
              <a:rPr lang="zh-CN" altLang="zh-CN" sz="2000">
                <a:latin typeface="Arial" panose="020B0604020202020204" pitchFamily="34" charset="0"/>
              </a:rPr>
              <a:t>第十八条 </a:t>
            </a:r>
            <a:r>
              <a:rPr lang="zh-CN" altLang="zh-CN" sz="2000" b="0">
                <a:latin typeface="Arial" panose="020B0604020202020204" pitchFamily="34" charset="0"/>
              </a:rPr>
              <a:t>事故隐患排查人员应将排查信息</a:t>
            </a:r>
            <a:r>
              <a:rPr lang="zh-CN" altLang="zh-CN" sz="2000" b="0">
                <a:solidFill>
                  <a:srgbClr val="FF0000"/>
                </a:solidFill>
                <a:latin typeface="Arial" panose="020B0604020202020204" pitchFamily="34" charset="0"/>
              </a:rPr>
              <a:t>及时上传至信息平台</a:t>
            </a:r>
            <a:r>
              <a:rPr lang="zh-CN" altLang="zh-CN" sz="2000" b="0">
                <a:latin typeface="Arial" panose="020B0604020202020204" pitchFamily="34" charset="0"/>
              </a:rPr>
              <a:t>，并通知施工单位，施工单位应立即组织整改。当发现危害程度较大的一般事故隐患及重大事故隐患时，应向建设单位报告。</a:t>
            </a:r>
            <a:endParaRPr lang="en-US" altLang="zh-CN" sz="2000" b="0">
              <a:latin typeface="Arial" panose="020B0604020202020204" pitchFamily="34" charset="0"/>
            </a:endParaRPr>
          </a:p>
          <a:p>
            <a:pPr>
              <a:lnSpc>
                <a:spcPts val="3000"/>
              </a:lnSpc>
            </a:pPr>
            <a:r>
              <a:rPr lang="zh-CN" altLang="zh-CN" sz="2000">
                <a:latin typeface="Arial" panose="020B0604020202020204" pitchFamily="34" charset="0"/>
              </a:rPr>
              <a:t>第十九条 </a:t>
            </a:r>
            <a:r>
              <a:rPr lang="zh-CN" altLang="zh-CN" sz="2000" b="0">
                <a:solidFill>
                  <a:srgbClr val="FF0000"/>
                </a:solidFill>
                <a:latin typeface="Arial" panose="020B0604020202020204" pitchFamily="34" charset="0"/>
              </a:rPr>
              <a:t>施工单位应定期</a:t>
            </a:r>
            <a:r>
              <a:rPr lang="zh-CN" altLang="zh-CN" sz="2000" b="0">
                <a:latin typeface="Arial" panose="020B0604020202020204" pitchFamily="34" charset="0"/>
              </a:rPr>
              <a:t>将事故隐患排查治理情况</a:t>
            </a:r>
            <a:r>
              <a:rPr lang="zh-CN" altLang="zh-CN" sz="2000" b="0">
                <a:solidFill>
                  <a:srgbClr val="FF0000"/>
                </a:solidFill>
                <a:latin typeface="Arial" panose="020B0604020202020204" pitchFamily="34" charset="0"/>
              </a:rPr>
              <a:t>向建设主管部门</a:t>
            </a:r>
            <a:r>
              <a:rPr lang="zh-CN" altLang="zh-CN" sz="2000" b="0">
                <a:latin typeface="Arial" panose="020B0604020202020204" pitchFamily="34" charset="0"/>
              </a:rPr>
              <a:t>或质量安全监督机构</a:t>
            </a:r>
            <a:r>
              <a:rPr lang="zh-CN" altLang="zh-CN" sz="2000" b="0">
                <a:solidFill>
                  <a:srgbClr val="FF0000"/>
                </a:solidFill>
                <a:latin typeface="Arial" panose="020B0604020202020204" pitchFamily="34" charset="0"/>
              </a:rPr>
              <a:t>报告</a:t>
            </a:r>
            <a:r>
              <a:rPr lang="zh-CN" altLang="zh-CN" sz="2000" b="0">
                <a:latin typeface="Arial" panose="020B0604020202020204" pitchFamily="34" charset="0"/>
              </a:rPr>
              <a:t>，发现重大事故隐患应立即向建设主管部门或质量安全监督机构报告。</a:t>
            </a:r>
            <a:endParaRPr lang="en-US" altLang="zh-CN" sz="2000" b="0">
              <a:latin typeface="Arial" panose="020B0604020202020204" pitchFamily="34" charset="0"/>
            </a:endParaRPr>
          </a:p>
          <a:p>
            <a:pPr>
              <a:lnSpc>
                <a:spcPts val="3000"/>
              </a:lnSpc>
            </a:pPr>
            <a:r>
              <a:rPr lang="zh-CN" altLang="zh-CN" sz="2000" b="0">
                <a:latin typeface="Arial" panose="020B0604020202020204" pitchFamily="34" charset="0"/>
              </a:rPr>
              <a:t>重大事故隐患报告内容应当包括：</a:t>
            </a:r>
          </a:p>
          <a:p>
            <a:pPr>
              <a:lnSpc>
                <a:spcPts val="3000"/>
              </a:lnSpc>
            </a:pPr>
            <a:r>
              <a:rPr lang="zh-CN" altLang="en-US" sz="2000" b="0">
                <a:latin typeface="Arial" panose="020B0604020202020204" pitchFamily="34" charset="0"/>
              </a:rPr>
              <a:t>（一）</a:t>
            </a:r>
            <a:r>
              <a:rPr lang="zh-CN" altLang="zh-CN" sz="2000" b="0">
                <a:latin typeface="Arial" panose="020B0604020202020204" pitchFamily="34" charset="0"/>
              </a:rPr>
              <a:t>事故隐患的现状及其产生原因；</a:t>
            </a:r>
          </a:p>
          <a:p>
            <a:pPr>
              <a:lnSpc>
                <a:spcPts val="3000"/>
              </a:lnSpc>
            </a:pPr>
            <a:r>
              <a:rPr lang="zh-CN" altLang="en-US" sz="2000" b="0">
                <a:latin typeface="Arial" panose="020B0604020202020204" pitchFamily="34" charset="0"/>
              </a:rPr>
              <a:t>（二）</a:t>
            </a:r>
            <a:r>
              <a:rPr lang="zh-CN" altLang="zh-CN" sz="2000" b="0">
                <a:latin typeface="Arial" panose="020B0604020202020204" pitchFamily="34" charset="0"/>
              </a:rPr>
              <a:t>事故隐患的危害程度和整改难易程度分析；</a:t>
            </a:r>
          </a:p>
          <a:p>
            <a:pPr>
              <a:lnSpc>
                <a:spcPts val="3000"/>
              </a:lnSpc>
            </a:pPr>
            <a:r>
              <a:rPr lang="zh-CN" altLang="en-US" sz="2000" b="0">
                <a:latin typeface="Arial" panose="020B0604020202020204" pitchFamily="34" charset="0"/>
              </a:rPr>
              <a:t>（三）</a:t>
            </a:r>
            <a:r>
              <a:rPr lang="zh-CN" altLang="zh-CN" sz="2000" b="0">
                <a:latin typeface="Arial" panose="020B0604020202020204" pitchFamily="34" charset="0"/>
              </a:rPr>
              <a:t>事故隐患的治理方案。</a:t>
            </a:r>
          </a:p>
          <a:p>
            <a:endParaRPr lang="zh-CN" altLang="en-US">
              <a:latin typeface="Arial" panose="020B0604020202020204" pitchFamily="34" charset="0"/>
            </a:endParaRPr>
          </a:p>
        </p:txBody>
      </p:sp>
    </p:spTree>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3794" name="Rectangle 1"/>
          <p:cNvSpPr/>
          <p:nvPr/>
        </p:nvSpPr>
        <p:spPr>
          <a:xfrm>
            <a:off x="468313" y="1604963"/>
            <a:ext cx="8424862" cy="4816475"/>
          </a:xfrm>
          <a:prstGeom prst="rect">
            <a:avLst/>
          </a:prstGeom>
          <a:noFill/>
          <a:ln w="9525">
            <a:noFill/>
          </a:ln>
        </p:spPr>
        <p:txBody>
          <a:bodyPr anchor="ctr" anchorCtr="0">
            <a:spAutoFit/>
          </a:bodyPr>
          <a:lstStyle/>
          <a:p>
            <a:pPr indent="355600" algn="ctr" eaLnBrk="0" hangingPunct="0"/>
            <a:r>
              <a:rPr lang="zh-CN" altLang="en-US" sz="2400">
                <a:latin typeface="Calibri"/>
                <a:ea typeface="宋体" panose="02010600030101010101" pitchFamily="2" charset="-122"/>
              </a:rPr>
              <a:t>第四章 事故隐患治理与验收</a:t>
            </a:r>
            <a:endParaRPr lang="en-US" altLang="zh-CN" sz="2400">
              <a:latin typeface="Calibri"/>
              <a:ea typeface="宋体" panose="02010600030101010101" pitchFamily="2" charset="-122"/>
            </a:endParaRPr>
          </a:p>
          <a:p>
            <a:pPr indent="355600" eaLnBrk="0" hangingPunct="0"/>
            <a:endParaRPr lang="zh-CN" altLang="en-US" sz="800">
              <a:latin typeface="Arial" panose="020B0604020202020204" pitchFamily="34" charset="0"/>
              <a:ea typeface="宋体" panose="02010600030101010101" pitchFamily="2" charset="-122"/>
            </a:endParaRPr>
          </a:p>
          <a:p>
            <a:pPr indent="355600" eaLnBrk="0" hangingPunct="0">
              <a:lnSpc>
                <a:spcPts val="3000"/>
              </a:lnSpc>
            </a:pPr>
            <a:r>
              <a:rPr lang="zh-CN" altLang="en-US" sz="2000">
                <a:latin typeface="Calibri"/>
                <a:ea typeface="宋体" panose="02010600030101010101" pitchFamily="2" charset="-122"/>
              </a:rPr>
              <a:t>第二十条 </a:t>
            </a:r>
            <a:r>
              <a:rPr lang="zh-CN" altLang="en-US" sz="2000" b="0">
                <a:solidFill>
                  <a:srgbClr val="FF0000"/>
                </a:solidFill>
                <a:latin typeface="Calibri"/>
                <a:ea typeface="宋体" panose="02010600030101010101" pitchFamily="2" charset="-122"/>
              </a:rPr>
              <a:t>施工单位</a:t>
            </a:r>
            <a:r>
              <a:rPr lang="zh-CN" altLang="en-US" sz="2000" b="0">
                <a:latin typeface="Calibri"/>
                <a:ea typeface="宋体" panose="02010600030101010101" pitchFamily="2" charset="-122"/>
              </a:rPr>
              <a:t>应建立事故隐患排查治理</a:t>
            </a:r>
            <a:r>
              <a:rPr lang="zh-CN" altLang="en-US" sz="2000" b="0">
                <a:solidFill>
                  <a:srgbClr val="FF0000"/>
                </a:solidFill>
                <a:latin typeface="Calibri"/>
                <a:ea typeface="宋体" panose="02010600030101010101" pitchFamily="2" charset="-122"/>
              </a:rPr>
              <a:t>告知制度</a:t>
            </a:r>
            <a:r>
              <a:rPr lang="zh-CN" altLang="en-US" sz="2000" b="0">
                <a:latin typeface="Calibri"/>
                <a:ea typeface="宋体" panose="02010600030101010101" pitchFamily="2" charset="-122"/>
              </a:rPr>
              <a:t>，事故隐患排查治理告知制度包括以下主要内容。</a:t>
            </a:r>
            <a:endParaRPr lang="zh-CN" altLang="en-US" sz="2000" b="0">
              <a:latin typeface="Arial" panose="020B0604020202020204" pitchFamily="34" charset="0"/>
            </a:endParaRPr>
          </a:p>
          <a:p>
            <a:pPr indent="355600" eaLnBrk="0" hangingPunct="0">
              <a:lnSpc>
                <a:spcPts val="3000"/>
              </a:lnSpc>
            </a:pPr>
            <a:r>
              <a:rPr lang="zh-CN" altLang="en-US" sz="2000" b="0">
                <a:latin typeface="Calibri"/>
              </a:rPr>
              <a:t>（一）在现场存在事故隐患的部位设置告知牌，标明主要危险有害因素、后果、事故预防、应急措施及报告电话等内容。</a:t>
            </a:r>
            <a:endParaRPr lang="zh-CN" altLang="en-US" sz="2000" b="0">
              <a:latin typeface="Arial" panose="020B0604020202020204" pitchFamily="34" charset="0"/>
            </a:endParaRPr>
          </a:p>
          <a:p>
            <a:pPr indent="355600" eaLnBrk="0" hangingPunct="0">
              <a:lnSpc>
                <a:spcPts val="3000"/>
              </a:lnSpc>
            </a:pPr>
            <a:r>
              <a:rPr lang="zh-CN" altLang="en-US" sz="2000" b="0">
                <a:latin typeface="Calibri"/>
              </a:rPr>
              <a:t>（二）在易燃易爆、存在严重职业病危害的场所设置明显标志，标明风险内容、危险程度、安全距离、防控办法、应急措施等内容。</a:t>
            </a:r>
            <a:endParaRPr lang="zh-CN" altLang="en-US" sz="2000" b="0">
              <a:latin typeface="Arial" panose="020B0604020202020204" pitchFamily="34" charset="0"/>
            </a:endParaRPr>
          </a:p>
          <a:p>
            <a:pPr indent="355600" eaLnBrk="0" hangingPunct="0">
              <a:lnSpc>
                <a:spcPts val="3000"/>
              </a:lnSpc>
            </a:pPr>
            <a:r>
              <a:rPr lang="zh-CN" altLang="en-US" sz="2000" b="0">
                <a:latin typeface="Calibri"/>
              </a:rPr>
              <a:t>（三）在班前交底时，应向员工说明作业范围内存在的危险源和尚在治理中的事故隐患，以及避险措施。</a:t>
            </a:r>
            <a:endParaRPr lang="en-US" altLang="zh-CN" sz="2000" b="0">
              <a:latin typeface="Calibri"/>
            </a:endParaRPr>
          </a:p>
          <a:p>
            <a:pPr indent="355600" eaLnBrk="0" hangingPunct="0">
              <a:lnSpc>
                <a:spcPts val="3000"/>
              </a:lnSpc>
            </a:pPr>
            <a:endParaRPr lang="en-US" altLang="zh-CN" sz="2000" b="0">
              <a:latin typeface="Calibri"/>
            </a:endParaRPr>
          </a:p>
          <a:p>
            <a:pPr indent="355600" eaLnBrk="0" hangingPunct="0">
              <a:lnSpc>
                <a:spcPts val="3000"/>
              </a:lnSpc>
            </a:pPr>
            <a:r>
              <a:rPr lang="zh-CN" altLang="zh-CN" sz="2000">
                <a:latin typeface="Arial" panose="020B0604020202020204" pitchFamily="34" charset="0"/>
              </a:rPr>
              <a:t>【说明】本条是施工单位应建立事故隐患排查治理告知制度的规定，要求施工单位应告知牌形式，向相关人员告知现场目前存在的事故隐患。</a:t>
            </a:r>
            <a:endParaRPr lang="zh-CN" altLang="en-US" sz="2000" b="0">
              <a:latin typeface="Arial" panose="020B0604020202020204" pitchFamily="34" charset="0"/>
            </a:endParaRPr>
          </a:p>
        </p:txBody>
      </p:sp>
    </p:spTree>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4818" name="Rectangle 1"/>
          <p:cNvSpPr/>
          <p:nvPr/>
        </p:nvSpPr>
        <p:spPr>
          <a:xfrm>
            <a:off x="539750" y="2073275"/>
            <a:ext cx="8135938" cy="3168650"/>
          </a:xfrm>
          <a:prstGeom prst="rect">
            <a:avLst/>
          </a:prstGeom>
          <a:noFill/>
          <a:ln w="9525">
            <a:noFill/>
          </a:ln>
        </p:spPr>
        <p:txBody>
          <a:bodyPr anchor="ctr" anchorCtr="0"/>
          <a:lstStyle/>
          <a:p>
            <a:pPr indent="357505" eaLnBrk="0" hangingPunct="0">
              <a:lnSpc>
                <a:spcPts val="3000"/>
              </a:lnSpc>
            </a:pPr>
            <a:r>
              <a:rPr lang="zh-CN" altLang="en-US" sz="2000">
                <a:latin typeface="Calibri"/>
                <a:ea typeface="宋体" panose="02010600030101010101" pitchFamily="2" charset="-122"/>
              </a:rPr>
              <a:t>第二十一条 </a:t>
            </a:r>
            <a:r>
              <a:rPr lang="zh-CN" altLang="en-US" sz="2000" b="0">
                <a:latin typeface="Calibri"/>
                <a:ea typeface="宋体" panose="02010600030101010101" pitchFamily="2" charset="-122"/>
              </a:rPr>
              <a:t>对于危害程度较小的一般事故隐患，由事故隐患所在单位相关负责人组织治理，治理完成后按照验收程序组织验收。</a:t>
            </a:r>
            <a:endParaRPr lang="zh-CN" altLang="en-US" sz="2000" b="0">
              <a:latin typeface="Arial" panose="020B0604020202020204" pitchFamily="34" charset="0"/>
            </a:endParaRPr>
          </a:p>
          <a:p>
            <a:pPr indent="357505" eaLnBrk="0" hangingPunct="0">
              <a:lnSpc>
                <a:spcPts val="3000"/>
              </a:lnSpc>
            </a:pPr>
            <a:r>
              <a:rPr lang="zh-CN" altLang="en-US" sz="2000" b="0">
                <a:latin typeface="Calibri"/>
                <a:ea typeface="宋体" panose="02010600030101010101" pitchFamily="2" charset="-122"/>
              </a:rPr>
              <a:t>对于危害程度较大的</a:t>
            </a:r>
            <a:r>
              <a:rPr lang="zh-CN" altLang="en-US" sz="2000" b="0">
                <a:solidFill>
                  <a:srgbClr val="FF0000"/>
                </a:solidFill>
                <a:latin typeface="Calibri"/>
                <a:ea typeface="宋体" panose="02010600030101010101" pitchFamily="2" charset="-122"/>
              </a:rPr>
              <a:t>一般事故隐患及重大事故隐患</a:t>
            </a:r>
            <a:r>
              <a:rPr lang="zh-CN" altLang="en-US" sz="2000" b="0">
                <a:latin typeface="Calibri"/>
                <a:ea typeface="宋体" panose="02010600030101010101" pitchFamily="2" charset="-122"/>
              </a:rPr>
              <a:t>，由事故隐患所在单位</a:t>
            </a:r>
            <a:r>
              <a:rPr lang="zh-CN" altLang="en-US" sz="2000" b="0">
                <a:solidFill>
                  <a:srgbClr val="FF0000"/>
                </a:solidFill>
                <a:latin typeface="Calibri"/>
                <a:ea typeface="宋体" panose="02010600030101010101" pitchFamily="2" charset="-122"/>
              </a:rPr>
              <a:t>项目负责人组织制定</a:t>
            </a:r>
            <a:r>
              <a:rPr lang="zh-CN" altLang="en-US" sz="2000" b="0">
                <a:latin typeface="Calibri"/>
                <a:ea typeface="宋体" panose="02010600030101010101" pitchFamily="2" charset="-122"/>
              </a:rPr>
              <a:t>事故隐患治理</a:t>
            </a:r>
            <a:r>
              <a:rPr lang="zh-CN" altLang="en-US" sz="2000" b="0">
                <a:solidFill>
                  <a:srgbClr val="FF0000"/>
                </a:solidFill>
                <a:latin typeface="Calibri"/>
                <a:ea typeface="宋体" panose="02010600030101010101" pitchFamily="2" charset="-122"/>
              </a:rPr>
              <a:t>方案</a:t>
            </a:r>
            <a:r>
              <a:rPr lang="zh-CN" altLang="en-US" sz="2000" b="0">
                <a:latin typeface="Calibri"/>
                <a:ea typeface="宋体" panose="02010600030101010101" pitchFamily="2" charset="-122"/>
              </a:rPr>
              <a:t>，并经</a:t>
            </a:r>
            <a:r>
              <a:rPr lang="zh-CN" altLang="en-US" sz="2000" b="0">
                <a:solidFill>
                  <a:srgbClr val="FF0000"/>
                </a:solidFill>
                <a:latin typeface="Calibri"/>
                <a:ea typeface="宋体" panose="02010600030101010101" pitchFamily="2" charset="-122"/>
              </a:rPr>
              <a:t>总监</a:t>
            </a:r>
            <a:r>
              <a:rPr lang="zh-CN" altLang="en-US" sz="2000" b="0">
                <a:latin typeface="Calibri"/>
                <a:ea typeface="宋体" panose="02010600030101010101" pitchFamily="2" charset="-122"/>
              </a:rPr>
              <a:t>理工程师</a:t>
            </a:r>
            <a:r>
              <a:rPr lang="zh-CN" altLang="en-US" sz="2000" b="0">
                <a:solidFill>
                  <a:srgbClr val="FF0000"/>
                </a:solidFill>
                <a:latin typeface="Calibri"/>
                <a:ea typeface="宋体" panose="02010600030101010101" pitchFamily="2" charset="-122"/>
              </a:rPr>
              <a:t>审批</a:t>
            </a:r>
            <a:r>
              <a:rPr lang="zh-CN" altLang="en-US" sz="2000" b="0">
                <a:latin typeface="Calibri"/>
                <a:ea typeface="宋体" panose="02010600030101010101" pitchFamily="2" charset="-122"/>
              </a:rPr>
              <a:t>后实施，整改完成后向监理单位提交整改报告，监理单位验收合格后向建设单位备案。必要时由建设单位组织核查。</a:t>
            </a:r>
            <a:endParaRPr lang="en-US" altLang="zh-CN" sz="2000" b="0">
              <a:latin typeface="Calibri"/>
              <a:ea typeface="宋体" panose="02010600030101010101" pitchFamily="2" charset="-122"/>
            </a:endParaRPr>
          </a:p>
          <a:p>
            <a:pPr indent="357505" eaLnBrk="0" hangingPunct="0">
              <a:lnSpc>
                <a:spcPts val="3000"/>
              </a:lnSpc>
            </a:pPr>
            <a:endParaRPr lang="zh-CN" altLang="en-US" sz="2000" b="0">
              <a:latin typeface="Arial" panose="020B0604020202020204" pitchFamily="34" charset="0"/>
            </a:endParaRPr>
          </a:p>
          <a:p>
            <a:pPr indent="357505" eaLnBrk="0" hangingPunct="0">
              <a:lnSpc>
                <a:spcPts val="3000"/>
              </a:lnSpc>
            </a:pP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说明</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本规定了事故隐患治理后的验收程序。</a:t>
            </a:r>
            <a:r>
              <a:rPr lang="zh-CN" altLang="en-US" sz="2000">
                <a:latin typeface="Arial" panose="020B0604020202020204" pitchFamily="34" charset="0"/>
              </a:rPr>
              <a:t> </a:t>
            </a:r>
          </a:p>
        </p:txBody>
      </p:sp>
    </p:spTree>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5842" name="Rectangle 1"/>
          <p:cNvSpPr/>
          <p:nvPr/>
        </p:nvSpPr>
        <p:spPr>
          <a:xfrm>
            <a:off x="539750" y="1768475"/>
            <a:ext cx="8208963" cy="4324350"/>
          </a:xfrm>
          <a:prstGeom prst="rect">
            <a:avLst/>
          </a:prstGeom>
          <a:noFill/>
          <a:ln w="9525">
            <a:noFill/>
          </a:ln>
        </p:spPr>
        <p:txBody>
          <a:bodyPr anchor="ctr" anchorCtr="0"/>
          <a:lstStyle/>
          <a:p>
            <a:pPr indent="357505" eaLnBrk="0" hangingPunct="0">
              <a:lnSpc>
                <a:spcPts val="3000"/>
              </a:lnSpc>
            </a:pPr>
            <a:r>
              <a:rPr lang="zh-CN" altLang="en-US" sz="2000">
                <a:latin typeface="Calibri"/>
                <a:ea typeface="宋体" panose="02010600030101010101" pitchFamily="2" charset="-122"/>
              </a:rPr>
              <a:t>第二十二条 </a:t>
            </a:r>
            <a:r>
              <a:rPr lang="zh-CN" altLang="en-US" sz="2000" b="0">
                <a:latin typeface="Calibri"/>
                <a:ea typeface="宋体" panose="02010600030101010101" pitchFamily="2" charset="-122"/>
              </a:rPr>
              <a:t>项目负责人应组织相关人员针对反复出现的事故隐患，从资源配备、责任覆盖、管理制度、安全投入、责任追究等方面查找事故隐患反复出现的原因，制定改进措施。</a:t>
            </a:r>
            <a:endParaRPr lang="en-US" altLang="zh-CN" sz="2000" b="0">
              <a:latin typeface="Calibri"/>
              <a:ea typeface="宋体" panose="02010600030101010101" pitchFamily="2" charset="-122"/>
            </a:endParaRPr>
          </a:p>
          <a:p>
            <a:pPr indent="357505">
              <a:lnSpc>
                <a:spcPts val="3000"/>
              </a:lnSpc>
            </a:pPr>
            <a:r>
              <a:rPr lang="zh-CN" altLang="zh-CN" sz="2000">
                <a:latin typeface="Arial" panose="020B0604020202020204" pitchFamily="34" charset="0"/>
              </a:rPr>
              <a:t>第二十三条 </a:t>
            </a:r>
            <a:r>
              <a:rPr lang="zh-CN" altLang="zh-CN" sz="2000" b="0">
                <a:latin typeface="Arial" panose="020B0604020202020204" pitchFamily="34" charset="0"/>
              </a:rPr>
              <a:t>事故隐患排除前或者排除过程中无法保证人身安全的，应停止施工，从危险区域内撤出人员，设置警戒标志，安排专人进行监控。事故隐患治理完成并通过验收后，方可恢复施工。</a:t>
            </a:r>
            <a:endParaRPr lang="en-US" altLang="zh-CN" sz="2000" b="0">
              <a:latin typeface="Arial" panose="020B0604020202020204" pitchFamily="34" charset="0"/>
            </a:endParaRPr>
          </a:p>
          <a:p>
            <a:pPr indent="357505">
              <a:lnSpc>
                <a:spcPts val="3000"/>
              </a:lnSpc>
            </a:pPr>
            <a:endParaRPr lang="en-US" altLang="zh-CN" sz="2000">
              <a:latin typeface="Arial" panose="020B0604020202020204" pitchFamily="34" charset="0"/>
            </a:endParaRPr>
          </a:p>
          <a:p>
            <a:pPr indent="357505" algn="ctr">
              <a:lnSpc>
                <a:spcPts val="3000"/>
              </a:lnSpc>
            </a:pPr>
            <a:r>
              <a:rPr lang="zh-CN" altLang="zh-CN" sz="2400">
                <a:latin typeface="Arial" panose="020B0604020202020204" pitchFamily="34" charset="0"/>
              </a:rPr>
              <a:t>第五章 监督管理</a:t>
            </a:r>
            <a:endParaRPr lang="en-US" altLang="zh-CN" sz="2400">
              <a:latin typeface="Arial" panose="020B0604020202020204" pitchFamily="34" charset="0"/>
            </a:endParaRPr>
          </a:p>
          <a:p>
            <a:pPr indent="357505">
              <a:lnSpc>
                <a:spcPts val="3000"/>
              </a:lnSpc>
            </a:pPr>
            <a:endParaRPr lang="zh-CN" altLang="zh-CN" sz="2000">
              <a:latin typeface="Arial" panose="020B0604020202020204" pitchFamily="34" charset="0"/>
            </a:endParaRPr>
          </a:p>
          <a:p>
            <a:pPr indent="357505">
              <a:lnSpc>
                <a:spcPts val="3000"/>
              </a:lnSpc>
            </a:pPr>
            <a:r>
              <a:rPr lang="zh-CN" altLang="zh-CN" sz="2000">
                <a:latin typeface="Arial" panose="020B0604020202020204" pitchFamily="34" charset="0"/>
              </a:rPr>
              <a:t>第二十四条 </a:t>
            </a:r>
            <a:r>
              <a:rPr lang="zh-CN" altLang="zh-CN" sz="2000" b="0">
                <a:latin typeface="Arial" panose="020B0604020202020204" pitchFamily="34" charset="0"/>
              </a:rPr>
              <a:t>建设主管部门应建立健全事故隐患排查治理监督检查及重大事故隐患挂牌督办制度，指导、监督各参建单位发现并消除事故隐患。</a:t>
            </a:r>
            <a:endParaRPr lang="zh-CN" altLang="en-US" sz="2000" b="0">
              <a:latin typeface="Arial" panose="020B0604020202020204" pitchFamily="34" charset="0"/>
            </a:endParaRPr>
          </a:p>
        </p:txBody>
      </p:sp>
    </p:spTree>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p:nvPr/>
        </p:nvSpPr>
        <p:spPr>
          <a:xfrm>
            <a:off x="539750" y="1408113"/>
            <a:ext cx="8280400" cy="5094287"/>
          </a:xfrm>
          <a:prstGeom prst="rect">
            <a:avLst/>
          </a:prstGeom>
          <a:noFill/>
          <a:ln w="9525">
            <a:noFill/>
          </a:ln>
        </p:spPr>
        <p:txBody>
          <a:bodyPr anchor="ctr" anchorCtr="0"/>
          <a:lstStyle/>
          <a:p>
            <a:pPr indent="355600" eaLnBrk="0" hangingPunct="0">
              <a:lnSpc>
                <a:spcPts val="3000"/>
              </a:lnSpc>
            </a:pPr>
            <a:r>
              <a:rPr lang="zh-CN" altLang="en-US" sz="2000">
                <a:latin typeface="Calibri"/>
                <a:ea typeface="宋体" panose="02010600030101010101" pitchFamily="2" charset="-122"/>
              </a:rPr>
              <a:t>第二十五条 </a:t>
            </a:r>
            <a:r>
              <a:rPr lang="zh-CN" altLang="en-US" sz="2000" b="0">
                <a:solidFill>
                  <a:srgbClr val="FF0000"/>
                </a:solidFill>
                <a:latin typeface="Calibri"/>
                <a:ea typeface="宋体" panose="02010600030101010101" pitchFamily="2" charset="-122"/>
              </a:rPr>
              <a:t>建设主管部门</a:t>
            </a:r>
            <a:r>
              <a:rPr lang="zh-CN" altLang="en-US" sz="2000" b="0">
                <a:latin typeface="Calibri"/>
                <a:ea typeface="宋体" panose="02010600030101010101" pitchFamily="2" charset="-122"/>
              </a:rPr>
              <a:t>在监督检查过程中发现事故隐患，应</a:t>
            </a:r>
            <a:r>
              <a:rPr lang="zh-CN" altLang="en-US" sz="2000" b="0">
                <a:solidFill>
                  <a:srgbClr val="FF0000"/>
                </a:solidFill>
                <a:latin typeface="Calibri"/>
                <a:ea typeface="宋体" panose="02010600030101010101" pitchFamily="2" charset="-122"/>
              </a:rPr>
              <a:t>下发事故隐患整改通知书</a:t>
            </a:r>
            <a:r>
              <a:rPr lang="zh-CN" altLang="en-US" sz="2000" b="0">
                <a:latin typeface="Calibri"/>
                <a:ea typeface="宋体" panose="02010600030101010101" pitchFamily="2" charset="-122"/>
              </a:rPr>
              <a:t>，责令立即整改；无法立即整改的，责令限期整改；事故隐患排除前或排除过程中无法保证安全的，责令停工整改、从危险区域内撤出人员。</a:t>
            </a:r>
            <a:endParaRPr lang="zh-CN" altLang="en-US" sz="2000" b="0">
              <a:latin typeface="Arial" panose="020B0604020202020204" pitchFamily="34" charset="0"/>
            </a:endParaRPr>
          </a:p>
          <a:p>
            <a:pPr indent="355600">
              <a:lnSpc>
                <a:spcPts val="3000"/>
              </a:lnSpc>
            </a:pPr>
            <a:r>
              <a:rPr lang="zh-CN" altLang="en-US" sz="2000" b="0">
                <a:latin typeface="Calibri"/>
                <a:ea typeface="宋体" panose="02010600030101010101" pitchFamily="2" charset="-122"/>
              </a:rPr>
              <a:t>对监督检查中发现的违反相关法律、法规规定的行为，应依法实施行政处罚或移交有关部门处理。</a:t>
            </a:r>
            <a:endParaRPr lang="en-US" altLang="zh-CN" sz="2000" b="0">
              <a:latin typeface="Calibri"/>
              <a:ea typeface="宋体" panose="02010600030101010101" pitchFamily="2" charset="-122"/>
            </a:endParaRPr>
          </a:p>
          <a:p>
            <a:pPr indent="355600">
              <a:lnSpc>
                <a:spcPts val="3000"/>
              </a:lnSpc>
            </a:pPr>
            <a:r>
              <a:rPr lang="zh-CN" altLang="zh-CN" sz="2000">
                <a:latin typeface="Arial" panose="020B0604020202020204" pitchFamily="34" charset="0"/>
              </a:rPr>
              <a:t>第二十六条 </a:t>
            </a:r>
            <a:r>
              <a:rPr lang="zh-CN" altLang="zh-CN" sz="2000" b="0">
                <a:latin typeface="Arial" panose="020B0604020202020204" pitchFamily="34" charset="0"/>
              </a:rPr>
              <a:t>对于被责令限期整改、停工整改的工程项目，事故隐患整改单位完成事故隐患整改、复核与验收后，形成事故隐患整改报告，经单位项目负责人签字并加盖公章，由事故隐患整改单位提交建设主管部门。</a:t>
            </a:r>
          </a:p>
          <a:p>
            <a:pPr indent="355600">
              <a:lnSpc>
                <a:spcPts val="3000"/>
              </a:lnSpc>
            </a:pPr>
            <a:r>
              <a:rPr lang="zh-CN" altLang="zh-CN" sz="2000" b="0">
                <a:latin typeface="Arial" panose="020B0604020202020204" pitchFamily="34" charset="0"/>
              </a:rPr>
              <a:t>建设主管部门收到事故隐患整改报告后，对提供的材料进行查验，必要时对隐患整改情况进行现场核查，经查验合格后下达复工通知书。</a:t>
            </a:r>
          </a:p>
          <a:p>
            <a:pPr indent="355600">
              <a:lnSpc>
                <a:spcPts val="3000"/>
              </a:lnSpc>
            </a:pPr>
            <a:r>
              <a:rPr lang="zh-CN" altLang="zh-CN" sz="2000" b="0">
                <a:latin typeface="Arial" panose="020B0604020202020204" pitchFamily="34" charset="0"/>
              </a:rPr>
              <a:t>责令限期整改、停工整改的工程项目，逾期不整改的，建设主管部门应当依法实施行政处罚或移交有关部门处理。</a:t>
            </a:r>
            <a:endParaRPr lang="zh-CN" altLang="en-US" sz="2000" b="0">
              <a:latin typeface="Arial" panose="020B0604020202020204" pitchFamily="34" charset="0"/>
            </a:endParaRPr>
          </a:p>
        </p:txBody>
      </p:sp>
      <p:sp>
        <p:nvSpPr>
          <p:cNvPr id="36866" name="矩形 4"/>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矩形 3"/>
          <p:cNvSpPr/>
          <p:nvPr/>
        </p:nvSpPr>
        <p:spPr>
          <a:xfrm>
            <a:off x="3203575" y="476250"/>
            <a:ext cx="4464050" cy="1077913"/>
          </a:xfrm>
          <a:prstGeom prst="rect">
            <a:avLst/>
          </a:prstGeom>
          <a:noFill/>
          <a:ln w="9525">
            <a:noFill/>
          </a:ln>
        </p:spPr>
        <p:txBody>
          <a:bodyPr anchor="t" anchorCtr="0"/>
          <a:lstStyle/>
          <a:p>
            <a:pPr marL="342900" indent="-342900">
              <a:lnSpc>
                <a:spcPct val="200000"/>
              </a:lnSpc>
              <a:buClr>
                <a:srgbClr val="FF0000"/>
              </a:buClr>
            </a:pPr>
            <a:r>
              <a:rPr lang="zh-CN" altLang="en-US" sz="3200">
                <a:solidFill>
                  <a:schemeClr val="bg1"/>
                </a:solidFill>
                <a:latin typeface="黑体" panose="02010609060101010101" charset="-122"/>
                <a:ea typeface="黑体" panose="02010609060101010101" charset="-122"/>
              </a:rPr>
              <a:t>二、相关政策</a:t>
            </a:r>
            <a:endParaRPr lang="en-US" altLang="zh-CN" sz="3200">
              <a:solidFill>
                <a:schemeClr val="bg1"/>
              </a:solidFill>
              <a:latin typeface="黑体" panose="02010609060101010101" charset="-122"/>
              <a:ea typeface="黑体" panose="02010609060101010101" charset="-122"/>
            </a:endParaRPr>
          </a:p>
        </p:txBody>
      </p:sp>
      <p:sp>
        <p:nvSpPr>
          <p:cNvPr id="37890" name="Rectangle 1"/>
          <p:cNvSpPr/>
          <p:nvPr/>
        </p:nvSpPr>
        <p:spPr>
          <a:xfrm>
            <a:off x="539750" y="1844675"/>
            <a:ext cx="8208963" cy="1590675"/>
          </a:xfrm>
          <a:prstGeom prst="rect">
            <a:avLst/>
          </a:prstGeom>
          <a:noFill/>
          <a:ln w="9525">
            <a:noFill/>
          </a:ln>
        </p:spPr>
        <p:txBody>
          <a:bodyPr anchor="ctr" anchorCtr="0">
            <a:spAutoFit/>
          </a:bodyPr>
          <a:lstStyle/>
          <a:p>
            <a:pPr indent="355600" eaLnBrk="0" hangingPunct="0">
              <a:lnSpc>
                <a:spcPts val="3000"/>
              </a:lnSpc>
            </a:pPr>
            <a:r>
              <a:rPr lang="zh-CN" altLang="en-US" sz="2000">
                <a:latin typeface="Calibri"/>
                <a:ea typeface="宋体" panose="02010600030101010101" pitchFamily="2" charset="-122"/>
              </a:rPr>
              <a:t>第二十七条 </a:t>
            </a:r>
            <a:r>
              <a:rPr lang="zh-CN" altLang="en-US" sz="2000" b="0">
                <a:latin typeface="Calibri"/>
                <a:ea typeface="宋体" panose="02010600030101010101" pitchFamily="2" charset="-122"/>
              </a:rPr>
              <a:t>建设主管部门接到重大事故隐患举报后，应组织核实，情况属实的由建设主管部门下达重大事故隐患治理挂牌督办通知书。</a:t>
            </a:r>
            <a:endParaRPr lang="zh-CN" altLang="en-US" sz="2000" b="0">
              <a:latin typeface="Arial" panose="020B0604020202020204" pitchFamily="34" charset="0"/>
              <a:ea typeface="宋体" panose="02010600030101010101" pitchFamily="2" charset="-122"/>
            </a:endParaRPr>
          </a:p>
          <a:p>
            <a:pPr indent="355600" eaLnBrk="0" hangingPunct="0">
              <a:lnSpc>
                <a:spcPts val="3000"/>
              </a:lnSpc>
            </a:pPr>
            <a:r>
              <a:rPr lang="zh-CN" altLang="en-US" sz="2000" b="0">
                <a:latin typeface="Calibri"/>
                <a:ea typeface="宋体" panose="02010600030101010101" pitchFamily="2" charset="-122"/>
              </a:rPr>
              <a:t>建设主管部门收到施工单位提出的重大事故隐患解除督办申请后，应进行现场核查。查验合格的，依照规定解除督办。</a:t>
            </a:r>
            <a:endParaRPr lang="zh-CN" altLang="en-US" sz="2000" b="0">
              <a:latin typeface="Arial" panose="020B0604020202020204" pitchFamily="34" charset="0"/>
            </a:endParaRPr>
          </a:p>
        </p:txBody>
      </p:sp>
    </p:spTree>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矩形 6"/>
          <p:cNvSpPr/>
          <p:nvPr/>
        </p:nvSpPr>
        <p:spPr>
          <a:xfrm>
            <a:off x="1258888" y="2708275"/>
            <a:ext cx="7134225" cy="1201738"/>
          </a:xfrm>
          <a:prstGeom prst="rect">
            <a:avLst/>
          </a:prstGeom>
          <a:noFill/>
          <a:ln w="9525">
            <a:noFill/>
          </a:ln>
        </p:spPr>
        <p:txBody>
          <a:bodyPr wrap="none" anchor="t" anchorCtr="0"/>
          <a:lstStyle/>
          <a:p>
            <a:pPr marL="342900" indent="-342900">
              <a:lnSpc>
                <a:spcPct val="200000"/>
              </a:lnSpc>
              <a:buClr>
                <a:srgbClr val="FF0000"/>
              </a:buClr>
            </a:pPr>
            <a:r>
              <a:rPr lang="zh-CN" altLang="en-US" sz="3600">
                <a:solidFill>
                  <a:srgbClr val="FF0000"/>
                </a:solidFill>
                <a:latin typeface="黑体" panose="02010609060101010101" charset="-122"/>
                <a:ea typeface="黑体" panose="02010609060101010101" charset="-122"/>
              </a:rPr>
              <a:t>三、隐患排查与治理（北京为例）</a:t>
            </a:r>
            <a:endParaRPr lang="en-US" altLang="zh-CN" sz="3600">
              <a:solidFill>
                <a:srgbClr val="FF0000"/>
              </a:solidFill>
              <a:latin typeface="黑体" panose="02010609060101010101" charset="-122"/>
              <a:ea typeface="黑体" panose="02010609060101010101" charset="-122"/>
            </a:endParaRPr>
          </a:p>
        </p:txBody>
      </p:sp>
    </p:spTree>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8"/>
          <p:cNvSpPr/>
          <p:nvPr/>
        </p:nvSpPr>
        <p:spPr>
          <a:xfrm>
            <a:off x="971550" y="1895475"/>
            <a:ext cx="6640513" cy="2943225"/>
          </a:xfrm>
          <a:prstGeom prst="rect">
            <a:avLst/>
          </a:prstGeom>
          <a:noFill/>
          <a:ln w="9525">
            <a:noFill/>
          </a:ln>
        </p:spPr>
        <p:txBody>
          <a:bodyPr anchor="t" anchorCtr="0"/>
          <a:lstStyle/>
          <a:p>
            <a:pPr marL="342900" indent="-342900">
              <a:lnSpc>
                <a:spcPct val="150000"/>
              </a:lnSpc>
              <a:spcBef>
                <a:spcPts val="1200"/>
              </a:spcBef>
              <a:buClr>
                <a:srgbClr val="C00000"/>
              </a:buClr>
              <a:buSzPct val="130000"/>
              <a:buFont typeface="Wingdings" panose="05000000000000000000" pitchFamily="2" charset="2"/>
              <a:buChar char="Ø"/>
            </a:pPr>
            <a:r>
              <a:rPr lang="zh-CN" altLang="en-US" sz="2000">
                <a:solidFill>
                  <a:srgbClr val="2C276D"/>
                </a:solidFill>
                <a:latin typeface="宋体" panose="02010600030101010101" pitchFamily="2" charset="-122"/>
                <a:ea typeface="宋体" panose="02010600030101010101" pitchFamily="2" charset="-122"/>
              </a:rPr>
              <a:t>安全质量隐患排查与治理规定</a:t>
            </a:r>
            <a:endParaRPr lang="en-US" altLang="zh-CN" sz="2000">
              <a:solidFill>
                <a:srgbClr val="2C276D"/>
              </a:solidFill>
              <a:latin typeface="宋体" panose="02010600030101010101" pitchFamily="2" charset="-122"/>
              <a:ea typeface="宋体" panose="02010600030101010101" pitchFamily="2" charset="-122"/>
            </a:endParaRPr>
          </a:p>
          <a:p>
            <a:pPr marL="342900" indent="-342900">
              <a:lnSpc>
                <a:spcPct val="150000"/>
              </a:lnSpc>
              <a:spcBef>
                <a:spcPts val="1200"/>
              </a:spcBef>
              <a:buClr>
                <a:srgbClr val="C00000"/>
              </a:buClr>
              <a:buSzPct val="130000"/>
              <a:buFont typeface="Wingdings" panose="05000000000000000000" pitchFamily="2" charset="2"/>
              <a:buChar char="Ø"/>
            </a:pPr>
            <a:r>
              <a:rPr lang="zh-CN" altLang="en-US" sz="2000">
                <a:solidFill>
                  <a:srgbClr val="2C276D"/>
                </a:solidFill>
                <a:latin typeface="宋体" panose="02010600030101010101" pitchFamily="2" charset="-122"/>
                <a:ea typeface="宋体" panose="02010600030101010101" pitchFamily="2" charset="-122"/>
              </a:rPr>
              <a:t>安全质量隐患等级划分</a:t>
            </a:r>
            <a:endParaRPr lang="en-US" altLang="zh-CN" sz="2000">
              <a:solidFill>
                <a:srgbClr val="2C276D"/>
              </a:solidFill>
              <a:latin typeface="宋体" panose="02010600030101010101" pitchFamily="2" charset="-122"/>
              <a:ea typeface="宋体" panose="02010600030101010101" pitchFamily="2" charset="-122"/>
            </a:endParaRPr>
          </a:p>
          <a:p>
            <a:pPr marL="342900" indent="-342900">
              <a:lnSpc>
                <a:spcPct val="150000"/>
              </a:lnSpc>
              <a:spcBef>
                <a:spcPts val="1200"/>
              </a:spcBef>
              <a:buClr>
                <a:srgbClr val="C00000"/>
              </a:buClr>
              <a:buSzPct val="130000"/>
              <a:buFont typeface="Wingdings" panose="05000000000000000000" pitchFamily="2" charset="2"/>
              <a:buChar char="Ø"/>
            </a:pPr>
            <a:r>
              <a:rPr lang="zh-CN" altLang="en-US" sz="2000">
                <a:solidFill>
                  <a:srgbClr val="2C276D"/>
                </a:solidFill>
                <a:latin typeface="宋体" panose="02010600030101010101" pitchFamily="2" charset="-122"/>
                <a:ea typeface="宋体" panose="02010600030101010101" pitchFamily="2" charset="-122"/>
              </a:rPr>
              <a:t>安全质量隐患排查要点</a:t>
            </a:r>
            <a:endParaRPr lang="en-US" altLang="zh-CN" sz="2000">
              <a:solidFill>
                <a:srgbClr val="2C276D"/>
              </a:solidFill>
              <a:latin typeface="宋体" panose="02010600030101010101" pitchFamily="2" charset="-122"/>
              <a:ea typeface="宋体" panose="02010600030101010101" pitchFamily="2" charset="-122"/>
            </a:endParaRPr>
          </a:p>
          <a:p>
            <a:pPr marL="342900" indent="-342900">
              <a:lnSpc>
                <a:spcPct val="150000"/>
              </a:lnSpc>
              <a:spcBef>
                <a:spcPts val="1200"/>
              </a:spcBef>
              <a:buClr>
                <a:srgbClr val="C00000"/>
              </a:buClr>
              <a:buSzPct val="130000"/>
              <a:buFont typeface="Wingdings" panose="05000000000000000000" pitchFamily="2" charset="2"/>
              <a:buChar char="Ø"/>
            </a:pPr>
            <a:r>
              <a:rPr lang="zh-CN" altLang="en-US" sz="2000">
                <a:solidFill>
                  <a:srgbClr val="2C276D"/>
                </a:solidFill>
                <a:latin typeface="宋体" panose="02010600030101010101" pitchFamily="2" charset="-122"/>
                <a:ea typeface="宋体" panose="02010600030101010101" pitchFamily="2" charset="-122"/>
              </a:rPr>
              <a:t>轨道交通施工安全检查标准</a:t>
            </a:r>
            <a:endParaRPr lang="en-US" altLang="zh-CN" sz="2000">
              <a:solidFill>
                <a:srgbClr val="2C276D"/>
              </a:solidFill>
              <a:latin typeface="宋体" panose="02010600030101010101" pitchFamily="2" charset="-122"/>
              <a:ea typeface="宋体" panose="02010600030101010101" pitchFamily="2" charset="-122"/>
            </a:endParaRPr>
          </a:p>
          <a:p>
            <a:pPr marL="342900" indent="-342900">
              <a:lnSpc>
                <a:spcPct val="150000"/>
              </a:lnSpc>
              <a:spcBef>
                <a:spcPts val="1200"/>
              </a:spcBef>
              <a:buClr>
                <a:srgbClr val="C00000"/>
              </a:buClr>
              <a:buSzPct val="130000"/>
              <a:buFont typeface="Wingdings" panose="05000000000000000000" pitchFamily="2" charset="2"/>
              <a:buChar char="Ø"/>
            </a:pPr>
            <a:r>
              <a:rPr lang="zh-CN" altLang="en-US" sz="2000">
                <a:solidFill>
                  <a:srgbClr val="2C276D"/>
                </a:solidFill>
                <a:latin typeface="宋体" panose="02010600030101010101" pitchFamily="2" charset="-122"/>
                <a:ea typeface="宋体" panose="02010600030101010101" pitchFamily="2" charset="-122"/>
              </a:rPr>
              <a:t>安全质量隐患管理信息系统使用指导书</a:t>
            </a:r>
          </a:p>
        </p:txBody>
      </p:sp>
      <p:sp>
        <p:nvSpPr>
          <p:cNvPr id="39938"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5"/>
          <p:cNvSpPr/>
          <p:nvPr/>
        </p:nvSpPr>
        <p:spPr>
          <a:xfrm>
            <a:off x="344488" y="2070100"/>
            <a:ext cx="8362950" cy="3448050"/>
          </a:xfrm>
          <a:prstGeom prst="rect">
            <a:avLst/>
          </a:prstGeom>
          <a:noFill/>
          <a:ln w="9525">
            <a:noFill/>
          </a:ln>
        </p:spPr>
        <p:txBody>
          <a:bodyPr anchor="ctr" anchorCtr="0"/>
          <a:lstStyle/>
          <a:p>
            <a:pPr indent="627380" eaLnBrk="0" hangingPunct="0">
              <a:lnSpc>
                <a:spcPct val="150000"/>
              </a:lnSpc>
              <a:spcBef>
                <a:spcPct val="20000"/>
              </a:spcBef>
              <a:buClr>
                <a:schemeClr val="accent1"/>
              </a:buClr>
              <a:buSzPct val="70000"/>
              <a:buFont typeface="Wingdings" panose="05000000000000000000" pitchFamily="2" charset="2"/>
            </a:pPr>
            <a:r>
              <a:rPr lang="en-US" altLang="zh-CN" sz="2400">
                <a:solidFill>
                  <a:srgbClr val="2C276D"/>
                </a:solidFill>
                <a:latin typeface="宋体" panose="02010600030101010101" pitchFamily="2" charset="-122"/>
                <a:ea typeface="宋体" panose="02010600030101010101" pitchFamily="2" charset="-122"/>
              </a:rPr>
              <a:t>1</a:t>
            </a:r>
            <a:r>
              <a:rPr lang="zh-CN" altLang="en-US" sz="2400">
                <a:solidFill>
                  <a:srgbClr val="2C276D"/>
                </a:solidFill>
                <a:latin typeface="宋体" panose="02010600030101010101" pitchFamily="2" charset="-122"/>
                <a:ea typeface="宋体" panose="02010600030101010101" pitchFamily="2" charset="-122"/>
              </a:rPr>
              <a:t>、编制安全质量隐患排查要点</a:t>
            </a:r>
            <a:endParaRPr lang="en-US" altLang="zh-CN" sz="2400">
              <a:solidFill>
                <a:srgbClr val="2C276D"/>
              </a:solidFill>
              <a:latin typeface="宋体" panose="02010600030101010101" pitchFamily="2" charset="-122"/>
              <a:ea typeface="宋体" panose="02010600030101010101" pitchFamily="2" charset="-122"/>
            </a:endParaRPr>
          </a:p>
          <a:p>
            <a:pPr indent="627380" eaLnBrk="0" hangingPunct="0">
              <a:lnSpc>
                <a:spcPct val="150000"/>
              </a:lnSpc>
              <a:spcBef>
                <a:spcPct val="20000"/>
              </a:spcBef>
              <a:buClr>
                <a:schemeClr val="accent1"/>
              </a:buClr>
              <a:buSzPct val="70000"/>
              <a:buFont typeface="Wingdings" panose="05000000000000000000" pitchFamily="2" charset="2"/>
            </a:pPr>
            <a:r>
              <a:rPr lang="zh-CN" altLang="en-US" sz="2000">
                <a:solidFill>
                  <a:srgbClr val="2C276D"/>
                </a:solidFill>
                <a:latin typeface="新宋体" panose="02010609030101010101" charset="-122"/>
                <a:ea typeface="新宋体" panose="02010609030101010101" charset="-122"/>
              </a:rPr>
              <a:t>依据</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建筑施工安全检查标准</a:t>
            </a:r>
            <a:r>
              <a:rPr lang="en-US" altLang="zh-CN" sz="2000">
                <a:solidFill>
                  <a:srgbClr val="2C276D"/>
                </a:solidFill>
                <a:latin typeface="新宋体" panose="02010609030101010101" charset="-122"/>
                <a:ea typeface="新宋体" panose="02010609030101010101" charset="-122"/>
              </a:rPr>
              <a:t>》59-2019</a:t>
            </a: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城市轨道交通工程质量安全检查指南</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（试行）、</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北京市轨道交通建设工程安全生产管理标准化手册</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北京市轨道交通建设工程安全生产管理标准化图集</a:t>
            </a:r>
            <a:r>
              <a:rPr lang="en-US" altLang="zh-CN" sz="2000">
                <a:solidFill>
                  <a:srgbClr val="2C276D"/>
                </a:solidFill>
                <a:latin typeface="新宋体" panose="02010609030101010101" charset="-122"/>
                <a:ea typeface="新宋体" panose="02010609030101010101" charset="-122"/>
              </a:rPr>
              <a:t>》</a:t>
            </a:r>
            <a:r>
              <a:rPr lang="zh-CN" altLang="en-US" sz="2000">
                <a:solidFill>
                  <a:srgbClr val="2C276D"/>
                </a:solidFill>
                <a:latin typeface="新宋体" panose="02010609030101010101" charset="-122"/>
                <a:ea typeface="新宋体" panose="02010609030101010101" charset="-122"/>
              </a:rPr>
              <a:t>等规定，并通过分析北京市轨道交通近年来发生的事故原因，编制隐患排查要点共</a:t>
            </a:r>
            <a:r>
              <a:rPr lang="en-US" altLang="zh-CN" sz="2000">
                <a:solidFill>
                  <a:srgbClr val="2C276D"/>
                </a:solidFill>
                <a:latin typeface="新宋体" panose="02010609030101010101" charset="-122"/>
                <a:ea typeface="新宋体" panose="02010609030101010101" charset="-122"/>
              </a:rPr>
              <a:t>39</a:t>
            </a:r>
            <a:r>
              <a:rPr lang="zh-CN" altLang="en-US" sz="2000">
                <a:solidFill>
                  <a:srgbClr val="2C276D"/>
                </a:solidFill>
                <a:latin typeface="新宋体" panose="02010609030101010101" charset="-122"/>
                <a:ea typeface="新宋体" panose="02010609030101010101" charset="-122"/>
              </a:rPr>
              <a:t>类</a:t>
            </a:r>
            <a:r>
              <a:rPr lang="en-US" altLang="zh-CN" sz="2000">
                <a:solidFill>
                  <a:srgbClr val="2C276D"/>
                </a:solidFill>
                <a:latin typeface="新宋体" panose="02010609030101010101" charset="-122"/>
                <a:ea typeface="新宋体" panose="02010609030101010101" charset="-122"/>
                <a:hlinkClick r:id="rId2"/>
              </a:rPr>
              <a:t>1746</a:t>
            </a:r>
            <a:r>
              <a:rPr lang="zh-CN" altLang="en-US" sz="2000">
                <a:solidFill>
                  <a:srgbClr val="2C276D"/>
                </a:solidFill>
                <a:latin typeface="新宋体" panose="02010609030101010101" charset="-122"/>
                <a:ea typeface="新宋体" panose="02010609030101010101" charset="-122"/>
              </a:rPr>
              <a:t>项，梳理排查要点中必查项目制定隐患排查表</a:t>
            </a:r>
            <a:r>
              <a:rPr lang="en-US" altLang="zh-CN" sz="2000">
                <a:solidFill>
                  <a:srgbClr val="2C276D"/>
                </a:solidFill>
                <a:latin typeface="新宋体" panose="02010609030101010101" charset="-122"/>
                <a:ea typeface="新宋体" panose="02010609030101010101" charset="-122"/>
              </a:rPr>
              <a:t>16</a:t>
            </a:r>
            <a:r>
              <a:rPr lang="zh-CN" altLang="en-US" sz="2000">
                <a:solidFill>
                  <a:srgbClr val="2C276D"/>
                </a:solidFill>
                <a:latin typeface="新宋体" panose="02010609030101010101" charset="-122"/>
                <a:ea typeface="新宋体" panose="02010609030101010101" charset="-122"/>
              </a:rPr>
              <a:t>类包含隐患</a:t>
            </a:r>
            <a:r>
              <a:rPr lang="en-US" altLang="zh-CN" sz="2000">
                <a:solidFill>
                  <a:srgbClr val="2C276D"/>
                </a:solidFill>
                <a:latin typeface="新宋体" panose="02010609030101010101" charset="-122"/>
                <a:ea typeface="新宋体" panose="02010609030101010101" charset="-122"/>
                <a:hlinkClick r:id="rId3"/>
              </a:rPr>
              <a:t>795</a:t>
            </a:r>
            <a:r>
              <a:rPr lang="zh-CN" altLang="en-US" sz="2000">
                <a:solidFill>
                  <a:srgbClr val="2C276D"/>
                </a:solidFill>
                <a:latin typeface="新宋体" panose="02010609030101010101" charset="-122"/>
                <a:ea typeface="新宋体" panose="02010609030101010101" charset="-122"/>
              </a:rPr>
              <a:t>项，目前系统录入较重要的</a:t>
            </a:r>
            <a:r>
              <a:rPr lang="en-US" altLang="zh-CN" sz="2000">
                <a:solidFill>
                  <a:srgbClr val="2C276D"/>
                </a:solidFill>
                <a:latin typeface="新宋体" panose="02010609030101010101" charset="-122"/>
                <a:ea typeface="新宋体" panose="02010609030101010101" charset="-122"/>
              </a:rPr>
              <a:t>35</a:t>
            </a:r>
            <a:r>
              <a:rPr lang="zh-CN" altLang="en-US" sz="2000">
                <a:solidFill>
                  <a:srgbClr val="2C276D"/>
                </a:solidFill>
                <a:latin typeface="新宋体" panose="02010609030101010101" charset="-122"/>
                <a:ea typeface="新宋体" panose="02010609030101010101" charset="-122"/>
              </a:rPr>
              <a:t>类</a:t>
            </a:r>
            <a:r>
              <a:rPr lang="en-US" altLang="zh-CN" sz="2000">
                <a:solidFill>
                  <a:srgbClr val="2C276D"/>
                </a:solidFill>
                <a:latin typeface="新宋体" panose="02010609030101010101" charset="-122"/>
                <a:ea typeface="新宋体" panose="02010609030101010101" charset="-122"/>
                <a:hlinkClick r:id="rId4"/>
              </a:rPr>
              <a:t>362</a:t>
            </a:r>
            <a:r>
              <a:rPr lang="zh-CN" altLang="en-US" sz="2000">
                <a:solidFill>
                  <a:srgbClr val="2C276D"/>
                </a:solidFill>
                <a:latin typeface="新宋体" panose="02010609030101010101" charset="-122"/>
                <a:ea typeface="新宋体" panose="02010609030101010101" charset="-122"/>
              </a:rPr>
              <a:t>项。</a:t>
            </a:r>
          </a:p>
        </p:txBody>
      </p:sp>
      <p:sp>
        <p:nvSpPr>
          <p:cNvPr id="41986"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5"/>
          <p:cNvSpPr/>
          <p:nvPr/>
        </p:nvSpPr>
        <p:spPr>
          <a:xfrm>
            <a:off x="755650" y="2276475"/>
            <a:ext cx="7605713" cy="1828800"/>
          </a:xfrm>
          <a:prstGeom prst="rect">
            <a:avLst/>
          </a:prstGeom>
          <a:noFill/>
          <a:ln w="9525">
            <a:noFill/>
          </a:ln>
        </p:spPr>
        <p:txBody>
          <a:bodyPr anchor="ctr" anchorCtr="0"/>
          <a:lstStyle/>
          <a:p>
            <a:pPr indent="627380" eaLnBrk="0" hangingPunct="0">
              <a:lnSpc>
                <a:spcPct val="150000"/>
              </a:lnSpc>
              <a:spcBef>
                <a:spcPct val="20000"/>
              </a:spcBef>
              <a:buClr>
                <a:schemeClr val="accent1"/>
              </a:buClr>
              <a:buSzPct val="70000"/>
              <a:buFont typeface="Wingdings" panose="05000000000000000000" pitchFamily="2" charset="2"/>
            </a:pPr>
            <a:r>
              <a:rPr lang="en-US" altLang="zh-CN" sz="2400">
                <a:solidFill>
                  <a:srgbClr val="2C276D"/>
                </a:solidFill>
                <a:latin typeface="新宋体" panose="02010609030101010101" charset="-122"/>
                <a:ea typeface="新宋体" panose="02010609030101010101" charset="-122"/>
              </a:rPr>
              <a:t>2</a:t>
            </a:r>
            <a:r>
              <a:rPr lang="zh-CN" altLang="en-US" sz="2400">
                <a:solidFill>
                  <a:srgbClr val="2C276D"/>
                </a:solidFill>
                <a:latin typeface="新宋体" panose="02010609030101010101" charset="-122"/>
                <a:ea typeface="新宋体" panose="02010609030101010101" charset="-122"/>
              </a:rPr>
              <a:t>、安全质量隐患分类</a:t>
            </a:r>
            <a:endParaRPr lang="en-US" altLang="zh-CN" sz="2400">
              <a:solidFill>
                <a:srgbClr val="2C276D"/>
              </a:solidFill>
              <a:latin typeface="新宋体" panose="02010609030101010101" charset="-122"/>
              <a:ea typeface="新宋体" panose="02010609030101010101" charset="-122"/>
            </a:endParaRPr>
          </a:p>
          <a:p>
            <a:pPr indent="627380" eaLnBrk="0" hangingPunct="0">
              <a:lnSpc>
                <a:spcPct val="150000"/>
              </a:lnSpc>
              <a:spcBef>
                <a:spcPct val="20000"/>
              </a:spcBef>
              <a:buClr>
                <a:schemeClr val="accent1"/>
              </a:buClr>
              <a:buSzPct val="70000"/>
              <a:buFont typeface="Wingdings" panose="05000000000000000000" pitchFamily="2" charset="2"/>
            </a:pPr>
            <a:r>
              <a:rPr lang="zh-CN" altLang="en-US" sz="2400">
                <a:solidFill>
                  <a:srgbClr val="2C276D"/>
                </a:solidFill>
                <a:latin typeface="新宋体" panose="02010609030101010101" charset="-122"/>
                <a:ea typeface="新宋体" panose="02010609030101010101" charset="-122"/>
              </a:rPr>
              <a:t>根据这些隐患保留的时间，将隐患分成四个类别，分别为：日查类、周查类、月查类、季查类。</a:t>
            </a:r>
            <a:endParaRPr lang="en-US" altLang="zh-CN" sz="2400">
              <a:solidFill>
                <a:srgbClr val="2C276D"/>
              </a:solidFill>
              <a:latin typeface="新宋体" panose="02010609030101010101" charset="-122"/>
              <a:ea typeface="新宋体" panose="02010609030101010101" charset="-122"/>
            </a:endParaRPr>
          </a:p>
        </p:txBody>
      </p:sp>
      <p:sp>
        <p:nvSpPr>
          <p:cNvPr id="43010"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5"/>
          <p:cNvSpPr/>
          <p:nvPr/>
        </p:nvSpPr>
        <p:spPr>
          <a:xfrm>
            <a:off x="350838" y="1549400"/>
            <a:ext cx="8685212" cy="4652963"/>
          </a:xfrm>
          <a:prstGeom prst="rect">
            <a:avLst/>
          </a:prstGeom>
          <a:noFill/>
          <a:ln w="9525">
            <a:noFill/>
          </a:ln>
        </p:spPr>
        <p:txBody>
          <a:bodyPr anchor="ctr" anchorCtr="0"/>
          <a:lstStyle/>
          <a:p>
            <a:pPr indent="627380" eaLnBrk="0" hangingPunct="0">
              <a:lnSpc>
                <a:spcPct val="110000"/>
              </a:lnSpc>
              <a:spcBef>
                <a:spcPct val="20000"/>
              </a:spcBef>
              <a:buClr>
                <a:schemeClr val="accent1"/>
              </a:buClr>
              <a:buSzPct val="70000"/>
              <a:buFont typeface="Wingdings" panose="05000000000000000000" pitchFamily="2" charset="2"/>
            </a:pPr>
            <a:r>
              <a:rPr lang="en-US" altLang="zh-CN" sz="2400">
                <a:solidFill>
                  <a:srgbClr val="2C276D"/>
                </a:solidFill>
                <a:latin typeface="新宋体" panose="02010609030101010101" charset="-122"/>
                <a:ea typeface="新宋体" panose="02010609030101010101" charset="-122"/>
              </a:rPr>
              <a:t>3</a:t>
            </a:r>
            <a:r>
              <a:rPr lang="zh-CN" altLang="en-US" sz="2400">
                <a:solidFill>
                  <a:srgbClr val="2C276D"/>
                </a:solidFill>
                <a:latin typeface="新宋体" panose="02010609030101010101" charset="-122"/>
                <a:ea typeface="新宋体" panose="02010609030101010101" charset="-122"/>
              </a:rPr>
              <a:t>、安全质量隐患等级划分</a:t>
            </a:r>
            <a:endParaRPr lang="en-US" altLang="zh-CN" sz="2400">
              <a:solidFill>
                <a:srgbClr val="2C276D"/>
              </a:solidFill>
              <a:latin typeface="新宋体" panose="02010609030101010101" charset="-122"/>
              <a:ea typeface="新宋体" panose="02010609030101010101" charset="-122"/>
            </a:endParaRPr>
          </a:p>
          <a:p>
            <a:pPr indent="627380" eaLnBrk="0" hangingPunct="0">
              <a:lnSpc>
                <a:spcPct val="150000"/>
              </a:lnSpc>
              <a:buClr>
                <a:schemeClr val="accent1"/>
              </a:buClr>
              <a:buSzPct val="70000"/>
              <a:buFont typeface="Wingdings" panose="05000000000000000000" pitchFamily="2" charset="2"/>
            </a:pPr>
            <a:r>
              <a:rPr lang="zh-CN" altLang="en-US" sz="2000">
                <a:solidFill>
                  <a:srgbClr val="2C276D"/>
                </a:solidFill>
                <a:latin typeface="新宋体" panose="02010609030101010101" charset="-122"/>
                <a:ea typeface="新宋体" panose="02010609030101010101" charset="-122"/>
              </a:rPr>
              <a:t>根据隐患产生的后果严重程度及社会影响程度，将隐患分为四级：</a:t>
            </a:r>
            <a:endParaRPr lang="en-US" altLang="zh-CN" sz="2000">
              <a:solidFill>
                <a:srgbClr val="2C276D"/>
              </a:solidFill>
              <a:latin typeface="新宋体" panose="02010609030101010101" charset="-122"/>
              <a:ea typeface="新宋体" panose="02010609030101010101" charset="-122"/>
            </a:endParaRPr>
          </a:p>
          <a:p>
            <a:pPr indent="627380" eaLnBrk="0" hangingPunct="0">
              <a:lnSpc>
                <a:spcPct val="150000"/>
              </a:lnSpc>
              <a:buClr>
                <a:schemeClr val="accent1"/>
              </a:buClr>
              <a:buSzPct val="70000"/>
              <a:buFont typeface="Wingdings" panose="05000000000000000000" pitchFamily="2" charset="2"/>
              <a:buChar char="Ø"/>
            </a:pPr>
            <a:r>
              <a:rPr lang="zh-CN" altLang="en-US" sz="2000">
                <a:solidFill>
                  <a:srgbClr val="FF0000"/>
                </a:solidFill>
                <a:latin typeface="新宋体" panose="02010609030101010101" charset="-122"/>
                <a:ea typeface="新宋体" panose="02010609030101010101" charset="-122"/>
              </a:rPr>
              <a:t>一级隐患</a:t>
            </a:r>
            <a:r>
              <a:rPr lang="zh-CN" altLang="en-US" sz="2000">
                <a:solidFill>
                  <a:srgbClr val="2C276D"/>
                </a:solidFill>
                <a:latin typeface="新宋体" panose="02010609030101010101" charset="-122"/>
                <a:ea typeface="新宋体" panose="02010609030101010101" charset="-122"/>
              </a:rPr>
              <a:t>：可造成亡人事故，社会影响及损失较大。</a:t>
            </a:r>
          </a:p>
          <a:p>
            <a:pPr indent="627380" eaLnBrk="0" hangingPunct="0">
              <a:lnSpc>
                <a:spcPct val="150000"/>
              </a:lnSpc>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1</a:t>
            </a:r>
            <a:r>
              <a:rPr lang="zh-CN" altLang="en-US" sz="2000">
                <a:solidFill>
                  <a:srgbClr val="2C276D"/>
                </a:solidFill>
                <a:latin typeface="新宋体" panose="02010609030101010101" charset="-122"/>
                <a:ea typeface="新宋体" panose="02010609030101010101" charset="-122"/>
              </a:rPr>
              <a:t>）可造成伤亡事故。</a:t>
            </a:r>
          </a:p>
          <a:p>
            <a:pPr indent="627380" eaLnBrk="0" hangingPunct="0">
              <a:lnSpc>
                <a:spcPct val="150000"/>
              </a:lnSpc>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2</a:t>
            </a:r>
            <a:r>
              <a:rPr lang="zh-CN" altLang="en-US" sz="2000">
                <a:solidFill>
                  <a:srgbClr val="2C276D"/>
                </a:solidFill>
                <a:latin typeface="新宋体" panose="02010609030101010101" charset="-122"/>
                <a:ea typeface="新宋体" panose="02010609030101010101" charset="-122"/>
              </a:rPr>
              <a:t>）可造成基坑坍塌、洞内塌方冒顶等重大险情或事故。</a:t>
            </a:r>
          </a:p>
          <a:p>
            <a:pPr indent="627380" eaLnBrk="0" hangingPunct="0">
              <a:lnSpc>
                <a:spcPct val="150000"/>
              </a:lnSpc>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3</a:t>
            </a:r>
            <a:r>
              <a:rPr lang="zh-CN" altLang="en-US" sz="2000">
                <a:solidFill>
                  <a:srgbClr val="2C276D"/>
                </a:solidFill>
                <a:latin typeface="新宋体" panose="02010609030101010101" charset="-122"/>
                <a:ea typeface="新宋体" panose="02010609030101010101" charset="-122"/>
              </a:rPr>
              <a:t>）可造成重大设备事故、重大交通事故及火灾事故。</a:t>
            </a:r>
          </a:p>
          <a:p>
            <a:pPr indent="627380" eaLnBrk="0" hangingPunct="0">
              <a:lnSpc>
                <a:spcPct val="150000"/>
              </a:lnSpc>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4</a:t>
            </a:r>
            <a:r>
              <a:rPr lang="zh-CN" altLang="en-US" sz="2000">
                <a:solidFill>
                  <a:srgbClr val="2C276D"/>
                </a:solidFill>
                <a:latin typeface="新宋体" panose="02010609030101010101" charset="-122"/>
                <a:ea typeface="新宋体" panose="02010609030101010101" charset="-122"/>
              </a:rPr>
              <a:t>）造成周边建构筑物倾斜开裂及交通中断、电力中断、通讯中断、漏水和漏气等重大险情或事故</a:t>
            </a:r>
          </a:p>
          <a:p>
            <a:pPr indent="627380" eaLnBrk="0" hangingPunct="0">
              <a:lnSpc>
                <a:spcPct val="150000"/>
              </a:lnSpc>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5</a:t>
            </a:r>
            <a:r>
              <a:rPr lang="zh-CN" altLang="en-US" sz="2000">
                <a:solidFill>
                  <a:srgbClr val="2C276D"/>
                </a:solidFill>
                <a:latin typeface="新宋体" panose="02010609030101010101" charset="-122"/>
                <a:ea typeface="新宋体" panose="02010609030101010101" charset="-122"/>
              </a:rPr>
              <a:t>）严重侵限或主体结构强度严重不足，严重影响结构物的寿命、使用功能或结构安全。</a:t>
            </a:r>
          </a:p>
        </p:txBody>
      </p:sp>
      <p:sp>
        <p:nvSpPr>
          <p:cNvPr id="44034"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5"/>
          <p:cNvSpPr/>
          <p:nvPr/>
        </p:nvSpPr>
        <p:spPr>
          <a:xfrm>
            <a:off x="539750" y="1736725"/>
            <a:ext cx="8135938" cy="4278313"/>
          </a:xfrm>
          <a:prstGeom prst="rect">
            <a:avLst/>
          </a:prstGeom>
          <a:noFill/>
          <a:ln w="9525">
            <a:noFill/>
          </a:ln>
        </p:spPr>
        <p:txBody>
          <a:bodyPr anchor="ctr" anchorCtr="0"/>
          <a:lstStyle/>
          <a:p>
            <a:pPr indent="263525" eaLnBrk="0" hangingPunct="0">
              <a:lnSpc>
                <a:spcPct val="150000"/>
              </a:lnSpc>
              <a:spcBef>
                <a:spcPct val="20000"/>
              </a:spcBef>
              <a:buClr>
                <a:schemeClr val="accent1"/>
              </a:buClr>
              <a:buSzPct val="70000"/>
              <a:buFont typeface="Wingdings" panose="05000000000000000000" pitchFamily="2" charset="2"/>
              <a:buChar char="Ø"/>
            </a:pPr>
            <a:r>
              <a:rPr lang="zh-CN" altLang="en-US" sz="2400">
                <a:solidFill>
                  <a:srgbClr val="FF0000"/>
                </a:solidFill>
                <a:latin typeface="新宋体" panose="02010609030101010101" charset="-122"/>
                <a:ea typeface="新宋体" panose="02010609030101010101" charset="-122"/>
              </a:rPr>
              <a:t>二级隐患</a:t>
            </a:r>
            <a:r>
              <a:rPr lang="zh-CN" altLang="en-US" sz="2400">
                <a:solidFill>
                  <a:srgbClr val="2C276D"/>
                </a:solidFill>
                <a:latin typeface="新宋体" panose="02010609030101010101" charset="-122"/>
                <a:ea typeface="新宋体" panose="02010609030101010101" charset="-122"/>
              </a:rPr>
              <a:t>：可造成人员伤害事故，损失适中，有一定社会影响。</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1</a:t>
            </a:r>
            <a:r>
              <a:rPr lang="zh-CN" altLang="en-US" sz="2000">
                <a:solidFill>
                  <a:srgbClr val="2C276D"/>
                </a:solidFill>
                <a:latin typeface="新宋体" panose="02010609030101010101" charset="-122"/>
                <a:ea typeface="新宋体" panose="02010609030101010101" charset="-122"/>
              </a:rPr>
              <a:t>）可造成人员伤害事故。</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2</a:t>
            </a:r>
            <a:r>
              <a:rPr lang="zh-CN" altLang="en-US" sz="2000">
                <a:solidFill>
                  <a:srgbClr val="2C276D"/>
                </a:solidFill>
                <a:latin typeface="新宋体" panose="02010609030101010101" charset="-122"/>
                <a:ea typeface="新宋体" panose="02010609030101010101" charset="-122"/>
              </a:rPr>
              <a:t>）经过缺陷处理后符合规范和设计限值但对工程使用功能和结构安全有重大影响，造成永久的较大质量缺陷。</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3</a:t>
            </a:r>
            <a:r>
              <a:rPr lang="zh-CN" altLang="en-US" sz="2000">
                <a:solidFill>
                  <a:srgbClr val="2C276D"/>
                </a:solidFill>
                <a:latin typeface="新宋体" panose="02010609030101010101" charset="-122"/>
                <a:ea typeface="新宋体" panose="02010609030101010101" charset="-122"/>
              </a:rPr>
              <a:t>）经过调坡调线后仍超过规范规定或设计限值</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4</a:t>
            </a:r>
            <a:r>
              <a:rPr lang="zh-CN" altLang="en-US" sz="2000">
                <a:solidFill>
                  <a:srgbClr val="2C276D"/>
                </a:solidFill>
                <a:latin typeface="新宋体" panose="02010609030101010101" charset="-122"/>
                <a:ea typeface="新宋体" panose="02010609030101010101" charset="-122"/>
              </a:rPr>
              <a:t>）可造成基坑小范围坍塌、洞内小范围塌方等险情。</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5</a:t>
            </a:r>
            <a:r>
              <a:rPr lang="zh-CN" altLang="en-US" sz="2000">
                <a:solidFill>
                  <a:srgbClr val="2C276D"/>
                </a:solidFill>
                <a:latin typeface="新宋体" panose="02010609030101010101" charset="-122"/>
                <a:ea typeface="新宋体" panose="02010609030101010101" charset="-122"/>
              </a:rPr>
              <a:t>）可造成一般机械事故。</a:t>
            </a:r>
          </a:p>
        </p:txBody>
      </p:sp>
      <p:sp>
        <p:nvSpPr>
          <p:cNvPr id="45058"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5"/>
          <p:cNvSpPr/>
          <p:nvPr/>
        </p:nvSpPr>
        <p:spPr>
          <a:xfrm>
            <a:off x="468313" y="1930400"/>
            <a:ext cx="8280400" cy="3890963"/>
          </a:xfrm>
          <a:prstGeom prst="rect">
            <a:avLst/>
          </a:prstGeom>
          <a:noFill/>
          <a:ln w="9525">
            <a:noFill/>
          </a:ln>
        </p:spPr>
        <p:txBody>
          <a:bodyPr anchor="ctr" anchorCtr="0"/>
          <a:lstStyle/>
          <a:p>
            <a:pPr indent="263525" eaLnBrk="0" hangingPunct="0">
              <a:lnSpc>
                <a:spcPct val="150000"/>
              </a:lnSpc>
              <a:spcBef>
                <a:spcPct val="20000"/>
              </a:spcBef>
              <a:buClr>
                <a:schemeClr val="accent1"/>
              </a:buClr>
              <a:buSzPct val="70000"/>
              <a:buFont typeface="Wingdings" panose="05000000000000000000" pitchFamily="2" charset="2"/>
              <a:buChar char="Ø"/>
            </a:pPr>
            <a:r>
              <a:rPr lang="zh-CN" altLang="en-US" sz="2400">
                <a:solidFill>
                  <a:srgbClr val="FF0000"/>
                </a:solidFill>
                <a:latin typeface="新宋体" panose="02010609030101010101" charset="-122"/>
                <a:ea typeface="新宋体" panose="02010609030101010101" charset="-122"/>
              </a:rPr>
              <a:t>三级隐患</a:t>
            </a:r>
            <a:r>
              <a:rPr lang="zh-CN" altLang="en-US" sz="2400">
                <a:solidFill>
                  <a:srgbClr val="2C276D"/>
                </a:solidFill>
                <a:latin typeface="新宋体" panose="02010609030101010101" charset="-122"/>
                <a:ea typeface="新宋体" panose="02010609030101010101" charset="-122"/>
              </a:rPr>
              <a:t>：可造成非亡人、伤害类一般安全质量事故，不会造成社会影响。</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1</a:t>
            </a:r>
            <a:r>
              <a:rPr lang="zh-CN" altLang="en-US" sz="2000">
                <a:solidFill>
                  <a:srgbClr val="2C276D"/>
                </a:solidFill>
                <a:latin typeface="新宋体" panose="02010609030101010101" charset="-122"/>
                <a:ea typeface="新宋体" panose="02010609030101010101" charset="-122"/>
              </a:rPr>
              <a:t>）可造成一般工伤事故。</a:t>
            </a:r>
          </a:p>
          <a:p>
            <a:pPr indent="263525" eaLnBrk="0" hangingPunct="0">
              <a:lnSpc>
                <a:spcPct val="150000"/>
              </a:lnSpc>
              <a:spcBef>
                <a:spcPct val="20000"/>
              </a:spcBef>
              <a:buClr>
                <a:schemeClr val="accent1"/>
              </a:buClr>
              <a:buSzPct val="70000"/>
              <a:buFont typeface="Wingdings 2" panose="05020102010507070707" charset="2"/>
            </a:pPr>
            <a:r>
              <a:rPr lang="zh-CN" altLang="en-US" sz="2000">
                <a:solidFill>
                  <a:srgbClr val="2C276D"/>
                </a:solidFill>
                <a:latin typeface="新宋体" panose="02010609030101010101" charset="-122"/>
                <a:ea typeface="新宋体" panose="02010609030101010101" charset="-122"/>
              </a:rPr>
              <a:t>（</a:t>
            </a:r>
            <a:r>
              <a:rPr lang="en-US" altLang="zh-CN" sz="2000">
                <a:solidFill>
                  <a:srgbClr val="2C276D"/>
                </a:solidFill>
                <a:latin typeface="新宋体" panose="02010609030101010101" charset="-122"/>
                <a:ea typeface="新宋体" panose="02010609030101010101" charset="-122"/>
              </a:rPr>
              <a:t>2</a:t>
            </a:r>
            <a:r>
              <a:rPr lang="zh-CN" altLang="en-US" sz="2000">
                <a:solidFill>
                  <a:srgbClr val="2C276D"/>
                </a:solidFill>
                <a:latin typeface="新宋体" panose="02010609030101010101" charset="-122"/>
                <a:ea typeface="新宋体" panose="02010609030101010101" charset="-122"/>
              </a:rPr>
              <a:t>）经过缺陷处理后符合规范和设计限值但对工程使用功能和结构安全有较大影响，造成永久质量缺陷。</a:t>
            </a:r>
          </a:p>
          <a:p>
            <a:pPr indent="263525" eaLnBrk="0" hangingPunct="0">
              <a:lnSpc>
                <a:spcPct val="150000"/>
              </a:lnSpc>
              <a:spcBef>
                <a:spcPct val="20000"/>
              </a:spcBef>
              <a:buClr>
                <a:schemeClr val="accent1"/>
              </a:buClr>
              <a:buSzPct val="70000"/>
              <a:buFont typeface="Wingdings" panose="05000000000000000000" pitchFamily="2" charset="2"/>
              <a:buChar char="Ø"/>
            </a:pPr>
            <a:r>
              <a:rPr lang="zh-CN" altLang="en-US" sz="2400">
                <a:solidFill>
                  <a:srgbClr val="FF0000"/>
                </a:solidFill>
                <a:latin typeface="新宋体" panose="02010609030101010101" charset="-122"/>
                <a:ea typeface="新宋体" panose="02010609030101010101" charset="-122"/>
              </a:rPr>
              <a:t>四级隐患</a:t>
            </a:r>
            <a:r>
              <a:rPr lang="zh-CN" altLang="en-US" sz="2400">
                <a:solidFill>
                  <a:srgbClr val="2C276D"/>
                </a:solidFill>
                <a:latin typeface="新宋体" panose="02010609030101010101" charset="-122"/>
                <a:ea typeface="新宋体" panose="02010609030101010101" charset="-122"/>
              </a:rPr>
              <a:t>：可造成一定规模损失安全质量事故，不会造成社会影响。</a:t>
            </a:r>
          </a:p>
        </p:txBody>
      </p:sp>
      <p:sp>
        <p:nvSpPr>
          <p:cNvPr id="46082" name="矩形 3"/>
          <p:cNvSpPr/>
          <p:nvPr/>
        </p:nvSpPr>
        <p:spPr>
          <a:xfrm>
            <a:off x="900113" y="765175"/>
            <a:ext cx="5594350" cy="522288"/>
          </a:xfrm>
          <a:prstGeom prst="rect">
            <a:avLst/>
          </a:prstGeom>
          <a:noFill/>
          <a:ln w="9525">
            <a:noFill/>
          </a:ln>
        </p:spPr>
        <p:txBody>
          <a:bodyPr wrap="none" anchor="t" anchorCtr="0">
            <a:spAutoFit/>
          </a:bodyPr>
          <a:lstStyle/>
          <a:p>
            <a:r>
              <a:rPr lang="zh-CN" altLang="en-US" sz="2800">
                <a:solidFill>
                  <a:schemeClr val="bg1"/>
                </a:solidFill>
                <a:latin typeface="黑体" panose="02010609060101010101" charset="-122"/>
                <a:ea typeface="黑体" panose="02010609060101010101" charset="-122"/>
              </a:rPr>
              <a:t>（一）建立安全质量隐患管理体系</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5"/>
          <p:cNvSpPr/>
          <p:nvPr/>
        </p:nvSpPr>
        <p:spPr>
          <a:xfrm>
            <a:off x="323850" y="1373188"/>
            <a:ext cx="8355013" cy="560387"/>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panose="05000000000000000000" pitchFamily="2" charset="2"/>
            </a:pPr>
            <a:r>
              <a:rPr lang="en-US" altLang="zh-CN" sz="2400">
                <a:solidFill>
                  <a:srgbClr val="2C276D"/>
                </a:solidFill>
                <a:latin typeface="新宋体" panose="02010609030101010101" charset="-122"/>
                <a:ea typeface="新宋体" panose="02010609030101010101" charset="-122"/>
              </a:rPr>
              <a:t>1</a:t>
            </a:r>
            <a:r>
              <a:rPr lang="zh-CN" altLang="en-US" sz="2400">
                <a:solidFill>
                  <a:srgbClr val="2C276D"/>
                </a:solidFill>
                <a:latin typeface="新宋体" panose="02010609030101010101" charset="-122"/>
                <a:ea typeface="新宋体" panose="02010609030101010101" charset="-122"/>
              </a:rPr>
              <a:t>、建立隐患排查治理机构，明确参建各方相关工作职责</a:t>
            </a:r>
            <a:endParaRPr lang="en-US" altLang="zh-CN" sz="2400">
              <a:solidFill>
                <a:srgbClr val="2C276D"/>
              </a:solidFill>
              <a:latin typeface="新宋体" panose="02010609030101010101" charset="-122"/>
              <a:ea typeface="新宋体" panose="02010609030101010101" charset="-122"/>
            </a:endParaRPr>
          </a:p>
        </p:txBody>
      </p:sp>
      <p:sp>
        <p:nvSpPr>
          <p:cNvPr id="47106" name="矩形 4"/>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grpSp>
        <p:nvGrpSpPr>
          <p:cNvPr id="47107" name="Group 161"/>
          <p:cNvGrpSpPr/>
          <p:nvPr/>
        </p:nvGrpSpPr>
        <p:grpSpPr>
          <a:xfrm>
            <a:off x="287338" y="1916113"/>
            <a:ext cx="8605837" cy="4941887"/>
            <a:chOff x="0" y="1044575"/>
            <a:chExt cx="9299652" cy="5813425"/>
          </a:xfrm>
        </p:grpSpPr>
        <p:sp>
          <p:nvSpPr>
            <p:cNvPr id="47108" name="矩形 75"/>
            <p:cNvSpPr/>
            <p:nvPr/>
          </p:nvSpPr>
          <p:spPr>
            <a:xfrm>
              <a:off x="0" y="3285536"/>
              <a:ext cx="9143543" cy="1583612"/>
            </a:xfrm>
            <a:prstGeom prst="rect">
              <a:avLst/>
            </a:prstGeom>
            <a:solidFill>
              <a:srgbClr val="F6FEFE"/>
            </a:solidFill>
            <a:ln w="12700" cap="flat" cmpd="sng">
              <a:solidFill>
                <a:srgbClr val="264C99"/>
              </a:solidFill>
              <a:prstDash val="solid"/>
              <a:round/>
              <a:headEnd type="none" w="med" len="med"/>
              <a:tailEnd type="none" w="med" len="med"/>
            </a:ln>
          </p:spPr>
          <p:txBody>
            <a:bodyPr anchor="ctr" anchorCtr="0"/>
            <a:lstStyle/>
            <a:p>
              <a:pPr algn="ctr"/>
              <a:endParaRPr lang="zh-CN" altLang="en-US" sz="2000">
                <a:latin typeface="Arial" panose="020B0604020202020204" pitchFamily="34" charset="0"/>
                <a:ea typeface="宋体" panose="02010600030101010101" pitchFamily="2" charset="-122"/>
              </a:endParaRPr>
            </a:p>
          </p:txBody>
        </p:sp>
        <p:sp>
          <p:nvSpPr>
            <p:cNvPr id="47109" name="矩形 76"/>
            <p:cNvSpPr/>
            <p:nvPr/>
          </p:nvSpPr>
          <p:spPr>
            <a:xfrm>
              <a:off x="0" y="4869148"/>
              <a:ext cx="9143543" cy="1225059"/>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endParaRPr lang="zh-CN" altLang="en-US" sz="2000">
                <a:latin typeface="Arial" panose="020B0604020202020204" pitchFamily="34" charset="0"/>
                <a:ea typeface="宋体" panose="02010600030101010101" pitchFamily="2" charset="-122"/>
              </a:endParaRPr>
            </a:p>
          </p:txBody>
        </p:sp>
        <p:sp>
          <p:nvSpPr>
            <p:cNvPr id="47110" name="矩形 77"/>
            <p:cNvSpPr/>
            <p:nvPr/>
          </p:nvSpPr>
          <p:spPr>
            <a:xfrm>
              <a:off x="0" y="1552526"/>
              <a:ext cx="9143543" cy="1733010"/>
            </a:xfrm>
            <a:prstGeom prst="rect">
              <a:avLst/>
            </a:prstGeom>
            <a:solidFill>
              <a:srgbClr val="FED8C0"/>
            </a:solidFill>
            <a:ln w="12700" cap="flat" cmpd="sng">
              <a:solidFill>
                <a:srgbClr val="264C99"/>
              </a:solidFill>
              <a:prstDash val="solid"/>
              <a:round/>
              <a:headEnd type="none" w="med" len="med"/>
              <a:tailEnd type="none" w="med" len="med"/>
            </a:ln>
          </p:spPr>
          <p:txBody>
            <a:bodyPr anchor="ctr" anchorCtr="0"/>
            <a:lstStyle/>
            <a:p>
              <a:pPr algn="ctr"/>
              <a:endParaRPr lang="zh-CN" altLang="en-US" sz="2000">
                <a:latin typeface="Arial" panose="020B0604020202020204" pitchFamily="34" charset="0"/>
                <a:ea typeface="宋体" panose="02010600030101010101" pitchFamily="2" charset="-122"/>
              </a:endParaRPr>
            </a:p>
          </p:txBody>
        </p:sp>
        <p:sp>
          <p:nvSpPr>
            <p:cNvPr id="47111" name="矩形 78"/>
            <p:cNvSpPr/>
            <p:nvPr/>
          </p:nvSpPr>
          <p:spPr>
            <a:xfrm>
              <a:off x="970965" y="2420898"/>
              <a:ext cx="3024402" cy="504216"/>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2000">
                  <a:latin typeface="Arial" panose="020B0604020202020204" pitchFamily="34" charset="0"/>
                  <a:ea typeface="宋体" panose="02010600030101010101" pitchFamily="2" charset="-122"/>
                </a:rPr>
                <a:t>安全质量总部</a:t>
              </a:r>
            </a:p>
          </p:txBody>
        </p:sp>
        <p:sp>
          <p:nvSpPr>
            <p:cNvPr id="47112" name="矩形 79"/>
            <p:cNvSpPr/>
            <p:nvPr/>
          </p:nvSpPr>
          <p:spPr>
            <a:xfrm>
              <a:off x="970965" y="1700055"/>
              <a:ext cx="3024402" cy="506084"/>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2000">
                  <a:latin typeface="Arial" panose="020B0604020202020204" pitchFamily="34" charset="0"/>
                  <a:ea typeface="宋体" panose="02010600030101010101" pitchFamily="2" charset="-122"/>
                </a:rPr>
                <a:t>公司安全管理委员会</a:t>
              </a:r>
            </a:p>
          </p:txBody>
        </p:sp>
        <p:sp>
          <p:nvSpPr>
            <p:cNvPr id="47113" name="矩形 80"/>
            <p:cNvSpPr/>
            <p:nvPr/>
          </p:nvSpPr>
          <p:spPr>
            <a:xfrm>
              <a:off x="970965" y="3429330"/>
              <a:ext cx="3024402" cy="504216"/>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2000">
                  <a:latin typeface="Arial" panose="020B0604020202020204" pitchFamily="34" charset="0"/>
                  <a:ea typeface="宋体" panose="02010600030101010101" pitchFamily="2" charset="-122"/>
                </a:rPr>
                <a:t>各项目管理中心</a:t>
              </a:r>
            </a:p>
          </p:txBody>
        </p:sp>
        <p:sp>
          <p:nvSpPr>
            <p:cNvPr id="47114" name="矩形 81"/>
            <p:cNvSpPr/>
            <p:nvPr/>
          </p:nvSpPr>
          <p:spPr>
            <a:xfrm>
              <a:off x="970965" y="4150172"/>
              <a:ext cx="3024402" cy="502349"/>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2000">
                  <a:latin typeface="Arial" panose="020B0604020202020204" pitchFamily="34" charset="0"/>
                  <a:ea typeface="宋体" panose="02010600030101010101" pitchFamily="2" charset="-122"/>
                </a:rPr>
                <a:t>安全质量部</a:t>
              </a:r>
            </a:p>
          </p:txBody>
        </p:sp>
        <p:sp>
          <p:nvSpPr>
            <p:cNvPr id="47115" name="矩形 82"/>
            <p:cNvSpPr/>
            <p:nvPr/>
          </p:nvSpPr>
          <p:spPr>
            <a:xfrm>
              <a:off x="1259167" y="5229569"/>
              <a:ext cx="1152807" cy="502349"/>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1600">
                  <a:latin typeface="Arial" panose="020B0604020202020204" pitchFamily="34" charset="0"/>
                  <a:ea typeface="宋体" panose="02010600030101010101" pitchFamily="2" charset="-122"/>
                </a:rPr>
                <a:t>监理单位</a:t>
              </a:r>
            </a:p>
          </p:txBody>
        </p:sp>
        <p:sp>
          <p:nvSpPr>
            <p:cNvPr id="47116" name="矩形 83"/>
            <p:cNvSpPr/>
            <p:nvPr/>
          </p:nvSpPr>
          <p:spPr>
            <a:xfrm>
              <a:off x="2411974" y="5229569"/>
              <a:ext cx="1223141" cy="502349"/>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施工单位</a:t>
              </a:r>
            </a:p>
          </p:txBody>
        </p:sp>
        <p:sp>
          <p:nvSpPr>
            <p:cNvPr id="47117" name="TextBox 21"/>
            <p:cNvSpPr/>
            <p:nvPr/>
          </p:nvSpPr>
          <p:spPr>
            <a:xfrm>
              <a:off x="250825" y="1844675"/>
              <a:ext cx="539750" cy="1200150"/>
            </a:xfrm>
            <a:prstGeom prst="rect">
              <a:avLst/>
            </a:prstGeom>
            <a:noFill/>
            <a:ln w="9525">
              <a:noFill/>
            </a:ln>
          </p:spPr>
          <p:txBody>
            <a:bodyPr anchor="t" anchorCtr="0">
              <a:spAutoFit/>
            </a:bodyPr>
            <a:lstStyle/>
            <a:p>
              <a:r>
                <a:rPr lang="zh-CN" altLang="en-US" sz="2000">
                  <a:latin typeface="Arial" panose="020B0604020202020204" pitchFamily="34" charset="0"/>
                </a:rPr>
                <a:t>公司层</a:t>
              </a:r>
            </a:p>
          </p:txBody>
        </p:sp>
        <p:sp>
          <p:nvSpPr>
            <p:cNvPr id="47118" name="TextBox 22"/>
            <p:cNvSpPr/>
            <p:nvPr/>
          </p:nvSpPr>
          <p:spPr>
            <a:xfrm>
              <a:off x="215900" y="3513138"/>
              <a:ext cx="539750" cy="1201737"/>
            </a:xfrm>
            <a:prstGeom prst="rect">
              <a:avLst/>
            </a:prstGeom>
            <a:noFill/>
            <a:ln w="9525">
              <a:noFill/>
            </a:ln>
          </p:spPr>
          <p:txBody>
            <a:bodyPr anchor="t" anchorCtr="0">
              <a:spAutoFit/>
            </a:bodyPr>
            <a:lstStyle/>
            <a:p>
              <a:r>
                <a:rPr lang="zh-CN" altLang="en-US" sz="2000">
                  <a:latin typeface="Arial" panose="020B0604020202020204" pitchFamily="34" charset="0"/>
                </a:rPr>
                <a:t>中心层</a:t>
              </a:r>
            </a:p>
          </p:txBody>
        </p:sp>
        <p:sp>
          <p:nvSpPr>
            <p:cNvPr id="47119" name="TextBox 23"/>
            <p:cNvSpPr/>
            <p:nvPr/>
          </p:nvSpPr>
          <p:spPr>
            <a:xfrm>
              <a:off x="179388" y="4941888"/>
              <a:ext cx="539751" cy="1086324"/>
            </a:xfrm>
            <a:prstGeom prst="rect">
              <a:avLst/>
            </a:prstGeom>
            <a:noFill/>
            <a:ln w="9525">
              <a:noFill/>
            </a:ln>
          </p:spPr>
          <p:txBody>
            <a:bodyPr anchor="t" anchorCtr="0">
              <a:spAutoFit/>
            </a:bodyPr>
            <a:lstStyle/>
            <a:p>
              <a:r>
                <a:rPr lang="zh-CN" altLang="en-US">
                  <a:latin typeface="Arial" panose="020B0604020202020204" pitchFamily="34" charset="0"/>
                </a:rPr>
                <a:t>实施层</a:t>
              </a:r>
            </a:p>
          </p:txBody>
        </p:sp>
        <p:sp>
          <p:nvSpPr>
            <p:cNvPr id="47120" name="矩形 87"/>
            <p:cNvSpPr/>
            <p:nvPr/>
          </p:nvSpPr>
          <p:spPr>
            <a:xfrm>
              <a:off x="4643822" y="2349934"/>
              <a:ext cx="792555" cy="648012"/>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sz="2000">
                  <a:latin typeface="Arial" panose="020B0604020202020204" pitchFamily="34" charset="0"/>
                  <a:ea typeface="宋体" panose="02010600030101010101" pitchFamily="2" charset="-122"/>
                </a:rPr>
                <a:t>咨询</a:t>
              </a:r>
              <a:endParaRPr lang="en-US" altLang="zh-CN" sz="2000">
                <a:latin typeface="Arial" panose="020B0604020202020204" pitchFamily="34" charset="0"/>
                <a:ea typeface="宋体" panose="02010600030101010101" pitchFamily="2" charset="-122"/>
              </a:endParaRPr>
            </a:p>
            <a:p>
              <a:pPr algn="ctr"/>
              <a:r>
                <a:rPr lang="zh-CN" altLang="en-US" sz="2000">
                  <a:latin typeface="Arial" panose="020B0604020202020204" pitchFamily="34" charset="0"/>
                  <a:ea typeface="宋体" panose="02010600030101010101" pitchFamily="2" charset="-122"/>
                </a:rPr>
                <a:t>单位</a:t>
              </a:r>
            </a:p>
          </p:txBody>
        </p:sp>
        <p:sp>
          <p:nvSpPr>
            <p:cNvPr id="47121" name="直接箭头连接符 88"/>
            <p:cNvSpPr/>
            <p:nvPr/>
          </p:nvSpPr>
          <p:spPr>
            <a:xfrm flipH="1">
              <a:off x="2484025" y="2206140"/>
              <a:ext cx="0" cy="214758"/>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22" name="直接箭头连接符 89"/>
            <p:cNvSpPr/>
            <p:nvPr/>
          </p:nvSpPr>
          <p:spPr>
            <a:xfrm flipH="1">
              <a:off x="2484025" y="3933546"/>
              <a:ext cx="0" cy="216626"/>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23" name="矩形 90"/>
            <p:cNvSpPr/>
            <p:nvPr/>
          </p:nvSpPr>
          <p:spPr>
            <a:xfrm>
              <a:off x="5866964" y="2314453"/>
              <a:ext cx="1254020" cy="319336"/>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软件运维</a:t>
              </a:r>
            </a:p>
          </p:txBody>
        </p:sp>
        <p:sp>
          <p:nvSpPr>
            <p:cNvPr id="47124" name="矩形 91"/>
            <p:cNvSpPr/>
            <p:nvPr/>
          </p:nvSpPr>
          <p:spPr>
            <a:xfrm>
              <a:off x="5866964" y="2706621"/>
              <a:ext cx="1254020" cy="371625"/>
            </a:xfrm>
            <a:prstGeom prst="rect">
              <a:avLst/>
            </a:prstGeom>
            <a:solidFill>
              <a:srgbClr val="FFFFFF"/>
            </a:solidFill>
            <a:ln w="12700" cap="flat" cmpd="sng">
              <a:solidFill>
                <a:srgbClr val="264C99"/>
              </a:solidFill>
              <a:prstDash val="solid"/>
              <a:round/>
              <a:headEnd type="none" w="med" len="med"/>
              <a:tailEnd type="none" w="med" len="med"/>
            </a:ln>
          </p:spPr>
          <p:txBody>
            <a:bodyPr anchor="ctr" anchorCtr="0"/>
            <a:lstStyle/>
            <a:p>
              <a:pPr algn="ctr"/>
              <a:r>
                <a:rPr lang="zh-CN" altLang="en-US">
                  <a:latin typeface="Arial" panose="020B0604020202020204" pitchFamily="34" charset="0"/>
                  <a:ea typeface="宋体" panose="02010600030101010101" pitchFamily="2" charset="-122"/>
                </a:rPr>
                <a:t>硬件运维</a:t>
              </a:r>
            </a:p>
          </p:txBody>
        </p:sp>
        <p:sp>
          <p:nvSpPr>
            <p:cNvPr id="47125" name="肘形连接符 92"/>
            <p:cNvSpPr/>
            <p:nvPr/>
          </p:nvSpPr>
          <p:spPr>
            <a:xfrm flipV="1">
              <a:off x="5436376" y="2475055"/>
              <a:ext cx="430588" cy="197952"/>
            </a:xfrm>
            <a:prstGeom prst="bentConnector3">
              <a:avLst>
                <a:gd name="adj1" fmla="val 50000"/>
              </a:avLst>
            </a:prstGeom>
            <a:ln w="9525" cap="flat" cmpd="sng">
              <a:solidFill>
                <a:srgbClr val="71B3E5"/>
              </a:solidFill>
              <a:prstDash val="solid"/>
              <a:miter/>
              <a:headEnd type="none" w="med" len="med"/>
              <a:tailEnd type="none" w="med" len="med"/>
            </a:ln>
          </p:spPr>
          <p:txBody>
            <a:bodyPr anchor="t" anchorCtr="0"/>
            <a:lstStyle/>
            <a:p>
              <a:endParaRPr lang="zh-CN" altLang="en-US">
                <a:latin typeface="Arial" panose="020B0604020202020204" pitchFamily="34" charset="0"/>
              </a:endParaRPr>
            </a:p>
          </p:txBody>
        </p:sp>
        <p:sp>
          <p:nvSpPr>
            <p:cNvPr id="47126" name="肘形连接符 93"/>
            <p:cNvSpPr/>
            <p:nvPr/>
          </p:nvSpPr>
          <p:spPr>
            <a:xfrm rot="10800000">
              <a:off x="5436376" y="2673006"/>
              <a:ext cx="430588" cy="220361"/>
            </a:xfrm>
            <a:prstGeom prst="bentConnector3">
              <a:avLst>
                <a:gd name="adj1" fmla="val 50000"/>
              </a:avLst>
            </a:prstGeom>
            <a:ln w="9525" cap="flat" cmpd="sng">
              <a:solidFill>
                <a:srgbClr val="71B3E5"/>
              </a:solidFill>
              <a:prstDash val="solid"/>
              <a:miter/>
              <a:headEnd type="none" w="med" len="med"/>
              <a:tailEnd type="none" w="med" len="med"/>
            </a:ln>
          </p:spPr>
          <p:txBody>
            <a:bodyPr anchor="t" anchorCtr="0"/>
            <a:lstStyle/>
            <a:p>
              <a:endParaRPr lang="zh-CN" altLang="en-US">
                <a:latin typeface="Arial" panose="020B0604020202020204" pitchFamily="34" charset="0"/>
              </a:endParaRPr>
            </a:p>
          </p:txBody>
        </p:sp>
        <p:sp>
          <p:nvSpPr>
            <p:cNvPr id="47127" name="直接箭头连接符 94"/>
            <p:cNvSpPr/>
            <p:nvPr/>
          </p:nvSpPr>
          <p:spPr>
            <a:xfrm>
              <a:off x="3995368" y="2673006"/>
              <a:ext cx="648454" cy="0"/>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28" name="直接箭头连接符 95"/>
            <p:cNvSpPr/>
            <p:nvPr/>
          </p:nvSpPr>
          <p:spPr>
            <a:xfrm flipH="1">
              <a:off x="3995368" y="2781320"/>
              <a:ext cx="648454" cy="0"/>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29" name="直接箭头连接符 96"/>
            <p:cNvSpPr/>
            <p:nvPr/>
          </p:nvSpPr>
          <p:spPr>
            <a:xfrm flipH="1">
              <a:off x="2411974" y="2925114"/>
              <a:ext cx="0" cy="504216"/>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30" name="直接箭头连接符 97"/>
            <p:cNvSpPr/>
            <p:nvPr/>
          </p:nvSpPr>
          <p:spPr>
            <a:xfrm flipH="1" flipV="1">
              <a:off x="2556075" y="2925114"/>
              <a:ext cx="0" cy="504216"/>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31" name="TextBox 100"/>
            <p:cNvSpPr/>
            <p:nvPr/>
          </p:nvSpPr>
          <p:spPr>
            <a:xfrm>
              <a:off x="4139468" y="2781320"/>
              <a:ext cx="576403" cy="431384"/>
            </a:xfrm>
            <a:prstGeom prst="rect">
              <a:avLst/>
            </a:prstGeom>
            <a:noFill/>
            <a:ln w="9525">
              <a:noFill/>
            </a:ln>
          </p:spPr>
          <p:txBody>
            <a:bodyPr anchor="t" anchorCtr="0"/>
            <a:lstStyle/>
            <a:p>
              <a:r>
                <a:rPr lang="zh-CN" altLang="en-US" sz="1000">
                  <a:latin typeface="Arial" panose="020B0604020202020204" pitchFamily="34" charset="0"/>
                </a:rPr>
                <a:t>巡视预警</a:t>
              </a:r>
            </a:p>
          </p:txBody>
        </p:sp>
        <p:sp>
          <p:nvSpPr>
            <p:cNvPr id="47132" name="TextBox 101"/>
            <p:cNvSpPr/>
            <p:nvPr/>
          </p:nvSpPr>
          <p:spPr>
            <a:xfrm>
              <a:off x="4139468" y="2278970"/>
              <a:ext cx="576403" cy="414578"/>
            </a:xfrm>
            <a:prstGeom prst="rect">
              <a:avLst/>
            </a:prstGeom>
            <a:noFill/>
            <a:ln w="9525">
              <a:noFill/>
            </a:ln>
          </p:spPr>
          <p:txBody>
            <a:bodyPr anchor="t" anchorCtr="0"/>
            <a:lstStyle/>
            <a:p>
              <a:r>
                <a:rPr lang="zh-CN" altLang="en-US" sz="1000">
                  <a:latin typeface="Arial" panose="020B0604020202020204" pitchFamily="34" charset="0"/>
                </a:rPr>
                <a:t>指导</a:t>
              </a:r>
              <a:endParaRPr lang="en-US" altLang="zh-CN" sz="1000">
                <a:latin typeface="Arial" panose="020B0604020202020204" pitchFamily="34" charset="0"/>
              </a:endParaRPr>
            </a:p>
            <a:p>
              <a:r>
                <a:rPr lang="zh-CN" altLang="en-US" sz="1000">
                  <a:latin typeface="Arial" panose="020B0604020202020204" pitchFamily="34" charset="0"/>
                </a:rPr>
                <a:t>监督</a:t>
              </a:r>
            </a:p>
          </p:txBody>
        </p:sp>
        <p:sp>
          <p:nvSpPr>
            <p:cNvPr id="47133" name="TextBox 74"/>
            <p:cNvSpPr/>
            <p:nvPr/>
          </p:nvSpPr>
          <p:spPr>
            <a:xfrm>
              <a:off x="4356100" y="1046163"/>
              <a:ext cx="2519363" cy="470741"/>
            </a:xfrm>
            <a:prstGeom prst="rect">
              <a:avLst/>
            </a:prstGeom>
            <a:noFill/>
            <a:ln w="9525">
              <a:noFill/>
            </a:ln>
          </p:spPr>
          <p:txBody>
            <a:bodyPr anchor="t" anchorCtr="0">
              <a:spAutoFit/>
            </a:bodyPr>
            <a:lstStyle/>
            <a:p>
              <a:pPr algn="ctr"/>
              <a:r>
                <a:rPr lang="zh-CN" altLang="en-US" sz="2000">
                  <a:solidFill>
                    <a:schemeClr val="accent2"/>
                  </a:solidFill>
                  <a:latin typeface="Arial" panose="020B0604020202020204" pitchFamily="34" charset="0"/>
                </a:rPr>
                <a:t>咨询单位</a:t>
              </a:r>
            </a:p>
          </p:txBody>
        </p:sp>
        <p:sp>
          <p:nvSpPr>
            <p:cNvPr id="47134" name="TextBox 82"/>
            <p:cNvSpPr/>
            <p:nvPr/>
          </p:nvSpPr>
          <p:spPr>
            <a:xfrm>
              <a:off x="505320" y="1052513"/>
              <a:ext cx="3024188" cy="470741"/>
            </a:xfrm>
            <a:prstGeom prst="rect">
              <a:avLst/>
            </a:prstGeom>
            <a:noFill/>
            <a:ln w="9525">
              <a:noFill/>
            </a:ln>
          </p:spPr>
          <p:txBody>
            <a:bodyPr anchor="t" anchorCtr="0">
              <a:spAutoFit/>
            </a:bodyPr>
            <a:lstStyle/>
            <a:p>
              <a:pPr algn="ctr"/>
              <a:r>
                <a:rPr lang="zh-CN" altLang="en-US" sz="2000">
                  <a:solidFill>
                    <a:schemeClr val="accent2"/>
                  </a:solidFill>
                  <a:latin typeface="Arial" panose="020B0604020202020204" pitchFamily="34" charset="0"/>
                </a:rPr>
                <a:t>组织机构</a:t>
              </a:r>
            </a:p>
          </p:txBody>
        </p:sp>
        <p:sp>
          <p:nvSpPr>
            <p:cNvPr id="47135" name="TextBox 83"/>
            <p:cNvSpPr/>
            <p:nvPr/>
          </p:nvSpPr>
          <p:spPr>
            <a:xfrm>
              <a:off x="6875462" y="1044575"/>
              <a:ext cx="2268537" cy="470741"/>
            </a:xfrm>
            <a:prstGeom prst="rect">
              <a:avLst/>
            </a:prstGeom>
            <a:noFill/>
            <a:ln w="9525">
              <a:noFill/>
            </a:ln>
          </p:spPr>
          <p:txBody>
            <a:bodyPr anchor="t" anchorCtr="0">
              <a:spAutoFit/>
            </a:bodyPr>
            <a:lstStyle/>
            <a:p>
              <a:pPr algn="ctr"/>
              <a:r>
                <a:rPr lang="zh-CN" altLang="en-US" sz="2000">
                  <a:solidFill>
                    <a:schemeClr val="accent2"/>
                  </a:solidFill>
                  <a:latin typeface="Arial" panose="020B0604020202020204" pitchFamily="34" charset="0"/>
                </a:rPr>
                <a:t>分级管控</a:t>
              </a:r>
            </a:p>
          </p:txBody>
        </p:sp>
        <p:sp>
          <p:nvSpPr>
            <p:cNvPr id="47136" name="TextBox 84"/>
            <p:cNvSpPr/>
            <p:nvPr/>
          </p:nvSpPr>
          <p:spPr>
            <a:xfrm>
              <a:off x="7509655" y="1976489"/>
              <a:ext cx="1245215" cy="1198275"/>
            </a:xfrm>
            <a:prstGeom prst="rect">
              <a:avLst/>
            </a:prstGeom>
            <a:noFill/>
            <a:ln w="9525">
              <a:noFill/>
            </a:ln>
          </p:spPr>
          <p:txBody>
            <a:bodyPr anchor="t" anchorCtr="0">
              <a:spAutoFit/>
            </a:bodyPr>
            <a:lstStyle/>
            <a:p>
              <a:pPr>
                <a:lnSpc>
                  <a:spcPts val="2500"/>
                </a:lnSpc>
              </a:pPr>
              <a:r>
                <a:rPr lang="en-US" altLang="zh-CN" sz="1600">
                  <a:latin typeface="Arial" panose="020B0604020202020204" pitchFamily="34" charset="0"/>
                </a:rPr>
                <a:t>Ⅰ</a:t>
              </a:r>
              <a:r>
                <a:rPr lang="zh-CN" altLang="en-US" sz="1600">
                  <a:latin typeface="Arial" panose="020B0604020202020204" pitchFamily="34" charset="0"/>
                </a:rPr>
                <a:t>级隐患</a:t>
              </a:r>
              <a:endParaRPr lang="en-US" altLang="zh-CN" sz="1600">
                <a:latin typeface="Arial" panose="020B0604020202020204" pitchFamily="34" charset="0"/>
              </a:endParaRPr>
            </a:p>
            <a:p>
              <a:pPr>
                <a:lnSpc>
                  <a:spcPts val="2500"/>
                </a:lnSpc>
              </a:pPr>
              <a:r>
                <a:rPr lang="zh-CN" altLang="en-US" sz="1600">
                  <a:latin typeface="Arial" panose="020B0604020202020204" pitchFamily="34" charset="0"/>
                </a:rPr>
                <a:t>考核排名</a:t>
              </a:r>
              <a:endParaRPr lang="en-US" altLang="zh-CN" sz="1600">
                <a:latin typeface="Arial" panose="020B0604020202020204" pitchFamily="34" charset="0"/>
              </a:endParaRPr>
            </a:p>
            <a:p>
              <a:pPr>
                <a:lnSpc>
                  <a:spcPts val="2500"/>
                </a:lnSpc>
              </a:pPr>
              <a:r>
                <a:rPr lang="zh-CN" altLang="en-US" sz="1600">
                  <a:latin typeface="Arial" panose="020B0604020202020204" pitchFamily="34" charset="0"/>
                </a:rPr>
                <a:t>隐患督查</a:t>
              </a:r>
              <a:endParaRPr lang="en-US" altLang="zh-CN" sz="1600">
                <a:latin typeface="Arial" panose="020B0604020202020204" pitchFamily="34" charset="0"/>
              </a:endParaRPr>
            </a:p>
          </p:txBody>
        </p:sp>
        <p:sp>
          <p:nvSpPr>
            <p:cNvPr id="47137" name="TextBox 85"/>
            <p:cNvSpPr/>
            <p:nvPr/>
          </p:nvSpPr>
          <p:spPr>
            <a:xfrm>
              <a:off x="7509655" y="3501439"/>
              <a:ext cx="1400867" cy="1198275"/>
            </a:xfrm>
            <a:prstGeom prst="rect">
              <a:avLst/>
            </a:prstGeom>
            <a:noFill/>
            <a:ln w="9525">
              <a:noFill/>
            </a:ln>
          </p:spPr>
          <p:txBody>
            <a:bodyPr anchor="t" anchorCtr="0">
              <a:spAutoFit/>
            </a:bodyPr>
            <a:lstStyle/>
            <a:p>
              <a:pPr>
                <a:lnSpc>
                  <a:spcPts val="2500"/>
                </a:lnSpc>
              </a:pPr>
              <a:r>
                <a:rPr lang="en-US" altLang="zh-CN" sz="1600">
                  <a:latin typeface="Arial" panose="020B0604020202020204" pitchFamily="34" charset="0"/>
                </a:rPr>
                <a:t>Ⅰ/Ⅱ</a:t>
              </a:r>
              <a:r>
                <a:rPr lang="zh-CN" altLang="en-US" sz="1600">
                  <a:latin typeface="Arial" panose="020B0604020202020204" pitchFamily="34" charset="0"/>
                </a:rPr>
                <a:t>级隐患</a:t>
              </a:r>
              <a:endParaRPr lang="en-US" altLang="zh-CN" sz="1600">
                <a:latin typeface="Arial" panose="020B0604020202020204" pitchFamily="34" charset="0"/>
              </a:endParaRPr>
            </a:p>
            <a:p>
              <a:pPr>
                <a:lnSpc>
                  <a:spcPts val="2500"/>
                </a:lnSpc>
              </a:pPr>
              <a:r>
                <a:rPr lang="zh-CN" altLang="en-US" sz="1600">
                  <a:latin typeface="Arial" panose="020B0604020202020204" pitchFamily="34" charset="0"/>
                </a:rPr>
                <a:t>违约罚款</a:t>
              </a:r>
              <a:endParaRPr lang="en-US" altLang="zh-CN" sz="1600">
                <a:latin typeface="Arial" panose="020B0604020202020204" pitchFamily="34" charset="0"/>
              </a:endParaRPr>
            </a:p>
            <a:p>
              <a:pPr>
                <a:lnSpc>
                  <a:spcPts val="2500"/>
                </a:lnSpc>
              </a:pPr>
              <a:r>
                <a:rPr lang="zh-CN" altLang="en-US" sz="1600">
                  <a:latin typeface="Arial" panose="020B0604020202020204" pitchFamily="34" charset="0"/>
                </a:rPr>
                <a:t>隐患督查</a:t>
              </a:r>
              <a:endParaRPr lang="en-US" altLang="zh-CN" sz="1600">
                <a:latin typeface="Arial" panose="020B0604020202020204" pitchFamily="34" charset="0"/>
              </a:endParaRPr>
            </a:p>
          </p:txBody>
        </p:sp>
        <p:sp>
          <p:nvSpPr>
            <p:cNvPr id="47138" name="TextBox 86"/>
            <p:cNvSpPr/>
            <p:nvPr/>
          </p:nvSpPr>
          <p:spPr>
            <a:xfrm>
              <a:off x="7150649" y="4856951"/>
              <a:ext cx="2149003" cy="1267378"/>
            </a:xfrm>
            <a:prstGeom prst="rect">
              <a:avLst/>
            </a:prstGeom>
            <a:noFill/>
            <a:ln w="9525">
              <a:noFill/>
            </a:ln>
          </p:spPr>
          <p:txBody>
            <a:bodyPr anchor="t" anchorCtr="0">
              <a:spAutoFit/>
            </a:bodyPr>
            <a:lstStyle/>
            <a:p>
              <a:pPr algn="ctr"/>
              <a:r>
                <a:rPr lang="en-US" altLang="zh-CN" sz="1600">
                  <a:latin typeface="Arial" panose="020B0604020202020204" pitchFamily="34" charset="0"/>
                </a:rPr>
                <a:t>Ⅰ/Ⅱ/Ⅲ/Ⅳ</a:t>
              </a:r>
              <a:r>
                <a:rPr lang="zh-CN" altLang="en-US" sz="1600">
                  <a:latin typeface="Arial" panose="020B0604020202020204" pitchFamily="34" charset="0"/>
                </a:rPr>
                <a:t>级隐患</a:t>
              </a:r>
              <a:endParaRPr lang="en-US" altLang="zh-CN" sz="1600">
                <a:latin typeface="Arial" panose="020B0604020202020204" pitchFamily="34" charset="0"/>
              </a:endParaRPr>
            </a:p>
            <a:p>
              <a:pPr algn="ctr"/>
              <a:r>
                <a:rPr lang="zh-CN" altLang="en-US" sz="1600">
                  <a:latin typeface="Arial" panose="020B0604020202020204" pitchFamily="34" charset="0"/>
                </a:rPr>
                <a:t>隐患排查</a:t>
              </a:r>
              <a:endParaRPr lang="en-US" altLang="zh-CN" sz="1600">
                <a:latin typeface="Arial" panose="020B0604020202020204" pitchFamily="34" charset="0"/>
              </a:endParaRPr>
            </a:p>
            <a:p>
              <a:pPr algn="ctr"/>
              <a:r>
                <a:rPr lang="zh-CN" altLang="en-US" sz="1600">
                  <a:latin typeface="Arial" panose="020B0604020202020204" pitchFamily="34" charset="0"/>
                </a:rPr>
                <a:t>隐患整改</a:t>
              </a:r>
              <a:endParaRPr lang="en-US" altLang="zh-CN" sz="1600">
                <a:latin typeface="Arial" panose="020B0604020202020204" pitchFamily="34" charset="0"/>
              </a:endParaRPr>
            </a:p>
            <a:p>
              <a:pPr algn="ctr"/>
              <a:r>
                <a:rPr lang="zh-CN" altLang="en-US" sz="1600">
                  <a:latin typeface="Arial" panose="020B0604020202020204" pitchFamily="34" charset="0"/>
                </a:rPr>
                <a:t>隐患消除</a:t>
              </a:r>
              <a:endParaRPr lang="en-US" altLang="zh-CN" sz="1600">
                <a:latin typeface="Arial" panose="020B0604020202020204" pitchFamily="34" charset="0"/>
              </a:endParaRPr>
            </a:p>
          </p:txBody>
        </p:sp>
        <p:sp>
          <p:nvSpPr>
            <p:cNvPr id="47139" name="矩形 108"/>
            <p:cNvSpPr/>
            <p:nvPr/>
          </p:nvSpPr>
          <p:spPr>
            <a:xfrm>
              <a:off x="0" y="6094206"/>
              <a:ext cx="9143543" cy="763794"/>
            </a:xfrm>
            <a:prstGeom prst="rect">
              <a:avLst/>
            </a:prstGeom>
            <a:solidFill>
              <a:srgbClr val="FFFF00"/>
            </a:solidFill>
            <a:ln w="12700" cap="flat" cmpd="sng">
              <a:solidFill>
                <a:srgbClr val="5686AA"/>
              </a:solidFill>
              <a:prstDash val="solid"/>
              <a:round/>
              <a:headEnd type="none" w="med" len="med"/>
              <a:tailEnd type="none" w="med" len="med"/>
            </a:ln>
          </p:spPr>
          <p:txBody>
            <a:bodyPr anchor="ctr" anchorCtr="0"/>
            <a:lstStyle/>
            <a:p>
              <a:r>
                <a:rPr lang="zh-CN" altLang="en-US" sz="2000">
                  <a:latin typeface="Arial" panose="020B0604020202020204" pitchFamily="34" charset="0"/>
                  <a:ea typeface="宋体" panose="02010600030101010101" pitchFamily="2" charset="-122"/>
                </a:rPr>
                <a:t>   总经理安全会议每周听取一次安全质量监察总部汇报隐患管控情况；</a:t>
              </a:r>
              <a:endParaRPr lang="en-US" altLang="zh-CN" sz="2000">
                <a:latin typeface="Arial" panose="020B0604020202020204" pitchFamily="34" charset="0"/>
                <a:ea typeface="宋体" panose="02010600030101010101" pitchFamily="2" charset="-122"/>
              </a:endParaRPr>
            </a:p>
            <a:p>
              <a:r>
                <a:rPr lang="zh-CN" altLang="en-US" sz="2000">
                  <a:latin typeface="Arial" panose="020B0604020202020204" pitchFamily="34" charset="0"/>
                  <a:ea typeface="宋体" panose="02010600030101010101" pitchFamily="2" charset="-122"/>
                </a:rPr>
                <a:t>   董事会每两个月听取一次安全质量监察总部汇报隐患管控情况。</a:t>
              </a:r>
            </a:p>
          </p:txBody>
        </p:sp>
      </p:grpSp>
      <p:sp>
        <p:nvSpPr>
          <p:cNvPr id="47140" name="直接箭头连接符 119"/>
          <p:cNvSpPr/>
          <p:nvPr/>
        </p:nvSpPr>
        <p:spPr>
          <a:xfrm flipH="1">
            <a:off x="2195513" y="5013325"/>
            <a:ext cx="0" cy="428625"/>
          </a:xfrm>
          <a:prstGeom prst="line">
            <a:avLst/>
          </a:prstGeom>
          <a:ln w="9525" cap="flat" cmpd="sng">
            <a:solidFill>
              <a:srgbClr val="71B3E5"/>
            </a:solidFill>
            <a:prstDash val="solid"/>
            <a:round/>
            <a:headEnd type="none" w="med" len="med"/>
            <a:tailEnd type="arrow" w="med" len="med"/>
          </a:ln>
        </p:spPr>
        <p:txBody>
          <a:bodyPr/>
          <a:lstStyle/>
          <a:p>
            <a:endParaRPr/>
          </a:p>
        </p:txBody>
      </p:sp>
      <p:sp>
        <p:nvSpPr>
          <p:cNvPr id="47141" name="直接箭头连接符 124"/>
          <p:cNvSpPr/>
          <p:nvPr/>
        </p:nvSpPr>
        <p:spPr>
          <a:xfrm flipH="1" flipV="1">
            <a:off x="2268538" y="5013325"/>
            <a:ext cx="0" cy="428625"/>
          </a:xfrm>
          <a:prstGeom prst="line">
            <a:avLst/>
          </a:prstGeom>
          <a:ln w="9525" cap="flat" cmpd="sng">
            <a:solidFill>
              <a:srgbClr val="71B3E5"/>
            </a:solidFill>
            <a:prstDash val="solid"/>
            <a:round/>
            <a:headEnd type="none" w="med" len="med"/>
            <a:tailEnd type="arrow" w="med" len="med"/>
          </a:ln>
        </p:spPr>
        <p:txBody>
          <a:bodyPr/>
          <a:lstStyle/>
          <a:p>
            <a:endParaRPr/>
          </a:p>
        </p:txBody>
      </p:sp>
    </p:spTree>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5"/>
          <p:cNvSpPr/>
          <p:nvPr/>
        </p:nvSpPr>
        <p:spPr>
          <a:xfrm>
            <a:off x="328613" y="1662113"/>
            <a:ext cx="8355012" cy="646112"/>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2" panose="05020102010507070707" charset="2"/>
            </a:pPr>
            <a:r>
              <a:rPr lang="en-US" altLang="zh-CN" sz="2400">
                <a:solidFill>
                  <a:srgbClr val="2C276D"/>
                </a:solidFill>
                <a:latin typeface="新宋体" panose="02010609030101010101" charset="-122"/>
                <a:ea typeface="新宋体" panose="02010609030101010101" charset="-122"/>
              </a:rPr>
              <a:t>2</a:t>
            </a:r>
            <a:r>
              <a:rPr lang="zh-CN" altLang="en-US" sz="2400">
                <a:solidFill>
                  <a:srgbClr val="2C276D"/>
                </a:solidFill>
                <a:latin typeface="新宋体" panose="02010609030101010101" charset="-122"/>
                <a:ea typeface="新宋体" panose="02010609030101010101" charset="-122"/>
              </a:rPr>
              <a:t>、规定参建各方安全质量隐患</a:t>
            </a:r>
            <a:r>
              <a:rPr lang="zh-CN" altLang="en-US" sz="2400">
                <a:solidFill>
                  <a:srgbClr val="2C276D"/>
                </a:solidFill>
                <a:latin typeface="新宋体" panose="02010609030101010101" charset="-122"/>
                <a:ea typeface="新宋体" panose="02010609030101010101" charset="-122"/>
                <a:hlinkClick r:id="rId2"/>
              </a:rPr>
              <a:t>排查频次</a:t>
            </a:r>
            <a:endParaRPr lang="en-US" altLang="zh-CN" sz="2400">
              <a:solidFill>
                <a:srgbClr val="2C276D"/>
              </a:solidFill>
              <a:latin typeface="新宋体" panose="02010609030101010101" charset="-122"/>
              <a:ea typeface="新宋体" panose="02010609030101010101" charset="-122"/>
            </a:endParaRPr>
          </a:p>
        </p:txBody>
      </p:sp>
      <p:sp>
        <p:nvSpPr>
          <p:cNvPr id="48130" name="矩形 3"/>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5"/>
          <p:cNvSpPr/>
          <p:nvPr/>
        </p:nvSpPr>
        <p:spPr>
          <a:xfrm>
            <a:off x="328613" y="2100263"/>
            <a:ext cx="8355012" cy="646112"/>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2" panose="05020102010507070707" charset="2"/>
            </a:pPr>
            <a:r>
              <a:rPr lang="en-US" altLang="zh-CN" sz="2400">
                <a:solidFill>
                  <a:srgbClr val="2C276D"/>
                </a:solidFill>
                <a:latin typeface="新宋体" panose="02010609030101010101" charset="-122"/>
                <a:ea typeface="新宋体" panose="02010609030101010101" charset="-122"/>
              </a:rPr>
              <a:t>3</a:t>
            </a:r>
            <a:r>
              <a:rPr lang="zh-CN" altLang="en-US" sz="2400">
                <a:solidFill>
                  <a:srgbClr val="2C276D"/>
                </a:solidFill>
                <a:latin typeface="新宋体" panose="02010609030101010101" charset="-122"/>
                <a:ea typeface="新宋体" panose="02010609030101010101" charset="-122"/>
              </a:rPr>
              <a:t>、明确参建各方安全质量隐患</a:t>
            </a:r>
            <a:r>
              <a:rPr lang="zh-CN" altLang="en-US" sz="2400">
                <a:solidFill>
                  <a:srgbClr val="2C276D"/>
                </a:solidFill>
                <a:latin typeface="新宋体" panose="02010609030101010101" charset="-122"/>
                <a:ea typeface="新宋体" panose="02010609030101010101" charset="-122"/>
                <a:hlinkClick r:id="rId2"/>
              </a:rPr>
              <a:t>响应</a:t>
            </a:r>
            <a:r>
              <a:rPr lang="zh-CN" altLang="en-US" sz="2400">
                <a:solidFill>
                  <a:srgbClr val="2C276D"/>
                </a:solidFill>
                <a:latin typeface="新宋体" panose="02010609030101010101" charset="-122"/>
                <a:ea typeface="新宋体" panose="02010609030101010101" charset="-122"/>
              </a:rPr>
              <a:t>时限、</a:t>
            </a:r>
            <a:r>
              <a:rPr lang="zh-CN" altLang="en-US" sz="2400">
                <a:solidFill>
                  <a:srgbClr val="2C276D"/>
                </a:solidFill>
                <a:latin typeface="新宋体" panose="02010609030101010101" charset="-122"/>
                <a:ea typeface="新宋体" panose="02010609030101010101" charset="-122"/>
                <a:hlinkClick r:id="rId3"/>
              </a:rPr>
              <a:t>治理</a:t>
            </a:r>
            <a:r>
              <a:rPr lang="zh-CN" altLang="en-US" sz="2400">
                <a:solidFill>
                  <a:srgbClr val="2C276D"/>
                </a:solidFill>
                <a:latin typeface="新宋体" panose="02010609030101010101" charset="-122"/>
                <a:ea typeface="新宋体" panose="02010609030101010101" charset="-122"/>
              </a:rPr>
              <a:t>范围及权限</a:t>
            </a:r>
            <a:endParaRPr lang="en-US" altLang="zh-CN" sz="2400">
              <a:solidFill>
                <a:srgbClr val="2C276D"/>
              </a:solidFill>
              <a:latin typeface="新宋体" panose="02010609030101010101" charset="-122"/>
              <a:ea typeface="新宋体" panose="02010609030101010101" charset="-122"/>
            </a:endParaRPr>
          </a:p>
        </p:txBody>
      </p:sp>
      <p:sp>
        <p:nvSpPr>
          <p:cNvPr id="49154" name="矩形 3"/>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5"/>
          <p:cNvSpPr/>
          <p:nvPr/>
        </p:nvSpPr>
        <p:spPr>
          <a:xfrm>
            <a:off x="328613" y="1704975"/>
            <a:ext cx="8355012" cy="560388"/>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2" panose="05020102010507070707" charset="2"/>
            </a:pPr>
            <a:r>
              <a:rPr lang="en-US" altLang="zh-CN" sz="2400">
                <a:solidFill>
                  <a:srgbClr val="2C276D"/>
                </a:solidFill>
                <a:latin typeface="新宋体" panose="02010609030101010101" charset="-122"/>
                <a:ea typeface="新宋体" panose="02010609030101010101" charset="-122"/>
              </a:rPr>
              <a:t>4</a:t>
            </a:r>
            <a:r>
              <a:rPr lang="zh-CN" altLang="en-US" sz="2400">
                <a:solidFill>
                  <a:srgbClr val="2C276D"/>
                </a:solidFill>
                <a:latin typeface="新宋体" panose="02010609030101010101" charset="-122"/>
                <a:ea typeface="新宋体" panose="02010609030101010101" charset="-122"/>
              </a:rPr>
              <a:t>、建立针对参建各方安全质量隐患工作的</a:t>
            </a:r>
            <a:r>
              <a:rPr lang="zh-CN" altLang="en-US" sz="2400">
                <a:solidFill>
                  <a:srgbClr val="2C276D"/>
                </a:solidFill>
                <a:latin typeface="新宋体" panose="02010609030101010101" charset="-122"/>
                <a:ea typeface="新宋体" panose="02010609030101010101" charset="-122"/>
                <a:hlinkClick r:id="rId2"/>
              </a:rPr>
              <a:t>考核</a:t>
            </a:r>
            <a:r>
              <a:rPr lang="zh-CN" altLang="en-US" sz="2400">
                <a:solidFill>
                  <a:srgbClr val="2C276D"/>
                </a:solidFill>
                <a:latin typeface="新宋体" panose="02010609030101010101" charset="-122"/>
                <a:ea typeface="新宋体" panose="02010609030101010101" charset="-122"/>
              </a:rPr>
              <a:t>机制</a:t>
            </a:r>
            <a:endParaRPr lang="en-US" altLang="zh-CN" sz="2400">
              <a:solidFill>
                <a:srgbClr val="2C276D"/>
              </a:solidFill>
              <a:latin typeface="新宋体" panose="02010609030101010101" charset="-122"/>
              <a:ea typeface="新宋体" panose="02010609030101010101" charset="-122"/>
            </a:endParaRPr>
          </a:p>
        </p:txBody>
      </p:sp>
      <p:sp>
        <p:nvSpPr>
          <p:cNvPr id="50178" name="矩形 3"/>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5"/>
          <p:cNvSpPr/>
          <p:nvPr/>
        </p:nvSpPr>
        <p:spPr>
          <a:xfrm>
            <a:off x="328613" y="1631950"/>
            <a:ext cx="8355012" cy="560388"/>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2" panose="05020102010507070707" charset="2"/>
            </a:pPr>
            <a:r>
              <a:rPr lang="en-US" altLang="zh-CN" sz="2400">
                <a:solidFill>
                  <a:srgbClr val="2C276D"/>
                </a:solidFill>
                <a:latin typeface="新宋体" panose="02010609030101010101" charset="-122"/>
                <a:ea typeface="新宋体" panose="02010609030101010101" charset="-122"/>
              </a:rPr>
              <a:t>5</a:t>
            </a:r>
            <a:r>
              <a:rPr lang="zh-CN" altLang="en-US" sz="2400">
                <a:solidFill>
                  <a:srgbClr val="2C276D"/>
                </a:solidFill>
                <a:latin typeface="新宋体" panose="02010609030101010101" charset="-122"/>
                <a:ea typeface="新宋体" panose="02010609030101010101" charset="-122"/>
              </a:rPr>
              <a:t>、根据合同制定违约</a:t>
            </a:r>
            <a:r>
              <a:rPr lang="zh-CN" altLang="en-US" sz="2400">
                <a:solidFill>
                  <a:srgbClr val="2C276D"/>
                </a:solidFill>
                <a:latin typeface="新宋体" panose="02010609030101010101" charset="-122"/>
                <a:ea typeface="新宋体" panose="02010609030101010101" charset="-122"/>
                <a:hlinkClick r:id="rId2"/>
              </a:rPr>
              <a:t>责任追究标准</a:t>
            </a:r>
            <a:r>
              <a:rPr lang="zh-CN" altLang="en-US" sz="2400">
                <a:solidFill>
                  <a:srgbClr val="2C276D"/>
                </a:solidFill>
                <a:latin typeface="新宋体" panose="02010609030101010101" charset="-122"/>
                <a:ea typeface="新宋体" panose="02010609030101010101" charset="-122"/>
              </a:rPr>
              <a:t>，追究相关方</a:t>
            </a:r>
            <a:r>
              <a:rPr lang="zh-CN" altLang="en-US" sz="2400">
                <a:solidFill>
                  <a:srgbClr val="2C276D"/>
                </a:solidFill>
                <a:latin typeface="新宋体" panose="02010609030101010101" charset="-122"/>
                <a:ea typeface="新宋体" panose="02010609030101010101" charset="-122"/>
                <a:hlinkClick r:id="rId3"/>
              </a:rPr>
              <a:t>违约</a:t>
            </a:r>
            <a:r>
              <a:rPr lang="zh-CN" altLang="en-US" sz="2400">
                <a:solidFill>
                  <a:srgbClr val="2C276D"/>
                </a:solidFill>
                <a:latin typeface="新宋体" panose="02010609030101010101" charset="-122"/>
                <a:ea typeface="新宋体" panose="02010609030101010101" charset="-122"/>
              </a:rPr>
              <a:t>责任</a:t>
            </a:r>
            <a:endParaRPr lang="en-US" altLang="zh-CN" sz="2400">
              <a:solidFill>
                <a:srgbClr val="2C276D"/>
              </a:solidFill>
              <a:latin typeface="新宋体" panose="02010609030101010101" charset="-122"/>
              <a:ea typeface="新宋体" panose="02010609030101010101" charset="-122"/>
            </a:endParaRPr>
          </a:p>
        </p:txBody>
      </p:sp>
      <p:sp>
        <p:nvSpPr>
          <p:cNvPr id="51202" name="矩形 3"/>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5"/>
          <p:cNvSpPr/>
          <p:nvPr/>
        </p:nvSpPr>
        <p:spPr>
          <a:xfrm>
            <a:off x="328613" y="1706563"/>
            <a:ext cx="8355012" cy="558800"/>
          </a:xfrm>
          <a:prstGeom prst="rect">
            <a:avLst/>
          </a:prstGeom>
          <a:noFill/>
          <a:ln w="9525">
            <a:noFill/>
          </a:ln>
        </p:spPr>
        <p:txBody>
          <a:bodyPr anchor="ctr" anchorCtr="0">
            <a:spAutoFit/>
          </a:bodyPr>
          <a:lstStyle/>
          <a:p>
            <a:pPr eaLnBrk="0" hangingPunct="0">
              <a:lnSpc>
                <a:spcPct val="150000"/>
              </a:lnSpc>
              <a:spcBef>
                <a:spcPct val="20000"/>
              </a:spcBef>
              <a:buClr>
                <a:schemeClr val="accent1"/>
              </a:buClr>
              <a:buSzPct val="70000"/>
              <a:buFont typeface="Wingdings 2" panose="05020102010507070707" charset="2"/>
            </a:pPr>
            <a:r>
              <a:rPr lang="en-US" altLang="zh-CN" sz="2400">
                <a:solidFill>
                  <a:srgbClr val="2C276D"/>
                </a:solidFill>
                <a:latin typeface="新宋体" panose="02010609030101010101" charset="-122"/>
                <a:ea typeface="新宋体" panose="02010609030101010101" charset="-122"/>
              </a:rPr>
              <a:t>6</a:t>
            </a:r>
            <a:r>
              <a:rPr lang="zh-CN" altLang="en-US" sz="2400">
                <a:solidFill>
                  <a:srgbClr val="2C276D"/>
                </a:solidFill>
                <a:latin typeface="新宋体" panose="02010609030101010101" charset="-122"/>
                <a:ea typeface="新宋体" panose="02010609030101010101" charset="-122"/>
              </a:rPr>
              <a:t>、安全质量隐患排查与治理流程</a:t>
            </a:r>
            <a:endParaRPr lang="en-US" altLang="zh-CN" sz="2400">
              <a:solidFill>
                <a:srgbClr val="2C276D"/>
              </a:solidFill>
              <a:latin typeface="新宋体" panose="02010609030101010101" charset="-122"/>
              <a:ea typeface="新宋体" panose="02010609030101010101" charset="-122"/>
            </a:endParaRPr>
          </a:p>
        </p:txBody>
      </p:sp>
      <p:sp>
        <p:nvSpPr>
          <p:cNvPr id="52226" name="Rectangle 3"/>
          <p:cNvSpPr/>
          <p:nvPr/>
        </p:nvSpPr>
        <p:spPr>
          <a:xfrm>
            <a:off x="971550" y="2486025"/>
            <a:ext cx="7391400" cy="2819400"/>
          </a:xfrm>
          <a:prstGeom prst="rect">
            <a:avLst/>
          </a:prstGeom>
          <a:noFill/>
          <a:ln w="9525">
            <a:noFill/>
          </a:ln>
        </p:spPr>
        <p:txBody>
          <a:bodyPr anchor="t" anchorCtr="0"/>
          <a:lstStyle/>
          <a:p>
            <a:pPr marL="342900" indent="-342900">
              <a:lnSpc>
                <a:spcPct val="150000"/>
              </a:lnSpc>
              <a:spcBef>
                <a:spcPct val="20000"/>
              </a:spcBef>
              <a:buClr>
                <a:srgbClr val="FF0000"/>
              </a:buClr>
              <a:buSzPct val="75000"/>
              <a:buFont typeface="Wingdings" panose="05000000000000000000" pitchFamily="2" charset="2"/>
            </a:pPr>
            <a:r>
              <a:rPr lang="zh-CN" altLang="en-US" sz="2400">
                <a:solidFill>
                  <a:srgbClr val="2C276D"/>
                </a:solidFill>
                <a:latin typeface="新宋体" panose="02010609030101010101" charset="-122"/>
                <a:ea typeface="新宋体" panose="02010609030101010101" charset="-122"/>
              </a:rPr>
              <a:t>（</a:t>
            </a:r>
            <a:r>
              <a:rPr lang="en-US" altLang="zh-CN" sz="2400">
                <a:solidFill>
                  <a:srgbClr val="2C276D"/>
                </a:solidFill>
                <a:latin typeface="新宋体" panose="02010609030101010101" charset="-122"/>
                <a:ea typeface="新宋体" panose="02010609030101010101" charset="-122"/>
              </a:rPr>
              <a:t>1</a:t>
            </a:r>
            <a:r>
              <a:rPr lang="zh-CN" altLang="en-US" sz="2400">
                <a:solidFill>
                  <a:srgbClr val="2C276D"/>
                </a:solidFill>
                <a:latin typeface="新宋体" panose="02010609030101010101" charset="-122"/>
                <a:ea typeface="新宋体" panose="02010609030101010101" charset="-122"/>
              </a:rPr>
              <a:t>）</a:t>
            </a:r>
            <a:r>
              <a:rPr lang="zh-CN" altLang="en-US" sz="2400">
                <a:solidFill>
                  <a:srgbClr val="2C276D"/>
                </a:solidFill>
                <a:latin typeface="新宋体" panose="02010609030101010101" charset="-122"/>
                <a:ea typeface="新宋体" panose="02010609030101010101" charset="-122"/>
                <a:hlinkClick r:id="rId2"/>
              </a:rPr>
              <a:t>施工单位安全质量隐患排查与治理流程</a:t>
            </a:r>
            <a:endParaRPr lang="en-US" altLang="zh-CN" sz="2400">
              <a:solidFill>
                <a:srgbClr val="2C276D"/>
              </a:solidFill>
              <a:latin typeface="新宋体" panose="02010609030101010101" charset="-122"/>
              <a:ea typeface="新宋体" panose="02010609030101010101" charset="-122"/>
            </a:endParaRPr>
          </a:p>
          <a:p>
            <a:pPr marL="342900" indent="-342900">
              <a:lnSpc>
                <a:spcPct val="150000"/>
              </a:lnSpc>
              <a:spcBef>
                <a:spcPct val="20000"/>
              </a:spcBef>
              <a:buClr>
                <a:srgbClr val="FF0000"/>
              </a:buClr>
              <a:buSzPct val="75000"/>
              <a:buFont typeface="Wingdings" panose="05000000000000000000" pitchFamily="2" charset="2"/>
            </a:pPr>
            <a:r>
              <a:rPr lang="zh-CN" altLang="en-US" sz="2400">
                <a:solidFill>
                  <a:srgbClr val="2C276D"/>
                </a:solidFill>
                <a:latin typeface="新宋体" panose="02010609030101010101" charset="-122"/>
                <a:ea typeface="新宋体" panose="02010609030101010101" charset="-122"/>
              </a:rPr>
              <a:t>（</a:t>
            </a:r>
            <a:r>
              <a:rPr lang="en-US" altLang="zh-CN" sz="2400">
                <a:solidFill>
                  <a:srgbClr val="2C276D"/>
                </a:solidFill>
                <a:latin typeface="新宋体" panose="02010609030101010101" charset="-122"/>
                <a:ea typeface="新宋体" panose="02010609030101010101" charset="-122"/>
              </a:rPr>
              <a:t>2</a:t>
            </a:r>
            <a:r>
              <a:rPr lang="zh-CN" altLang="en-US" sz="2400">
                <a:solidFill>
                  <a:srgbClr val="2C276D"/>
                </a:solidFill>
                <a:latin typeface="新宋体" panose="02010609030101010101" charset="-122"/>
                <a:ea typeface="新宋体" panose="02010609030101010101" charset="-122"/>
              </a:rPr>
              <a:t>）</a:t>
            </a:r>
            <a:r>
              <a:rPr lang="zh-CN" altLang="en-US" sz="2400">
                <a:solidFill>
                  <a:srgbClr val="2C276D"/>
                </a:solidFill>
                <a:latin typeface="新宋体" panose="02010609030101010101" charset="-122"/>
                <a:ea typeface="新宋体" panose="02010609030101010101" charset="-122"/>
                <a:hlinkClick r:id="rId3"/>
              </a:rPr>
              <a:t>监理单位安全质量隐患排查与治理流程</a:t>
            </a:r>
            <a:endParaRPr lang="en-US" altLang="zh-CN" sz="2400">
              <a:solidFill>
                <a:srgbClr val="2C276D"/>
              </a:solidFill>
              <a:latin typeface="新宋体" panose="02010609030101010101" charset="-122"/>
              <a:ea typeface="新宋体" panose="02010609030101010101" charset="-122"/>
            </a:endParaRPr>
          </a:p>
          <a:p>
            <a:pPr marL="342900" indent="-342900">
              <a:lnSpc>
                <a:spcPct val="150000"/>
              </a:lnSpc>
              <a:spcBef>
                <a:spcPct val="20000"/>
              </a:spcBef>
              <a:buClr>
                <a:srgbClr val="FF0000"/>
              </a:buClr>
              <a:buSzPct val="75000"/>
              <a:buFont typeface="Wingdings" panose="05000000000000000000" pitchFamily="2" charset="2"/>
            </a:pPr>
            <a:r>
              <a:rPr lang="zh-CN" altLang="en-US" sz="2400">
                <a:solidFill>
                  <a:srgbClr val="2C276D"/>
                </a:solidFill>
                <a:latin typeface="新宋体" panose="02010609030101010101" charset="-122"/>
                <a:ea typeface="新宋体" panose="02010609030101010101" charset="-122"/>
              </a:rPr>
              <a:t>（</a:t>
            </a:r>
            <a:r>
              <a:rPr lang="en-US" altLang="zh-CN" sz="2400">
                <a:solidFill>
                  <a:srgbClr val="2C276D"/>
                </a:solidFill>
                <a:latin typeface="新宋体" panose="02010609030101010101" charset="-122"/>
                <a:ea typeface="新宋体" panose="02010609030101010101" charset="-122"/>
              </a:rPr>
              <a:t>3</a:t>
            </a:r>
            <a:r>
              <a:rPr lang="zh-CN" altLang="en-US" sz="2400">
                <a:solidFill>
                  <a:srgbClr val="2C276D"/>
                </a:solidFill>
                <a:latin typeface="新宋体" panose="02010609030101010101" charset="-122"/>
                <a:ea typeface="新宋体" panose="02010609030101010101" charset="-122"/>
              </a:rPr>
              <a:t>）</a:t>
            </a:r>
            <a:r>
              <a:rPr lang="zh-CN" altLang="en-US" sz="2400">
                <a:solidFill>
                  <a:srgbClr val="2C276D"/>
                </a:solidFill>
                <a:latin typeface="新宋体" panose="02010609030101010101" charset="-122"/>
                <a:ea typeface="新宋体" panose="02010609030101010101" charset="-122"/>
                <a:hlinkClick r:id="rId4"/>
              </a:rPr>
              <a:t>项目管理单位安全质量隐患排查与治理流程</a:t>
            </a:r>
            <a:endParaRPr lang="en-US" altLang="zh-CN" sz="2400">
              <a:solidFill>
                <a:srgbClr val="2C276D"/>
              </a:solidFill>
              <a:latin typeface="新宋体" panose="02010609030101010101" charset="-122"/>
              <a:ea typeface="新宋体" panose="02010609030101010101" charset="-122"/>
            </a:endParaRPr>
          </a:p>
          <a:p>
            <a:pPr marL="342900" indent="-342900">
              <a:lnSpc>
                <a:spcPct val="150000"/>
              </a:lnSpc>
              <a:spcBef>
                <a:spcPct val="20000"/>
              </a:spcBef>
              <a:buClr>
                <a:srgbClr val="FF0000"/>
              </a:buClr>
              <a:buSzPct val="75000"/>
              <a:buFont typeface="Wingdings" panose="05000000000000000000" pitchFamily="2" charset="2"/>
            </a:pPr>
            <a:r>
              <a:rPr lang="zh-CN" altLang="en-US" sz="2400">
                <a:solidFill>
                  <a:srgbClr val="2C276D"/>
                </a:solidFill>
                <a:latin typeface="新宋体" panose="02010609030101010101" charset="-122"/>
                <a:ea typeface="新宋体" panose="02010609030101010101" charset="-122"/>
              </a:rPr>
              <a:t>（</a:t>
            </a:r>
            <a:r>
              <a:rPr lang="en-US" altLang="zh-CN" sz="2400">
                <a:solidFill>
                  <a:srgbClr val="2C276D"/>
                </a:solidFill>
                <a:latin typeface="新宋体" panose="02010609030101010101" charset="-122"/>
                <a:ea typeface="新宋体" panose="02010609030101010101" charset="-122"/>
              </a:rPr>
              <a:t>4</a:t>
            </a:r>
            <a:r>
              <a:rPr lang="zh-CN" altLang="en-US" sz="2400">
                <a:solidFill>
                  <a:srgbClr val="2C276D"/>
                </a:solidFill>
                <a:latin typeface="新宋体" panose="02010609030101010101" charset="-122"/>
                <a:ea typeface="新宋体" panose="02010609030101010101" charset="-122"/>
              </a:rPr>
              <a:t>）</a:t>
            </a:r>
            <a:r>
              <a:rPr lang="zh-CN" altLang="en-US" sz="2400">
                <a:solidFill>
                  <a:srgbClr val="2C276D"/>
                </a:solidFill>
                <a:latin typeface="新宋体" panose="02010609030101010101" charset="-122"/>
                <a:ea typeface="新宋体" panose="02010609030101010101" charset="-122"/>
                <a:hlinkClick r:id="rId5"/>
              </a:rPr>
              <a:t>安质总部安全质量隐患排查与治理流程</a:t>
            </a:r>
            <a:endParaRPr lang="en-US" altLang="zh-CN" sz="2400">
              <a:solidFill>
                <a:srgbClr val="2C276D"/>
              </a:solidFill>
              <a:latin typeface="新宋体" panose="02010609030101010101" charset="-122"/>
              <a:ea typeface="新宋体" panose="02010609030101010101" charset="-122"/>
            </a:endParaRPr>
          </a:p>
          <a:p>
            <a:pPr marL="342900" indent="-342900">
              <a:lnSpc>
                <a:spcPct val="150000"/>
              </a:lnSpc>
              <a:spcBef>
                <a:spcPct val="20000"/>
              </a:spcBef>
              <a:buClr>
                <a:srgbClr val="FF0000"/>
              </a:buClr>
              <a:buSzPct val="75000"/>
              <a:buFont typeface="Wingdings" panose="05000000000000000000" pitchFamily="2" charset="2"/>
            </a:pPr>
            <a:endParaRPr lang="zh-CN" altLang="zh-CN" sz="2400">
              <a:solidFill>
                <a:srgbClr val="0000FF"/>
              </a:solidFill>
              <a:latin typeface="Arial" panose="020B0604020202020204" pitchFamily="34" charset="0"/>
            </a:endParaRPr>
          </a:p>
        </p:txBody>
      </p:sp>
      <p:sp>
        <p:nvSpPr>
          <p:cNvPr id="52227" name="矩形 4"/>
          <p:cNvSpPr/>
          <p:nvPr/>
        </p:nvSpPr>
        <p:spPr>
          <a:xfrm>
            <a:off x="539750" y="765175"/>
            <a:ext cx="8280400" cy="522288"/>
          </a:xfrm>
          <a:prstGeom prst="rect">
            <a:avLst/>
          </a:prstGeom>
          <a:noFill/>
          <a:ln w="9525">
            <a:noFill/>
          </a:ln>
        </p:spPr>
        <p:txBody>
          <a:bodyPr anchor="t" anchorCtr="0">
            <a:spAutoFit/>
          </a:bodyPr>
          <a:lstStyle/>
          <a:p>
            <a:r>
              <a:rPr lang="zh-CN" altLang="en-US" sz="2800">
                <a:solidFill>
                  <a:schemeClr val="bg1"/>
                </a:solidFill>
                <a:latin typeface="黑体" panose="02010609060101010101" charset="-122"/>
                <a:ea typeface="黑体" panose="02010609060101010101" charset="-122"/>
              </a:rPr>
              <a:t>（二）编制安全质量隐患排查与治理管理办法</a:t>
            </a:r>
            <a:endParaRPr lang="en-US" altLang="zh-CN" sz="28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矩形 2"/>
          <p:cNvSpPr/>
          <p:nvPr/>
        </p:nvSpPr>
        <p:spPr>
          <a:xfrm>
            <a:off x="1133475" y="781050"/>
            <a:ext cx="6408738" cy="584200"/>
          </a:xfrm>
          <a:prstGeom prst="rect">
            <a:avLst/>
          </a:prstGeom>
          <a:noFill/>
          <a:ln w="9525">
            <a:noFill/>
          </a:ln>
        </p:spPr>
        <p:txBody>
          <a:bodyPr anchor="t" anchorCtr="0">
            <a:spAutoFit/>
          </a:bodyPr>
          <a:lstStyle/>
          <a:p>
            <a:pPr>
              <a:spcBef>
                <a:spcPct val="50000"/>
              </a:spcBef>
              <a:buClr>
                <a:schemeClr val="tx1"/>
              </a:buClr>
            </a:pPr>
            <a:r>
              <a:rPr lang="zh-CN" altLang="en-US" sz="3200">
                <a:solidFill>
                  <a:srgbClr val="FFFFFF"/>
                </a:solidFill>
                <a:latin typeface="Arial" panose="020B0604020202020204" pitchFamily="34" charset="0"/>
                <a:ea typeface="黑体" panose="02010609060101010101" charset="-122"/>
              </a:rPr>
              <a:t>（三）信息系统平台</a:t>
            </a:r>
            <a:endParaRPr lang="en-US" altLang="zh-CN" sz="3200">
              <a:solidFill>
                <a:srgbClr val="FFFFFF"/>
              </a:solidFill>
              <a:latin typeface="Arial" panose="020B0604020202020204" pitchFamily="34" charset="0"/>
              <a:ea typeface="黑体" panose="02010609060101010101" charset="-122"/>
            </a:endParaRPr>
          </a:p>
        </p:txBody>
      </p:sp>
      <p:sp>
        <p:nvSpPr>
          <p:cNvPr id="53250" name="Rectangle 3"/>
          <p:cNvSpPr/>
          <p:nvPr/>
        </p:nvSpPr>
        <p:spPr>
          <a:xfrm>
            <a:off x="966788" y="1628775"/>
            <a:ext cx="6629400" cy="533400"/>
          </a:xfrm>
          <a:prstGeom prst="rect">
            <a:avLst/>
          </a:prstGeom>
          <a:noFill/>
          <a:ln w="9525">
            <a:noFill/>
          </a:ln>
        </p:spPr>
        <p:txBody>
          <a:bodyPr anchor="t" anchorCtr="0"/>
          <a:lstStyle/>
          <a:p>
            <a:pPr marL="342900" indent="-342900">
              <a:lnSpc>
                <a:spcPct val="150000"/>
              </a:lnSpc>
              <a:spcBef>
                <a:spcPct val="20000"/>
              </a:spcBef>
              <a:buClr>
                <a:srgbClr val="FF0000"/>
              </a:buClr>
              <a:buSzPct val="75000"/>
              <a:buFont typeface="Wingdings" panose="05000000000000000000" pitchFamily="2" charset="2"/>
            </a:pPr>
            <a:r>
              <a:rPr lang="en-US" altLang="zh-CN" sz="2400">
                <a:solidFill>
                  <a:srgbClr val="2C276D"/>
                </a:solidFill>
                <a:latin typeface="新宋体" panose="02010609030101010101" charset="-122"/>
                <a:ea typeface="新宋体" panose="02010609030101010101" charset="-122"/>
              </a:rPr>
              <a:t>1</a:t>
            </a:r>
            <a:r>
              <a:rPr lang="zh-CN" altLang="en-US" sz="2400">
                <a:solidFill>
                  <a:srgbClr val="2C276D"/>
                </a:solidFill>
                <a:latin typeface="新宋体" panose="02010609030101010101" charset="-122"/>
                <a:ea typeface="新宋体" panose="02010609030101010101" charset="-122"/>
              </a:rPr>
              <a:t>、系统功能构成介绍</a:t>
            </a:r>
            <a:endParaRPr lang="zh-CN" altLang="zh-CN" sz="2400">
              <a:solidFill>
                <a:srgbClr val="2C276D"/>
              </a:solidFill>
              <a:latin typeface="新宋体" panose="02010609030101010101" charset="-122"/>
              <a:ea typeface="新宋体" panose="02010609030101010101" charset="-122"/>
            </a:endParaRPr>
          </a:p>
        </p:txBody>
      </p:sp>
      <p:pic>
        <p:nvPicPr>
          <p:cNvPr id="53251" name="图片 34"/>
          <p:cNvPicPr preferRelativeResize="0"/>
          <p:nvPr/>
        </p:nvPicPr>
        <p:blipFill>
          <a:blip r:embed="rId2"/>
          <a:stretch>
            <a:fillRect/>
          </a:stretch>
        </p:blipFill>
        <p:spPr>
          <a:xfrm>
            <a:off x="906463" y="2449513"/>
            <a:ext cx="6505575" cy="561975"/>
          </a:xfrm>
          <a:prstGeom prst="rect">
            <a:avLst/>
          </a:prstGeom>
          <a:noFill/>
          <a:ln w="9525">
            <a:noFill/>
          </a:ln>
        </p:spPr>
      </p:pic>
      <p:pic>
        <p:nvPicPr>
          <p:cNvPr id="53252" name="图片 35"/>
          <p:cNvPicPr preferRelativeResize="0"/>
          <p:nvPr/>
        </p:nvPicPr>
        <p:blipFill>
          <a:blip r:embed="rId3"/>
          <a:stretch>
            <a:fillRect/>
          </a:stretch>
        </p:blipFill>
        <p:spPr>
          <a:xfrm>
            <a:off x="395288" y="3440113"/>
            <a:ext cx="1044575" cy="457200"/>
          </a:xfrm>
          <a:prstGeom prst="rect">
            <a:avLst/>
          </a:prstGeom>
          <a:noFill/>
          <a:ln w="9525">
            <a:noFill/>
          </a:ln>
        </p:spPr>
      </p:pic>
      <p:pic>
        <p:nvPicPr>
          <p:cNvPr id="53253" name="图片 36"/>
          <p:cNvPicPr preferRelativeResize="0"/>
          <p:nvPr/>
        </p:nvPicPr>
        <p:blipFill>
          <a:blip r:embed="rId4"/>
          <a:stretch>
            <a:fillRect/>
          </a:stretch>
        </p:blipFill>
        <p:spPr>
          <a:xfrm>
            <a:off x="1384300" y="3440113"/>
            <a:ext cx="1069975" cy="457200"/>
          </a:xfrm>
          <a:prstGeom prst="rect">
            <a:avLst/>
          </a:prstGeom>
          <a:noFill/>
          <a:ln w="9525">
            <a:noFill/>
          </a:ln>
        </p:spPr>
      </p:pic>
      <p:pic>
        <p:nvPicPr>
          <p:cNvPr id="53254" name="图片 37"/>
          <p:cNvPicPr preferRelativeResize="0"/>
          <p:nvPr/>
        </p:nvPicPr>
        <p:blipFill>
          <a:blip r:embed="rId5"/>
          <a:stretch>
            <a:fillRect/>
          </a:stretch>
        </p:blipFill>
        <p:spPr>
          <a:xfrm>
            <a:off x="2427288" y="3440113"/>
            <a:ext cx="1069975" cy="457200"/>
          </a:xfrm>
          <a:prstGeom prst="rect">
            <a:avLst/>
          </a:prstGeom>
          <a:noFill/>
          <a:ln w="9525">
            <a:noFill/>
          </a:ln>
        </p:spPr>
      </p:pic>
      <p:pic>
        <p:nvPicPr>
          <p:cNvPr id="53255" name="图片 4"/>
          <p:cNvPicPr preferRelativeResize="0"/>
          <p:nvPr/>
        </p:nvPicPr>
        <p:blipFill>
          <a:blip r:embed="rId6"/>
          <a:stretch>
            <a:fillRect/>
          </a:stretch>
        </p:blipFill>
        <p:spPr>
          <a:xfrm>
            <a:off x="3471863" y="3440113"/>
            <a:ext cx="1069975" cy="457200"/>
          </a:xfrm>
          <a:prstGeom prst="rect">
            <a:avLst/>
          </a:prstGeom>
          <a:noFill/>
          <a:ln w="9525">
            <a:noFill/>
          </a:ln>
        </p:spPr>
      </p:pic>
      <p:pic>
        <p:nvPicPr>
          <p:cNvPr id="53256" name="图片 5"/>
          <p:cNvPicPr preferRelativeResize="0"/>
          <p:nvPr/>
        </p:nvPicPr>
        <p:blipFill>
          <a:blip r:embed="rId7"/>
          <a:stretch>
            <a:fillRect/>
          </a:stretch>
        </p:blipFill>
        <p:spPr>
          <a:xfrm>
            <a:off x="5464175" y="3440113"/>
            <a:ext cx="1069975" cy="457200"/>
          </a:xfrm>
          <a:prstGeom prst="rect">
            <a:avLst/>
          </a:prstGeom>
          <a:noFill/>
          <a:ln w="9525">
            <a:noFill/>
          </a:ln>
        </p:spPr>
      </p:pic>
      <p:pic>
        <p:nvPicPr>
          <p:cNvPr id="53257" name="图片 6"/>
          <p:cNvPicPr preferRelativeResize="0"/>
          <p:nvPr/>
        </p:nvPicPr>
        <p:blipFill>
          <a:blip r:embed="rId8"/>
          <a:stretch>
            <a:fillRect/>
          </a:stretch>
        </p:blipFill>
        <p:spPr>
          <a:xfrm>
            <a:off x="4516438" y="3440113"/>
            <a:ext cx="1008062" cy="457200"/>
          </a:xfrm>
          <a:prstGeom prst="rect">
            <a:avLst/>
          </a:prstGeom>
          <a:noFill/>
          <a:ln w="9525">
            <a:noFill/>
          </a:ln>
        </p:spPr>
      </p:pic>
      <p:pic>
        <p:nvPicPr>
          <p:cNvPr id="53258" name="图片 7"/>
          <p:cNvPicPr preferRelativeResize="0"/>
          <p:nvPr/>
        </p:nvPicPr>
        <p:blipFill>
          <a:blip r:embed="rId9"/>
          <a:stretch>
            <a:fillRect/>
          </a:stretch>
        </p:blipFill>
        <p:spPr>
          <a:xfrm>
            <a:off x="6469063" y="3440113"/>
            <a:ext cx="944562" cy="457200"/>
          </a:xfrm>
          <a:prstGeom prst="rect">
            <a:avLst/>
          </a:prstGeom>
          <a:noFill/>
          <a:ln w="9525">
            <a:noFill/>
          </a:ln>
        </p:spPr>
      </p:pic>
      <p:pic>
        <p:nvPicPr>
          <p:cNvPr id="53259" name="图片 18"/>
          <p:cNvPicPr preferRelativeResize="0"/>
          <p:nvPr/>
        </p:nvPicPr>
        <p:blipFill>
          <a:blip r:embed="rId10"/>
          <a:stretch>
            <a:fillRect/>
          </a:stretch>
        </p:blipFill>
        <p:spPr>
          <a:xfrm>
            <a:off x="7369175" y="3440113"/>
            <a:ext cx="1157288" cy="457200"/>
          </a:xfrm>
          <a:prstGeom prst="rect">
            <a:avLst/>
          </a:prstGeom>
          <a:noFill/>
          <a:ln w="9525">
            <a:noFill/>
          </a:ln>
        </p:spPr>
      </p:pic>
      <p:sp>
        <p:nvSpPr>
          <p:cNvPr id="2278" name="直接连接符 16"/>
          <p:cNvSpPr/>
          <p:nvPr/>
        </p:nvSpPr>
        <p:spPr>
          <a:xfrm flipH="1">
            <a:off x="4106863" y="29829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79" name="直接连接符 17"/>
          <p:cNvSpPr/>
          <p:nvPr/>
        </p:nvSpPr>
        <p:spPr>
          <a:xfrm flipH="1">
            <a:off x="1011238" y="3211513"/>
            <a:ext cx="6981825" cy="1587"/>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0" name="直接连接符 19"/>
          <p:cNvSpPr/>
          <p:nvPr/>
        </p:nvSpPr>
        <p:spPr>
          <a:xfrm flipH="1">
            <a:off x="9826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1" name="直接连接符 20"/>
          <p:cNvSpPr/>
          <p:nvPr/>
        </p:nvSpPr>
        <p:spPr>
          <a:xfrm flipH="1">
            <a:off x="19732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2" name="直接连接符 21"/>
          <p:cNvSpPr/>
          <p:nvPr/>
        </p:nvSpPr>
        <p:spPr>
          <a:xfrm flipH="1">
            <a:off x="29638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3" name="直接连接符 22"/>
          <p:cNvSpPr/>
          <p:nvPr/>
        </p:nvSpPr>
        <p:spPr>
          <a:xfrm flipH="1">
            <a:off x="39544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4" name="直接连接符 23"/>
          <p:cNvSpPr/>
          <p:nvPr/>
        </p:nvSpPr>
        <p:spPr>
          <a:xfrm flipH="1">
            <a:off x="49450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5" name="直接连接符 24"/>
          <p:cNvSpPr/>
          <p:nvPr/>
        </p:nvSpPr>
        <p:spPr>
          <a:xfrm flipH="1">
            <a:off x="60118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6" name="直接连接符 25"/>
          <p:cNvSpPr/>
          <p:nvPr/>
        </p:nvSpPr>
        <p:spPr>
          <a:xfrm flipH="1">
            <a:off x="69262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287" name="直接连接符 26"/>
          <p:cNvSpPr/>
          <p:nvPr/>
        </p:nvSpPr>
        <p:spPr>
          <a:xfrm flipH="1">
            <a:off x="7993063" y="32115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grpSp>
        <p:nvGrpSpPr>
          <p:cNvPr id="2" name="Group 240"/>
          <p:cNvGrpSpPr/>
          <p:nvPr/>
        </p:nvGrpSpPr>
        <p:grpSpPr>
          <a:xfrm>
            <a:off x="136525" y="4537075"/>
            <a:ext cx="685800" cy="1790700"/>
            <a:chOff x="601663" y="4344988"/>
            <a:chExt cx="685800" cy="1790700"/>
          </a:xfrm>
        </p:grpSpPr>
        <p:pic>
          <p:nvPicPr>
            <p:cNvPr id="53271" name="图片 32"/>
            <p:cNvPicPr preferRelativeResize="0"/>
            <p:nvPr/>
          </p:nvPicPr>
          <p:blipFill>
            <a:blip r:embed="rId11"/>
            <a:stretch>
              <a:fillRect/>
            </a:stretch>
          </p:blipFill>
          <p:spPr>
            <a:xfrm>
              <a:off x="601663" y="4344988"/>
              <a:ext cx="381000" cy="1790700"/>
            </a:xfrm>
            <a:prstGeom prst="rect">
              <a:avLst/>
            </a:prstGeom>
            <a:noFill/>
            <a:ln w="9525">
              <a:noFill/>
            </a:ln>
          </p:spPr>
        </p:pic>
        <p:pic>
          <p:nvPicPr>
            <p:cNvPr id="53272" name="图片 33"/>
            <p:cNvPicPr preferRelativeResize="0"/>
            <p:nvPr/>
          </p:nvPicPr>
          <p:blipFill>
            <a:blip r:embed="rId12"/>
            <a:stretch>
              <a:fillRect/>
            </a:stretch>
          </p:blipFill>
          <p:spPr>
            <a:xfrm>
              <a:off x="906463" y="4344988"/>
              <a:ext cx="381000" cy="1790700"/>
            </a:xfrm>
            <a:prstGeom prst="rect">
              <a:avLst/>
            </a:prstGeom>
            <a:noFill/>
            <a:ln w="9525">
              <a:noFill/>
            </a:ln>
          </p:spPr>
        </p:pic>
      </p:grpSp>
      <p:grpSp>
        <p:nvGrpSpPr>
          <p:cNvPr id="3" name="Group 243"/>
          <p:cNvGrpSpPr/>
          <p:nvPr/>
        </p:nvGrpSpPr>
        <p:grpSpPr>
          <a:xfrm>
            <a:off x="822325" y="4575175"/>
            <a:ext cx="990600" cy="1790700"/>
            <a:chOff x="1363663" y="4344988"/>
            <a:chExt cx="990600" cy="1790700"/>
          </a:xfrm>
        </p:grpSpPr>
        <p:pic>
          <p:nvPicPr>
            <p:cNvPr id="53274" name="图片 29"/>
            <p:cNvPicPr preferRelativeResize="0"/>
            <p:nvPr/>
          </p:nvPicPr>
          <p:blipFill>
            <a:blip r:embed="rId13"/>
            <a:stretch>
              <a:fillRect/>
            </a:stretch>
          </p:blipFill>
          <p:spPr>
            <a:xfrm>
              <a:off x="1363663" y="4344988"/>
              <a:ext cx="381000" cy="1790700"/>
            </a:xfrm>
            <a:prstGeom prst="rect">
              <a:avLst/>
            </a:prstGeom>
            <a:noFill/>
            <a:ln w="9525">
              <a:noFill/>
            </a:ln>
          </p:spPr>
        </p:pic>
        <p:pic>
          <p:nvPicPr>
            <p:cNvPr id="53275" name="图片 30"/>
            <p:cNvPicPr preferRelativeResize="0"/>
            <p:nvPr/>
          </p:nvPicPr>
          <p:blipFill>
            <a:blip r:embed="rId14"/>
            <a:stretch>
              <a:fillRect/>
            </a:stretch>
          </p:blipFill>
          <p:spPr>
            <a:xfrm>
              <a:off x="1668463" y="4344988"/>
              <a:ext cx="381000" cy="1790700"/>
            </a:xfrm>
            <a:prstGeom prst="rect">
              <a:avLst/>
            </a:prstGeom>
            <a:noFill/>
            <a:ln w="9525">
              <a:noFill/>
            </a:ln>
          </p:spPr>
        </p:pic>
        <p:pic>
          <p:nvPicPr>
            <p:cNvPr id="53276" name="图片 31"/>
            <p:cNvPicPr preferRelativeResize="0"/>
            <p:nvPr/>
          </p:nvPicPr>
          <p:blipFill>
            <a:blip r:embed="rId15"/>
            <a:stretch>
              <a:fillRect/>
            </a:stretch>
          </p:blipFill>
          <p:spPr>
            <a:xfrm>
              <a:off x="1973263" y="4344988"/>
              <a:ext cx="381000" cy="1790700"/>
            </a:xfrm>
            <a:prstGeom prst="rect">
              <a:avLst/>
            </a:prstGeom>
            <a:noFill/>
            <a:ln w="9525">
              <a:noFill/>
            </a:ln>
          </p:spPr>
        </p:pic>
      </p:grpSp>
      <p:grpSp>
        <p:nvGrpSpPr>
          <p:cNvPr id="4" name="Group 247"/>
          <p:cNvGrpSpPr/>
          <p:nvPr/>
        </p:nvGrpSpPr>
        <p:grpSpPr>
          <a:xfrm>
            <a:off x="1812925" y="4537075"/>
            <a:ext cx="685800" cy="1790700"/>
            <a:chOff x="2430463" y="4344988"/>
            <a:chExt cx="685800" cy="1790700"/>
          </a:xfrm>
        </p:grpSpPr>
        <p:pic>
          <p:nvPicPr>
            <p:cNvPr id="53278" name="图片 27"/>
            <p:cNvPicPr preferRelativeResize="0"/>
            <p:nvPr/>
          </p:nvPicPr>
          <p:blipFill>
            <a:blip r:embed="rId16"/>
            <a:stretch>
              <a:fillRect/>
            </a:stretch>
          </p:blipFill>
          <p:spPr>
            <a:xfrm>
              <a:off x="2430463" y="4344988"/>
              <a:ext cx="381000" cy="1790700"/>
            </a:xfrm>
            <a:prstGeom prst="rect">
              <a:avLst/>
            </a:prstGeom>
            <a:noFill/>
            <a:ln w="9525">
              <a:noFill/>
            </a:ln>
          </p:spPr>
        </p:pic>
        <p:pic>
          <p:nvPicPr>
            <p:cNvPr id="53279" name="图片 28"/>
            <p:cNvPicPr preferRelativeResize="0"/>
            <p:nvPr/>
          </p:nvPicPr>
          <p:blipFill>
            <a:blip r:embed="rId17"/>
            <a:stretch>
              <a:fillRect/>
            </a:stretch>
          </p:blipFill>
          <p:spPr>
            <a:xfrm>
              <a:off x="2735263" y="4344988"/>
              <a:ext cx="381000" cy="1790700"/>
            </a:xfrm>
            <a:prstGeom prst="rect">
              <a:avLst/>
            </a:prstGeom>
            <a:noFill/>
            <a:ln w="9525">
              <a:noFill/>
            </a:ln>
          </p:spPr>
        </p:pic>
      </p:grpSp>
      <p:pic>
        <p:nvPicPr>
          <p:cNvPr id="2298" name="Picture 26"/>
          <p:cNvPicPr preferRelativeResize="0"/>
          <p:nvPr/>
        </p:nvPicPr>
        <p:blipFill>
          <a:blip r:embed="rId18"/>
          <a:stretch>
            <a:fillRect/>
          </a:stretch>
        </p:blipFill>
        <p:spPr>
          <a:xfrm>
            <a:off x="3192463" y="4364038"/>
            <a:ext cx="1085850" cy="1771650"/>
          </a:xfrm>
          <a:prstGeom prst="rect">
            <a:avLst/>
          </a:prstGeom>
          <a:noFill/>
          <a:ln w="9525">
            <a:noFill/>
          </a:ln>
        </p:spPr>
      </p:pic>
      <p:pic>
        <p:nvPicPr>
          <p:cNvPr id="2299" name="Picture 27"/>
          <p:cNvPicPr preferRelativeResize="0"/>
          <p:nvPr/>
        </p:nvPicPr>
        <p:blipFill>
          <a:blip r:embed="rId19"/>
          <a:stretch>
            <a:fillRect/>
          </a:stretch>
        </p:blipFill>
        <p:spPr>
          <a:xfrm>
            <a:off x="5421313" y="4383088"/>
            <a:ext cx="1028700" cy="1752600"/>
          </a:xfrm>
          <a:prstGeom prst="rect">
            <a:avLst/>
          </a:prstGeom>
          <a:noFill/>
          <a:ln w="9525">
            <a:noFill/>
          </a:ln>
        </p:spPr>
      </p:pic>
      <p:pic>
        <p:nvPicPr>
          <p:cNvPr id="2300" name="Picture 28"/>
          <p:cNvPicPr preferRelativeResize="0"/>
          <p:nvPr/>
        </p:nvPicPr>
        <p:blipFill>
          <a:blip r:embed="rId20"/>
          <a:stretch>
            <a:fillRect/>
          </a:stretch>
        </p:blipFill>
        <p:spPr>
          <a:xfrm>
            <a:off x="4364038" y="4383088"/>
            <a:ext cx="981075" cy="1752600"/>
          </a:xfrm>
          <a:prstGeom prst="rect">
            <a:avLst/>
          </a:prstGeom>
          <a:noFill/>
          <a:ln w="9525">
            <a:noFill/>
          </a:ln>
        </p:spPr>
      </p:pic>
      <p:pic>
        <p:nvPicPr>
          <p:cNvPr id="2301" name="Picture 29"/>
          <p:cNvPicPr preferRelativeResize="0"/>
          <p:nvPr/>
        </p:nvPicPr>
        <p:blipFill>
          <a:blip r:embed="rId21"/>
          <a:stretch>
            <a:fillRect/>
          </a:stretch>
        </p:blipFill>
        <p:spPr>
          <a:xfrm>
            <a:off x="6516688" y="4383088"/>
            <a:ext cx="1066800" cy="1771650"/>
          </a:xfrm>
          <a:prstGeom prst="rect">
            <a:avLst/>
          </a:prstGeom>
          <a:noFill/>
          <a:ln w="9525">
            <a:noFill/>
          </a:ln>
        </p:spPr>
      </p:pic>
      <p:pic>
        <p:nvPicPr>
          <p:cNvPr id="2302" name="Picture 30"/>
          <p:cNvPicPr preferRelativeResize="0"/>
          <p:nvPr/>
        </p:nvPicPr>
        <p:blipFill>
          <a:blip r:embed="rId22"/>
          <a:stretch>
            <a:fillRect/>
          </a:stretch>
        </p:blipFill>
        <p:spPr>
          <a:xfrm>
            <a:off x="7659688" y="4383088"/>
            <a:ext cx="1028700" cy="1771650"/>
          </a:xfrm>
          <a:prstGeom prst="rect">
            <a:avLst/>
          </a:prstGeom>
          <a:noFill/>
          <a:ln w="9525">
            <a:noFill/>
          </a:ln>
        </p:spPr>
      </p:pic>
      <p:sp>
        <p:nvSpPr>
          <p:cNvPr id="2303" name="直接连接符 48"/>
          <p:cNvSpPr/>
          <p:nvPr/>
        </p:nvSpPr>
        <p:spPr>
          <a:xfrm flipH="1">
            <a:off x="80692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4" name="直接连接符 49"/>
          <p:cNvSpPr/>
          <p:nvPr/>
        </p:nvSpPr>
        <p:spPr>
          <a:xfrm flipH="1">
            <a:off x="77644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5" name="直接连接符 50"/>
          <p:cNvSpPr/>
          <p:nvPr/>
        </p:nvSpPr>
        <p:spPr>
          <a:xfrm flipH="1">
            <a:off x="81454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6" name="直接连接符 51"/>
          <p:cNvSpPr/>
          <p:nvPr/>
        </p:nvSpPr>
        <p:spPr>
          <a:xfrm flipH="1">
            <a:off x="77644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7" name="直接连接符 52"/>
          <p:cNvSpPr/>
          <p:nvPr/>
        </p:nvSpPr>
        <p:spPr>
          <a:xfrm flipH="1">
            <a:off x="84502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8" name="直接连接符 53"/>
          <p:cNvSpPr/>
          <p:nvPr/>
        </p:nvSpPr>
        <p:spPr>
          <a:xfrm flipH="1">
            <a:off x="70024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09" name="直接连接符 54"/>
          <p:cNvSpPr/>
          <p:nvPr/>
        </p:nvSpPr>
        <p:spPr>
          <a:xfrm flipH="1">
            <a:off x="66976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0" name="直接连接符 55"/>
          <p:cNvSpPr/>
          <p:nvPr/>
        </p:nvSpPr>
        <p:spPr>
          <a:xfrm flipH="1">
            <a:off x="70786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1" name="直接连接符 56"/>
          <p:cNvSpPr/>
          <p:nvPr/>
        </p:nvSpPr>
        <p:spPr>
          <a:xfrm flipH="1">
            <a:off x="66976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2" name="直接连接符 57"/>
          <p:cNvSpPr/>
          <p:nvPr/>
        </p:nvSpPr>
        <p:spPr>
          <a:xfrm flipH="1">
            <a:off x="73834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3" name="直接连接符 58"/>
          <p:cNvSpPr/>
          <p:nvPr/>
        </p:nvSpPr>
        <p:spPr>
          <a:xfrm flipH="1">
            <a:off x="59356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4" name="直接连接符 59"/>
          <p:cNvSpPr/>
          <p:nvPr/>
        </p:nvSpPr>
        <p:spPr>
          <a:xfrm flipH="1">
            <a:off x="56308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5" name="直接连接符 60"/>
          <p:cNvSpPr/>
          <p:nvPr/>
        </p:nvSpPr>
        <p:spPr>
          <a:xfrm flipH="1">
            <a:off x="6011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6" name="直接连接符 61"/>
          <p:cNvSpPr/>
          <p:nvPr/>
        </p:nvSpPr>
        <p:spPr>
          <a:xfrm flipH="1">
            <a:off x="5630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7" name="直接连接符 62"/>
          <p:cNvSpPr/>
          <p:nvPr/>
        </p:nvSpPr>
        <p:spPr>
          <a:xfrm flipH="1">
            <a:off x="63166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8" name="直接连接符 63"/>
          <p:cNvSpPr/>
          <p:nvPr/>
        </p:nvSpPr>
        <p:spPr>
          <a:xfrm flipH="1">
            <a:off x="48688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19" name="直接连接符 64"/>
          <p:cNvSpPr/>
          <p:nvPr/>
        </p:nvSpPr>
        <p:spPr>
          <a:xfrm flipH="1">
            <a:off x="45640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0" name="直接连接符 65"/>
          <p:cNvSpPr/>
          <p:nvPr/>
        </p:nvSpPr>
        <p:spPr>
          <a:xfrm flipH="1">
            <a:off x="4945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1" name="直接连接符 66"/>
          <p:cNvSpPr/>
          <p:nvPr/>
        </p:nvSpPr>
        <p:spPr>
          <a:xfrm flipH="1">
            <a:off x="4564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2" name="直接连接符 67"/>
          <p:cNvSpPr/>
          <p:nvPr/>
        </p:nvSpPr>
        <p:spPr>
          <a:xfrm flipH="1">
            <a:off x="5249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3" name="直接连接符 68"/>
          <p:cNvSpPr/>
          <p:nvPr/>
        </p:nvSpPr>
        <p:spPr>
          <a:xfrm flipH="1">
            <a:off x="37258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4" name="直接连接符 69"/>
          <p:cNvSpPr/>
          <p:nvPr/>
        </p:nvSpPr>
        <p:spPr>
          <a:xfrm flipH="1">
            <a:off x="34210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5" name="直接连接符 70"/>
          <p:cNvSpPr/>
          <p:nvPr/>
        </p:nvSpPr>
        <p:spPr>
          <a:xfrm flipH="1">
            <a:off x="3802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6" name="直接连接符 71"/>
          <p:cNvSpPr/>
          <p:nvPr/>
        </p:nvSpPr>
        <p:spPr>
          <a:xfrm flipH="1">
            <a:off x="3421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7" name="直接连接符 72"/>
          <p:cNvSpPr/>
          <p:nvPr/>
        </p:nvSpPr>
        <p:spPr>
          <a:xfrm flipH="1">
            <a:off x="4106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8" name="直接连接符 73"/>
          <p:cNvSpPr/>
          <p:nvPr/>
        </p:nvSpPr>
        <p:spPr>
          <a:xfrm flipH="1">
            <a:off x="18208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29" name="直接连接符 74"/>
          <p:cNvSpPr/>
          <p:nvPr/>
        </p:nvSpPr>
        <p:spPr>
          <a:xfrm flipH="1">
            <a:off x="1516063" y="4125913"/>
            <a:ext cx="6858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0" name="直接连接符 75"/>
          <p:cNvSpPr/>
          <p:nvPr/>
        </p:nvSpPr>
        <p:spPr>
          <a:xfrm flipH="1">
            <a:off x="1897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1" name="直接连接符 76"/>
          <p:cNvSpPr/>
          <p:nvPr/>
        </p:nvSpPr>
        <p:spPr>
          <a:xfrm flipH="1">
            <a:off x="1516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2" name="直接连接符 77"/>
          <p:cNvSpPr/>
          <p:nvPr/>
        </p:nvSpPr>
        <p:spPr>
          <a:xfrm flipH="1">
            <a:off x="2201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3" name="直接连接符 78"/>
          <p:cNvSpPr/>
          <p:nvPr/>
        </p:nvSpPr>
        <p:spPr>
          <a:xfrm flipH="1">
            <a:off x="27352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4" name="直接连接符 79"/>
          <p:cNvSpPr/>
          <p:nvPr/>
        </p:nvSpPr>
        <p:spPr>
          <a:xfrm flipH="1">
            <a:off x="2582863" y="4125913"/>
            <a:ext cx="3810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5" name="直接连接符 80"/>
          <p:cNvSpPr/>
          <p:nvPr/>
        </p:nvSpPr>
        <p:spPr>
          <a:xfrm flipH="1">
            <a:off x="2582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6" name="直接连接符 81"/>
          <p:cNvSpPr/>
          <p:nvPr/>
        </p:nvSpPr>
        <p:spPr>
          <a:xfrm flipH="1">
            <a:off x="29638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7" name="直接连接符 82"/>
          <p:cNvSpPr/>
          <p:nvPr/>
        </p:nvSpPr>
        <p:spPr>
          <a:xfrm flipH="1">
            <a:off x="906463" y="3884613"/>
            <a:ext cx="0" cy="22860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8" name="直接连接符 83"/>
          <p:cNvSpPr/>
          <p:nvPr/>
        </p:nvSpPr>
        <p:spPr>
          <a:xfrm flipH="1">
            <a:off x="754063" y="4125913"/>
            <a:ext cx="381000" cy="0"/>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39" name="直接连接符 84"/>
          <p:cNvSpPr/>
          <p:nvPr/>
        </p:nvSpPr>
        <p:spPr>
          <a:xfrm flipH="1">
            <a:off x="754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
        <p:nvSpPr>
          <p:cNvPr id="2340" name="直接连接符 85"/>
          <p:cNvSpPr/>
          <p:nvPr/>
        </p:nvSpPr>
        <p:spPr>
          <a:xfrm flipH="1">
            <a:off x="1135063" y="4125913"/>
            <a:ext cx="0" cy="257175"/>
          </a:xfrm>
          <a:prstGeom prst="line">
            <a:avLst/>
          </a:prstGeom>
          <a:ln w="22225" cap="flat" cmpd="sng">
            <a:solidFill>
              <a:srgbClr val="002060"/>
            </a:solidFill>
            <a:prstDash val="solid"/>
            <a:round/>
            <a:headEnd type="none" w="med" len="med"/>
            <a:tailEnd type="none" w="med" len="med"/>
          </a:ln>
        </p:spPr>
        <p:txBody>
          <a:bodyPr/>
          <a:lstStyle/>
          <a:p>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1" fill="hold" nodeType="clickEffect">
                                  <p:stCondLst>
                                    <p:cond delay="0"/>
                                  </p:stCondLst>
                                  <p:childTnLst>
                                    <p:set>
                                      <p:cBhvr additive="base">
                                        <p:cTn id="6" dur="1" fill="hold">
                                          <p:stCondLst>
                                            <p:cond delay="0"/>
                                          </p:stCondLst>
                                        </p:cTn>
                                        <p:tgtEl>
                                          <p:spTgt spid="2278"/>
                                        </p:tgtEl>
                                        <p:attrNameLst>
                                          <p:attrName>style.visibility</p:attrName>
                                        </p:attrNameLst>
                                      </p:cBhvr>
                                      <p:to>
                                        <p:strVal val="visible"/>
                                      </p:to>
                                    </p:set>
                                    <p:animEffect transition="in" filter="slide(fromTop)">
                                      <p:cBhvr additive="base">
                                        <p:cTn id="7" dur="500"/>
                                        <p:tgtEl>
                                          <p:spTgt spid="2278"/>
                                        </p:tgtEl>
                                      </p:cBhvr>
                                    </p:animEffect>
                                  </p:childTnLst>
                                </p:cTn>
                              </p:par>
                              <p:par>
                                <p:cTn id="8" presetID="12" presetClass="entr" presetSubtype="1" fill="hold" nodeType="withEffect">
                                  <p:stCondLst>
                                    <p:cond delay="0"/>
                                  </p:stCondLst>
                                  <p:childTnLst>
                                    <p:set>
                                      <p:cBhvr additive="base">
                                        <p:cTn id="9" dur="1" fill="hold">
                                          <p:stCondLst>
                                            <p:cond delay="0"/>
                                          </p:stCondLst>
                                        </p:cTn>
                                        <p:tgtEl>
                                          <p:spTgt spid="2279"/>
                                        </p:tgtEl>
                                        <p:attrNameLst>
                                          <p:attrName>style.visibility</p:attrName>
                                        </p:attrNameLst>
                                      </p:cBhvr>
                                      <p:to>
                                        <p:strVal val="visible"/>
                                      </p:to>
                                    </p:set>
                                    <p:animEffect transition="in" filter="slide(fromTop)">
                                      <p:cBhvr additive="base">
                                        <p:cTn id="10" dur="500"/>
                                        <p:tgtEl>
                                          <p:spTgt spid="2279"/>
                                        </p:tgtEl>
                                      </p:cBhvr>
                                    </p:animEffect>
                                  </p:childTnLst>
                                </p:cTn>
                              </p:par>
                              <p:par>
                                <p:cTn id="11" presetID="12" presetClass="entr" presetSubtype="1" fill="hold" nodeType="withEffect">
                                  <p:stCondLst>
                                    <p:cond delay="0"/>
                                  </p:stCondLst>
                                  <p:childTnLst>
                                    <p:set>
                                      <p:cBhvr additive="base">
                                        <p:cTn id="12" dur="1" fill="hold">
                                          <p:stCondLst>
                                            <p:cond delay="0"/>
                                          </p:stCondLst>
                                        </p:cTn>
                                        <p:tgtEl>
                                          <p:spTgt spid="2280"/>
                                        </p:tgtEl>
                                        <p:attrNameLst>
                                          <p:attrName>style.visibility</p:attrName>
                                        </p:attrNameLst>
                                      </p:cBhvr>
                                      <p:to>
                                        <p:strVal val="visible"/>
                                      </p:to>
                                    </p:set>
                                    <p:animEffect transition="in" filter="slide(fromTop)">
                                      <p:cBhvr additive="base">
                                        <p:cTn id="13" dur="500"/>
                                        <p:tgtEl>
                                          <p:spTgt spid="2280"/>
                                        </p:tgtEl>
                                      </p:cBhvr>
                                    </p:animEffect>
                                  </p:childTnLst>
                                </p:cTn>
                              </p:par>
                              <p:par>
                                <p:cTn id="14" presetID="12" presetClass="entr" presetSubtype="1" fill="hold" nodeType="withEffect">
                                  <p:stCondLst>
                                    <p:cond delay="0"/>
                                  </p:stCondLst>
                                  <p:childTnLst>
                                    <p:set>
                                      <p:cBhvr additive="base">
                                        <p:cTn id="15" dur="1" fill="hold">
                                          <p:stCondLst>
                                            <p:cond delay="0"/>
                                          </p:stCondLst>
                                        </p:cTn>
                                        <p:tgtEl>
                                          <p:spTgt spid="2281"/>
                                        </p:tgtEl>
                                        <p:attrNameLst>
                                          <p:attrName>style.visibility</p:attrName>
                                        </p:attrNameLst>
                                      </p:cBhvr>
                                      <p:to>
                                        <p:strVal val="visible"/>
                                      </p:to>
                                    </p:set>
                                    <p:animEffect transition="in" filter="slide(fromTop)">
                                      <p:cBhvr additive="base">
                                        <p:cTn id="16" dur="500"/>
                                        <p:tgtEl>
                                          <p:spTgt spid="2281"/>
                                        </p:tgtEl>
                                      </p:cBhvr>
                                    </p:animEffect>
                                  </p:childTnLst>
                                </p:cTn>
                              </p:par>
                              <p:par>
                                <p:cTn id="17" presetID="12" presetClass="entr" presetSubtype="1" fill="hold" nodeType="withEffect">
                                  <p:stCondLst>
                                    <p:cond delay="0"/>
                                  </p:stCondLst>
                                  <p:childTnLst>
                                    <p:set>
                                      <p:cBhvr additive="base">
                                        <p:cTn id="18" dur="1" fill="hold">
                                          <p:stCondLst>
                                            <p:cond delay="0"/>
                                          </p:stCondLst>
                                        </p:cTn>
                                        <p:tgtEl>
                                          <p:spTgt spid="2282"/>
                                        </p:tgtEl>
                                        <p:attrNameLst>
                                          <p:attrName>style.visibility</p:attrName>
                                        </p:attrNameLst>
                                      </p:cBhvr>
                                      <p:to>
                                        <p:strVal val="visible"/>
                                      </p:to>
                                    </p:set>
                                    <p:animEffect transition="in" filter="slide(fromTop)">
                                      <p:cBhvr additive="base">
                                        <p:cTn id="19" dur="500"/>
                                        <p:tgtEl>
                                          <p:spTgt spid="2282"/>
                                        </p:tgtEl>
                                      </p:cBhvr>
                                    </p:animEffect>
                                  </p:childTnLst>
                                </p:cTn>
                              </p:par>
                              <p:par>
                                <p:cTn id="20" presetID="12" presetClass="entr" presetSubtype="1" fill="hold" nodeType="withEffect">
                                  <p:stCondLst>
                                    <p:cond delay="0"/>
                                  </p:stCondLst>
                                  <p:childTnLst>
                                    <p:set>
                                      <p:cBhvr additive="base">
                                        <p:cTn id="21" dur="1" fill="hold">
                                          <p:stCondLst>
                                            <p:cond delay="0"/>
                                          </p:stCondLst>
                                        </p:cTn>
                                        <p:tgtEl>
                                          <p:spTgt spid="2283"/>
                                        </p:tgtEl>
                                        <p:attrNameLst>
                                          <p:attrName>style.visibility</p:attrName>
                                        </p:attrNameLst>
                                      </p:cBhvr>
                                      <p:to>
                                        <p:strVal val="visible"/>
                                      </p:to>
                                    </p:set>
                                    <p:animEffect transition="in" filter="slide(fromTop)">
                                      <p:cBhvr additive="base">
                                        <p:cTn id="22" dur="500"/>
                                        <p:tgtEl>
                                          <p:spTgt spid="2283"/>
                                        </p:tgtEl>
                                      </p:cBhvr>
                                    </p:animEffect>
                                  </p:childTnLst>
                                </p:cTn>
                              </p:par>
                              <p:par>
                                <p:cTn id="23" presetID="12" presetClass="entr" presetSubtype="1" fill="hold" nodeType="withEffect">
                                  <p:stCondLst>
                                    <p:cond delay="0"/>
                                  </p:stCondLst>
                                  <p:childTnLst>
                                    <p:set>
                                      <p:cBhvr additive="base">
                                        <p:cTn id="24" dur="1" fill="hold">
                                          <p:stCondLst>
                                            <p:cond delay="0"/>
                                          </p:stCondLst>
                                        </p:cTn>
                                        <p:tgtEl>
                                          <p:spTgt spid="2284"/>
                                        </p:tgtEl>
                                        <p:attrNameLst>
                                          <p:attrName>style.visibility</p:attrName>
                                        </p:attrNameLst>
                                      </p:cBhvr>
                                      <p:to>
                                        <p:strVal val="visible"/>
                                      </p:to>
                                    </p:set>
                                    <p:animEffect transition="in" filter="slide(fromTop)">
                                      <p:cBhvr additive="base">
                                        <p:cTn id="25" dur="500"/>
                                        <p:tgtEl>
                                          <p:spTgt spid="2284"/>
                                        </p:tgtEl>
                                      </p:cBhvr>
                                    </p:animEffect>
                                  </p:childTnLst>
                                </p:cTn>
                              </p:par>
                              <p:par>
                                <p:cTn id="26" presetID="12" presetClass="entr" presetSubtype="1" fill="hold" nodeType="withEffect">
                                  <p:stCondLst>
                                    <p:cond delay="0"/>
                                  </p:stCondLst>
                                  <p:childTnLst>
                                    <p:set>
                                      <p:cBhvr additive="base">
                                        <p:cTn id="27" dur="1" fill="hold">
                                          <p:stCondLst>
                                            <p:cond delay="0"/>
                                          </p:stCondLst>
                                        </p:cTn>
                                        <p:tgtEl>
                                          <p:spTgt spid="2285"/>
                                        </p:tgtEl>
                                        <p:attrNameLst>
                                          <p:attrName>style.visibility</p:attrName>
                                        </p:attrNameLst>
                                      </p:cBhvr>
                                      <p:to>
                                        <p:strVal val="visible"/>
                                      </p:to>
                                    </p:set>
                                    <p:animEffect transition="in" filter="slide(fromTop)">
                                      <p:cBhvr additive="base">
                                        <p:cTn id="28" dur="500"/>
                                        <p:tgtEl>
                                          <p:spTgt spid="2285"/>
                                        </p:tgtEl>
                                      </p:cBhvr>
                                    </p:animEffect>
                                  </p:childTnLst>
                                </p:cTn>
                              </p:par>
                              <p:par>
                                <p:cTn id="29" presetID="12" presetClass="entr" presetSubtype="1" fill="hold" nodeType="withEffect">
                                  <p:stCondLst>
                                    <p:cond delay="0"/>
                                  </p:stCondLst>
                                  <p:childTnLst>
                                    <p:set>
                                      <p:cBhvr additive="base">
                                        <p:cTn id="30" dur="1" fill="hold">
                                          <p:stCondLst>
                                            <p:cond delay="0"/>
                                          </p:stCondLst>
                                        </p:cTn>
                                        <p:tgtEl>
                                          <p:spTgt spid="2286"/>
                                        </p:tgtEl>
                                        <p:attrNameLst>
                                          <p:attrName>style.visibility</p:attrName>
                                        </p:attrNameLst>
                                      </p:cBhvr>
                                      <p:to>
                                        <p:strVal val="visible"/>
                                      </p:to>
                                    </p:set>
                                    <p:animEffect transition="in" filter="slide(fromTop)">
                                      <p:cBhvr additive="base">
                                        <p:cTn id="31" dur="500"/>
                                        <p:tgtEl>
                                          <p:spTgt spid="2286"/>
                                        </p:tgtEl>
                                      </p:cBhvr>
                                    </p:animEffect>
                                  </p:childTnLst>
                                </p:cTn>
                              </p:par>
                              <p:par>
                                <p:cTn id="32" presetID="12" presetClass="entr" presetSubtype="1" fill="hold" nodeType="withEffect">
                                  <p:stCondLst>
                                    <p:cond delay="0"/>
                                  </p:stCondLst>
                                  <p:childTnLst>
                                    <p:set>
                                      <p:cBhvr additive="base">
                                        <p:cTn id="33" dur="1" fill="hold">
                                          <p:stCondLst>
                                            <p:cond delay="0"/>
                                          </p:stCondLst>
                                        </p:cTn>
                                        <p:tgtEl>
                                          <p:spTgt spid="2287"/>
                                        </p:tgtEl>
                                        <p:attrNameLst>
                                          <p:attrName>style.visibility</p:attrName>
                                        </p:attrNameLst>
                                      </p:cBhvr>
                                      <p:to>
                                        <p:strVal val="visible"/>
                                      </p:to>
                                    </p:set>
                                    <p:animEffect transition="in" filter="slide(fromTop)">
                                      <p:cBhvr additive="base">
                                        <p:cTn id="34" dur="500"/>
                                        <p:tgtEl>
                                          <p:spTgt spid="2287"/>
                                        </p:tgtEl>
                                      </p:cBhvr>
                                    </p:animEffect>
                                  </p:childTnLst>
                                </p:cTn>
                              </p:par>
                              <p:par>
                                <p:cTn id="35" presetID="12" presetClass="entr" presetSubtype="1" fill="hold" nodeType="withEffect">
                                  <p:stCondLst>
                                    <p:cond delay="0"/>
                                  </p:stCondLst>
                                  <p:childTnLst>
                                    <p:set>
                                      <p:cBhvr additive="base">
                                        <p:cTn id="36" dur="1" fill="hold">
                                          <p:stCondLst>
                                            <p:cond delay="0"/>
                                          </p:stCondLst>
                                        </p:cTn>
                                        <p:tgtEl>
                                          <p:spTgt spid="2303"/>
                                        </p:tgtEl>
                                        <p:attrNameLst>
                                          <p:attrName>style.visibility</p:attrName>
                                        </p:attrNameLst>
                                      </p:cBhvr>
                                      <p:to>
                                        <p:strVal val="visible"/>
                                      </p:to>
                                    </p:set>
                                    <p:animEffect transition="in" filter="slide(fromTop)">
                                      <p:cBhvr additive="base">
                                        <p:cTn id="37" dur="500"/>
                                        <p:tgtEl>
                                          <p:spTgt spid="2303"/>
                                        </p:tgtEl>
                                      </p:cBhvr>
                                    </p:animEffect>
                                  </p:childTnLst>
                                </p:cTn>
                              </p:par>
                              <p:par>
                                <p:cTn id="38" presetID="12" presetClass="entr" presetSubtype="1" fill="hold" nodeType="withEffect">
                                  <p:stCondLst>
                                    <p:cond delay="0"/>
                                  </p:stCondLst>
                                  <p:childTnLst>
                                    <p:set>
                                      <p:cBhvr additive="base">
                                        <p:cTn id="39" dur="1" fill="hold">
                                          <p:stCondLst>
                                            <p:cond delay="0"/>
                                          </p:stCondLst>
                                        </p:cTn>
                                        <p:tgtEl>
                                          <p:spTgt spid="2304"/>
                                        </p:tgtEl>
                                        <p:attrNameLst>
                                          <p:attrName>style.visibility</p:attrName>
                                        </p:attrNameLst>
                                      </p:cBhvr>
                                      <p:to>
                                        <p:strVal val="visible"/>
                                      </p:to>
                                    </p:set>
                                    <p:animEffect transition="in" filter="slide(fromTop)">
                                      <p:cBhvr additive="base">
                                        <p:cTn id="40" dur="500"/>
                                        <p:tgtEl>
                                          <p:spTgt spid="2304"/>
                                        </p:tgtEl>
                                      </p:cBhvr>
                                    </p:animEffect>
                                  </p:childTnLst>
                                </p:cTn>
                              </p:par>
                              <p:par>
                                <p:cTn id="41" presetID="12" presetClass="entr" presetSubtype="1" fill="hold" nodeType="withEffect">
                                  <p:stCondLst>
                                    <p:cond delay="0"/>
                                  </p:stCondLst>
                                  <p:childTnLst>
                                    <p:set>
                                      <p:cBhvr additive="base">
                                        <p:cTn id="42" dur="1" fill="hold">
                                          <p:stCondLst>
                                            <p:cond delay="0"/>
                                          </p:stCondLst>
                                        </p:cTn>
                                        <p:tgtEl>
                                          <p:spTgt spid="2305"/>
                                        </p:tgtEl>
                                        <p:attrNameLst>
                                          <p:attrName>style.visibility</p:attrName>
                                        </p:attrNameLst>
                                      </p:cBhvr>
                                      <p:to>
                                        <p:strVal val="visible"/>
                                      </p:to>
                                    </p:set>
                                    <p:animEffect transition="in" filter="slide(fromTop)">
                                      <p:cBhvr additive="base">
                                        <p:cTn id="43" dur="500"/>
                                        <p:tgtEl>
                                          <p:spTgt spid="2305"/>
                                        </p:tgtEl>
                                      </p:cBhvr>
                                    </p:animEffect>
                                  </p:childTnLst>
                                </p:cTn>
                              </p:par>
                              <p:par>
                                <p:cTn id="44" presetID="12" presetClass="entr" presetSubtype="1" fill="hold" nodeType="withEffect">
                                  <p:stCondLst>
                                    <p:cond delay="0"/>
                                  </p:stCondLst>
                                  <p:childTnLst>
                                    <p:set>
                                      <p:cBhvr additive="base">
                                        <p:cTn id="45" dur="1" fill="hold">
                                          <p:stCondLst>
                                            <p:cond delay="0"/>
                                          </p:stCondLst>
                                        </p:cTn>
                                        <p:tgtEl>
                                          <p:spTgt spid="2306"/>
                                        </p:tgtEl>
                                        <p:attrNameLst>
                                          <p:attrName>style.visibility</p:attrName>
                                        </p:attrNameLst>
                                      </p:cBhvr>
                                      <p:to>
                                        <p:strVal val="visible"/>
                                      </p:to>
                                    </p:set>
                                    <p:animEffect transition="in" filter="slide(fromTop)">
                                      <p:cBhvr additive="base">
                                        <p:cTn id="46" dur="500"/>
                                        <p:tgtEl>
                                          <p:spTgt spid="2306"/>
                                        </p:tgtEl>
                                      </p:cBhvr>
                                    </p:animEffect>
                                  </p:childTnLst>
                                </p:cTn>
                              </p:par>
                              <p:par>
                                <p:cTn id="47" presetID="12" presetClass="entr" presetSubtype="1" fill="hold" nodeType="withEffect">
                                  <p:stCondLst>
                                    <p:cond delay="0"/>
                                  </p:stCondLst>
                                  <p:childTnLst>
                                    <p:set>
                                      <p:cBhvr additive="base">
                                        <p:cTn id="48" dur="1" fill="hold">
                                          <p:stCondLst>
                                            <p:cond delay="0"/>
                                          </p:stCondLst>
                                        </p:cTn>
                                        <p:tgtEl>
                                          <p:spTgt spid="2307"/>
                                        </p:tgtEl>
                                        <p:attrNameLst>
                                          <p:attrName>style.visibility</p:attrName>
                                        </p:attrNameLst>
                                      </p:cBhvr>
                                      <p:to>
                                        <p:strVal val="visible"/>
                                      </p:to>
                                    </p:set>
                                    <p:animEffect transition="in" filter="slide(fromTop)">
                                      <p:cBhvr additive="base">
                                        <p:cTn id="49" dur="500"/>
                                        <p:tgtEl>
                                          <p:spTgt spid="2307"/>
                                        </p:tgtEl>
                                      </p:cBhvr>
                                    </p:animEffect>
                                  </p:childTnLst>
                                </p:cTn>
                              </p:par>
                              <p:par>
                                <p:cTn id="50" presetID="12" presetClass="entr" presetSubtype="1" fill="hold" nodeType="withEffect">
                                  <p:stCondLst>
                                    <p:cond delay="0"/>
                                  </p:stCondLst>
                                  <p:childTnLst>
                                    <p:set>
                                      <p:cBhvr additive="base">
                                        <p:cTn id="51" dur="1" fill="hold">
                                          <p:stCondLst>
                                            <p:cond delay="0"/>
                                          </p:stCondLst>
                                        </p:cTn>
                                        <p:tgtEl>
                                          <p:spTgt spid="2308"/>
                                        </p:tgtEl>
                                        <p:attrNameLst>
                                          <p:attrName>style.visibility</p:attrName>
                                        </p:attrNameLst>
                                      </p:cBhvr>
                                      <p:to>
                                        <p:strVal val="visible"/>
                                      </p:to>
                                    </p:set>
                                    <p:animEffect transition="in" filter="slide(fromTop)">
                                      <p:cBhvr additive="base">
                                        <p:cTn id="52" dur="500"/>
                                        <p:tgtEl>
                                          <p:spTgt spid="2308"/>
                                        </p:tgtEl>
                                      </p:cBhvr>
                                    </p:animEffect>
                                  </p:childTnLst>
                                </p:cTn>
                              </p:par>
                              <p:par>
                                <p:cTn id="53" presetID="12" presetClass="entr" presetSubtype="1" fill="hold" nodeType="withEffect">
                                  <p:stCondLst>
                                    <p:cond delay="0"/>
                                  </p:stCondLst>
                                  <p:childTnLst>
                                    <p:set>
                                      <p:cBhvr additive="base">
                                        <p:cTn id="54" dur="1" fill="hold">
                                          <p:stCondLst>
                                            <p:cond delay="0"/>
                                          </p:stCondLst>
                                        </p:cTn>
                                        <p:tgtEl>
                                          <p:spTgt spid="2309"/>
                                        </p:tgtEl>
                                        <p:attrNameLst>
                                          <p:attrName>style.visibility</p:attrName>
                                        </p:attrNameLst>
                                      </p:cBhvr>
                                      <p:to>
                                        <p:strVal val="visible"/>
                                      </p:to>
                                    </p:set>
                                    <p:animEffect transition="in" filter="slide(fromTop)">
                                      <p:cBhvr additive="base">
                                        <p:cTn id="55" dur="500"/>
                                        <p:tgtEl>
                                          <p:spTgt spid="2309"/>
                                        </p:tgtEl>
                                      </p:cBhvr>
                                    </p:animEffect>
                                  </p:childTnLst>
                                </p:cTn>
                              </p:par>
                              <p:par>
                                <p:cTn id="56" presetID="12" presetClass="entr" presetSubtype="1" fill="hold" nodeType="withEffect">
                                  <p:stCondLst>
                                    <p:cond delay="0"/>
                                  </p:stCondLst>
                                  <p:childTnLst>
                                    <p:set>
                                      <p:cBhvr additive="base">
                                        <p:cTn id="57" dur="1" fill="hold">
                                          <p:stCondLst>
                                            <p:cond delay="0"/>
                                          </p:stCondLst>
                                        </p:cTn>
                                        <p:tgtEl>
                                          <p:spTgt spid="2310"/>
                                        </p:tgtEl>
                                        <p:attrNameLst>
                                          <p:attrName>style.visibility</p:attrName>
                                        </p:attrNameLst>
                                      </p:cBhvr>
                                      <p:to>
                                        <p:strVal val="visible"/>
                                      </p:to>
                                    </p:set>
                                    <p:animEffect transition="in" filter="slide(fromTop)">
                                      <p:cBhvr additive="base">
                                        <p:cTn id="58" dur="500"/>
                                        <p:tgtEl>
                                          <p:spTgt spid="2310"/>
                                        </p:tgtEl>
                                      </p:cBhvr>
                                    </p:animEffect>
                                  </p:childTnLst>
                                </p:cTn>
                              </p:par>
                              <p:par>
                                <p:cTn id="59" presetID="12" presetClass="entr" presetSubtype="1" fill="hold" nodeType="withEffect">
                                  <p:stCondLst>
                                    <p:cond delay="0"/>
                                  </p:stCondLst>
                                  <p:childTnLst>
                                    <p:set>
                                      <p:cBhvr additive="base">
                                        <p:cTn id="60" dur="1" fill="hold">
                                          <p:stCondLst>
                                            <p:cond delay="0"/>
                                          </p:stCondLst>
                                        </p:cTn>
                                        <p:tgtEl>
                                          <p:spTgt spid="2311"/>
                                        </p:tgtEl>
                                        <p:attrNameLst>
                                          <p:attrName>style.visibility</p:attrName>
                                        </p:attrNameLst>
                                      </p:cBhvr>
                                      <p:to>
                                        <p:strVal val="visible"/>
                                      </p:to>
                                    </p:set>
                                    <p:animEffect transition="in" filter="slide(fromTop)">
                                      <p:cBhvr additive="base">
                                        <p:cTn id="61" dur="500"/>
                                        <p:tgtEl>
                                          <p:spTgt spid="2311"/>
                                        </p:tgtEl>
                                      </p:cBhvr>
                                    </p:animEffect>
                                  </p:childTnLst>
                                </p:cTn>
                              </p:par>
                              <p:par>
                                <p:cTn id="62" presetID="12" presetClass="entr" presetSubtype="1" fill="hold" nodeType="withEffect">
                                  <p:stCondLst>
                                    <p:cond delay="0"/>
                                  </p:stCondLst>
                                  <p:childTnLst>
                                    <p:set>
                                      <p:cBhvr additive="base">
                                        <p:cTn id="63" dur="1" fill="hold">
                                          <p:stCondLst>
                                            <p:cond delay="0"/>
                                          </p:stCondLst>
                                        </p:cTn>
                                        <p:tgtEl>
                                          <p:spTgt spid="2312"/>
                                        </p:tgtEl>
                                        <p:attrNameLst>
                                          <p:attrName>style.visibility</p:attrName>
                                        </p:attrNameLst>
                                      </p:cBhvr>
                                      <p:to>
                                        <p:strVal val="visible"/>
                                      </p:to>
                                    </p:set>
                                    <p:animEffect transition="in" filter="slide(fromTop)">
                                      <p:cBhvr additive="base">
                                        <p:cTn id="64" dur="500"/>
                                        <p:tgtEl>
                                          <p:spTgt spid="2312"/>
                                        </p:tgtEl>
                                      </p:cBhvr>
                                    </p:animEffect>
                                  </p:childTnLst>
                                </p:cTn>
                              </p:par>
                              <p:par>
                                <p:cTn id="65" presetID="12" presetClass="entr" presetSubtype="1" fill="hold" nodeType="withEffect">
                                  <p:stCondLst>
                                    <p:cond delay="0"/>
                                  </p:stCondLst>
                                  <p:childTnLst>
                                    <p:set>
                                      <p:cBhvr additive="base">
                                        <p:cTn id="66" dur="1" fill="hold">
                                          <p:stCondLst>
                                            <p:cond delay="0"/>
                                          </p:stCondLst>
                                        </p:cTn>
                                        <p:tgtEl>
                                          <p:spTgt spid="2313"/>
                                        </p:tgtEl>
                                        <p:attrNameLst>
                                          <p:attrName>style.visibility</p:attrName>
                                        </p:attrNameLst>
                                      </p:cBhvr>
                                      <p:to>
                                        <p:strVal val="visible"/>
                                      </p:to>
                                    </p:set>
                                    <p:animEffect transition="in" filter="slide(fromTop)">
                                      <p:cBhvr additive="base">
                                        <p:cTn id="67" dur="500"/>
                                        <p:tgtEl>
                                          <p:spTgt spid="2313"/>
                                        </p:tgtEl>
                                      </p:cBhvr>
                                    </p:animEffect>
                                  </p:childTnLst>
                                </p:cTn>
                              </p:par>
                              <p:par>
                                <p:cTn id="68" presetID="12" presetClass="entr" presetSubtype="1" fill="hold" nodeType="withEffect">
                                  <p:stCondLst>
                                    <p:cond delay="0"/>
                                  </p:stCondLst>
                                  <p:childTnLst>
                                    <p:set>
                                      <p:cBhvr additive="base">
                                        <p:cTn id="69" dur="1" fill="hold">
                                          <p:stCondLst>
                                            <p:cond delay="0"/>
                                          </p:stCondLst>
                                        </p:cTn>
                                        <p:tgtEl>
                                          <p:spTgt spid="2314"/>
                                        </p:tgtEl>
                                        <p:attrNameLst>
                                          <p:attrName>style.visibility</p:attrName>
                                        </p:attrNameLst>
                                      </p:cBhvr>
                                      <p:to>
                                        <p:strVal val="visible"/>
                                      </p:to>
                                    </p:set>
                                    <p:animEffect transition="in" filter="slide(fromTop)">
                                      <p:cBhvr additive="base">
                                        <p:cTn id="70" dur="500"/>
                                        <p:tgtEl>
                                          <p:spTgt spid="2314"/>
                                        </p:tgtEl>
                                      </p:cBhvr>
                                    </p:animEffect>
                                  </p:childTnLst>
                                </p:cTn>
                              </p:par>
                              <p:par>
                                <p:cTn id="71" presetID="12" presetClass="entr" presetSubtype="1" fill="hold" nodeType="withEffect">
                                  <p:stCondLst>
                                    <p:cond delay="0"/>
                                  </p:stCondLst>
                                  <p:childTnLst>
                                    <p:set>
                                      <p:cBhvr additive="base">
                                        <p:cTn id="72" dur="1" fill="hold">
                                          <p:stCondLst>
                                            <p:cond delay="0"/>
                                          </p:stCondLst>
                                        </p:cTn>
                                        <p:tgtEl>
                                          <p:spTgt spid="2315"/>
                                        </p:tgtEl>
                                        <p:attrNameLst>
                                          <p:attrName>style.visibility</p:attrName>
                                        </p:attrNameLst>
                                      </p:cBhvr>
                                      <p:to>
                                        <p:strVal val="visible"/>
                                      </p:to>
                                    </p:set>
                                    <p:animEffect transition="in" filter="slide(fromTop)">
                                      <p:cBhvr additive="base">
                                        <p:cTn id="73" dur="500"/>
                                        <p:tgtEl>
                                          <p:spTgt spid="2315"/>
                                        </p:tgtEl>
                                      </p:cBhvr>
                                    </p:animEffect>
                                  </p:childTnLst>
                                </p:cTn>
                              </p:par>
                              <p:par>
                                <p:cTn id="74" presetID="12" presetClass="entr" presetSubtype="1" fill="hold" nodeType="withEffect">
                                  <p:stCondLst>
                                    <p:cond delay="0"/>
                                  </p:stCondLst>
                                  <p:childTnLst>
                                    <p:set>
                                      <p:cBhvr additive="base">
                                        <p:cTn id="75" dur="1" fill="hold">
                                          <p:stCondLst>
                                            <p:cond delay="0"/>
                                          </p:stCondLst>
                                        </p:cTn>
                                        <p:tgtEl>
                                          <p:spTgt spid="2316"/>
                                        </p:tgtEl>
                                        <p:attrNameLst>
                                          <p:attrName>style.visibility</p:attrName>
                                        </p:attrNameLst>
                                      </p:cBhvr>
                                      <p:to>
                                        <p:strVal val="visible"/>
                                      </p:to>
                                    </p:set>
                                    <p:animEffect transition="in" filter="slide(fromTop)">
                                      <p:cBhvr additive="base">
                                        <p:cTn id="76" dur="500"/>
                                        <p:tgtEl>
                                          <p:spTgt spid="2316"/>
                                        </p:tgtEl>
                                      </p:cBhvr>
                                    </p:animEffect>
                                  </p:childTnLst>
                                </p:cTn>
                              </p:par>
                              <p:par>
                                <p:cTn id="77" presetID="12" presetClass="entr" presetSubtype="1" fill="hold" nodeType="withEffect">
                                  <p:stCondLst>
                                    <p:cond delay="0"/>
                                  </p:stCondLst>
                                  <p:childTnLst>
                                    <p:set>
                                      <p:cBhvr additive="base">
                                        <p:cTn id="78" dur="1" fill="hold">
                                          <p:stCondLst>
                                            <p:cond delay="0"/>
                                          </p:stCondLst>
                                        </p:cTn>
                                        <p:tgtEl>
                                          <p:spTgt spid="2317"/>
                                        </p:tgtEl>
                                        <p:attrNameLst>
                                          <p:attrName>style.visibility</p:attrName>
                                        </p:attrNameLst>
                                      </p:cBhvr>
                                      <p:to>
                                        <p:strVal val="visible"/>
                                      </p:to>
                                    </p:set>
                                    <p:animEffect transition="in" filter="slide(fromTop)">
                                      <p:cBhvr additive="base">
                                        <p:cTn id="79" dur="500"/>
                                        <p:tgtEl>
                                          <p:spTgt spid="2317"/>
                                        </p:tgtEl>
                                      </p:cBhvr>
                                    </p:animEffect>
                                  </p:childTnLst>
                                </p:cTn>
                              </p:par>
                              <p:par>
                                <p:cTn id="80" presetID="12" presetClass="entr" presetSubtype="1" fill="hold" nodeType="withEffect">
                                  <p:stCondLst>
                                    <p:cond delay="0"/>
                                  </p:stCondLst>
                                  <p:childTnLst>
                                    <p:set>
                                      <p:cBhvr additive="base">
                                        <p:cTn id="81" dur="1" fill="hold">
                                          <p:stCondLst>
                                            <p:cond delay="0"/>
                                          </p:stCondLst>
                                        </p:cTn>
                                        <p:tgtEl>
                                          <p:spTgt spid="2318"/>
                                        </p:tgtEl>
                                        <p:attrNameLst>
                                          <p:attrName>style.visibility</p:attrName>
                                        </p:attrNameLst>
                                      </p:cBhvr>
                                      <p:to>
                                        <p:strVal val="visible"/>
                                      </p:to>
                                    </p:set>
                                    <p:animEffect transition="in" filter="slide(fromTop)">
                                      <p:cBhvr additive="base">
                                        <p:cTn id="82" dur="500"/>
                                        <p:tgtEl>
                                          <p:spTgt spid="2318"/>
                                        </p:tgtEl>
                                      </p:cBhvr>
                                    </p:animEffect>
                                  </p:childTnLst>
                                </p:cTn>
                              </p:par>
                              <p:par>
                                <p:cTn id="83" presetID="12" presetClass="entr" presetSubtype="1" fill="hold" nodeType="withEffect">
                                  <p:stCondLst>
                                    <p:cond delay="0"/>
                                  </p:stCondLst>
                                  <p:childTnLst>
                                    <p:set>
                                      <p:cBhvr additive="base">
                                        <p:cTn id="84" dur="1" fill="hold">
                                          <p:stCondLst>
                                            <p:cond delay="0"/>
                                          </p:stCondLst>
                                        </p:cTn>
                                        <p:tgtEl>
                                          <p:spTgt spid="2319"/>
                                        </p:tgtEl>
                                        <p:attrNameLst>
                                          <p:attrName>style.visibility</p:attrName>
                                        </p:attrNameLst>
                                      </p:cBhvr>
                                      <p:to>
                                        <p:strVal val="visible"/>
                                      </p:to>
                                    </p:set>
                                    <p:animEffect transition="in" filter="slide(fromTop)">
                                      <p:cBhvr additive="base">
                                        <p:cTn id="85" dur="500"/>
                                        <p:tgtEl>
                                          <p:spTgt spid="2319"/>
                                        </p:tgtEl>
                                      </p:cBhvr>
                                    </p:animEffect>
                                  </p:childTnLst>
                                </p:cTn>
                              </p:par>
                              <p:par>
                                <p:cTn id="86" presetID="12" presetClass="entr" presetSubtype="1" fill="hold" nodeType="withEffect">
                                  <p:stCondLst>
                                    <p:cond delay="0"/>
                                  </p:stCondLst>
                                  <p:childTnLst>
                                    <p:set>
                                      <p:cBhvr additive="base">
                                        <p:cTn id="87" dur="1" fill="hold">
                                          <p:stCondLst>
                                            <p:cond delay="0"/>
                                          </p:stCondLst>
                                        </p:cTn>
                                        <p:tgtEl>
                                          <p:spTgt spid="2320"/>
                                        </p:tgtEl>
                                        <p:attrNameLst>
                                          <p:attrName>style.visibility</p:attrName>
                                        </p:attrNameLst>
                                      </p:cBhvr>
                                      <p:to>
                                        <p:strVal val="visible"/>
                                      </p:to>
                                    </p:set>
                                    <p:animEffect transition="in" filter="slide(fromTop)">
                                      <p:cBhvr additive="base">
                                        <p:cTn id="88" dur="500"/>
                                        <p:tgtEl>
                                          <p:spTgt spid="2320"/>
                                        </p:tgtEl>
                                      </p:cBhvr>
                                    </p:animEffect>
                                  </p:childTnLst>
                                </p:cTn>
                              </p:par>
                              <p:par>
                                <p:cTn id="89" presetID="12" presetClass="entr" presetSubtype="1" fill="hold" nodeType="withEffect">
                                  <p:stCondLst>
                                    <p:cond delay="0"/>
                                  </p:stCondLst>
                                  <p:childTnLst>
                                    <p:set>
                                      <p:cBhvr additive="base">
                                        <p:cTn id="90" dur="1" fill="hold">
                                          <p:stCondLst>
                                            <p:cond delay="0"/>
                                          </p:stCondLst>
                                        </p:cTn>
                                        <p:tgtEl>
                                          <p:spTgt spid="2321"/>
                                        </p:tgtEl>
                                        <p:attrNameLst>
                                          <p:attrName>style.visibility</p:attrName>
                                        </p:attrNameLst>
                                      </p:cBhvr>
                                      <p:to>
                                        <p:strVal val="visible"/>
                                      </p:to>
                                    </p:set>
                                    <p:animEffect transition="in" filter="slide(fromTop)">
                                      <p:cBhvr additive="base">
                                        <p:cTn id="91" dur="500"/>
                                        <p:tgtEl>
                                          <p:spTgt spid="2321"/>
                                        </p:tgtEl>
                                      </p:cBhvr>
                                    </p:animEffect>
                                  </p:childTnLst>
                                </p:cTn>
                              </p:par>
                              <p:par>
                                <p:cTn id="92" presetID="12" presetClass="entr" presetSubtype="1" fill="hold" nodeType="withEffect">
                                  <p:stCondLst>
                                    <p:cond delay="0"/>
                                  </p:stCondLst>
                                  <p:childTnLst>
                                    <p:set>
                                      <p:cBhvr additive="base">
                                        <p:cTn id="93" dur="1" fill="hold">
                                          <p:stCondLst>
                                            <p:cond delay="0"/>
                                          </p:stCondLst>
                                        </p:cTn>
                                        <p:tgtEl>
                                          <p:spTgt spid="2322"/>
                                        </p:tgtEl>
                                        <p:attrNameLst>
                                          <p:attrName>style.visibility</p:attrName>
                                        </p:attrNameLst>
                                      </p:cBhvr>
                                      <p:to>
                                        <p:strVal val="visible"/>
                                      </p:to>
                                    </p:set>
                                    <p:animEffect transition="in" filter="slide(fromTop)">
                                      <p:cBhvr additive="base">
                                        <p:cTn id="94" dur="500"/>
                                        <p:tgtEl>
                                          <p:spTgt spid="2322"/>
                                        </p:tgtEl>
                                      </p:cBhvr>
                                    </p:animEffect>
                                  </p:childTnLst>
                                </p:cTn>
                              </p:par>
                              <p:par>
                                <p:cTn id="95" presetID="12" presetClass="entr" presetSubtype="1" fill="hold" nodeType="withEffect">
                                  <p:stCondLst>
                                    <p:cond delay="0"/>
                                  </p:stCondLst>
                                  <p:childTnLst>
                                    <p:set>
                                      <p:cBhvr additive="base">
                                        <p:cTn id="96" dur="1" fill="hold">
                                          <p:stCondLst>
                                            <p:cond delay="0"/>
                                          </p:stCondLst>
                                        </p:cTn>
                                        <p:tgtEl>
                                          <p:spTgt spid="2323"/>
                                        </p:tgtEl>
                                        <p:attrNameLst>
                                          <p:attrName>style.visibility</p:attrName>
                                        </p:attrNameLst>
                                      </p:cBhvr>
                                      <p:to>
                                        <p:strVal val="visible"/>
                                      </p:to>
                                    </p:set>
                                    <p:animEffect transition="in" filter="slide(fromTop)">
                                      <p:cBhvr additive="base">
                                        <p:cTn id="97" dur="500"/>
                                        <p:tgtEl>
                                          <p:spTgt spid="2323"/>
                                        </p:tgtEl>
                                      </p:cBhvr>
                                    </p:animEffect>
                                  </p:childTnLst>
                                </p:cTn>
                              </p:par>
                              <p:par>
                                <p:cTn id="98" presetID="12" presetClass="entr" presetSubtype="1" fill="hold" nodeType="withEffect">
                                  <p:stCondLst>
                                    <p:cond delay="0"/>
                                  </p:stCondLst>
                                  <p:childTnLst>
                                    <p:set>
                                      <p:cBhvr additive="base">
                                        <p:cTn id="99" dur="1" fill="hold">
                                          <p:stCondLst>
                                            <p:cond delay="0"/>
                                          </p:stCondLst>
                                        </p:cTn>
                                        <p:tgtEl>
                                          <p:spTgt spid="2324"/>
                                        </p:tgtEl>
                                        <p:attrNameLst>
                                          <p:attrName>style.visibility</p:attrName>
                                        </p:attrNameLst>
                                      </p:cBhvr>
                                      <p:to>
                                        <p:strVal val="visible"/>
                                      </p:to>
                                    </p:set>
                                    <p:animEffect transition="in" filter="slide(fromTop)">
                                      <p:cBhvr additive="base">
                                        <p:cTn id="100" dur="500"/>
                                        <p:tgtEl>
                                          <p:spTgt spid="2324"/>
                                        </p:tgtEl>
                                      </p:cBhvr>
                                    </p:animEffect>
                                  </p:childTnLst>
                                </p:cTn>
                              </p:par>
                              <p:par>
                                <p:cTn id="101" presetID="12" presetClass="entr" presetSubtype="1" fill="hold" nodeType="withEffect">
                                  <p:stCondLst>
                                    <p:cond delay="0"/>
                                  </p:stCondLst>
                                  <p:childTnLst>
                                    <p:set>
                                      <p:cBhvr additive="base">
                                        <p:cTn id="102" dur="1" fill="hold">
                                          <p:stCondLst>
                                            <p:cond delay="0"/>
                                          </p:stCondLst>
                                        </p:cTn>
                                        <p:tgtEl>
                                          <p:spTgt spid="2325"/>
                                        </p:tgtEl>
                                        <p:attrNameLst>
                                          <p:attrName>style.visibility</p:attrName>
                                        </p:attrNameLst>
                                      </p:cBhvr>
                                      <p:to>
                                        <p:strVal val="visible"/>
                                      </p:to>
                                    </p:set>
                                    <p:animEffect transition="in" filter="slide(fromTop)">
                                      <p:cBhvr additive="base">
                                        <p:cTn id="103" dur="500"/>
                                        <p:tgtEl>
                                          <p:spTgt spid="2325"/>
                                        </p:tgtEl>
                                      </p:cBhvr>
                                    </p:animEffect>
                                  </p:childTnLst>
                                </p:cTn>
                              </p:par>
                              <p:par>
                                <p:cTn id="104" presetID="12" presetClass="entr" presetSubtype="1" fill="hold" nodeType="withEffect">
                                  <p:stCondLst>
                                    <p:cond delay="0"/>
                                  </p:stCondLst>
                                  <p:childTnLst>
                                    <p:set>
                                      <p:cBhvr additive="base">
                                        <p:cTn id="105" dur="1" fill="hold">
                                          <p:stCondLst>
                                            <p:cond delay="0"/>
                                          </p:stCondLst>
                                        </p:cTn>
                                        <p:tgtEl>
                                          <p:spTgt spid="2326"/>
                                        </p:tgtEl>
                                        <p:attrNameLst>
                                          <p:attrName>style.visibility</p:attrName>
                                        </p:attrNameLst>
                                      </p:cBhvr>
                                      <p:to>
                                        <p:strVal val="visible"/>
                                      </p:to>
                                    </p:set>
                                    <p:animEffect transition="in" filter="slide(fromTop)">
                                      <p:cBhvr additive="base">
                                        <p:cTn id="106" dur="500"/>
                                        <p:tgtEl>
                                          <p:spTgt spid="2326"/>
                                        </p:tgtEl>
                                      </p:cBhvr>
                                    </p:animEffect>
                                  </p:childTnLst>
                                </p:cTn>
                              </p:par>
                              <p:par>
                                <p:cTn id="107" presetID="12" presetClass="entr" presetSubtype="1" fill="hold" nodeType="withEffect">
                                  <p:stCondLst>
                                    <p:cond delay="0"/>
                                  </p:stCondLst>
                                  <p:childTnLst>
                                    <p:set>
                                      <p:cBhvr additive="base">
                                        <p:cTn id="108" dur="1" fill="hold">
                                          <p:stCondLst>
                                            <p:cond delay="0"/>
                                          </p:stCondLst>
                                        </p:cTn>
                                        <p:tgtEl>
                                          <p:spTgt spid="2327"/>
                                        </p:tgtEl>
                                        <p:attrNameLst>
                                          <p:attrName>style.visibility</p:attrName>
                                        </p:attrNameLst>
                                      </p:cBhvr>
                                      <p:to>
                                        <p:strVal val="visible"/>
                                      </p:to>
                                    </p:set>
                                    <p:animEffect transition="in" filter="slide(fromTop)">
                                      <p:cBhvr additive="base">
                                        <p:cTn id="109" dur="500"/>
                                        <p:tgtEl>
                                          <p:spTgt spid="2327"/>
                                        </p:tgtEl>
                                      </p:cBhvr>
                                    </p:animEffect>
                                  </p:childTnLst>
                                </p:cTn>
                              </p:par>
                              <p:par>
                                <p:cTn id="110" presetID="12" presetClass="entr" presetSubtype="1" fill="hold" nodeType="withEffect">
                                  <p:stCondLst>
                                    <p:cond delay="0"/>
                                  </p:stCondLst>
                                  <p:childTnLst>
                                    <p:set>
                                      <p:cBhvr additive="base">
                                        <p:cTn id="111" dur="1" fill="hold">
                                          <p:stCondLst>
                                            <p:cond delay="0"/>
                                          </p:stCondLst>
                                        </p:cTn>
                                        <p:tgtEl>
                                          <p:spTgt spid="2328"/>
                                        </p:tgtEl>
                                        <p:attrNameLst>
                                          <p:attrName>style.visibility</p:attrName>
                                        </p:attrNameLst>
                                      </p:cBhvr>
                                      <p:to>
                                        <p:strVal val="visible"/>
                                      </p:to>
                                    </p:set>
                                    <p:animEffect transition="in" filter="slide(fromTop)">
                                      <p:cBhvr additive="base">
                                        <p:cTn id="112" dur="500"/>
                                        <p:tgtEl>
                                          <p:spTgt spid="2328"/>
                                        </p:tgtEl>
                                      </p:cBhvr>
                                    </p:animEffect>
                                  </p:childTnLst>
                                </p:cTn>
                              </p:par>
                              <p:par>
                                <p:cTn id="113" presetID="12" presetClass="entr" presetSubtype="1" fill="hold" nodeType="withEffect">
                                  <p:stCondLst>
                                    <p:cond delay="0"/>
                                  </p:stCondLst>
                                  <p:childTnLst>
                                    <p:set>
                                      <p:cBhvr additive="base">
                                        <p:cTn id="114" dur="1" fill="hold">
                                          <p:stCondLst>
                                            <p:cond delay="0"/>
                                          </p:stCondLst>
                                        </p:cTn>
                                        <p:tgtEl>
                                          <p:spTgt spid="2329"/>
                                        </p:tgtEl>
                                        <p:attrNameLst>
                                          <p:attrName>style.visibility</p:attrName>
                                        </p:attrNameLst>
                                      </p:cBhvr>
                                      <p:to>
                                        <p:strVal val="visible"/>
                                      </p:to>
                                    </p:set>
                                    <p:animEffect transition="in" filter="slide(fromTop)">
                                      <p:cBhvr additive="base">
                                        <p:cTn id="115" dur="500"/>
                                        <p:tgtEl>
                                          <p:spTgt spid="2329"/>
                                        </p:tgtEl>
                                      </p:cBhvr>
                                    </p:animEffect>
                                  </p:childTnLst>
                                </p:cTn>
                              </p:par>
                              <p:par>
                                <p:cTn id="116" presetID="12" presetClass="entr" presetSubtype="1" fill="hold" nodeType="withEffect">
                                  <p:stCondLst>
                                    <p:cond delay="0"/>
                                  </p:stCondLst>
                                  <p:childTnLst>
                                    <p:set>
                                      <p:cBhvr additive="base">
                                        <p:cTn id="117" dur="1" fill="hold">
                                          <p:stCondLst>
                                            <p:cond delay="0"/>
                                          </p:stCondLst>
                                        </p:cTn>
                                        <p:tgtEl>
                                          <p:spTgt spid="2330"/>
                                        </p:tgtEl>
                                        <p:attrNameLst>
                                          <p:attrName>style.visibility</p:attrName>
                                        </p:attrNameLst>
                                      </p:cBhvr>
                                      <p:to>
                                        <p:strVal val="visible"/>
                                      </p:to>
                                    </p:set>
                                    <p:animEffect transition="in" filter="slide(fromTop)">
                                      <p:cBhvr additive="base">
                                        <p:cTn id="118" dur="500"/>
                                        <p:tgtEl>
                                          <p:spTgt spid="2330"/>
                                        </p:tgtEl>
                                      </p:cBhvr>
                                    </p:animEffect>
                                  </p:childTnLst>
                                </p:cTn>
                              </p:par>
                              <p:par>
                                <p:cTn id="119" presetID="12" presetClass="entr" presetSubtype="1" fill="hold" nodeType="withEffect">
                                  <p:stCondLst>
                                    <p:cond delay="0"/>
                                  </p:stCondLst>
                                  <p:childTnLst>
                                    <p:set>
                                      <p:cBhvr additive="base">
                                        <p:cTn id="120" dur="1" fill="hold">
                                          <p:stCondLst>
                                            <p:cond delay="0"/>
                                          </p:stCondLst>
                                        </p:cTn>
                                        <p:tgtEl>
                                          <p:spTgt spid="2331"/>
                                        </p:tgtEl>
                                        <p:attrNameLst>
                                          <p:attrName>style.visibility</p:attrName>
                                        </p:attrNameLst>
                                      </p:cBhvr>
                                      <p:to>
                                        <p:strVal val="visible"/>
                                      </p:to>
                                    </p:set>
                                    <p:animEffect transition="in" filter="slide(fromTop)">
                                      <p:cBhvr additive="base">
                                        <p:cTn id="121" dur="500"/>
                                        <p:tgtEl>
                                          <p:spTgt spid="2331"/>
                                        </p:tgtEl>
                                      </p:cBhvr>
                                    </p:animEffect>
                                  </p:childTnLst>
                                </p:cTn>
                              </p:par>
                              <p:par>
                                <p:cTn id="122" presetID="12" presetClass="entr" presetSubtype="1" fill="hold" nodeType="withEffect">
                                  <p:stCondLst>
                                    <p:cond delay="0"/>
                                  </p:stCondLst>
                                  <p:childTnLst>
                                    <p:set>
                                      <p:cBhvr additive="base">
                                        <p:cTn id="123" dur="1" fill="hold">
                                          <p:stCondLst>
                                            <p:cond delay="0"/>
                                          </p:stCondLst>
                                        </p:cTn>
                                        <p:tgtEl>
                                          <p:spTgt spid="2332"/>
                                        </p:tgtEl>
                                        <p:attrNameLst>
                                          <p:attrName>style.visibility</p:attrName>
                                        </p:attrNameLst>
                                      </p:cBhvr>
                                      <p:to>
                                        <p:strVal val="visible"/>
                                      </p:to>
                                    </p:set>
                                    <p:animEffect transition="in" filter="slide(fromTop)">
                                      <p:cBhvr additive="base">
                                        <p:cTn id="124" dur="500"/>
                                        <p:tgtEl>
                                          <p:spTgt spid="2332"/>
                                        </p:tgtEl>
                                      </p:cBhvr>
                                    </p:animEffect>
                                  </p:childTnLst>
                                </p:cTn>
                              </p:par>
                              <p:par>
                                <p:cTn id="125" presetID="12" presetClass="entr" presetSubtype="1" fill="hold" nodeType="withEffect">
                                  <p:stCondLst>
                                    <p:cond delay="0"/>
                                  </p:stCondLst>
                                  <p:childTnLst>
                                    <p:set>
                                      <p:cBhvr additive="base">
                                        <p:cTn id="126" dur="1" fill="hold">
                                          <p:stCondLst>
                                            <p:cond delay="0"/>
                                          </p:stCondLst>
                                        </p:cTn>
                                        <p:tgtEl>
                                          <p:spTgt spid="2333"/>
                                        </p:tgtEl>
                                        <p:attrNameLst>
                                          <p:attrName>style.visibility</p:attrName>
                                        </p:attrNameLst>
                                      </p:cBhvr>
                                      <p:to>
                                        <p:strVal val="visible"/>
                                      </p:to>
                                    </p:set>
                                    <p:animEffect transition="in" filter="slide(fromTop)">
                                      <p:cBhvr additive="base">
                                        <p:cTn id="127" dur="500"/>
                                        <p:tgtEl>
                                          <p:spTgt spid="2333"/>
                                        </p:tgtEl>
                                      </p:cBhvr>
                                    </p:animEffect>
                                  </p:childTnLst>
                                </p:cTn>
                              </p:par>
                              <p:par>
                                <p:cTn id="128" presetID="12" presetClass="entr" presetSubtype="1" fill="hold" nodeType="withEffect">
                                  <p:stCondLst>
                                    <p:cond delay="0"/>
                                  </p:stCondLst>
                                  <p:childTnLst>
                                    <p:set>
                                      <p:cBhvr additive="base">
                                        <p:cTn id="129" dur="1" fill="hold">
                                          <p:stCondLst>
                                            <p:cond delay="0"/>
                                          </p:stCondLst>
                                        </p:cTn>
                                        <p:tgtEl>
                                          <p:spTgt spid="2334"/>
                                        </p:tgtEl>
                                        <p:attrNameLst>
                                          <p:attrName>style.visibility</p:attrName>
                                        </p:attrNameLst>
                                      </p:cBhvr>
                                      <p:to>
                                        <p:strVal val="visible"/>
                                      </p:to>
                                    </p:set>
                                    <p:animEffect transition="in" filter="slide(fromTop)">
                                      <p:cBhvr additive="base">
                                        <p:cTn id="130" dur="500"/>
                                        <p:tgtEl>
                                          <p:spTgt spid="2334"/>
                                        </p:tgtEl>
                                      </p:cBhvr>
                                    </p:animEffect>
                                  </p:childTnLst>
                                </p:cTn>
                              </p:par>
                              <p:par>
                                <p:cTn id="131" presetID="12" presetClass="entr" presetSubtype="1" fill="hold" nodeType="withEffect">
                                  <p:stCondLst>
                                    <p:cond delay="0"/>
                                  </p:stCondLst>
                                  <p:childTnLst>
                                    <p:set>
                                      <p:cBhvr additive="base">
                                        <p:cTn id="132" dur="1" fill="hold">
                                          <p:stCondLst>
                                            <p:cond delay="0"/>
                                          </p:stCondLst>
                                        </p:cTn>
                                        <p:tgtEl>
                                          <p:spTgt spid="2335"/>
                                        </p:tgtEl>
                                        <p:attrNameLst>
                                          <p:attrName>style.visibility</p:attrName>
                                        </p:attrNameLst>
                                      </p:cBhvr>
                                      <p:to>
                                        <p:strVal val="visible"/>
                                      </p:to>
                                    </p:set>
                                    <p:animEffect transition="in" filter="slide(fromTop)">
                                      <p:cBhvr additive="base">
                                        <p:cTn id="133" dur="500"/>
                                        <p:tgtEl>
                                          <p:spTgt spid="2335"/>
                                        </p:tgtEl>
                                      </p:cBhvr>
                                    </p:animEffect>
                                  </p:childTnLst>
                                </p:cTn>
                              </p:par>
                              <p:par>
                                <p:cTn id="134" presetID="12" presetClass="entr" presetSubtype="1" fill="hold" nodeType="withEffect">
                                  <p:stCondLst>
                                    <p:cond delay="0"/>
                                  </p:stCondLst>
                                  <p:childTnLst>
                                    <p:set>
                                      <p:cBhvr additive="base">
                                        <p:cTn id="135" dur="1" fill="hold">
                                          <p:stCondLst>
                                            <p:cond delay="0"/>
                                          </p:stCondLst>
                                        </p:cTn>
                                        <p:tgtEl>
                                          <p:spTgt spid="2336"/>
                                        </p:tgtEl>
                                        <p:attrNameLst>
                                          <p:attrName>style.visibility</p:attrName>
                                        </p:attrNameLst>
                                      </p:cBhvr>
                                      <p:to>
                                        <p:strVal val="visible"/>
                                      </p:to>
                                    </p:set>
                                    <p:animEffect transition="in" filter="slide(fromTop)">
                                      <p:cBhvr additive="base">
                                        <p:cTn id="136" dur="500"/>
                                        <p:tgtEl>
                                          <p:spTgt spid="2336"/>
                                        </p:tgtEl>
                                      </p:cBhvr>
                                    </p:animEffect>
                                  </p:childTnLst>
                                </p:cTn>
                              </p:par>
                              <p:par>
                                <p:cTn id="137" presetID="12" presetClass="entr" presetSubtype="1" fill="hold" nodeType="withEffect">
                                  <p:stCondLst>
                                    <p:cond delay="0"/>
                                  </p:stCondLst>
                                  <p:childTnLst>
                                    <p:set>
                                      <p:cBhvr additive="base">
                                        <p:cTn id="138" dur="1" fill="hold">
                                          <p:stCondLst>
                                            <p:cond delay="0"/>
                                          </p:stCondLst>
                                        </p:cTn>
                                        <p:tgtEl>
                                          <p:spTgt spid="2337"/>
                                        </p:tgtEl>
                                        <p:attrNameLst>
                                          <p:attrName>style.visibility</p:attrName>
                                        </p:attrNameLst>
                                      </p:cBhvr>
                                      <p:to>
                                        <p:strVal val="visible"/>
                                      </p:to>
                                    </p:set>
                                    <p:animEffect transition="in" filter="slide(fromTop)">
                                      <p:cBhvr additive="base">
                                        <p:cTn id="139" dur="500"/>
                                        <p:tgtEl>
                                          <p:spTgt spid="2337"/>
                                        </p:tgtEl>
                                      </p:cBhvr>
                                    </p:animEffect>
                                  </p:childTnLst>
                                </p:cTn>
                              </p:par>
                              <p:par>
                                <p:cTn id="140" presetID="12" presetClass="entr" presetSubtype="1" fill="hold" nodeType="withEffect">
                                  <p:stCondLst>
                                    <p:cond delay="0"/>
                                  </p:stCondLst>
                                  <p:childTnLst>
                                    <p:set>
                                      <p:cBhvr additive="base">
                                        <p:cTn id="141" dur="1" fill="hold">
                                          <p:stCondLst>
                                            <p:cond delay="0"/>
                                          </p:stCondLst>
                                        </p:cTn>
                                        <p:tgtEl>
                                          <p:spTgt spid="2338"/>
                                        </p:tgtEl>
                                        <p:attrNameLst>
                                          <p:attrName>style.visibility</p:attrName>
                                        </p:attrNameLst>
                                      </p:cBhvr>
                                      <p:to>
                                        <p:strVal val="visible"/>
                                      </p:to>
                                    </p:set>
                                    <p:animEffect transition="in" filter="slide(fromTop)">
                                      <p:cBhvr additive="base">
                                        <p:cTn id="142" dur="500"/>
                                        <p:tgtEl>
                                          <p:spTgt spid="2338"/>
                                        </p:tgtEl>
                                      </p:cBhvr>
                                    </p:animEffect>
                                  </p:childTnLst>
                                </p:cTn>
                              </p:par>
                              <p:par>
                                <p:cTn id="143" presetID="12" presetClass="entr" presetSubtype="1" fill="hold" nodeType="withEffect">
                                  <p:stCondLst>
                                    <p:cond delay="0"/>
                                  </p:stCondLst>
                                  <p:childTnLst>
                                    <p:set>
                                      <p:cBhvr additive="base">
                                        <p:cTn id="144" dur="1" fill="hold">
                                          <p:stCondLst>
                                            <p:cond delay="0"/>
                                          </p:stCondLst>
                                        </p:cTn>
                                        <p:tgtEl>
                                          <p:spTgt spid="2339"/>
                                        </p:tgtEl>
                                        <p:attrNameLst>
                                          <p:attrName>style.visibility</p:attrName>
                                        </p:attrNameLst>
                                      </p:cBhvr>
                                      <p:to>
                                        <p:strVal val="visible"/>
                                      </p:to>
                                    </p:set>
                                    <p:animEffect transition="in" filter="slide(fromTop)">
                                      <p:cBhvr additive="base">
                                        <p:cTn id="145" dur="500"/>
                                        <p:tgtEl>
                                          <p:spTgt spid="2339"/>
                                        </p:tgtEl>
                                      </p:cBhvr>
                                    </p:animEffect>
                                  </p:childTnLst>
                                </p:cTn>
                              </p:par>
                              <p:par>
                                <p:cTn id="146" presetID="12" presetClass="entr" presetSubtype="1" fill="hold" nodeType="withEffect">
                                  <p:stCondLst>
                                    <p:cond delay="0"/>
                                  </p:stCondLst>
                                  <p:childTnLst>
                                    <p:set>
                                      <p:cBhvr additive="base">
                                        <p:cTn id="147" dur="1" fill="hold">
                                          <p:stCondLst>
                                            <p:cond delay="0"/>
                                          </p:stCondLst>
                                        </p:cTn>
                                        <p:tgtEl>
                                          <p:spTgt spid="2340"/>
                                        </p:tgtEl>
                                        <p:attrNameLst>
                                          <p:attrName>style.visibility</p:attrName>
                                        </p:attrNameLst>
                                      </p:cBhvr>
                                      <p:to>
                                        <p:strVal val="visible"/>
                                      </p:to>
                                    </p:set>
                                    <p:animEffect transition="in" filter="slide(fromTop)">
                                      <p:cBhvr additive="base">
                                        <p:cTn id="148" dur="500"/>
                                        <p:tgtEl>
                                          <p:spTgt spid="2340"/>
                                        </p:tgtEl>
                                      </p:cBhvr>
                                    </p:animEffect>
                                  </p:childTnLst>
                                </p:cTn>
                              </p:par>
                              <p:par>
                                <p:cTn id="149" presetID="12" presetClass="entr" presetSubtype="4" fill="hold" nodeType="withEffect">
                                  <p:stCondLst>
                                    <p:cond delay="0"/>
                                  </p:stCondLst>
                                  <p:childTnLst>
                                    <p:set>
                                      <p:cBhvr additive="base">
                                        <p:cTn id="150" dur="1" fill="hold">
                                          <p:stCondLst>
                                            <p:cond delay="0"/>
                                          </p:stCondLst>
                                        </p:cTn>
                                        <p:tgtEl>
                                          <p:spTgt spid="2"/>
                                        </p:tgtEl>
                                        <p:attrNameLst>
                                          <p:attrName>style.visibility</p:attrName>
                                        </p:attrNameLst>
                                      </p:cBhvr>
                                      <p:to>
                                        <p:strVal val="visible"/>
                                      </p:to>
                                    </p:set>
                                    <p:animEffect transition="in" filter="slide(fromBottom)">
                                      <p:cBhvr additive="base">
                                        <p:cTn id="151" dur="500"/>
                                        <p:tgtEl>
                                          <p:spTgt spid="2"/>
                                        </p:tgtEl>
                                      </p:cBhvr>
                                    </p:animEffect>
                                  </p:childTnLst>
                                </p:cTn>
                              </p:par>
                              <p:par>
                                <p:cTn id="152" presetID="12" presetClass="entr" presetSubtype="4" fill="hold" nodeType="withEffect">
                                  <p:stCondLst>
                                    <p:cond delay="0"/>
                                  </p:stCondLst>
                                  <p:childTnLst>
                                    <p:set>
                                      <p:cBhvr additive="base">
                                        <p:cTn id="153" dur="1" fill="hold">
                                          <p:stCondLst>
                                            <p:cond delay="0"/>
                                          </p:stCondLst>
                                        </p:cTn>
                                        <p:tgtEl>
                                          <p:spTgt spid="3"/>
                                        </p:tgtEl>
                                        <p:attrNameLst>
                                          <p:attrName>style.visibility</p:attrName>
                                        </p:attrNameLst>
                                      </p:cBhvr>
                                      <p:to>
                                        <p:strVal val="visible"/>
                                      </p:to>
                                    </p:set>
                                    <p:animEffect transition="in" filter="slide(fromBottom)">
                                      <p:cBhvr additive="base">
                                        <p:cTn id="154" dur="500"/>
                                        <p:tgtEl>
                                          <p:spTgt spid="3"/>
                                        </p:tgtEl>
                                      </p:cBhvr>
                                    </p:animEffect>
                                  </p:childTnLst>
                                </p:cTn>
                              </p:par>
                              <p:par>
                                <p:cTn id="155" presetID="12" presetClass="entr" presetSubtype="4" fill="hold" nodeType="withEffect">
                                  <p:stCondLst>
                                    <p:cond delay="0"/>
                                  </p:stCondLst>
                                  <p:childTnLst>
                                    <p:set>
                                      <p:cBhvr additive="base">
                                        <p:cTn id="156" dur="1" fill="hold">
                                          <p:stCondLst>
                                            <p:cond delay="0"/>
                                          </p:stCondLst>
                                        </p:cTn>
                                        <p:tgtEl>
                                          <p:spTgt spid="4"/>
                                        </p:tgtEl>
                                        <p:attrNameLst>
                                          <p:attrName>style.visibility</p:attrName>
                                        </p:attrNameLst>
                                      </p:cBhvr>
                                      <p:to>
                                        <p:strVal val="visible"/>
                                      </p:to>
                                    </p:set>
                                    <p:animEffect transition="in" filter="slide(fromBottom)">
                                      <p:cBhvr additive="base">
                                        <p:cTn id="157" dur="500"/>
                                        <p:tgtEl>
                                          <p:spTgt spid="4"/>
                                        </p:tgtEl>
                                      </p:cBhvr>
                                    </p:animEffect>
                                  </p:childTnLst>
                                </p:cTn>
                              </p:par>
                              <p:par>
                                <p:cTn id="158" presetID="12" presetClass="entr" presetSubtype="4" fill="hold" nodeType="withEffect">
                                  <p:stCondLst>
                                    <p:cond delay="0"/>
                                  </p:stCondLst>
                                  <p:childTnLst>
                                    <p:set>
                                      <p:cBhvr additive="base">
                                        <p:cTn id="159" dur="1" fill="hold">
                                          <p:stCondLst>
                                            <p:cond delay="0"/>
                                          </p:stCondLst>
                                        </p:cTn>
                                        <p:tgtEl>
                                          <p:spTgt spid="2298"/>
                                        </p:tgtEl>
                                        <p:attrNameLst>
                                          <p:attrName>style.visibility</p:attrName>
                                        </p:attrNameLst>
                                      </p:cBhvr>
                                      <p:to>
                                        <p:strVal val="visible"/>
                                      </p:to>
                                    </p:set>
                                    <p:animEffect transition="in" filter="slide(fromBottom)">
                                      <p:cBhvr additive="base">
                                        <p:cTn id="160" dur="500"/>
                                        <p:tgtEl>
                                          <p:spTgt spid="2298"/>
                                        </p:tgtEl>
                                      </p:cBhvr>
                                    </p:animEffect>
                                  </p:childTnLst>
                                </p:cTn>
                              </p:par>
                              <p:par>
                                <p:cTn id="161" presetID="12" presetClass="entr" presetSubtype="4" fill="hold" nodeType="withEffect">
                                  <p:stCondLst>
                                    <p:cond delay="0"/>
                                  </p:stCondLst>
                                  <p:childTnLst>
                                    <p:set>
                                      <p:cBhvr additive="base">
                                        <p:cTn id="162" dur="1" fill="hold">
                                          <p:stCondLst>
                                            <p:cond delay="0"/>
                                          </p:stCondLst>
                                        </p:cTn>
                                        <p:tgtEl>
                                          <p:spTgt spid="2299"/>
                                        </p:tgtEl>
                                        <p:attrNameLst>
                                          <p:attrName>style.visibility</p:attrName>
                                        </p:attrNameLst>
                                      </p:cBhvr>
                                      <p:to>
                                        <p:strVal val="visible"/>
                                      </p:to>
                                    </p:set>
                                    <p:animEffect transition="in" filter="slide(fromBottom)">
                                      <p:cBhvr additive="base">
                                        <p:cTn id="163" dur="500"/>
                                        <p:tgtEl>
                                          <p:spTgt spid="2299"/>
                                        </p:tgtEl>
                                      </p:cBhvr>
                                    </p:animEffect>
                                  </p:childTnLst>
                                </p:cTn>
                              </p:par>
                              <p:par>
                                <p:cTn id="164" presetID="12" presetClass="entr" presetSubtype="4" fill="hold" nodeType="withEffect">
                                  <p:stCondLst>
                                    <p:cond delay="0"/>
                                  </p:stCondLst>
                                  <p:childTnLst>
                                    <p:set>
                                      <p:cBhvr additive="base">
                                        <p:cTn id="165" dur="1" fill="hold">
                                          <p:stCondLst>
                                            <p:cond delay="0"/>
                                          </p:stCondLst>
                                        </p:cTn>
                                        <p:tgtEl>
                                          <p:spTgt spid="2300"/>
                                        </p:tgtEl>
                                        <p:attrNameLst>
                                          <p:attrName>style.visibility</p:attrName>
                                        </p:attrNameLst>
                                      </p:cBhvr>
                                      <p:to>
                                        <p:strVal val="visible"/>
                                      </p:to>
                                    </p:set>
                                    <p:animEffect transition="in" filter="slide(fromBottom)">
                                      <p:cBhvr additive="base">
                                        <p:cTn id="166" dur="500"/>
                                        <p:tgtEl>
                                          <p:spTgt spid="2300"/>
                                        </p:tgtEl>
                                      </p:cBhvr>
                                    </p:animEffect>
                                  </p:childTnLst>
                                </p:cTn>
                              </p:par>
                              <p:par>
                                <p:cTn id="167" presetID="12" presetClass="entr" presetSubtype="4" fill="hold" nodeType="withEffect">
                                  <p:stCondLst>
                                    <p:cond delay="0"/>
                                  </p:stCondLst>
                                  <p:childTnLst>
                                    <p:set>
                                      <p:cBhvr additive="base">
                                        <p:cTn id="168" dur="1" fill="hold">
                                          <p:stCondLst>
                                            <p:cond delay="0"/>
                                          </p:stCondLst>
                                        </p:cTn>
                                        <p:tgtEl>
                                          <p:spTgt spid="2301"/>
                                        </p:tgtEl>
                                        <p:attrNameLst>
                                          <p:attrName>style.visibility</p:attrName>
                                        </p:attrNameLst>
                                      </p:cBhvr>
                                      <p:to>
                                        <p:strVal val="visible"/>
                                      </p:to>
                                    </p:set>
                                    <p:animEffect transition="in" filter="slide(fromBottom)">
                                      <p:cBhvr additive="base">
                                        <p:cTn id="169" dur="500"/>
                                        <p:tgtEl>
                                          <p:spTgt spid="2301"/>
                                        </p:tgtEl>
                                      </p:cBhvr>
                                    </p:animEffect>
                                  </p:childTnLst>
                                </p:cTn>
                              </p:par>
                              <p:par>
                                <p:cTn id="170" presetID="12" presetClass="entr" presetSubtype="4" fill="hold" nodeType="withEffect">
                                  <p:stCondLst>
                                    <p:cond delay="0"/>
                                  </p:stCondLst>
                                  <p:childTnLst>
                                    <p:set>
                                      <p:cBhvr additive="base">
                                        <p:cTn id="171" dur="1" fill="hold">
                                          <p:stCondLst>
                                            <p:cond delay="0"/>
                                          </p:stCondLst>
                                        </p:cTn>
                                        <p:tgtEl>
                                          <p:spTgt spid="2302"/>
                                        </p:tgtEl>
                                        <p:attrNameLst>
                                          <p:attrName>style.visibility</p:attrName>
                                        </p:attrNameLst>
                                      </p:cBhvr>
                                      <p:to>
                                        <p:strVal val="visible"/>
                                      </p:to>
                                    </p:set>
                                    <p:animEffect transition="in" filter="slide(fromBottom)">
                                      <p:cBhvr additive="base">
                                        <p:cTn id="172" dur="500"/>
                                        <p:tgtEl>
                                          <p:spTgt spid="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5"/>
          <p:cNvGrpSpPr/>
          <p:nvPr/>
        </p:nvGrpSpPr>
        <p:grpSpPr>
          <a:xfrm>
            <a:off x="0" y="-26987"/>
            <a:ext cx="9144000" cy="6858000"/>
            <a:chOff x="0" y="0"/>
            <a:chExt cx="9144000" cy="6858000"/>
          </a:xfrm>
        </p:grpSpPr>
        <p:pic>
          <p:nvPicPr>
            <p:cNvPr id="54274" name="图片 117"/>
            <p:cNvPicPr preferRelativeResize="0"/>
            <p:nvPr/>
          </p:nvPicPr>
          <p:blipFill>
            <a:blip r:embed="rId2"/>
            <a:stretch>
              <a:fillRect/>
            </a:stretch>
          </p:blipFill>
          <p:spPr>
            <a:xfrm>
              <a:off x="0" y="0"/>
              <a:ext cx="9144000" cy="5867400"/>
            </a:xfrm>
            <a:prstGeom prst="rect">
              <a:avLst/>
            </a:prstGeom>
            <a:noFill/>
            <a:ln w="9525">
              <a:noFill/>
            </a:ln>
          </p:spPr>
        </p:pic>
        <p:sp>
          <p:nvSpPr>
            <p:cNvPr id="54275" name="矩形 118"/>
            <p:cNvSpPr/>
            <p:nvPr/>
          </p:nvSpPr>
          <p:spPr>
            <a:xfrm>
              <a:off x="0" y="5791200"/>
              <a:ext cx="9144000" cy="10668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400">
                  <a:solidFill>
                    <a:srgbClr val="FF0000"/>
                  </a:solidFill>
                  <a:latin typeface="黑体" panose="02010609060101010101" charset="-122"/>
                  <a:ea typeface="黑体" panose="02010609060101010101" charset="-122"/>
                </a:rPr>
                <a:t>首页</a:t>
              </a:r>
              <a:r>
                <a:rPr lang="zh-CN" altLang="en-US" sz="2400">
                  <a:latin typeface="黑体" panose="02010609060101010101" charset="-122"/>
                  <a:ea typeface="黑体" panose="02010609060101010101" charset="-122"/>
                </a:rPr>
                <a:t>根据不同层级用户权限汇总需要该角色管辖线路</a:t>
              </a:r>
              <a:r>
                <a:rPr lang="en-US" altLang="zh-CN" sz="2400">
                  <a:latin typeface="黑体" panose="02010609060101010101" charset="-122"/>
                  <a:ea typeface="黑体" panose="02010609060101010101" charset="-122"/>
                </a:rPr>
                <a:t>/</a:t>
              </a:r>
              <a:r>
                <a:rPr lang="zh-CN" altLang="en-US" sz="2400">
                  <a:latin typeface="黑体" panose="02010609060101010101" charset="-122"/>
                  <a:ea typeface="黑体" panose="02010609060101010101" charset="-122"/>
                </a:rPr>
                <a:t>标段隐患现状，待处置的隐患信息，以及需要该角色排查工作的提示等。</a:t>
              </a: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2" fill="hold" nodeType="afterEffect">
                                  <p:stCondLst>
                                    <p:cond delay="0"/>
                                  </p:stCondLst>
                                  <p:childTnLst>
                                    <p:set>
                                      <p:cBhvr additive="base">
                                        <p:cTn id="6" dur="1" fill="hold">
                                          <p:stCondLst>
                                            <p:cond delay="0"/>
                                          </p:stCondLst>
                                        </p:cTn>
                                        <p:tgtEl>
                                          <p:spTgt spid="2"/>
                                        </p:tgtEl>
                                        <p:attrNameLst>
                                          <p:attrName>style.visibility</p:attrName>
                                        </p:attrNameLst>
                                      </p:cBhvr>
                                      <p:to>
                                        <p:strVal val="visible"/>
                                      </p:to>
                                    </p:set>
                                    <p:animEffect transition="in" filter="slide(fromRight)">
                                      <p:cBhvr additive="base">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8" name="矩形 4"/>
          <p:cNvSpPr/>
          <p:nvPr/>
        </p:nvSpPr>
        <p:spPr>
          <a:xfrm>
            <a:off x="0" y="5638800"/>
            <a:ext cx="9144000" cy="12192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隐患排查模块</a:t>
            </a:r>
            <a:r>
              <a:rPr lang="zh-CN" altLang="en-US" sz="2000">
                <a:latin typeface="黑体" panose="02010609060101010101" charset="-122"/>
                <a:ea typeface="黑体" panose="02010609060101010101" charset="-122"/>
              </a:rPr>
              <a:t>按公司层、项目中心层以及现场单位层分别规定了安质总部、各项目中心工程部、安质部、甲代以及施工与监理单位关键岗位的隐患排查频率、排查项目的要求。</a:t>
            </a:r>
          </a:p>
        </p:txBody>
      </p:sp>
      <p:pic>
        <p:nvPicPr>
          <p:cNvPr id="2349" name="图片 5"/>
          <p:cNvPicPr preferRelativeResize="0"/>
          <p:nvPr/>
        </p:nvPicPr>
        <p:blipFill>
          <a:blip r:embed="rId2"/>
          <a:stretch>
            <a:fillRect/>
          </a:stretch>
        </p:blipFill>
        <p:spPr>
          <a:xfrm>
            <a:off x="0" y="-26987"/>
            <a:ext cx="9144000" cy="5638800"/>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2" fill="hold" nodeType="afterEffect">
                                  <p:stCondLst>
                                    <p:cond delay="0"/>
                                  </p:stCondLst>
                                  <p:childTnLst>
                                    <p:set>
                                      <p:cBhvr additive="base">
                                        <p:cTn id="6" dur="1" fill="hold">
                                          <p:stCondLst>
                                            <p:cond delay="0"/>
                                          </p:stCondLst>
                                        </p:cTn>
                                        <p:tgtEl>
                                          <p:spTgt spid="2349"/>
                                        </p:tgtEl>
                                        <p:attrNameLst>
                                          <p:attrName>style.visibility</p:attrName>
                                        </p:attrNameLst>
                                      </p:cBhvr>
                                      <p:to>
                                        <p:strVal val="visible"/>
                                      </p:to>
                                    </p:set>
                                    <p:animEffect transition="in" filter="slide(fromRight)">
                                      <p:cBhvr additive="base">
                                        <p:cTn id="7" dur="500"/>
                                        <p:tgtEl>
                                          <p:spTgt spid="2349"/>
                                        </p:tgtEl>
                                      </p:cBhvr>
                                    </p:animEffect>
                                  </p:childTnLst>
                                </p:cTn>
                              </p:par>
                              <p:par>
                                <p:cTn id="8" presetID="12" presetClass="entr" presetSubtype="2" fill="hold" grpId="0" nodeType="withEffect">
                                  <p:stCondLst>
                                    <p:cond delay="0"/>
                                  </p:stCondLst>
                                  <p:childTnLst>
                                    <p:set>
                                      <p:cBhvr additive="base">
                                        <p:cTn id="9" dur="1" fill="hold">
                                          <p:stCondLst>
                                            <p:cond delay="0"/>
                                          </p:stCondLst>
                                        </p:cTn>
                                        <p:tgtEl>
                                          <p:spTgt spid="2348"/>
                                        </p:tgtEl>
                                        <p:attrNameLst>
                                          <p:attrName>style.visibility</p:attrName>
                                        </p:attrNameLst>
                                      </p:cBhvr>
                                      <p:to>
                                        <p:strVal val="visible"/>
                                      </p:to>
                                    </p:set>
                                    <p:animEffect transition="in" filter="slide(fromRight)">
                                      <p:cBhvr additive="base">
                                        <p:cTn id="10" dur="500"/>
                                        <p:tgtEl>
                                          <p:spTgt spid="2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2" name="图片 4"/>
          <p:cNvPicPr preferRelativeResize="0"/>
          <p:nvPr/>
        </p:nvPicPr>
        <p:blipFill>
          <a:blip r:embed="rId2"/>
          <a:stretch>
            <a:fillRect/>
          </a:stretch>
        </p:blipFill>
        <p:spPr>
          <a:xfrm>
            <a:off x="0" y="-26987"/>
            <a:ext cx="9144000" cy="5715000"/>
          </a:xfrm>
          <a:prstGeom prst="rect">
            <a:avLst/>
          </a:prstGeom>
          <a:noFill/>
          <a:ln w="9525">
            <a:noFill/>
          </a:ln>
        </p:spPr>
      </p:pic>
      <p:sp>
        <p:nvSpPr>
          <p:cNvPr id="2353" name="矩形 5"/>
          <p:cNvSpPr/>
          <p:nvPr/>
        </p:nvSpPr>
        <p:spPr>
          <a:xfrm>
            <a:off x="0" y="5734050"/>
            <a:ext cx="9144000" cy="10668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隐患治理模块</a:t>
            </a:r>
            <a:r>
              <a:rPr lang="zh-CN" altLang="en-US" sz="2000">
                <a:latin typeface="黑体" panose="02010609060101010101" charset="-122"/>
                <a:ea typeface="黑体" panose="02010609060101010101" charset="-122"/>
              </a:rPr>
              <a:t>规定各参建单位按隐患治理响应时限、整改时限以及消除时限要求开展隐患治理与消除工作，若超过各种时限要求，将进行违约记分与相应违约处罚</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2" fill="hold" nodeType="afterEffect">
                                  <p:stCondLst>
                                    <p:cond delay="0"/>
                                  </p:stCondLst>
                                  <p:childTnLst>
                                    <p:set>
                                      <p:cBhvr additive="base">
                                        <p:cTn id="6" dur="1" fill="hold">
                                          <p:stCondLst>
                                            <p:cond delay="0"/>
                                          </p:stCondLst>
                                        </p:cTn>
                                        <p:tgtEl>
                                          <p:spTgt spid="2352"/>
                                        </p:tgtEl>
                                        <p:attrNameLst>
                                          <p:attrName>style.visibility</p:attrName>
                                        </p:attrNameLst>
                                      </p:cBhvr>
                                      <p:to>
                                        <p:strVal val="visible"/>
                                      </p:to>
                                    </p:set>
                                    <p:animEffect transition="in" filter="slide(fromRight)">
                                      <p:cBhvr additive="base">
                                        <p:cTn id="7" dur="500"/>
                                        <p:tgtEl>
                                          <p:spTgt spid="2352"/>
                                        </p:tgtEl>
                                      </p:cBhvr>
                                    </p:animEffect>
                                  </p:childTnLst>
                                </p:cTn>
                              </p:par>
                              <p:par>
                                <p:cTn id="8" presetID="12" presetClass="entr" presetSubtype="2" fill="hold" grpId="0" nodeType="withEffect">
                                  <p:stCondLst>
                                    <p:cond delay="0"/>
                                  </p:stCondLst>
                                  <p:childTnLst>
                                    <p:set>
                                      <p:cBhvr additive="base">
                                        <p:cTn id="9" dur="1" fill="hold">
                                          <p:stCondLst>
                                            <p:cond delay="0"/>
                                          </p:stCondLst>
                                        </p:cTn>
                                        <p:tgtEl>
                                          <p:spTgt spid="2353"/>
                                        </p:tgtEl>
                                        <p:attrNameLst>
                                          <p:attrName>style.visibility</p:attrName>
                                        </p:attrNameLst>
                                      </p:cBhvr>
                                      <p:to>
                                        <p:strVal val="visible"/>
                                      </p:to>
                                    </p:set>
                                    <p:animEffect transition="in" filter="slide(fromRight)">
                                      <p:cBhvr additive="base">
                                        <p:cTn id="10" dur="500"/>
                                        <p:tgtEl>
                                          <p:spTgt spid="2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 name="矩形 4"/>
          <p:cNvSpPr/>
          <p:nvPr/>
        </p:nvSpPr>
        <p:spPr>
          <a:xfrm>
            <a:off x="0" y="5791200"/>
            <a:ext cx="9144000" cy="10668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违规提示模块</a:t>
            </a:r>
            <a:r>
              <a:rPr lang="zh-CN" altLang="en-US" sz="2000">
                <a:latin typeface="黑体" panose="02010609060101010101" charset="-122"/>
                <a:ea typeface="黑体" panose="02010609060101010101" charset="-122"/>
              </a:rPr>
              <a:t>实现对各线路标段、各参建单位未按规定时限进行隐患排查、响应、整改与消除的统计与考核</a:t>
            </a:r>
          </a:p>
        </p:txBody>
      </p:sp>
      <p:pic>
        <p:nvPicPr>
          <p:cNvPr id="2357" name="图片 5"/>
          <p:cNvPicPr preferRelativeResize="0"/>
          <p:nvPr/>
        </p:nvPicPr>
        <p:blipFill>
          <a:blip r:embed="rId2"/>
          <a:stretch>
            <a:fillRect/>
          </a:stretch>
        </p:blipFill>
        <p:spPr>
          <a:xfrm>
            <a:off x="0" y="-26987"/>
            <a:ext cx="9144000" cy="5791200"/>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2" fill="hold" nodeType="clickEffect">
                                  <p:stCondLst>
                                    <p:cond delay="0"/>
                                  </p:stCondLst>
                                  <p:childTnLst>
                                    <p:set>
                                      <p:cBhvr additive="base">
                                        <p:cTn id="6" dur="1" fill="hold">
                                          <p:stCondLst>
                                            <p:cond delay="0"/>
                                          </p:stCondLst>
                                        </p:cTn>
                                        <p:tgtEl>
                                          <p:spTgt spid="2357"/>
                                        </p:tgtEl>
                                        <p:attrNameLst>
                                          <p:attrName>style.visibility</p:attrName>
                                        </p:attrNameLst>
                                      </p:cBhvr>
                                      <p:to>
                                        <p:strVal val="visible"/>
                                      </p:to>
                                    </p:set>
                                    <p:animEffect transition="in" filter="slide(fromRight)">
                                      <p:cBhvr additive="base">
                                        <p:cTn id="7" dur="500"/>
                                        <p:tgtEl>
                                          <p:spTgt spid="2357"/>
                                        </p:tgtEl>
                                      </p:cBhvr>
                                    </p:animEffect>
                                  </p:childTnLst>
                                </p:cTn>
                              </p:par>
                              <p:par>
                                <p:cTn id="8" presetID="12" presetClass="entr" presetSubtype="2" fill="hold" grpId="0" nodeType="withEffect">
                                  <p:stCondLst>
                                    <p:cond delay="0"/>
                                  </p:stCondLst>
                                  <p:childTnLst>
                                    <p:set>
                                      <p:cBhvr additive="base">
                                        <p:cTn id="9" dur="1" fill="hold">
                                          <p:stCondLst>
                                            <p:cond delay="0"/>
                                          </p:stCondLst>
                                        </p:cTn>
                                        <p:tgtEl>
                                          <p:spTgt spid="2356"/>
                                        </p:tgtEl>
                                        <p:attrNameLst>
                                          <p:attrName>style.visibility</p:attrName>
                                        </p:attrNameLst>
                                      </p:cBhvr>
                                      <p:to>
                                        <p:strVal val="visible"/>
                                      </p:to>
                                    </p:set>
                                    <p:animEffect transition="in" filter="slide(fromRight)">
                                      <p:cBhvr additive="base">
                                        <p:cTn id="10" dur="500"/>
                                        <p:tgtEl>
                                          <p:spTgt spid="2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0" name="矩形 4"/>
          <p:cNvSpPr/>
          <p:nvPr/>
        </p:nvSpPr>
        <p:spPr>
          <a:xfrm>
            <a:off x="0" y="5638800"/>
            <a:ext cx="9144000" cy="1219200"/>
          </a:xfrm>
          <a:prstGeom prst="rect">
            <a:avLst/>
          </a:prstGeom>
          <a:solidFill>
            <a:srgbClr val="FFFF00"/>
          </a:solidFill>
          <a:ln w="9525">
            <a:noFill/>
          </a:ln>
        </p:spPr>
        <p:txBody>
          <a:bodyPr anchor="ctr" anchorCtr="0"/>
          <a:lstStyle/>
          <a:p>
            <a:pPr>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通知通报模块</a:t>
            </a:r>
            <a:r>
              <a:rPr lang="zh-CN" altLang="en-US" sz="2000">
                <a:latin typeface="黑体" panose="02010609060101010101" charset="-122"/>
                <a:ea typeface="黑体" panose="02010609060101010101" charset="-122"/>
              </a:rPr>
              <a:t>实现轨道公司向参建单位通知、通报信息的发布、会议通知与会议纪要的下发以及手机短信息的发送；</a:t>
            </a:r>
          </a:p>
        </p:txBody>
      </p:sp>
      <p:pic>
        <p:nvPicPr>
          <p:cNvPr id="2361" name="Picture 2"/>
          <p:cNvPicPr preferRelativeResize="0"/>
          <p:nvPr/>
        </p:nvPicPr>
        <p:blipFill>
          <a:blip r:embed="rId2"/>
          <a:stretch>
            <a:fillRect/>
          </a:stretch>
        </p:blipFill>
        <p:spPr>
          <a:xfrm>
            <a:off x="0" y="-26987"/>
            <a:ext cx="9144000" cy="5638800"/>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2" fill="hold" nodeType="clickEffect">
                                  <p:stCondLst>
                                    <p:cond delay="0"/>
                                  </p:stCondLst>
                                  <p:childTnLst>
                                    <p:set>
                                      <p:cBhvr additive="base">
                                        <p:cTn id="6" dur="1" fill="hold">
                                          <p:stCondLst>
                                            <p:cond delay="0"/>
                                          </p:stCondLst>
                                        </p:cTn>
                                        <p:tgtEl>
                                          <p:spTgt spid="2361"/>
                                        </p:tgtEl>
                                        <p:attrNameLst>
                                          <p:attrName>style.visibility</p:attrName>
                                        </p:attrNameLst>
                                      </p:cBhvr>
                                      <p:to>
                                        <p:strVal val="visible"/>
                                      </p:to>
                                    </p:set>
                                    <p:animEffect transition="in" filter="slide(fromRight)">
                                      <p:cBhvr additive="base">
                                        <p:cTn id="7" dur="500"/>
                                        <p:tgtEl>
                                          <p:spTgt spid="2361"/>
                                        </p:tgtEl>
                                      </p:cBhvr>
                                    </p:animEffect>
                                  </p:childTnLst>
                                </p:cTn>
                              </p:par>
                              <p:par>
                                <p:cTn id="8" presetID="12" presetClass="entr" presetSubtype="2" fill="hold" grpId="0" nodeType="withEffect">
                                  <p:stCondLst>
                                    <p:cond delay="0"/>
                                  </p:stCondLst>
                                  <p:childTnLst>
                                    <p:set>
                                      <p:cBhvr additive="base">
                                        <p:cTn id="9" dur="1" fill="hold">
                                          <p:stCondLst>
                                            <p:cond delay="0"/>
                                          </p:stCondLst>
                                        </p:cTn>
                                        <p:tgtEl>
                                          <p:spTgt spid="2360"/>
                                        </p:tgtEl>
                                        <p:attrNameLst>
                                          <p:attrName>style.visibility</p:attrName>
                                        </p:attrNameLst>
                                      </p:cBhvr>
                                      <p:to>
                                        <p:strVal val="visible"/>
                                      </p:to>
                                    </p:set>
                                    <p:animEffect transition="in" filter="slide(fromRight)">
                                      <p:cBhvr additive="base">
                                        <p:cTn id="10" dur="500"/>
                                        <p:tgtEl>
                                          <p:spTgt spid="2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4" name="矩形 4"/>
          <p:cNvSpPr/>
          <p:nvPr/>
        </p:nvSpPr>
        <p:spPr>
          <a:xfrm>
            <a:off x="0" y="5638800"/>
            <a:ext cx="9144000" cy="12192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工程资料模块</a:t>
            </a:r>
            <a:r>
              <a:rPr lang="zh-CN" altLang="en-US" sz="2000">
                <a:latin typeface="黑体" panose="02010609060101010101" charset="-122"/>
                <a:ea typeface="黑体" panose="02010609060101010101" charset="-122"/>
              </a:rPr>
              <a:t>实现对工程基础资料的集中管理，以及自动按安质总部、各项目中心周报要求生成周报信息。</a:t>
            </a:r>
          </a:p>
        </p:txBody>
      </p:sp>
      <p:pic>
        <p:nvPicPr>
          <p:cNvPr id="2365" name="图片 5"/>
          <p:cNvPicPr preferRelativeResize="0"/>
          <p:nvPr/>
        </p:nvPicPr>
        <p:blipFill>
          <a:blip r:embed="rId2"/>
          <a:stretch>
            <a:fillRect/>
          </a:stretch>
        </p:blipFill>
        <p:spPr>
          <a:xfrm>
            <a:off x="0" y="-26987"/>
            <a:ext cx="9144000" cy="5702300"/>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2" fill="hold" nodeType="clickEffect">
                                  <p:stCondLst>
                                    <p:cond delay="0"/>
                                  </p:stCondLst>
                                  <p:childTnLst>
                                    <p:set>
                                      <p:cBhvr additive="base">
                                        <p:cTn id="6" dur="1" fill="hold">
                                          <p:stCondLst>
                                            <p:cond delay="0"/>
                                          </p:stCondLst>
                                        </p:cTn>
                                        <p:tgtEl>
                                          <p:spTgt spid="2365"/>
                                        </p:tgtEl>
                                        <p:attrNameLst>
                                          <p:attrName>style.visibility</p:attrName>
                                        </p:attrNameLst>
                                      </p:cBhvr>
                                      <p:to>
                                        <p:strVal val="visible"/>
                                      </p:to>
                                    </p:set>
                                    <p:animEffect transition="in" filter="slide(fromRight)">
                                      <p:cBhvr additive="base">
                                        <p:cTn id="7" dur="500"/>
                                        <p:tgtEl>
                                          <p:spTgt spid="2365"/>
                                        </p:tgtEl>
                                      </p:cBhvr>
                                    </p:animEffect>
                                  </p:childTnLst>
                                </p:cTn>
                              </p:par>
                              <p:par>
                                <p:cTn id="8" presetID="12" presetClass="entr" presetSubtype="2" fill="hold" grpId="0" nodeType="withEffect">
                                  <p:stCondLst>
                                    <p:cond delay="0"/>
                                  </p:stCondLst>
                                  <p:childTnLst>
                                    <p:set>
                                      <p:cBhvr additive="base">
                                        <p:cTn id="9" dur="1" fill="hold">
                                          <p:stCondLst>
                                            <p:cond delay="0"/>
                                          </p:stCondLst>
                                        </p:cTn>
                                        <p:tgtEl>
                                          <p:spTgt spid="2364"/>
                                        </p:tgtEl>
                                        <p:attrNameLst>
                                          <p:attrName>style.visibility</p:attrName>
                                        </p:attrNameLst>
                                      </p:cBhvr>
                                      <p:to>
                                        <p:strVal val="visible"/>
                                      </p:to>
                                    </p:set>
                                    <p:animEffect transition="in" filter="slide(fromRight)">
                                      <p:cBhvr additive="base">
                                        <p:cTn id="10" dur="500"/>
                                        <p:tgtEl>
                                          <p:spTgt spid="2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8" name="矩形 4"/>
          <p:cNvSpPr/>
          <p:nvPr/>
        </p:nvSpPr>
        <p:spPr>
          <a:xfrm>
            <a:off x="0" y="-26987"/>
            <a:ext cx="9144000" cy="6858000"/>
          </a:xfrm>
          <a:prstGeom prst="rect">
            <a:avLst/>
          </a:prstGeom>
          <a:solidFill>
            <a:srgbClr val="2E7455">
              <a:alpha val="85097"/>
            </a:srgbClr>
          </a:solidFill>
          <a:ln w="25400">
            <a:noFill/>
          </a:ln>
        </p:spPr>
        <p:txBody>
          <a:bodyPr anchor="ctr" anchorCtr="0"/>
          <a:lstStyle/>
          <a:p>
            <a:pPr algn="ctr"/>
            <a:endParaRPr lang="zh-CN" altLang="en-US">
              <a:solidFill>
                <a:srgbClr val="FFFFFF"/>
              </a:solidFill>
              <a:latin typeface="Arial" panose="020B0604020202020204" pitchFamily="34" charset="0"/>
              <a:ea typeface="宋体" panose="02010600030101010101" pitchFamily="2" charset="-122"/>
            </a:endParaRPr>
          </a:p>
        </p:txBody>
      </p:sp>
      <p:sp>
        <p:nvSpPr>
          <p:cNvPr id="2369" name="矩形 5"/>
          <p:cNvSpPr/>
          <p:nvPr/>
        </p:nvSpPr>
        <p:spPr>
          <a:xfrm>
            <a:off x="0" y="5638800"/>
            <a:ext cx="9144000" cy="1219200"/>
          </a:xfrm>
          <a:prstGeom prst="rect">
            <a:avLst/>
          </a:prstGeom>
          <a:solidFill>
            <a:srgbClr val="FFFF00"/>
          </a:solidFill>
          <a:ln w="9525">
            <a:noFill/>
          </a:ln>
        </p:spPr>
        <p:txBody>
          <a:bodyPr anchor="ctr" anchorCtr="0"/>
          <a:lstStyle/>
          <a:p>
            <a:pPr>
              <a:spcBef>
                <a:spcPct val="5000"/>
              </a:spcBef>
              <a:buFont typeface="Wingdings" panose="05000000000000000000" pitchFamily="2" charset="2"/>
            </a:pPr>
            <a:r>
              <a:rPr lang="zh-CN" altLang="en-US" sz="2000">
                <a:solidFill>
                  <a:srgbClr val="FF0000"/>
                </a:solidFill>
                <a:latin typeface="黑体" panose="02010609060101010101" charset="-122"/>
                <a:ea typeface="黑体" panose="02010609060101010101" charset="-122"/>
              </a:rPr>
              <a:t>手机客户端模块</a:t>
            </a:r>
            <a:r>
              <a:rPr lang="zh-CN" altLang="en-US" sz="2000">
                <a:latin typeface="黑体" panose="02010609060101010101" charset="-122"/>
                <a:ea typeface="黑体" panose="02010609060101010101" charset="-122"/>
              </a:rPr>
              <a:t>实现各层级用户能够通过手机客户端快捷登录隐患系统通过手机操作实现隐患排查、上报、响应、整改与消除工作。</a:t>
            </a:r>
          </a:p>
        </p:txBody>
      </p:sp>
      <p:pic>
        <p:nvPicPr>
          <p:cNvPr id="2370" name="图片 2"/>
          <p:cNvPicPr preferRelativeResize="0"/>
          <p:nvPr/>
        </p:nvPicPr>
        <p:blipFill>
          <a:blip r:embed="rId2"/>
          <a:stretch>
            <a:fillRect/>
          </a:stretch>
        </p:blipFill>
        <p:spPr>
          <a:xfrm>
            <a:off x="4572000" y="-26987"/>
            <a:ext cx="3810000" cy="5645150"/>
          </a:xfrm>
          <a:prstGeom prst="rect">
            <a:avLst/>
          </a:prstGeom>
          <a:noFill/>
          <a:ln w="9525">
            <a:noFill/>
          </a:ln>
        </p:spPr>
      </p:pic>
      <p:pic>
        <p:nvPicPr>
          <p:cNvPr id="2371" name="图片 7"/>
          <p:cNvPicPr preferRelativeResize="0"/>
          <p:nvPr/>
        </p:nvPicPr>
        <p:blipFill>
          <a:blip r:embed="rId3"/>
          <a:stretch>
            <a:fillRect/>
          </a:stretch>
        </p:blipFill>
        <p:spPr>
          <a:xfrm>
            <a:off x="914400" y="-26987"/>
            <a:ext cx="3505200" cy="5638800"/>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2" fill="hold" grpId="0" nodeType="clickEffect">
                                  <p:stCondLst>
                                    <p:cond delay="0"/>
                                  </p:stCondLst>
                                  <p:childTnLst>
                                    <p:set>
                                      <p:cBhvr additive="base">
                                        <p:cTn id="6" dur="1" fill="hold">
                                          <p:stCondLst>
                                            <p:cond delay="0"/>
                                          </p:stCondLst>
                                        </p:cTn>
                                        <p:tgtEl>
                                          <p:spTgt spid="2368"/>
                                        </p:tgtEl>
                                        <p:attrNameLst>
                                          <p:attrName>style.visibility</p:attrName>
                                        </p:attrNameLst>
                                      </p:cBhvr>
                                      <p:to>
                                        <p:strVal val="visible"/>
                                      </p:to>
                                    </p:set>
                                    <p:animEffect transition="in" filter="slide(fromRight)">
                                      <p:cBhvr additive="base">
                                        <p:cTn id="7" dur="500"/>
                                        <p:tgtEl>
                                          <p:spTgt spid="2368"/>
                                        </p:tgtEl>
                                      </p:cBhvr>
                                    </p:animEffect>
                                  </p:childTnLst>
                                </p:cTn>
                              </p:par>
                            </p:childTnLst>
                          </p:cTn>
                        </p:par>
                        <p:par>
                          <p:cTn id="8" fill="hold" nodeType="afterGroup">
                            <p:stCondLst>
                              <p:cond delay="500"/>
                            </p:stCondLst>
                            <p:childTnLst>
                              <p:par>
                                <p:cTn id="9" presetID="12" presetClass="entr" presetSubtype="2" fill="hold" nodeType="afterEffect">
                                  <p:stCondLst>
                                    <p:cond delay="500"/>
                                  </p:stCondLst>
                                  <p:childTnLst>
                                    <p:set>
                                      <p:cBhvr additive="base">
                                        <p:cTn id="10" dur="1" fill="hold">
                                          <p:stCondLst>
                                            <p:cond delay="0"/>
                                          </p:stCondLst>
                                        </p:cTn>
                                        <p:tgtEl>
                                          <p:spTgt spid="2370"/>
                                        </p:tgtEl>
                                        <p:attrNameLst>
                                          <p:attrName>style.visibility</p:attrName>
                                        </p:attrNameLst>
                                      </p:cBhvr>
                                      <p:to>
                                        <p:strVal val="visible"/>
                                      </p:to>
                                    </p:set>
                                    <p:animEffect transition="in" filter="slide(fromRight)">
                                      <p:cBhvr additive="base">
                                        <p:cTn id="11" dur="500"/>
                                        <p:tgtEl>
                                          <p:spTgt spid="2370"/>
                                        </p:tgtEl>
                                      </p:cBhvr>
                                    </p:animEffect>
                                  </p:childTnLst>
                                </p:cTn>
                              </p:par>
                              <p:par>
                                <p:cTn id="12" presetID="12" presetClass="entr" presetSubtype="2" fill="hold" nodeType="withEffect">
                                  <p:stCondLst>
                                    <p:cond delay="500"/>
                                  </p:stCondLst>
                                  <p:childTnLst>
                                    <p:set>
                                      <p:cBhvr additive="base">
                                        <p:cTn id="13" dur="1" fill="hold">
                                          <p:stCondLst>
                                            <p:cond delay="0"/>
                                          </p:stCondLst>
                                        </p:cTn>
                                        <p:tgtEl>
                                          <p:spTgt spid="2371"/>
                                        </p:tgtEl>
                                        <p:attrNameLst>
                                          <p:attrName>style.visibility</p:attrName>
                                        </p:attrNameLst>
                                      </p:cBhvr>
                                      <p:to>
                                        <p:strVal val="visible"/>
                                      </p:to>
                                    </p:set>
                                    <p:animEffect transition="in" filter="slide(fromRight)">
                                      <p:cBhvr additive="base">
                                        <p:cTn id="14" dur="500"/>
                                        <p:tgtEl>
                                          <p:spTgt spid="2371"/>
                                        </p:tgtEl>
                                      </p:cBhvr>
                                    </p:animEffect>
                                  </p:childTnLst>
                                </p:cTn>
                              </p:par>
                              <p:par>
                                <p:cTn id="15" presetID="12" presetClass="entr" presetSubtype="2" fill="hold" grpId="0" nodeType="withEffect">
                                  <p:stCondLst>
                                    <p:cond delay="500"/>
                                  </p:stCondLst>
                                  <p:childTnLst>
                                    <p:set>
                                      <p:cBhvr additive="base">
                                        <p:cTn id="16" dur="1" fill="hold">
                                          <p:stCondLst>
                                            <p:cond delay="0"/>
                                          </p:stCondLst>
                                        </p:cTn>
                                        <p:tgtEl>
                                          <p:spTgt spid="2369"/>
                                        </p:tgtEl>
                                        <p:attrNameLst>
                                          <p:attrName>style.visibility</p:attrName>
                                        </p:attrNameLst>
                                      </p:cBhvr>
                                      <p:to>
                                        <p:strVal val="visible"/>
                                      </p:to>
                                    </p:set>
                                    <p:animEffect transition="in" filter="slide(fromRight)">
                                      <p:cBhvr additive="base">
                                        <p:cTn id="17" dur="500"/>
                                        <p:tgtEl>
                                          <p:spTgt spid="2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8" grpId="0" animBg="1"/>
      <p:bldP spid="236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矩形 2"/>
          <p:cNvSpPr/>
          <p:nvPr/>
        </p:nvSpPr>
        <p:spPr>
          <a:xfrm>
            <a:off x="1133475" y="781050"/>
            <a:ext cx="6408738" cy="584200"/>
          </a:xfrm>
          <a:prstGeom prst="rect">
            <a:avLst/>
          </a:prstGeom>
          <a:noFill/>
          <a:ln w="9525">
            <a:noFill/>
          </a:ln>
        </p:spPr>
        <p:txBody>
          <a:bodyPr anchor="t" anchorCtr="0">
            <a:spAutoFit/>
          </a:bodyPr>
          <a:lstStyle/>
          <a:p>
            <a:pPr>
              <a:spcBef>
                <a:spcPct val="50000"/>
              </a:spcBef>
              <a:buClr>
                <a:schemeClr val="tx1"/>
              </a:buClr>
            </a:pPr>
            <a:r>
              <a:rPr lang="zh-CN" altLang="en-US" sz="3200">
                <a:solidFill>
                  <a:srgbClr val="FFFFFF"/>
                </a:solidFill>
                <a:latin typeface="Arial" panose="020B0604020202020204" pitchFamily="34" charset="0"/>
                <a:ea typeface="黑体" panose="02010609060101010101" charset="-122"/>
              </a:rPr>
              <a:t>（四）北京应用效果</a:t>
            </a:r>
            <a:endParaRPr lang="en-US" altLang="zh-CN" sz="3200">
              <a:solidFill>
                <a:srgbClr val="FFFFFF"/>
              </a:solidFill>
              <a:latin typeface="Arial" panose="020B0604020202020204" pitchFamily="34" charset="0"/>
              <a:ea typeface="黑体" panose="02010609060101010101" charset="-122"/>
            </a:endParaRPr>
          </a:p>
        </p:txBody>
      </p:sp>
      <p:sp>
        <p:nvSpPr>
          <p:cNvPr id="61442" name="TextBox 8"/>
          <p:cNvSpPr/>
          <p:nvPr/>
        </p:nvSpPr>
        <p:spPr>
          <a:xfrm>
            <a:off x="468313" y="1484313"/>
            <a:ext cx="7632700" cy="430212"/>
          </a:xfrm>
          <a:prstGeom prst="rect">
            <a:avLst/>
          </a:prstGeom>
          <a:noFill/>
          <a:ln w="9525">
            <a:noFill/>
          </a:ln>
        </p:spPr>
        <p:txBody>
          <a:bodyPr anchor="t" anchorCtr="0">
            <a:spAutoFit/>
          </a:bodyPr>
          <a:lstStyle/>
          <a:p>
            <a:r>
              <a:rPr lang="en-US" altLang="zh-CN" sz="2200">
                <a:latin typeface="Arial" panose="020B0604020202020204" pitchFamily="34" charset="0"/>
              </a:rPr>
              <a:t>1)</a:t>
            </a:r>
            <a:r>
              <a:rPr lang="zh-CN" altLang="en-US" sz="2200">
                <a:latin typeface="Arial" panose="020B0604020202020204" pitchFamily="34" charset="0"/>
              </a:rPr>
              <a:t>细分岗位职责，实现全员参与隐患排查治理</a:t>
            </a:r>
          </a:p>
        </p:txBody>
      </p:sp>
      <p:pic>
        <p:nvPicPr>
          <p:cNvPr id="61443" name="Picture 2"/>
          <p:cNvPicPr preferRelativeResize="0"/>
          <p:nvPr/>
        </p:nvPicPr>
        <p:blipFill>
          <a:blip r:embed="rId2"/>
          <a:stretch>
            <a:fillRect/>
          </a:stretch>
        </p:blipFill>
        <p:spPr>
          <a:xfrm>
            <a:off x="0" y="2060575"/>
            <a:ext cx="9144000" cy="4535488"/>
          </a:xfrm>
          <a:prstGeom prst="rect">
            <a:avLst/>
          </a:prstGeom>
          <a:noFill/>
          <a:ln w="9525">
            <a:noFill/>
          </a:ln>
        </p:spPr>
      </p:pic>
    </p:spTree>
  </p:cSld>
  <p:clrMapOvr>
    <a:masterClrMapping/>
  </p:clrMapOvr>
  <p:transition>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Box 8"/>
          <p:cNvSpPr/>
          <p:nvPr/>
        </p:nvSpPr>
        <p:spPr>
          <a:xfrm>
            <a:off x="34925" y="1382713"/>
            <a:ext cx="8858250" cy="461962"/>
          </a:xfrm>
          <a:prstGeom prst="rect">
            <a:avLst/>
          </a:prstGeom>
          <a:noFill/>
          <a:ln w="9525">
            <a:noFill/>
          </a:ln>
        </p:spPr>
        <p:txBody>
          <a:bodyPr anchor="t" anchorCtr="0">
            <a:spAutoFit/>
          </a:bodyPr>
          <a:lstStyle/>
          <a:p>
            <a:r>
              <a:rPr lang="en-US" altLang="zh-CN" sz="2400">
                <a:latin typeface="Arial" panose="020B0604020202020204" pitchFamily="34" charset="0"/>
              </a:rPr>
              <a:t>2</a:t>
            </a:r>
            <a:r>
              <a:rPr lang="zh-CN" altLang="en-US" sz="2400">
                <a:latin typeface="Arial" panose="020B0604020202020204" pitchFamily="34" charset="0"/>
                <a:ea typeface="PMingLiU" charset="-120"/>
              </a:rPr>
              <a:t>）鼓励施工单位自查自纠，建设单位加强督查与考核</a:t>
            </a:r>
          </a:p>
        </p:txBody>
      </p:sp>
      <p:sp>
        <p:nvSpPr>
          <p:cNvPr id="62466" name="TextBox 6"/>
          <p:cNvSpPr/>
          <p:nvPr/>
        </p:nvSpPr>
        <p:spPr>
          <a:xfrm>
            <a:off x="827088" y="1916113"/>
            <a:ext cx="7632700" cy="4248150"/>
          </a:xfrm>
          <a:prstGeom prst="rect">
            <a:avLst/>
          </a:prstGeom>
          <a:noFill/>
          <a:ln w="9525">
            <a:noFill/>
          </a:ln>
        </p:spPr>
        <p:txBody>
          <a:bodyPr anchor="t" anchorCtr="0"/>
          <a:lstStyle/>
          <a:p>
            <a:pPr marL="533400" indent="361950">
              <a:lnSpc>
                <a:spcPct val="125000"/>
              </a:lnSpc>
            </a:pPr>
            <a:r>
              <a:rPr lang="zh-CN" altLang="en-US" sz="2400">
                <a:latin typeface="Arial" panose="020B0604020202020204" pitchFamily="34" charset="0"/>
                <a:ea typeface="PMingLiU" charset="-120"/>
              </a:rPr>
              <a:t>（</a:t>
            </a:r>
            <a:r>
              <a:rPr lang="en-US" altLang="zh-CN" sz="2400">
                <a:latin typeface="Arial" panose="020B0604020202020204" pitchFamily="34" charset="0"/>
              </a:rPr>
              <a:t>1</a:t>
            </a:r>
            <a:r>
              <a:rPr lang="zh-CN" altLang="en-US" sz="2400">
                <a:latin typeface="Arial" panose="020B0604020202020204" pitchFamily="34" charset="0"/>
                <a:ea typeface="PMingLiU" charset="-120"/>
              </a:rPr>
              <a:t>）施工单位已自查，建设单位督查发现不扣分</a:t>
            </a:r>
            <a:endParaRPr lang="en-US" altLang="zh-CN" sz="2400">
              <a:latin typeface="Arial" panose="020B0604020202020204" pitchFamily="34" charset="0"/>
            </a:endParaRPr>
          </a:p>
          <a:p>
            <a:pPr marL="533400" indent="361950">
              <a:lnSpc>
                <a:spcPct val="125000"/>
              </a:lnSpc>
            </a:pPr>
            <a:r>
              <a:rPr lang="zh-CN" altLang="en-US" sz="2400">
                <a:latin typeface="Arial" panose="020B0604020202020204" pitchFamily="34" charset="0"/>
                <a:ea typeface="PMingLiU" charset="-120"/>
              </a:rPr>
              <a:t>（</a:t>
            </a:r>
            <a:r>
              <a:rPr lang="en-US" altLang="zh-CN" sz="2400">
                <a:latin typeface="Arial" panose="020B0604020202020204" pitchFamily="34" charset="0"/>
              </a:rPr>
              <a:t>2</a:t>
            </a:r>
            <a:r>
              <a:rPr lang="zh-CN" altLang="en-US" sz="2400">
                <a:latin typeface="Arial" panose="020B0604020202020204" pitchFamily="34" charset="0"/>
                <a:ea typeface="PMingLiU" charset="-120"/>
              </a:rPr>
              <a:t>）建设单位对以下等情况进行记分与罚款：</a:t>
            </a:r>
            <a:endParaRPr lang="en-US" altLang="zh-CN" sz="2400">
              <a:latin typeface="Arial" panose="020B0604020202020204" pitchFamily="34" charset="0"/>
            </a:endParaRPr>
          </a:p>
          <a:p>
            <a:pPr marL="533400" indent="361950">
              <a:lnSpc>
                <a:spcPct val="125000"/>
              </a:lnSpc>
              <a:buFont typeface="Wingdings" panose="05000000000000000000" pitchFamily="2" charset="2"/>
              <a:buChar char="l"/>
            </a:pPr>
            <a:r>
              <a:rPr lang="en-US" altLang="zh-CN" sz="2400">
                <a:latin typeface="Arial" panose="020B0604020202020204" pitchFamily="34" charset="0"/>
              </a:rPr>
              <a:t>	</a:t>
            </a:r>
            <a:r>
              <a:rPr lang="zh-CN" altLang="en-US" sz="2400">
                <a:latin typeface="Arial" panose="020B0604020202020204" pitchFamily="34" charset="0"/>
                <a:ea typeface="PMingLiU" charset="-120"/>
              </a:rPr>
              <a:t>施工单位</a:t>
            </a:r>
            <a:r>
              <a:rPr lang="en-US" altLang="zh-CN" sz="2400">
                <a:latin typeface="Arial" panose="020B0604020202020204" pitchFamily="34" charset="0"/>
              </a:rPr>
              <a:t>/</a:t>
            </a:r>
            <a:r>
              <a:rPr lang="zh-CN" altLang="en-US" sz="2400">
                <a:latin typeface="Arial" panose="020B0604020202020204" pitchFamily="34" charset="0"/>
                <a:ea typeface="PMingLiU" charset="-120"/>
              </a:rPr>
              <a:t>监理单位不履责</a:t>
            </a:r>
            <a:endParaRPr lang="en-US" altLang="zh-CN" sz="2400">
              <a:latin typeface="Arial" panose="020B0604020202020204" pitchFamily="34" charset="0"/>
            </a:endParaRPr>
          </a:p>
          <a:p>
            <a:pPr marL="533400" indent="361950">
              <a:lnSpc>
                <a:spcPct val="125000"/>
              </a:lnSpc>
              <a:buFont typeface="Wingdings" panose="05000000000000000000" pitchFamily="2" charset="2"/>
              <a:buChar char="l"/>
            </a:pPr>
            <a:r>
              <a:rPr lang="en-US" altLang="zh-CN" sz="2400">
                <a:latin typeface="Arial" panose="020B0604020202020204" pitchFamily="34" charset="0"/>
              </a:rPr>
              <a:t>	</a:t>
            </a:r>
            <a:r>
              <a:rPr lang="zh-CN" altLang="en-US" sz="2400">
                <a:latin typeface="Arial" panose="020B0604020202020204" pitchFamily="34" charset="0"/>
                <a:ea typeface="PMingLiU" charset="-120"/>
              </a:rPr>
              <a:t>施工单位</a:t>
            </a:r>
            <a:r>
              <a:rPr lang="en-US" altLang="zh-CN" sz="2400">
                <a:latin typeface="Arial" panose="020B0604020202020204" pitchFamily="34" charset="0"/>
              </a:rPr>
              <a:t>/</a:t>
            </a:r>
            <a:r>
              <a:rPr lang="zh-CN" altLang="en-US" sz="2400">
                <a:latin typeface="Arial" panose="020B0604020202020204" pitchFamily="34" charset="0"/>
                <a:ea typeface="PMingLiU" charset="-120"/>
              </a:rPr>
              <a:t>监理单位瞒报、不报</a:t>
            </a:r>
            <a:endParaRPr lang="en-US" altLang="zh-CN" sz="2400">
              <a:latin typeface="Arial" panose="020B0604020202020204" pitchFamily="34" charset="0"/>
            </a:endParaRPr>
          </a:p>
          <a:p>
            <a:pPr marL="533400" indent="361950">
              <a:lnSpc>
                <a:spcPct val="125000"/>
              </a:lnSpc>
              <a:buFont typeface="Wingdings" panose="05000000000000000000" pitchFamily="2" charset="2"/>
              <a:buChar char="l"/>
            </a:pPr>
            <a:r>
              <a:rPr lang="en-US" altLang="zh-CN" sz="2400">
                <a:latin typeface="Arial" panose="020B0604020202020204" pitchFamily="34" charset="0"/>
              </a:rPr>
              <a:t>	</a:t>
            </a:r>
            <a:r>
              <a:rPr lang="zh-CN" altLang="en-US" sz="2400">
                <a:latin typeface="Arial" panose="020B0604020202020204" pitchFamily="34" charset="0"/>
                <a:ea typeface="PMingLiU" charset="-120"/>
              </a:rPr>
              <a:t>施工单位对排查的隐患不整改</a:t>
            </a:r>
            <a:endParaRPr lang="en-US" altLang="zh-CN" sz="2400">
              <a:latin typeface="Arial" panose="020B0604020202020204" pitchFamily="34" charset="0"/>
            </a:endParaRPr>
          </a:p>
          <a:p>
            <a:pPr marL="533400" indent="361950">
              <a:lnSpc>
                <a:spcPct val="125000"/>
              </a:lnSpc>
              <a:buFont typeface="Wingdings" panose="05000000000000000000" pitchFamily="2" charset="2"/>
              <a:buChar char="l"/>
            </a:pPr>
            <a:r>
              <a:rPr lang="en-US" altLang="zh-CN" sz="2400">
                <a:latin typeface="Arial" panose="020B0604020202020204" pitchFamily="34" charset="0"/>
              </a:rPr>
              <a:t>	</a:t>
            </a:r>
            <a:r>
              <a:rPr lang="zh-CN" altLang="en-US" sz="2400">
                <a:latin typeface="Arial" panose="020B0604020202020204" pitchFamily="34" charset="0"/>
                <a:ea typeface="PMingLiU" charset="-120"/>
              </a:rPr>
              <a:t>施工单位</a:t>
            </a:r>
            <a:r>
              <a:rPr lang="zh-CN" altLang="zh-CN" sz="2400">
                <a:latin typeface="Arial" panose="020B0604020202020204" pitchFamily="34" charset="0"/>
                <a:ea typeface="PMingLiU" charset="-120"/>
              </a:rPr>
              <a:t>弄虚作假</a:t>
            </a:r>
            <a:r>
              <a:rPr lang="zh-CN" altLang="en-US" sz="2400">
                <a:latin typeface="Arial" panose="020B0604020202020204" pitchFamily="34" charset="0"/>
                <a:ea typeface="PMingLiU" charset="-120"/>
              </a:rPr>
              <a:t>，</a:t>
            </a:r>
            <a:r>
              <a:rPr lang="zh-CN" altLang="zh-CN" sz="2400">
                <a:latin typeface="Arial" panose="020B0604020202020204" pitchFamily="34" charset="0"/>
                <a:ea typeface="PMingLiU" charset="-120"/>
              </a:rPr>
              <a:t>故意制造隐患</a:t>
            </a:r>
            <a:endParaRPr lang="en-US" altLang="zh-CN" sz="2400">
              <a:latin typeface="Arial" panose="020B0604020202020204" pitchFamily="34" charset="0"/>
            </a:endParaRPr>
          </a:p>
          <a:p>
            <a:pPr marL="533400" indent="361950">
              <a:lnSpc>
                <a:spcPct val="125000"/>
              </a:lnSpc>
              <a:buFont typeface="Wingdings" panose="05000000000000000000" pitchFamily="2" charset="2"/>
              <a:buChar char="l"/>
            </a:pPr>
            <a:r>
              <a:rPr lang="zh-CN" altLang="en-US" sz="2400">
                <a:latin typeface="Arial" panose="020B0604020202020204" pitchFamily="34" charset="0"/>
                <a:ea typeface="PMingLiU" charset="-120"/>
              </a:rPr>
              <a:t>发生风险红色预警事件</a:t>
            </a:r>
            <a:endParaRPr lang="en-US" altLang="zh-CN" sz="2400">
              <a:latin typeface="Arial" panose="020B0604020202020204" pitchFamily="34" charset="0"/>
            </a:endParaRPr>
          </a:p>
          <a:p>
            <a:pPr marL="533400" indent="361950">
              <a:lnSpc>
                <a:spcPct val="125000"/>
              </a:lnSpc>
            </a:pPr>
            <a:r>
              <a:rPr lang="zh-CN" altLang="en-US" sz="2400">
                <a:latin typeface="Arial" panose="020B0604020202020204" pitchFamily="34" charset="0"/>
                <a:ea typeface="PMingLiU" charset="-120"/>
              </a:rPr>
              <a:t>（</a:t>
            </a:r>
            <a:r>
              <a:rPr lang="en-US" altLang="zh-CN" sz="2400">
                <a:latin typeface="Arial" panose="020B0604020202020204" pitchFamily="34" charset="0"/>
              </a:rPr>
              <a:t>3</a:t>
            </a:r>
            <a:r>
              <a:rPr lang="zh-CN" altLang="en-US" sz="2400">
                <a:latin typeface="Arial" panose="020B0604020202020204" pitchFamily="34" charset="0"/>
                <a:ea typeface="PMingLiU" charset="-120"/>
              </a:rPr>
              <a:t>）施工单位、监理单位隐患排查治理综合排名</a:t>
            </a:r>
            <a:endParaRPr lang="en-US" altLang="zh-CN" sz="2400">
              <a:latin typeface="Arial" panose="020B0604020202020204" pitchFamily="34" charset="0"/>
            </a:endParaRPr>
          </a:p>
          <a:p>
            <a:pPr marL="533400" indent="361950">
              <a:lnSpc>
                <a:spcPct val="125000"/>
              </a:lnSpc>
            </a:pPr>
            <a:endParaRPr lang="en-US" altLang="zh-CN" sz="2400">
              <a:latin typeface="Arial" panose="020B0604020202020204" pitchFamily="34" charset="0"/>
            </a:endParaRPr>
          </a:p>
        </p:txBody>
      </p:sp>
      <p:grpSp>
        <p:nvGrpSpPr>
          <p:cNvPr id="2" name="Group 333"/>
          <p:cNvGrpSpPr/>
          <p:nvPr/>
        </p:nvGrpSpPr>
        <p:grpSpPr>
          <a:xfrm>
            <a:off x="20638" y="1773238"/>
            <a:ext cx="9123362" cy="4864100"/>
            <a:chOff x="4283968" y="908720"/>
            <a:chExt cx="9123246" cy="4864606"/>
          </a:xfrm>
        </p:grpSpPr>
        <p:pic>
          <p:nvPicPr>
            <p:cNvPr id="62468" name="Picture 3"/>
            <p:cNvPicPr preferRelativeResize="0"/>
            <p:nvPr/>
          </p:nvPicPr>
          <p:blipFill>
            <a:blip r:embed="rId2"/>
            <a:stretch>
              <a:fillRect/>
            </a:stretch>
          </p:blipFill>
          <p:spPr>
            <a:xfrm>
              <a:off x="4283968" y="908720"/>
              <a:ext cx="9123246" cy="4464496"/>
            </a:xfrm>
            <a:prstGeom prst="rect">
              <a:avLst/>
            </a:prstGeom>
            <a:noFill/>
            <a:ln w="9525">
              <a:noFill/>
            </a:ln>
          </p:spPr>
        </p:pic>
        <p:sp>
          <p:nvSpPr>
            <p:cNvPr id="62469" name="TextBox 11"/>
            <p:cNvSpPr/>
            <p:nvPr/>
          </p:nvSpPr>
          <p:spPr>
            <a:xfrm>
              <a:off x="4283968" y="5373216"/>
              <a:ext cx="9073008" cy="400110"/>
            </a:xfrm>
            <a:prstGeom prst="rect">
              <a:avLst/>
            </a:prstGeom>
            <a:solidFill>
              <a:srgbClr val="FFFF00"/>
            </a:solidFill>
            <a:ln w="9525">
              <a:noFill/>
            </a:ln>
          </p:spPr>
          <p:txBody>
            <a:bodyPr anchor="t" anchorCtr="0">
              <a:spAutoFit/>
            </a:bodyPr>
            <a:lstStyle/>
            <a:p>
              <a:pPr algn="ctr"/>
              <a:r>
                <a:rPr lang="zh-CN" altLang="en-US" sz="2000">
                  <a:latin typeface="Arial" panose="020B0604020202020204" pitchFamily="34" charset="0"/>
                  <a:ea typeface="PMingLiU" charset="-120"/>
                </a:rPr>
                <a:t>系统自动记录各单位、项目部以及岗位人员的违规记录，实现相对公平考核</a:t>
              </a:r>
            </a:p>
          </p:txBody>
        </p:sp>
      </p:grpSp>
      <p:grpSp>
        <p:nvGrpSpPr>
          <p:cNvPr id="3" name="Group 336"/>
          <p:cNvGrpSpPr/>
          <p:nvPr/>
        </p:nvGrpSpPr>
        <p:grpSpPr>
          <a:xfrm>
            <a:off x="0" y="1773238"/>
            <a:ext cx="9144000" cy="4949825"/>
            <a:chOff x="539552" y="4625752"/>
            <a:chExt cx="9289032" cy="4730211"/>
          </a:xfrm>
        </p:grpSpPr>
        <p:grpSp>
          <p:nvGrpSpPr>
            <p:cNvPr id="62471" name="Group 337"/>
            <p:cNvGrpSpPr/>
            <p:nvPr/>
          </p:nvGrpSpPr>
          <p:grpSpPr>
            <a:xfrm>
              <a:off x="611560" y="4625752"/>
              <a:ext cx="9217024" cy="4464496"/>
              <a:chOff x="0" y="3645024"/>
              <a:chExt cx="9217024" cy="4464496"/>
            </a:xfrm>
          </p:grpSpPr>
          <p:pic>
            <p:nvPicPr>
              <p:cNvPr id="62472" name="Picture 4"/>
              <p:cNvPicPr preferRelativeResize="0"/>
              <p:nvPr/>
            </p:nvPicPr>
            <p:blipFill>
              <a:blip r:embed="rId3"/>
              <a:stretch>
                <a:fillRect/>
              </a:stretch>
            </p:blipFill>
            <p:spPr>
              <a:xfrm>
                <a:off x="0" y="3645024"/>
                <a:ext cx="9217024" cy="4464496"/>
              </a:xfrm>
              <a:prstGeom prst="rect">
                <a:avLst/>
              </a:prstGeom>
              <a:noFill/>
              <a:ln w="9525">
                <a:noFill/>
              </a:ln>
            </p:spPr>
          </p:pic>
          <p:pic>
            <p:nvPicPr>
              <p:cNvPr id="62473" name="Picture 3"/>
              <p:cNvPicPr preferRelativeResize="0"/>
              <p:nvPr/>
            </p:nvPicPr>
            <p:blipFill>
              <a:blip r:embed="rId2"/>
              <a:srcRect r="1443" b="86867"/>
              <a:stretch>
                <a:fillRect/>
              </a:stretch>
            </p:blipFill>
            <p:spPr>
              <a:xfrm>
                <a:off x="0" y="3645024"/>
                <a:ext cx="9144000" cy="792088"/>
              </a:xfrm>
              <a:prstGeom prst="rect">
                <a:avLst/>
              </a:prstGeom>
              <a:noFill/>
              <a:ln w="9525">
                <a:noFill/>
              </a:ln>
            </p:spPr>
          </p:pic>
        </p:grpSp>
        <p:sp>
          <p:nvSpPr>
            <p:cNvPr id="62474" name="TextBox 13"/>
            <p:cNvSpPr/>
            <p:nvPr/>
          </p:nvSpPr>
          <p:spPr>
            <a:xfrm>
              <a:off x="539552" y="8973616"/>
              <a:ext cx="9289032" cy="382347"/>
            </a:xfrm>
            <a:prstGeom prst="rect">
              <a:avLst/>
            </a:prstGeom>
            <a:solidFill>
              <a:srgbClr val="FFFF00"/>
            </a:solidFill>
            <a:ln w="9525">
              <a:noFill/>
            </a:ln>
          </p:spPr>
          <p:txBody>
            <a:bodyPr anchor="t" anchorCtr="0">
              <a:spAutoFit/>
            </a:bodyPr>
            <a:lstStyle/>
            <a:p>
              <a:pPr algn="ctr"/>
              <a:r>
                <a:rPr lang="zh-CN" altLang="en-US" sz="2000">
                  <a:latin typeface="Arial" panose="020B0604020202020204" pitchFamily="34" charset="0"/>
                  <a:ea typeface="PMingLiU" charset="-120"/>
                </a:rPr>
                <a:t>系统自动汇总每月违约罚款清单</a:t>
              </a:r>
            </a:p>
          </p:txBody>
        </p:sp>
      </p:grpSp>
      <p:grpSp>
        <p:nvGrpSpPr>
          <p:cNvPr id="5" name="Group 341"/>
          <p:cNvGrpSpPr/>
          <p:nvPr/>
        </p:nvGrpSpPr>
        <p:grpSpPr>
          <a:xfrm>
            <a:off x="-36512" y="1773238"/>
            <a:ext cx="9144000" cy="4895850"/>
            <a:chOff x="611560" y="476672"/>
            <a:chExt cx="9216008" cy="4752528"/>
          </a:xfrm>
        </p:grpSpPr>
        <p:sp>
          <p:nvSpPr>
            <p:cNvPr id="62476" name="TextBox 16"/>
            <p:cNvSpPr/>
            <p:nvPr/>
          </p:nvSpPr>
          <p:spPr>
            <a:xfrm>
              <a:off x="611560" y="4829090"/>
              <a:ext cx="9073008" cy="400110"/>
            </a:xfrm>
            <a:prstGeom prst="rect">
              <a:avLst/>
            </a:prstGeom>
            <a:solidFill>
              <a:srgbClr val="FFFF00"/>
            </a:solidFill>
            <a:ln w="9525">
              <a:noFill/>
            </a:ln>
          </p:spPr>
          <p:txBody>
            <a:bodyPr anchor="t" anchorCtr="0">
              <a:spAutoFit/>
            </a:bodyPr>
            <a:lstStyle/>
            <a:p>
              <a:pPr algn="ctr"/>
              <a:r>
                <a:rPr lang="zh-CN" altLang="en-US" sz="2000">
                  <a:latin typeface="Arial" panose="020B0604020202020204" pitchFamily="34" charset="0"/>
                  <a:ea typeface="PMingLiU" charset="-120"/>
                </a:rPr>
                <a:t>系统根据考核情况，自动对施工项目经理部、监理总监办进行综合排名</a:t>
              </a:r>
            </a:p>
          </p:txBody>
        </p:sp>
        <p:pic>
          <p:nvPicPr>
            <p:cNvPr id="62477" name="Picture 2"/>
            <p:cNvPicPr preferRelativeResize="0"/>
            <p:nvPr/>
          </p:nvPicPr>
          <p:blipFill>
            <a:blip r:embed="rId4"/>
            <a:stretch>
              <a:fillRect/>
            </a:stretch>
          </p:blipFill>
          <p:spPr>
            <a:xfrm>
              <a:off x="683568" y="476672"/>
              <a:ext cx="9144000" cy="4371380"/>
            </a:xfrm>
            <a:prstGeom prst="rect">
              <a:avLst/>
            </a:prstGeom>
            <a:noFill/>
            <a:ln w="9525">
              <a:noFill/>
            </a:ln>
          </p:spPr>
        </p:pic>
      </p:grpSp>
      <p:sp>
        <p:nvSpPr>
          <p:cNvPr id="62478" name="矩形 2"/>
          <p:cNvSpPr/>
          <p:nvPr/>
        </p:nvSpPr>
        <p:spPr>
          <a:xfrm>
            <a:off x="1133475" y="781050"/>
            <a:ext cx="6408738" cy="584200"/>
          </a:xfrm>
          <a:prstGeom prst="rect">
            <a:avLst/>
          </a:prstGeom>
          <a:noFill/>
          <a:ln w="9525">
            <a:noFill/>
          </a:ln>
        </p:spPr>
        <p:txBody>
          <a:bodyPr anchor="t" anchorCtr="0">
            <a:spAutoFit/>
          </a:bodyPr>
          <a:lstStyle/>
          <a:p>
            <a:pPr>
              <a:spcBef>
                <a:spcPct val="50000"/>
              </a:spcBef>
              <a:buClr>
                <a:schemeClr val="tx1"/>
              </a:buClr>
            </a:pPr>
            <a:r>
              <a:rPr lang="zh-CN" altLang="en-US" sz="3200">
                <a:solidFill>
                  <a:srgbClr val="FFFFFF"/>
                </a:solidFill>
                <a:latin typeface="Arial" panose="020B0604020202020204" pitchFamily="34" charset="0"/>
                <a:ea typeface="黑体" panose="02010609060101010101" charset="-122"/>
              </a:rPr>
              <a:t>（四）北京应用效果</a:t>
            </a:r>
            <a:endParaRPr lang="en-US" altLang="zh-CN" sz="3200">
              <a:solidFill>
                <a:srgbClr val="FFFFFF"/>
              </a:solidFill>
              <a:latin typeface="Arial" panose="020B0604020202020204" pitchFamily="34" charset="0"/>
              <a:ea typeface="黑体" panose="02010609060101010101" charset="-122"/>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nodeType="clickEffect">
                                  <p:stCondLst>
                                    <p:cond delay="0"/>
                                  </p:stCondLst>
                                  <p:childTnLst>
                                    <p:set>
                                      <p:cBhvr additive="base">
                                        <p:cTn id="6" dur="1" fill="hold">
                                          <p:stCondLst>
                                            <p:cond delay="0"/>
                                          </p:stCondLst>
                                        </p:cTn>
                                        <p:tgtEl>
                                          <p:spTgt spid="2"/>
                                        </p:tgtEl>
                                        <p:attrNameLst>
                                          <p:attrName>style.visibility</p:attrName>
                                        </p:attrNameLst>
                                      </p:cBhvr>
                                      <p:to>
                                        <p:strVal val="visible"/>
                                      </p:to>
                                    </p:set>
                                    <p:animEffect transition="in" filter="slide(fromBottom)">
                                      <p:cBhvr additive="base">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2" presetClass="entr" presetSubtype="4" fill="hold" nodeType="clickEffect">
                                  <p:stCondLst>
                                    <p:cond delay="0"/>
                                  </p:stCondLst>
                                  <p:childTnLst>
                                    <p:set>
                                      <p:cBhvr additive="base">
                                        <p:cTn id="11" dur="1" fill="hold">
                                          <p:stCondLst>
                                            <p:cond delay="0"/>
                                          </p:stCondLst>
                                        </p:cTn>
                                        <p:tgtEl>
                                          <p:spTgt spid="3"/>
                                        </p:tgtEl>
                                        <p:attrNameLst>
                                          <p:attrName>style.visibility</p:attrName>
                                        </p:attrNameLst>
                                      </p:cBhvr>
                                      <p:to>
                                        <p:strVal val="visible"/>
                                      </p:to>
                                    </p:set>
                                    <p:animEffect transition="in" filter="slide(fromBottom)">
                                      <p:cBhvr additive="base">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2" presetClass="entr" presetSubtype="4" fill="hold" nodeType="clickEffect">
                                  <p:stCondLst>
                                    <p:cond delay="0"/>
                                  </p:stCondLst>
                                  <p:childTnLst>
                                    <p:set>
                                      <p:cBhvr additive="base">
                                        <p:cTn id="16" dur="1" fill="hold">
                                          <p:stCondLst>
                                            <p:cond delay="0"/>
                                          </p:stCondLst>
                                        </p:cTn>
                                        <p:tgtEl>
                                          <p:spTgt spid="5"/>
                                        </p:tgtEl>
                                        <p:attrNameLst>
                                          <p:attrName>style.visibility</p:attrName>
                                        </p:attrNameLst>
                                      </p:cBhvr>
                                      <p:to>
                                        <p:strVal val="visible"/>
                                      </p:to>
                                    </p:set>
                                    <p:animEffect transition="in" filter="slide(fromBottom)">
                                      <p:cBhvr additive="base">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Box 8"/>
          <p:cNvSpPr/>
          <p:nvPr/>
        </p:nvSpPr>
        <p:spPr>
          <a:xfrm>
            <a:off x="250825" y="1455738"/>
            <a:ext cx="8858250" cy="460375"/>
          </a:xfrm>
          <a:prstGeom prst="rect">
            <a:avLst/>
          </a:prstGeom>
          <a:noFill/>
          <a:ln w="9525">
            <a:noFill/>
          </a:ln>
        </p:spPr>
        <p:txBody>
          <a:bodyPr anchor="t" anchorCtr="0">
            <a:spAutoFit/>
          </a:bodyPr>
          <a:lstStyle/>
          <a:p>
            <a:r>
              <a:rPr lang="en-US" altLang="zh-CN" sz="2400">
                <a:latin typeface="Arial" panose="020B0604020202020204" pitchFamily="34" charset="0"/>
              </a:rPr>
              <a:t>3</a:t>
            </a:r>
            <a:r>
              <a:rPr lang="zh-CN" altLang="en-US" sz="2400">
                <a:latin typeface="Arial" panose="020B0604020202020204" pitchFamily="34" charset="0"/>
                <a:ea typeface="PMingLiU" charset="-120"/>
              </a:rPr>
              <a:t>）管理过程留痕，建立大数据库实现态趋势分析</a:t>
            </a:r>
          </a:p>
        </p:txBody>
      </p:sp>
      <p:grpSp>
        <p:nvGrpSpPr>
          <p:cNvPr id="63490" name="Group 348"/>
          <p:cNvGrpSpPr/>
          <p:nvPr/>
        </p:nvGrpSpPr>
        <p:grpSpPr>
          <a:xfrm>
            <a:off x="0" y="1916113"/>
            <a:ext cx="9144000" cy="4392612"/>
            <a:chOff x="0" y="1916832"/>
            <a:chExt cx="9144000" cy="4392488"/>
          </a:xfrm>
        </p:grpSpPr>
        <p:pic>
          <p:nvPicPr>
            <p:cNvPr id="63491" name="Picture 2"/>
            <p:cNvPicPr preferRelativeResize="0"/>
            <p:nvPr/>
          </p:nvPicPr>
          <p:blipFill>
            <a:blip r:embed="rId2"/>
            <a:stretch>
              <a:fillRect/>
            </a:stretch>
          </p:blipFill>
          <p:spPr>
            <a:xfrm>
              <a:off x="0" y="1916832"/>
              <a:ext cx="9144000" cy="3941977"/>
            </a:xfrm>
            <a:prstGeom prst="rect">
              <a:avLst/>
            </a:prstGeom>
            <a:noFill/>
            <a:ln w="9525">
              <a:noFill/>
            </a:ln>
          </p:spPr>
        </p:pic>
        <p:sp>
          <p:nvSpPr>
            <p:cNvPr id="63492" name="TextBox 17"/>
            <p:cNvSpPr/>
            <p:nvPr/>
          </p:nvSpPr>
          <p:spPr>
            <a:xfrm>
              <a:off x="0" y="5897085"/>
              <a:ext cx="9144000" cy="412235"/>
            </a:xfrm>
            <a:prstGeom prst="rect">
              <a:avLst/>
            </a:prstGeom>
            <a:solidFill>
              <a:srgbClr val="FFFF00"/>
            </a:solidFill>
            <a:ln w="9525">
              <a:noFill/>
            </a:ln>
          </p:spPr>
          <p:txBody>
            <a:bodyPr anchor="t" anchorCtr="0">
              <a:spAutoFit/>
            </a:bodyPr>
            <a:lstStyle/>
            <a:p>
              <a:pPr algn="ctr"/>
              <a:r>
                <a:rPr lang="zh-CN" altLang="en-US" sz="2000">
                  <a:latin typeface="Arial" panose="020B0604020202020204" pitchFamily="34" charset="0"/>
                  <a:ea typeface="PMingLiU" charset="-120"/>
                </a:rPr>
                <a:t>可按周、按月对隐患进行态趋势分析，把控现场隐患状态</a:t>
              </a:r>
            </a:p>
          </p:txBody>
        </p:sp>
      </p:grpSp>
      <p:pic>
        <p:nvPicPr>
          <p:cNvPr id="2399" name="Picture 4"/>
          <p:cNvPicPr preferRelativeResize="0"/>
          <p:nvPr/>
        </p:nvPicPr>
        <p:blipFill>
          <a:blip r:embed="rId3"/>
          <a:stretch>
            <a:fillRect/>
          </a:stretch>
        </p:blipFill>
        <p:spPr>
          <a:xfrm>
            <a:off x="0" y="1989138"/>
            <a:ext cx="9144000" cy="3887787"/>
          </a:xfrm>
          <a:prstGeom prst="rect">
            <a:avLst/>
          </a:prstGeom>
          <a:noFill/>
          <a:ln w="9525">
            <a:noFill/>
          </a:ln>
        </p:spPr>
      </p:pic>
      <p:sp>
        <p:nvSpPr>
          <p:cNvPr id="63494" name="矩形 2"/>
          <p:cNvSpPr/>
          <p:nvPr/>
        </p:nvSpPr>
        <p:spPr>
          <a:xfrm>
            <a:off x="1133475" y="781050"/>
            <a:ext cx="6408738" cy="584200"/>
          </a:xfrm>
          <a:prstGeom prst="rect">
            <a:avLst/>
          </a:prstGeom>
          <a:noFill/>
          <a:ln w="9525">
            <a:noFill/>
          </a:ln>
        </p:spPr>
        <p:txBody>
          <a:bodyPr anchor="t" anchorCtr="0">
            <a:spAutoFit/>
          </a:bodyPr>
          <a:lstStyle/>
          <a:p>
            <a:pPr>
              <a:spcBef>
                <a:spcPct val="50000"/>
              </a:spcBef>
              <a:buClr>
                <a:schemeClr val="tx1"/>
              </a:buClr>
            </a:pPr>
            <a:r>
              <a:rPr lang="zh-CN" altLang="en-US" sz="3200">
                <a:solidFill>
                  <a:srgbClr val="FFFFFF"/>
                </a:solidFill>
                <a:latin typeface="Arial" panose="020B0604020202020204" pitchFamily="34" charset="0"/>
                <a:ea typeface="黑体" panose="02010609060101010101" charset="-122"/>
              </a:rPr>
              <a:t>（四）北京应用效果</a:t>
            </a:r>
            <a:endParaRPr lang="en-US" altLang="zh-CN" sz="3200">
              <a:solidFill>
                <a:srgbClr val="FFFFFF"/>
              </a:solidFill>
              <a:latin typeface="Arial" panose="020B0604020202020204" pitchFamily="34" charset="0"/>
              <a:ea typeface="黑体" panose="02010609060101010101" charset="-122"/>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2" presetClass="entr" presetSubtype="4" fill="hold" nodeType="clickEffect">
                                  <p:stCondLst>
                                    <p:cond delay="0"/>
                                  </p:stCondLst>
                                  <p:childTnLst>
                                    <p:set>
                                      <p:cBhvr additive="base">
                                        <p:cTn id="6" dur="1" fill="hold">
                                          <p:stCondLst>
                                            <p:cond delay="0"/>
                                          </p:stCondLst>
                                        </p:cTn>
                                        <p:tgtEl>
                                          <p:spTgt spid="2399"/>
                                        </p:tgtEl>
                                        <p:attrNameLst>
                                          <p:attrName>style.visibility</p:attrName>
                                        </p:attrNameLst>
                                      </p:cBhvr>
                                      <p:to>
                                        <p:strVal val="visible"/>
                                      </p:to>
                                    </p:set>
                                    <p:animEffect transition="in" filter="slide(fromBottom)">
                                      <p:cBhvr additive="base">
                                        <p:cTn id="7" dur="500"/>
                                        <p:tgtEl>
                                          <p:spTgt spid="2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矩形 4"/>
          <p:cNvSpPr/>
          <p:nvPr/>
        </p:nvSpPr>
        <p:spPr>
          <a:xfrm>
            <a:off x="2987675" y="3068638"/>
            <a:ext cx="4032250" cy="1101725"/>
          </a:xfrm>
          <a:prstGeom prst="rect">
            <a:avLst/>
          </a:prstGeom>
          <a:noFill/>
          <a:ln w="9525">
            <a:noFill/>
          </a:ln>
        </p:spPr>
        <p:txBody>
          <a:bodyPr anchor="t" anchorCtr="0"/>
          <a:lstStyle/>
          <a:p>
            <a:pPr marL="342900" indent="-342900">
              <a:lnSpc>
                <a:spcPct val="200000"/>
              </a:lnSpc>
              <a:buClr>
                <a:srgbClr val="FF0000"/>
              </a:buClr>
            </a:pPr>
            <a:r>
              <a:rPr lang="zh-CN" altLang="en-US" sz="4000">
                <a:solidFill>
                  <a:srgbClr val="FF0000"/>
                </a:solidFill>
                <a:latin typeface="黑体" panose="02010609060101010101" charset="-122"/>
                <a:ea typeface="黑体" panose="02010609060101010101" charset="-122"/>
              </a:rPr>
              <a:t>四、排查案例</a:t>
            </a:r>
            <a:endParaRPr lang="en-US" altLang="zh-CN" sz="4000">
              <a:solidFill>
                <a:srgbClr val="FF0000"/>
              </a:solidFill>
              <a:latin typeface="黑体" panose="02010609060101010101" charset="-122"/>
              <a:ea typeface="黑体" panose="02010609060101010101" charset="-122"/>
            </a:endParaRPr>
          </a:p>
        </p:txBody>
      </p:sp>
    </p:spTree>
  </p:cSld>
  <p:clrMapOvr>
    <a:masterClrMapping/>
  </p:clrMapOvr>
  <p:transition>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矩形 5"/>
          <p:cNvSpPr/>
          <p:nvPr/>
        </p:nvSpPr>
        <p:spPr>
          <a:xfrm>
            <a:off x="900113" y="1916113"/>
            <a:ext cx="4324350" cy="3844925"/>
          </a:xfrm>
          <a:prstGeom prst="rect">
            <a:avLst/>
          </a:prstGeom>
          <a:noFill/>
          <a:ln w="9525">
            <a:noFill/>
          </a:ln>
        </p:spPr>
        <p:txBody>
          <a:bodyPr anchor="t" anchorCtr="0"/>
          <a:lstStyle/>
          <a:p>
            <a:pPr indent="266700">
              <a:lnSpc>
                <a:spcPct val="150000"/>
              </a:lnSpc>
            </a:pPr>
            <a:r>
              <a:rPr lang="en-US" altLang="zh-CN" sz="2400">
                <a:latin typeface="宋体" panose="02010600030101010101" pitchFamily="2" charset="-122"/>
                <a:ea typeface="宋体" panose="02010600030101010101" pitchFamily="2" charset="-122"/>
              </a:rPr>
              <a:t>1</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施工材料类隐患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en-US" altLang="zh-CN" sz="2000" b="0">
                <a:latin typeface="宋体" panose="02010600030101010101" pitchFamily="2" charset="-122"/>
                <a:ea typeface="宋体" panose="02010600030101010101" pitchFamily="2" charset="-122"/>
              </a:rPr>
              <a:t>    </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 </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2.3.2</a:t>
            </a:r>
            <a:r>
              <a:rPr lang="zh-CN" altLang="en-US" sz="2000" b="0">
                <a:latin typeface="宋体" panose="02010600030101010101" pitchFamily="2" charset="-122"/>
                <a:ea typeface="宋体" panose="02010600030101010101" pitchFamily="2" charset="-122"/>
              </a:rPr>
              <a:t>条规定：</a:t>
            </a:r>
            <a:r>
              <a:rPr lang="zh-CN" altLang="zh-CN" sz="2000" b="0">
                <a:latin typeface="宋体" panose="02010600030101010101" pitchFamily="2" charset="-122"/>
                <a:ea typeface="宋体" panose="02010600030101010101" pitchFamily="2" charset="-122"/>
              </a:rPr>
              <a:t>施工现场的材料保管应根据材料特点采取相应的保护措施的规定。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a:latin typeface="Arial" panose="020B0604020202020204" pitchFamily="34" charset="0"/>
            </a:endParaRPr>
          </a:p>
        </p:txBody>
      </p:sp>
      <p:pic>
        <p:nvPicPr>
          <p:cNvPr id="65538" name="Picture 2"/>
          <p:cNvPicPr preferRelativeResize="0"/>
          <p:nvPr/>
        </p:nvPicPr>
        <p:blipFill>
          <a:blip r:embed="rId2"/>
          <a:stretch>
            <a:fillRect/>
          </a:stretch>
        </p:blipFill>
        <p:spPr>
          <a:xfrm>
            <a:off x="5322888" y="2636838"/>
            <a:ext cx="3381375" cy="1944687"/>
          </a:xfrm>
          <a:prstGeom prst="rect">
            <a:avLst/>
          </a:prstGeom>
          <a:noFill/>
          <a:ln w="9525">
            <a:noFill/>
          </a:ln>
        </p:spPr>
      </p:pic>
      <p:sp>
        <p:nvSpPr>
          <p:cNvPr id="65539" name="Rectangle 5"/>
          <p:cNvSpPr/>
          <p:nvPr/>
        </p:nvSpPr>
        <p:spPr>
          <a:xfrm>
            <a:off x="5364163" y="4797425"/>
            <a:ext cx="3203575" cy="276225"/>
          </a:xfrm>
          <a:prstGeom prst="rect">
            <a:avLst/>
          </a:prstGeom>
          <a:noFill/>
          <a:ln w="9525">
            <a:noFill/>
          </a:ln>
        </p:spPr>
        <p:txBody>
          <a:bodyPr anchor="ctr" anchorCtr="0">
            <a:spAutoFit/>
          </a:bodyPr>
          <a:lstStyle/>
          <a:p>
            <a:pPr indent="571500" eaLnBrk="0" hangingPunct="0"/>
            <a:r>
              <a:rPr lang="zh-CN" altLang="en-US" sz="1200">
                <a:latin typeface="宋体" panose="02010600030101010101" pitchFamily="2" charset="-122"/>
                <a:ea typeface="宋体" panose="02010600030101010101" pitchFamily="2" charset="-122"/>
              </a:rPr>
              <a:t>钢筋网片存放不当，锈蚀严重</a:t>
            </a:r>
            <a:endParaRPr lang="zh-CN" altLang="en-US">
              <a:latin typeface="Arial" panose="020B0604020202020204" pitchFamily="34" charset="0"/>
            </a:endParaRPr>
          </a:p>
        </p:txBody>
      </p:sp>
      <p:sp>
        <p:nvSpPr>
          <p:cNvPr id="65540"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p:nvPr/>
        </p:nvSpPr>
        <p:spPr>
          <a:xfrm>
            <a:off x="395288" y="1844675"/>
            <a:ext cx="4468812"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、临时用电类隐患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《施工现场临时用电安全技术规范》</a:t>
            </a:r>
            <a:r>
              <a:rPr lang="en-US" altLang="zh-CN" sz="2000" b="0">
                <a:latin typeface="宋体" panose="02010600030101010101" pitchFamily="2" charset="-122"/>
                <a:ea typeface="宋体" panose="02010600030101010101" pitchFamily="2" charset="-122"/>
              </a:rPr>
              <a:t>JGJ 46-2019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5.3.2</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a:t>
            </a:r>
            <a:r>
              <a:rPr lang="en-US" altLang="zh-CN" sz="2000" b="0">
                <a:latin typeface="宋体" panose="02010600030101010101" pitchFamily="2" charset="-122"/>
                <a:ea typeface="宋体" panose="02010600030101010101" pitchFamily="2" charset="-122"/>
              </a:rPr>
              <a:t>TN</a:t>
            </a:r>
            <a:r>
              <a:rPr lang="zh-CN" altLang="zh-CN" sz="2000" b="0">
                <a:latin typeface="宋体" panose="02010600030101010101" pitchFamily="2" charset="-122"/>
                <a:ea typeface="宋体" panose="02010600030101010101" pitchFamily="2" charset="-122"/>
              </a:rPr>
              <a:t>系统中的保护接零线除必须在配电室或总配电箱处做重复接地外，还必须在配电系统的中间处和末端处做重复接地。</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66562" name="Picture 2"/>
          <p:cNvPicPr preferRelativeResize="0"/>
          <p:nvPr/>
        </p:nvPicPr>
        <p:blipFill>
          <a:blip r:embed="rId2"/>
          <a:stretch>
            <a:fillRect/>
          </a:stretch>
        </p:blipFill>
        <p:spPr>
          <a:xfrm>
            <a:off x="5003800" y="2708275"/>
            <a:ext cx="3214688" cy="1722438"/>
          </a:xfrm>
          <a:prstGeom prst="rect">
            <a:avLst/>
          </a:prstGeom>
          <a:noFill/>
          <a:ln w="9525">
            <a:noFill/>
          </a:ln>
        </p:spPr>
      </p:pic>
      <p:sp>
        <p:nvSpPr>
          <p:cNvPr id="66563" name="矩形 7"/>
          <p:cNvSpPr/>
          <p:nvPr/>
        </p:nvSpPr>
        <p:spPr>
          <a:xfrm>
            <a:off x="5718175" y="4724400"/>
            <a:ext cx="1878013" cy="277813"/>
          </a:xfrm>
          <a:prstGeom prst="rect">
            <a:avLst/>
          </a:prstGeom>
          <a:noFill/>
          <a:ln w="9525">
            <a:noFill/>
          </a:ln>
        </p:spPr>
        <p:txBody>
          <a:bodyPr wrap="none" anchor="t" anchorCtr="0">
            <a:spAutoFit/>
          </a:bodyPr>
          <a:lstStyle/>
          <a:p>
            <a:r>
              <a:rPr lang="zh-CN" altLang="zh-CN" sz="1200">
                <a:latin typeface="Arial" panose="020B0604020202020204" pitchFamily="34" charset="0"/>
              </a:rPr>
              <a:t>有一个配电箱接地线缺失</a:t>
            </a:r>
            <a:endParaRPr lang="zh-CN" altLang="en-US" sz="1200">
              <a:latin typeface="Arial" panose="020B0604020202020204" pitchFamily="34" charset="0"/>
            </a:endParaRPr>
          </a:p>
        </p:txBody>
      </p:sp>
      <p:sp>
        <p:nvSpPr>
          <p:cNvPr id="66564"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p:nvPr/>
        </p:nvSpPr>
        <p:spPr>
          <a:xfrm>
            <a:off x="395288" y="1930400"/>
            <a:ext cx="4468812" cy="33861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、临时用电类隐患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《施工现场临时用电安全技术规范》</a:t>
            </a:r>
            <a:r>
              <a:rPr lang="en-US" altLang="zh-CN" sz="2000" b="0">
                <a:latin typeface="宋体" panose="02010600030101010101" pitchFamily="2" charset="-122"/>
                <a:ea typeface="宋体" panose="02010600030101010101" pitchFamily="2" charset="-122"/>
              </a:rPr>
              <a:t>JGJ 46-2019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7.2.9</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规定：架空电缆应沿电杆、支架或墙壁架设，并采用绝缘子固定。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67586" name="Picture 1"/>
          <p:cNvPicPr preferRelativeResize="0"/>
          <p:nvPr/>
        </p:nvPicPr>
        <p:blipFill>
          <a:blip r:embed="rId2"/>
          <a:stretch>
            <a:fillRect/>
          </a:stretch>
        </p:blipFill>
        <p:spPr>
          <a:xfrm>
            <a:off x="4941888" y="2708275"/>
            <a:ext cx="3662362" cy="2305050"/>
          </a:xfrm>
          <a:prstGeom prst="rect">
            <a:avLst/>
          </a:prstGeom>
          <a:noFill/>
          <a:ln w="9525">
            <a:noFill/>
          </a:ln>
        </p:spPr>
      </p:pic>
      <p:sp>
        <p:nvSpPr>
          <p:cNvPr id="67587" name="Rectangle 2"/>
          <p:cNvSpPr/>
          <p:nvPr/>
        </p:nvSpPr>
        <p:spPr>
          <a:xfrm>
            <a:off x="4932363" y="5084763"/>
            <a:ext cx="3779837" cy="277812"/>
          </a:xfrm>
          <a:prstGeom prst="rect">
            <a:avLst/>
          </a:prstGeom>
          <a:noFill/>
          <a:ln w="9525">
            <a:noFill/>
          </a:ln>
        </p:spPr>
        <p:txBody>
          <a:bodyPr anchor="ctr" anchorCtr="0">
            <a:spAutoFit/>
          </a:bodyPr>
          <a:lstStyle/>
          <a:p>
            <a:pPr indent="266700" eaLnBrk="0" hangingPunct="0"/>
            <a:r>
              <a:rPr lang="zh-CN" altLang="en-US" sz="1200">
                <a:latin typeface="Arial" panose="020B0604020202020204" pitchFamily="34" charset="0"/>
                <a:ea typeface="宋体" panose="02010600030101010101" pitchFamily="2" charset="-122"/>
              </a:rPr>
              <a:t>高压线跟低压线混在一起，且用铁丝捆绑</a:t>
            </a:r>
            <a:endParaRPr lang="zh-CN" altLang="en-US">
              <a:latin typeface="Arial" panose="020B0604020202020204" pitchFamily="34" charset="0"/>
            </a:endParaRPr>
          </a:p>
        </p:txBody>
      </p:sp>
      <p:sp>
        <p:nvSpPr>
          <p:cNvPr id="6758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p:nvPr/>
        </p:nvSpPr>
        <p:spPr>
          <a:xfrm>
            <a:off x="395288" y="1703388"/>
            <a:ext cx="43259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、临时用电类隐患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《施工现场临时用电安全技术规范》</a:t>
            </a:r>
            <a:r>
              <a:rPr lang="en-US" altLang="zh-CN" sz="2000" b="0">
                <a:latin typeface="宋体" panose="02010600030101010101" pitchFamily="2" charset="-122"/>
                <a:ea typeface="宋体" panose="02010600030101010101" pitchFamily="2" charset="-122"/>
              </a:rPr>
              <a:t>JGJ 46-2019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7.2.9</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规定：电缆线路应埋地或架空敷设，严禁沿地面明敷，并应避免机械损伤和介质腐蚀。</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隐患等级：二级</a:t>
            </a:r>
            <a:endParaRPr lang="zh-CN" altLang="en-US" sz="2000" b="0">
              <a:latin typeface="宋体" panose="02010600030101010101" pitchFamily="2" charset="-122"/>
              <a:ea typeface="宋体" panose="02010600030101010101" pitchFamily="2" charset="-122"/>
            </a:endParaRPr>
          </a:p>
        </p:txBody>
      </p:sp>
      <p:pic>
        <p:nvPicPr>
          <p:cNvPr id="68610" name="Picture 1"/>
          <p:cNvPicPr preferRelativeResize="0"/>
          <p:nvPr/>
        </p:nvPicPr>
        <p:blipFill>
          <a:blip r:embed="rId2"/>
          <a:stretch>
            <a:fillRect/>
          </a:stretch>
        </p:blipFill>
        <p:spPr>
          <a:xfrm>
            <a:off x="4803775" y="2781300"/>
            <a:ext cx="3848100" cy="2160588"/>
          </a:xfrm>
          <a:prstGeom prst="rect">
            <a:avLst/>
          </a:prstGeom>
          <a:noFill/>
          <a:ln w="9525">
            <a:noFill/>
          </a:ln>
        </p:spPr>
      </p:pic>
      <p:sp>
        <p:nvSpPr>
          <p:cNvPr id="68611" name="矩形 7"/>
          <p:cNvSpPr/>
          <p:nvPr/>
        </p:nvSpPr>
        <p:spPr>
          <a:xfrm>
            <a:off x="5607050" y="5084763"/>
            <a:ext cx="2493963" cy="277812"/>
          </a:xfrm>
          <a:prstGeom prst="rect">
            <a:avLst/>
          </a:prstGeom>
          <a:noFill/>
          <a:ln w="9525">
            <a:noFill/>
          </a:ln>
        </p:spPr>
        <p:txBody>
          <a:bodyPr wrap="none" anchor="t" anchorCtr="0">
            <a:spAutoFit/>
          </a:bodyPr>
          <a:lstStyle/>
          <a:p>
            <a:r>
              <a:rPr lang="zh-CN" altLang="zh-CN" sz="1200">
                <a:latin typeface="Arial" panose="020B0604020202020204" pitchFamily="34" charset="0"/>
              </a:rPr>
              <a:t>电缆搭在轨道上会造成触电等危险</a:t>
            </a:r>
          </a:p>
        </p:txBody>
      </p:sp>
      <p:sp>
        <p:nvSpPr>
          <p:cNvPr id="6861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p:nvPr/>
        </p:nvSpPr>
        <p:spPr>
          <a:xfrm>
            <a:off x="395288" y="1474788"/>
            <a:ext cx="4325937"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、临时用电类隐患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4</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《施工现场临时用电安全技术规范》</a:t>
            </a:r>
            <a:r>
              <a:rPr lang="en-US" altLang="zh-CN" sz="2000" b="0">
                <a:latin typeface="宋体" panose="02010600030101010101" pitchFamily="2" charset="-122"/>
                <a:ea typeface="宋体" panose="02010600030101010101" pitchFamily="2" charset="-122"/>
              </a:rPr>
              <a:t>JGJ 46-2019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10.2.2</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规定：隧道、人防工程、高温、有导电灰尘、比较潮湿或等距离地面高度低于</a:t>
            </a:r>
            <a:r>
              <a:rPr lang="en-US" altLang="zh-CN" sz="2000" b="0">
                <a:latin typeface="宋体" panose="02010600030101010101" pitchFamily="2" charset="-122"/>
                <a:ea typeface="宋体" panose="02010600030101010101" pitchFamily="2" charset="-122"/>
              </a:rPr>
              <a:t>2.5m</a:t>
            </a:r>
            <a:r>
              <a:rPr lang="zh-CN" altLang="zh-CN" sz="2000" b="0">
                <a:latin typeface="宋体" panose="02010600030101010101" pitchFamily="2" charset="-122"/>
                <a:ea typeface="宋体" panose="02010600030101010101" pitchFamily="2" charset="-122"/>
              </a:rPr>
              <a:t>等场所的照明，电源电压不得大于</a:t>
            </a:r>
            <a:r>
              <a:rPr lang="en-US" altLang="zh-CN" sz="2000" b="0">
                <a:latin typeface="宋体" panose="02010600030101010101" pitchFamily="2" charset="-122"/>
                <a:ea typeface="宋体" panose="02010600030101010101" pitchFamily="2" charset="-122"/>
              </a:rPr>
              <a:t>36v</a:t>
            </a:r>
            <a:r>
              <a:rPr lang="zh-CN" altLang="en-US" sz="2000" b="0">
                <a:latin typeface="宋体" panose="02010600030101010101" pitchFamily="2" charset="-122"/>
                <a:ea typeface="宋体" panose="02010600030101010101" pitchFamily="2" charset="-122"/>
              </a:rPr>
              <a:t>。</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69634" name="Picture 1"/>
          <p:cNvPicPr preferRelativeResize="0"/>
          <p:nvPr/>
        </p:nvPicPr>
        <p:blipFill>
          <a:blip r:embed="rId2"/>
          <a:stretch>
            <a:fillRect/>
          </a:stretch>
        </p:blipFill>
        <p:spPr>
          <a:xfrm>
            <a:off x="4711700" y="2349500"/>
            <a:ext cx="3846513" cy="2016125"/>
          </a:xfrm>
          <a:prstGeom prst="rect">
            <a:avLst/>
          </a:prstGeom>
          <a:noFill/>
          <a:ln w="9525">
            <a:noFill/>
          </a:ln>
        </p:spPr>
      </p:pic>
      <p:sp>
        <p:nvSpPr>
          <p:cNvPr id="69635" name="Rectangle 2"/>
          <p:cNvSpPr/>
          <p:nvPr/>
        </p:nvSpPr>
        <p:spPr>
          <a:xfrm>
            <a:off x="5435600" y="4581525"/>
            <a:ext cx="2555875" cy="276225"/>
          </a:xfrm>
          <a:prstGeom prst="rect">
            <a:avLst/>
          </a:prstGeom>
          <a:noFill/>
          <a:ln w="9525">
            <a:noFill/>
          </a:ln>
        </p:spPr>
        <p:txBody>
          <a:bodyPr anchor="ctr" anchorCtr="0">
            <a:spAutoFit/>
          </a:bodyPr>
          <a:lstStyle/>
          <a:p>
            <a:pPr indent="647700" eaLnBrk="0" hangingPunct="0"/>
            <a:r>
              <a:rPr lang="zh-CN" altLang="en-US" sz="1200">
                <a:latin typeface="Arial" panose="020B0604020202020204" pitchFamily="34" charset="0"/>
                <a:ea typeface="宋体" panose="02010600030101010101" pitchFamily="2" charset="-122"/>
              </a:rPr>
              <a:t>洞内用高压线照明</a:t>
            </a:r>
            <a:endParaRPr lang="zh-CN" altLang="en-US">
              <a:latin typeface="Arial" panose="020B0604020202020204" pitchFamily="34" charset="0"/>
            </a:endParaRPr>
          </a:p>
        </p:txBody>
      </p:sp>
      <p:sp>
        <p:nvSpPr>
          <p:cNvPr id="69636"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p:nvPr/>
        </p:nvSpPr>
        <p:spPr>
          <a:xfrm>
            <a:off x="395288" y="1773238"/>
            <a:ext cx="4325937"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3</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施工机械、机具类隐患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第</a:t>
            </a:r>
            <a:r>
              <a:rPr lang="en-US" altLang="zh-CN" sz="2000" b="0">
                <a:latin typeface="宋体" panose="02010600030101010101" pitchFamily="2" charset="-122"/>
                <a:ea typeface="宋体" panose="02010600030101010101" pitchFamily="2" charset="-122"/>
              </a:rPr>
              <a:t>4.3.8</a:t>
            </a:r>
            <a:r>
              <a:rPr lang="zh-CN" altLang="en-US" sz="2000" b="0">
                <a:latin typeface="宋体" panose="02010600030101010101" pitchFamily="2" charset="-122"/>
                <a:ea typeface="宋体" panose="02010600030101010101" pitchFamily="2" charset="-122"/>
              </a:rPr>
              <a:t>条规定：</a:t>
            </a:r>
            <a:r>
              <a:rPr lang="en-US" altLang="zh-CN" sz="2000" b="0">
                <a:latin typeface="宋体" panose="02010600030101010101" pitchFamily="2" charset="-122"/>
                <a:ea typeface="宋体" panose="02010600030101010101" pitchFamily="2" charset="-122"/>
              </a:rPr>
              <a:t> </a:t>
            </a:r>
            <a:r>
              <a:rPr lang="zh-CN" altLang="zh-CN" sz="2000" b="0">
                <a:latin typeface="宋体" panose="02010600030101010101" pitchFamily="2" charset="-122"/>
                <a:ea typeface="宋体" panose="02010600030101010101" pitchFamily="2" charset="-122"/>
              </a:rPr>
              <a:t>氧气瓶、乙炔瓶工作间距不小于</a:t>
            </a:r>
            <a:r>
              <a:rPr lang="en-US" altLang="zh-CN" sz="2000" b="0">
                <a:latin typeface="宋体" panose="02010600030101010101" pitchFamily="2" charset="-122"/>
                <a:ea typeface="宋体" panose="02010600030101010101" pitchFamily="2" charset="-122"/>
              </a:rPr>
              <a:t>5</a:t>
            </a:r>
            <a:r>
              <a:rPr lang="zh-CN" altLang="zh-CN" sz="2000" b="0">
                <a:latin typeface="宋体" panose="02010600030101010101" pitchFamily="2" charset="-122"/>
                <a:ea typeface="宋体" panose="02010600030101010101" pitchFamily="2" charset="-122"/>
              </a:rPr>
              <a:t>米，两瓶与明火作业间距不小于</a:t>
            </a:r>
            <a:r>
              <a:rPr lang="en-US" altLang="zh-CN" sz="2000" b="0">
                <a:latin typeface="宋体" panose="02010600030101010101" pitchFamily="2" charset="-122"/>
                <a:ea typeface="宋体" panose="02010600030101010101" pitchFamily="2" charset="-122"/>
              </a:rPr>
              <a:t>10</a:t>
            </a:r>
            <a:r>
              <a:rPr lang="zh-CN" altLang="zh-CN" sz="2000" b="0">
                <a:latin typeface="宋体" panose="02010600030101010101" pitchFamily="2" charset="-122"/>
                <a:ea typeface="宋体" panose="02010600030101010101" pitchFamily="2" charset="-122"/>
              </a:rPr>
              <a:t>米的规定。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70658" name="Picture 1"/>
          <p:cNvPicPr preferRelativeResize="0"/>
          <p:nvPr/>
        </p:nvPicPr>
        <p:blipFill>
          <a:blip r:embed="rId2"/>
          <a:stretch>
            <a:fillRect/>
          </a:stretch>
        </p:blipFill>
        <p:spPr>
          <a:xfrm>
            <a:off x="4859338" y="2565400"/>
            <a:ext cx="3536950" cy="2184400"/>
          </a:xfrm>
          <a:prstGeom prst="rect">
            <a:avLst/>
          </a:prstGeom>
          <a:noFill/>
          <a:ln w="9525">
            <a:noFill/>
          </a:ln>
        </p:spPr>
      </p:pic>
      <p:sp>
        <p:nvSpPr>
          <p:cNvPr id="70659" name="Rectangle 2"/>
          <p:cNvSpPr/>
          <p:nvPr/>
        </p:nvSpPr>
        <p:spPr>
          <a:xfrm>
            <a:off x="4932363" y="5013325"/>
            <a:ext cx="3563937" cy="276225"/>
          </a:xfrm>
          <a:prstGeom prst="rect">
            <a:avLst/>
          </a:prstGeom>
          <a:noFill/>
          <a:ln w="9525">
            <a:noFill/>
          </a:ln>
        </p:spPr>
        <p:txBody>
          <a:bodyPr anchor="ctr" anchorCtr="0">
            <a:spAutoFit/>
          </a:bodyPr>
          <a:lstStyle/>
          <a:p>
            <a:pPr indent="304800" eaLnBrk="0" hangingPunct="0"/>
            <a:r>
              <a:rPr lang="zh-CN" altLang="en-US" sz="1200">
                <a:latin typeface="Arial" panose="020B0604020202020204" pitchFamily="34" charset="0"/>
                <a:ea typeface="宋体" panose="02010600030101010101" pitchFamily="2" charset="-122"/>
              </a:rPr>
              <a:t>氧气瓶倒卧且与乙炔瓶间距不足</a:t>
            </a:r>
            <a:r>
              <a:rPr lang="en-US" altLang="zh-CN" sz="1200">
                <a:latin typeface="Arial" panose="020B0604020202020204" pitchFamily="34" charset="0"/>
                <a:ea typeface="宋体" panose="02010600030101010101" pitchFamily="2" charset="-122"/>
              </a:rPr>
              <a:t>5</a:t>
            </a:r>
            <a:r>
              <a:rPr lang="zh-CN" altLang="en-US" sz="1200">
                <a:latin typeface="Arial" panose="020B0604020202020204" pitchFamily="34" charset="0"/>
                <a:ea typeface="宋体" panose="02010600030101010101" pitchFamily="2" charset="-122"/>
              </a:rPr>
              <a:t>米</a:t>
            </a:r>
            <a:endParaRPr lang="zh-CN" altLang="en-US">
              <a:latin typeface="Arial" panose="020B0604020202020204" pitchFamily="34" charset="0"/>
            </a:endParaRPr>
          </a:p>
        </p:txBody>
      </p:sp>
      <p:sp>
        <p:nvSpPr>
          <p:cNvPr id="70660" name="矩形 8"/>
          <p:cNvSpPr/>
          <p:nvPr/>
        </p:nvSpPr>
        <p:spPr>
          <a:xfrm>
            <a:off x="4859338" y="5445125"/>
            <a:ext cx="4033837"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22</a:t>
            </a:r>
            <a:r>
              <a:rPr lang="zh-CN" altLang="zh-CN">
                <a:solidFill>
                  <a:srgbClr val="C00000"/>
                </a:solidFill>
                <a:latin typeface="Arial" panose="020B0604020202020204" pitchFamily="34" charset="0"/>
              </a:rPr>
              <a:t>个工点出现</a:t>
            </a:r>
            <a:r>
              <a:rPr lang="en-US" altLang="zh-CN">
                <a:solidFill>
                  <a:srgbClr val="C00000"/>
                </a:solidFill>
                <a:latin typeface="Arial" panose="020B0604020202020204" pitchFamily="34" charset="0"/>
              </a:rPr>
              <a:t>39</a:t>
            </a:r>
            <a:r>
              <a:rPr lang="zh-CN" altLang="zh-CN">
                <a:solidFill>
                  <a:srgbClr val="C00000"/>
                </a:solidFill>
                <a:latin typeface="Arial" panose="020B0604020202020204" pitchFamily="34" charset="0"/>
              </a:rPr>
              <a:t>次</a:t>
            </a:r>
            <a:r>
              <a:rPr lang="zh-CN" altLang="en-US">
                <a:solidFill>
                  <a:srgbClr val="C00000"/>
                </a:solidFill>
                <a:latin typeface="Arial" panose="020B0604020202020204" pitchFamily="34" charset="0"/>
              </a:rPr>
              <a:t>！</a:t>
            </a:r>
          </a:p>
        </p:txBody>
      </p:sp>
      <p:sp>
        <p:nvSpPr>
          <p:cNvPr id="70661"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p:nvPr/>
        </p:nvSpPr>
        <p:spPr>
          <a:xfrm>
            <a:off x="395288" y="2001838"/>
            <a:ext cx="43259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3</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施工机械、机具类隐患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第</a:t>
            </a:r>
            <a:r>
              <a:rPr lang="en-US" altLang="zh-CN" sz="2000" b="0">
                <a:latin typeface="宋体" panose="02010600030101010101" pitchFamily="2" charset="-122"/>
                <a:ea typeface="宋体" panose="02010600030101010101" pitchFamily="2" charset="-122"/>
              </a:rPr>
              <a:t>1.10.25</a:t>
            </a:r>
            <a:r>
              <a:rPr lang="zh-CN" altLang="en-US" sz="2000" b="0">
                <a:latin typeface="宋体" panose="02010600030101010101" pitchFamily="2" charset="-122"/>
                <a:ea typeface="宋体" panose="02010600030101010101" pitchFamily="2" charset="-122"/>
              </a:rPr>
              <a:t>条的规定：</a:t>
            </a:r>
            <a:r>
              <a:rPr lang="zh-CN" altLang="zh-CN" sz="2000" b="0">
                <a:latin typeface="宋体" panose="02010600030101010101" pitchFamily="2" charset="-122"/>
                <a:ea typeface="宋体" panose="02010600030101010101" pitchFamily="2" charset="-122"/>
              </a:rPr>
              <a:t>圆锯的锯盘及传动部位安装防护罩，并设置保险档、分料器的规定。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71682" name="Picture 1"/>
          <p:cNvPicPr preferRelativeResize="0"/>
          <p:nvPr/>
        </p:nvPicPr>
        <p:blipFill>
          <a:blip r:embed="rId2"/>
          <a:stretch>
            <a:fillRect/>
          </a:stretch>
        </p:blipFill>
        <p:spPr>
          <a:xfrm>
            <a:off x="4787900" y="2781300"/>
            <a:ext cx="3325813" cy="2016125"/>
          </a:xfrm>
          <a:prstGeom prst="rect">
            <a:avLst/>
          </a:prstGeom>
          <a:noFill/>
          <a:ln w="9525">
            <a:noFill/>
          </a:ln>
        </p:spPr>
      </p:pic>
      <p:sp>
        <p:nvSpPr>
          <p:cNvPr id="71683" name="Rectangle 2"/>
          <p:cNvSpPr/>
          <p:nvPr/>
        </p:nvSpPr>
        <p:spPr>
          <a:xfrm>
            <a:off x="5076825" y="4941888"/>
            <a:ext cx="2771775" cy="276225"/>
          </a:xfrm>
          <a:prstGeom prst="rect">
            <a:avLst/>
          </a:prstGeom>
          <a:noFill/>
          <a:ln w="9525">
            <a:noFill/>
          </a:ln>
        </p:spPr>
        <p:txBody>
          <a:bodyPr anchor="ctr" anchorCtr="0">
            <a:spAutoFit/>
          </a:bodyPr>
          <a:lstStyle/>
          <a:p>
            <a:pPr indent="609600" eaLnBrk="0" hangingPunct="0"/>
            <a:r>
              <a:rPr lang="zh-CN" altLang="en-US" sz="1200">
                <a:latin typeface="宋体" panose="02010600030101010101" pitchFamily="2" charset="-122"/>
                <a:ea typeface="宋体" panose="02010600030101010101" pitchFamily="2" charset="-122"/>
              </a:rPr>
              <a:t>电锯无防护罩及分料器</a:t>
            </a:r>
            <a:endParaRPr lang="zh-CN" altLang="en-US">
              <a:latin typeface="Arial" panose="020B0604020202020204" pitchFamily="34" charset="0"/>
            </a:endParaRPr>
          </a:p>
        </p:txBody>
      </p:sp>
      <p:sp>
        <p:nvSpPr>
          <p:cNvPr id="71684" name="矩形 8"/>
          <p:cNvSpPr/>
          <p:nvPr/>
        </p:nvSpPr>
        <p:spPr>
          <a:xfrm>
            <a:off x="4716463" y="5373688"/>
            <a:ext cx="3887787" cy="368300"/>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18</a:t>
            </a:r>
            <a:r>
              <a:rPr lang="zh-CN" altLang="zh-CN">
                <a:solidFill>
                  <a:srgbClr val="C00000"/>
                </a:solidFill>
                <a:latin typeface="Arial" panose="020B0604020202020204" pitchFamily="34" charset="0"/>
              </a:rPr>
              <a:t>个工点出现</a:t>
            </a:r>
            <a:r>
              <a:rPr lang="en-US" altLang="zh-CN">
                <a:solidFill>
                  <a:srgbClr val="C00000"/>
                </a:solidFill>
                <a:latin typeface="Arial" panose="020B0604020202020204" pitchFamily="34" charset="0"/>
              </a:rPr>
              <a:t>24</a:t>
            </a:r>
            <a:r>
              <a:rPr lang="zh-CN" altLang="zh-CN">
                <a:solidFill>
                  <a:srgbClr val="C00000"/>
                </a:solidFill>
                <a:latin typeface="Arial" panose="020B0604020202020204" pitchFamily="34" charset="0"/>
              </a:rPr>
              <a:t>次</a:t>
            </a:r>
            <a:r>
              <a:rPr lang="zh-CN" altLang="en-US">
                <a:solidFill>
                  <a:srgbClr val="C00000"/>
                </a:solidFill>
                <a:latin typeface="Arial" panose="020B0604020202020204" pitchFamily="34" charset="0"/>
              </a:rPr>
              <a:t>！</a:t>
            </a:r>
          </a:p>
        </p:txBody>
      </p:sp>
      <p:sp>
        <p:nvSpPr>
          <p:cNvPr id="71685"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p:nvPr/>
        </p:nvSpPr>
        <p:spPr>
          <a:xfrm>
            <a:off x="395288" y="2001838"/>
            <a:ext cx="43259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3</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施工机械、机具类隐患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第</a:t>
            </a:r>
            <a:r>
              <a:rPr lang="en-US" altLang="zh-CN" sz="2000" b="0">
                <a:latin typeface="宋体" panose="02010600030101010101" pitchFamily="2" charset="-122"/>
                <a:ea typeface="宋体" panose="02010600030101010101" pitchFamily="2" charset="-122"/>
              </a:rPr>
              <a:t>1.10.32</a:t>
            </a:r>
            <a:r>
              <a:rPr lang="zh-CN" altLang="en-US" sz="2000" b="0">
                <a:latin typeface="宋体" panose="02010600030101010101" pitchFamily="2" charset="-122"/>
                <a:ea typeface="宋体" panose="02010600030101010101" pitchFamily="2" charset="-122"/>
              </a:rPr>
              <a:t>条的规定：</a:t>
            </a:r>
            <a:r>
              <a:rPr lang="zh-CN" altLang="zh-CN" sz="2000" b="0">
                <a:latin typeface="宋体" panose="02010600030101010101" pitchFamily="2" charset="-122"/>
                <a:ea typeface="宋体" panose="02010600030101010101" pitchFamily="2" charset="-122"/>
              </a:rPr>
              <a:t>进入施工现场的车辆要有专人指挥的规定。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72706" name="Picture 1"/>
          <p:cNvPicPr preferRelativeResize="0"/>
          <p:nvPr/>
        </p:nvPicPr>
        <p:blipFill>
          <a:blip r:embed="rId2"/>
          <a:stretch>
            <a:fillRect/>
          </a:stretch>
        </p:blipFill>
        <p:spPr>
          <a:xfrm>
            <a:off x="4805363" y="2924175"/>
            <a:ext cx="3443287" cy="2089150"/>
          </a:xfrm>
          <a:prstGeom prst="rect">
            <a:avLst/>
          </a:prstGeom>
          <a:noFill/>
          <a:ln w="9525">
            <a:noFill/>
          </a:ln>
        </p:spPr>
      </p:pic>
      <p:sp>
        <p:nvSpPr>
          <p:cNvPr id="72707" name="Rectangle 2"/>
          <p:cNvSpPr/>
          <p:nvPr/>
        </p:nvSpPr>
        <p:spPr>
          <a:xfrm>
            <a:off x="4787900" y="5229225"/>
            <a:ext cx="3779838" cy="276225"/>
          </a:xfrm>
          <a:prstGeom prst="rect">
            <a:avLst/>
          </a:prstGeom>
          <a:noFill/>
          <a:ln w="9525">
            <a:noFill/>
          </a:ln>
        </p:spPr>
        <p:txBody>
          <a:bodyPr anchor="ctr" anchorCtr="0">
            <a:spAutoFit/>
          </a:bodyPr>
          <a:lstStyle/>
          <a:p>
            <a:pPr indent="304800" eaLnBrk="0" hangingPunct="0"/>
            <a:r>
              <a:rPr lang="zh-CN" altLang="en-US" sz="1200">
                <a:latin typeface="宋体" panose="02010600030101010101" pitchFamily="2" charset="-122"/>
                <a:ea typeface="宋体" panose="02010600030101010101" pitchFamily="2" charset="-122"/>
              </a:rPr>
              <a:t>现场无人指挥车辆，致使混凝土罐车侧翻</a:t>
            </a:r>
            <a:endParaRPr lang="zh-CN" altLang="en-US">
              <a:latin typeface="Arial" panose="020B0604020202020204" pitchFamily="34" charset="0"/>
            </a:endParaRPr>
          </a:p>
        </p:txBody>
      </p:sp>
      <p:sp>
        <p:nvSpPr>
          <p:cNvPr id="7270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p:nvPr/>
        </p:nvSpPr>
        <p:spPr>
          <a:xfrm>
            <a:off x="395288" y="1754188"/>
            <a:ext cx="4321175" cy="4338637"/>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4</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文明施工类隐患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《北京市轨道交通工程建设实施现场视频监控、门禁智能和量测监控的通知》（京建质（</a:t>
            </a:r>
            <a:r>
              <a:rPr lang="en-US" altLang="zh-CN" sz="2000" b="0">
                <a:latin typeface="宋体" panose="02010600030101010101" pitchFamily="2" charset="-122"/>
                <a:ea typeface="宋体" panose="02010600030101010101" pitchFamily="2" charset="-122"/>
              </a:rPr>
              <a:t>2009</a:t>
            </a:r>
            <a:r>
              <a:rPr lang="zh-CN" altLang="zh-CN"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91</a:t>
            </a:r>
            <a:r>
              <a:rPr lang="zh-CN" altLang="zh-CN" sz="2000" b="0">
                <a:latin typeface="宋体" panose="02010600030101010101" pitchFamily="2" charset="-122"/>
                <a:ea typeface="宋体" panose="02010600030101010101" pitchFamily="2" charset="-122"/>
              </a:rPr>
              <a:t>号）文件要求自</a:t>
            </a:r>
            <a:r>
              <a:rPr lang="en-US" altLang="zh-CN" sz="2000" b="0">
                <a:latin typeface="宋体" panose="02010600030101010101" pitchFamily="2" charset="-122"/>
                <a:ea typeface="宋体" panose="02010600030101010101" pitchFamily="2" charset="-122"/>
              </a:rPr>
              <a:t>2009</a:t>
            </a:r>
            <a:r>
              <a:rPr lang="zh-CN" altLang="zh-CN" sz="2000" b="0">
                <a:latin typeface="宋体" panose="02010600030101010101" pitchFamily="2" charset="-122"/>
                <a:ea typeface="宋体" panose="02010600030101010101" pitchFamily="2" charset="-122"/>
              </a:rPr>
              <a:t>年</a:t>
            </a:r>
            <a:r>
              <a:rPr lang="en-US" altLang="zh-CN" sz="2000" b="0">
                <a:latin typeface="宋体" panose="02010600030101010101" pitchFamily="2" charset="-122"/>
                <a:ea typeface="宋体" panose="02010600030101010101" pitchFamily="2" charset="-122"/>
              </a:rPr>
              <a:t>10</a:t>
            </a:r>
            <a:r>
              <a:rPr lang="zh-CN" altLang="zh-CN" sz="2000" b="0">
                <a:latin typeface="宋体" panose="02010600030101010101" pitchFamily="2" charset="-122"/>
                <a:ea typeface="宋体" panose="02010600030101010101" pitchFamily="2" charset="-122"/>
              </a:rPr>
              <a:t>月开始施工现场安装视频及门禁系统（保证系统正常运行）的规定。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73730" name="Picture 1"/>
          <p:cNvPicPr preferRelativeResize="0"/>
          <p:nvPr/>
        </p:nvPicPr>
        <p:blipFill>
          <a:blip r:embed="rId2"/>
          <a:stretch>
            <a:fillRect/>
          </a:stretch>
        </p:blipFill>
        <p:spPr>
          <a:xfrm>
            <a:off x="4932363" y="2565400"/>
            <a:ext cx="3673475" cy="2376488"/>
          </a:xfrm>
          <a:prstGeom prst="rect">
            <a:avLst/>
          </a:prstGeom>
          <a:noFill/>
          <a:ln w="9525">
            <a:noFill/>
          </a:ln>
        </p:spPr>
      </p:pic>
      <p:sp>
        <p:nvSpPr>
          <p:cNvPr id="73731" name="Rectangle 2"/>
          <p:cNvSpPr/>
          <p:nvPr/>
        </p:nvSpPr>
        <p:spPr>
          <a:xfrm>
            <a:off x="5364163" y="5157788"/>
            <a:ext cx="2736850" cy="276225"/>
          </a:xfrm>
          <a:prstGeom prst="rect">
            <a:avLst/>
          </a:prstGeom>
          <a:noFill/>
          <a:ln w="9525">
            <a:noFill/>
          </a:ln>
        </p:spPr>
        <p:txBody>
          <a:bodyPr anchor="ctr" anchorCtr="0">
            <a:spAutoFit/>
          </a:bodyPr>
          <a:lstStyle/>
          <a:p>
            <a:pPr indent="457200" eaLnBrk="0" hangingPunct="0"/>
            <a:r>
              <a:rPr lang="zh-CN" altLang="en-US" sz="1200">
                <a:latin typeface="Calibri"/>
                <a:ea typeface="宋体" panose="02010600030101010101" pitchFamily="2" charset="-122"/>
              </a:rPr>
              <a:t>现场、竖井没有门禁系统</a:t>
            </a:r>
            <a:endParaRPr lang="zh-CN" altLang="en-US">
              <a:latin typeface="Arial" panose="020B0604020202020204" pitchFamily="34" charset="0"/>
              <a:ea typeface="宋体" panose="02010600030101010101" pitchFamily="2" charset="-122"/>
            </a:endParaRPr>
          </a:p>
        </p:txBody>
      </p:sp>
      <p:sp>
        <p:nvSpPr>
          <p:cNvPr id="73732" name="矩形 8"/>
          <p:cNvSpPr/>
          <p:nvPr/>
        </p:nvSpPr>
        <p:spPr>
          <a:xfrm>
            <a:off x="5219700" y="5661025"/>
            <a:ext cx="331311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16</a:t>
            </a:r>
            <a:r>
              <a:rPr lang="zh-CN" altLang="zh-CN">
                <a:solidFill>
                  <a:srgbClr val="C00000"/>
                </a:solidFill>
                <a:latin typeface="Arial" panose="020B0604020202020204" pitchFamily="34" charset="0"/>
              </a:rPr>
              <a:t>个工点出现</a:t>
            </a:r>
            <a:r>
              <a:rPr lang="zh-CN" altLang="en-US">
                <a:solidFill>
                  <a:srgbClr val="C00000"/>
                </a:solidFill>
                <a:latin typeface="Arial" panose="020B0604020202020204" pitchFamily="34" charset="0"/>
              </a:rPr>
              <a:t>！</a:t>
            </a:r>
          </a:p>
        </p:txBody>
      </p:sp>
      <p:sp>
        <p:nvSpPr>
          <p:cNvPr id="73733"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p:nvPr/>
        </p:nvSpPr>
        <p:spPr>
          <a:xfrm>
            <a:off x="395288" y="1773238"/>
            <a:ext cx="4325937"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4</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rPr>
              <a:t>文明施工类隐患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场容卫生标准规定：现场内各种材料应按照施工平面图统一布置，分类码放整齐，材料标识要清晰准确。</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74754" name="Picture 1"/>
          <p:cNvPicPr preferRelativeResize="0"/>
          <p:nvPr/>
        </p:nvPicPr>
        <p:blipFill>
          <a:blip r:embed="rId2"/>
          <a:stretch>
            <a:fillRect/>
          </a:stretch>
        </p:blipFill>
        <p:spPr>
          <a:xfrm>
            <a:off x="4725988" y="2636838"/>
            <a:ext cx="3835400" cy="2305050"/>
          </a:xfrm>
          <a:prstGeom prst="rect">
            <a:avLst/>
          </a:prstGeom>
          <a:noFill/>
          <a:ln w="9525">
            <a:noFill/>
          </a:ln>
        </p:spPr>
      </p:pic>
      <p:sp>
        <p:nvSpPr>
          <p:cNvPr id="74755" name="Rectangle 2"/>
          <p:cNvSpPr/>
          <p:nvPr/>
        </p:nvSpPr>
        <p:spPr>
          <a:xfrm>
            <a:off x="5003800" y="5157788"/>
            <a:ext cx="3419475" cy="246062"/>
          </a:xfrm>
          <a:prstGeom prst="rect">
            <a:avLst/>
          </a:prstGeom>
          <a:noFill/>
          <a:ln w="9525">
            <a:noFill/>
          </a:ln>
        </p:spPr>
        <p:txBody>
          <a:bodyPr anchor="ctr" anchorCtr="0">
            <a:spAutoFit/>
          </a:bodyPr>
          <a:lstStyle/>
          <a:p>
            <a:pPr indent="466725" eaLnBrk="0" hangingPunct="0"/>
            <a:r>
              <a:rPr lang="zh-CN" altLang="en-US" sz="1000">
                <a:latin typeface="Calibri"/>
                <a:ea typeface="宋体" panose="02010600030101010101" pitchFamily="2" charset="-122"/>
              </a:rPr>
              <a:t>各种施工材料乱堆、乱放，文明施工差</a:t>
            </a:r>
            <a:endParaRPr lang="zh-CN" altLang="en-US">
              <a:latin typeface="Arial" panose="020B0604020202020204" pitchFamily="34" charset="0"/>
              <a:ea typeface="宋体" panose="02010600030101010101" pitchFamily="2" charset="-122"/>
            </a:endParaRPr>
          </a:p>
        </p:txBody>
      </p:sp>
      <p:sp>
        <p:nvSpPr>
          <p:cNvPr id="74756" name="矩形 8"/>
          <p:cNvSpPr/>
          <p:nvPr/>
        </p:nvSpPr>
        <p:spPr>
          <a:xfrm>
            <a:off x="5219700" y="5661025"/>
            <a:ext cx="331311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7</a:t>
            </a:r>
            <a:r>
              <a:rPr lang="zh-CN" altLang="zh-CN">
                <a:solidFill>
                  <a:srgbClr val="C00000"/>
                </a:solidFill>
                <a:latin typeface="Arial" panose="020B0604020202020204" pitchFamily="34" charset="0"/>
              </a:rPr>
              <a:t>工点出现</a:t>
            </a:r>
            <a:r>
              <a:rPr lang="zh-CN" altLang="en-US">
                <a:solidFill>
                  <a:srgbClr val="C00000"/>
                </a:solidFill>
                <a:latin typeface="Arial" panose="020B0604020202020204" pitchFamily="34" charset="0"/>
              </a:rPr>
              <a:t>！</a:t>
            </a:r>
          </a:p>
        </p:txBody>
      </p:sp>
      <p:sp>
        <p:nvSpPr>
          <p:cNvPr id="74757"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p:nvPr/>
        </p:nvSpPr>
        <p:spPr>
          <a:xfrm>
            <a:off x="395288" y="2001838"/>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5</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起重设备、吊装作业类隐患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a:t>
            </a:r>
            <a:r>
              <a:rPr lang="en-US" altLang="zh-CN" sz="2000" b="0">
                <a:latin typeface="宋体" panose="02010600030101010101" pitchFamily="2" charset="-122"/>
                <a:ea typeface="宋体" panose="02010600030101010101" pitchFamily="2" charset="-122"/>
              </a:rPr>
              <a:t>10.4</a:t>
            </a:r>
            <a:r>
              <a:rPr lang="zh-CN" altLang="zh-CN" sz="2000" b="0">
                <a:latin typeface="宋体" panose="02010600030101010101" pitchFamily="2" charset="-122"/>
                <a:ea typeface="宋体" panose="02010600030101010101" pitchFamily="2" charset="-122"/>
              </a:rPr>
              <a:t>条规定：施工现玚的起重吊装必须由专业队伍进，信号指挥人员必须持证上岗。</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75778" name="Picture 1"/>
          <p:cNvPicPr preferRelativeResize="0"/>
          <p:nvPr/>
        </p:nvPicPr>
        <p:blipFill>
          <a:blip r:embed="rId2"/>
          <a:stretch>
            <a:fillRect/>
          </a:stretch>
        </p:blipFill>
        <p:spPr>
          <a:xfrm>
            <a:off x="5121275" y="2852738"/>
            <a:ext cx="3457575" cy="2160587"/>
          </a:xfrm>
          <a:prstGeom prst="rect">
            <a:avLst/>
          </a:prstGeom>
          <a:noFill/>
          <a:ln w="9525">
            <a:noFill/>
          </a:ln>
        </p:spPr>
      </p:pic>
      <p:sp>
        <p:nvSpPr>
          <p:cNvPr id="75779" name="Rectangle 2"/>
          <p:cNvSpPr/>
          <p:nvPr/>
        </p:nvSpPr>
        <p:spPr>
          <a:xfrm>
            <a:off x="4859338" y="5229225"/>
            <a:ext cx="3168650" cy="276225"/>
          </a:xfrm>
          <a:prstGeom prst="rect">
            <a:avLst/>
          </a:prstGeom>
          <a:noFill/>
          <a:ln w="9525">
            <a:noFill/>
          </a:ln>
        </p:spPr>
        <p:txBody>
          <a:bodyPr anchor="ctr" anchorCtr="0">
            <a:spAutoFit/>
          </a:bodyPr>
          <a:lstStyle/>
          <a:p>
            <a:pPr indent="1333500" eaLnBrk="0" hangingPunct="0"/>
            <a:r>
              <a:rPr lang="zh-CN" altLang="en-US" sz="1200">
                <a:latin typeface="Arial" panose="020B0604020202020204" pitchFamily="34" charset="0"/>
                <a:ea typeface="宋体" panose="02010600030101010101" pitchFamily="2" charset="-122"/>
              </a:rPr>
              <a:t>垂直运输缺少信号工</a:t>
            </a:r>
            <a:endParaRPr lang="zh-CN" altLang="en-US">
              <a:latin typeface="Arial" panose="020B0604020202020204" pitchFamily="34" charset="0"/>
            </a:endParaRPr>
          </a:p>
        </p:txBody>
      </p:sp>
      <p:sp>
        <p:nvSpPr>
          <p:cNvPr id="75780"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p:nvPr/>
        </p:nvSpPr>
        <p:spPr>
          <a:xfrm>
            <a:off x="395288" y="2001838"/>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5</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起重设备、吊装作业类隐患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a:t>
            </a:r>
            <a:r>
              <a:rPr lang="en-US" altLang="zh-CN" sz="2000" b="0">
                <a:latin typeface="宋体" panose="02010600030101010101" pitchFamily="2" charset="-122"/>
                <a:ea typeface="宋体" panose="02010600030101010101" pitchFamily="2" charset="-122"/>
              </a:rPr>
              <a:t>10.30</a:t>
            </a:r>
            <a:r>
              <a:rPr lang="zh-CN" altLang="zh-CN" sz="2000" b="0">
                <a:latin typeface="宋体" panose="02010600030101010101" pitchFamily="2" charset="-122"/>
                <a:ea typeface="宋体" panose="02010600030101010101" pitchFamily="2" charset="-122"/>
              </a:rPr>
              <a:t>条规定：吊钩除正确使用外。应用防止脱钩的保险装置。</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76802" name="Picture 1"/>
          <p:cNvPicPr preferRelativeResize="0"/>
          <p:nvPr/>
        </p:nvPicPr>
        <p:blipFill>
          <a:blip r:embed="rId2"/>
          <a:stretch>
            <a:fillRect/>
          </a:stretch>
        </p:blipFill>
        <p:spPr>
          <a:xfrm>
            <a:off x="5219700" y="2708275"/>
            <a:ext cx="3259138" cy="2016125"/>
          </a:xfrm>
          <a:prstGeom prst="rect">
            <a:avLst/>
          </a:prstGeom>
          <a:noFill/>
          <a:ln w="9525">
            <a:noFill/>
          </a:ln>
        </p:spPr>
      </p:pic>
      <p:sp>
        <p:nvSpPr>
          <p:cNvPr id="76803" name="Rectangle 2"/>
          <p:cNvSpPr/>
          <p:nvPr/>
        </p:nvSpPr>
        <p:spPr>
          <a:xfrm>
            <a:off x="5364163" y="4941888"/>
            <a:ext cx="2700337" cy="276225"/>
          </a:xfrm>
          <a:prstGeom prst="rect">
            <a:avLst/>
          </a:prstGeom>
          <a:noFill/>
          <a:ln w="9525">
            <a:noFill/>
          </a:ln>
        </p:spPr>
        <p:txBody>
          <a:bodyPr anchor="ctr" anchorCtr="0">
            <a:spAutoFit/>
          </a:bodyPr>
          <a:lstStyle/>
          <a:p>
            <a:pPr indent="723900" eaLnBrk="0" hangingPunct="0"/>
            <a:r>
              <a:rPr lang="zh-CN" altLang="en-US" sz="1200">
                <a:latin typeface="Arial" panose="020B0604020202020204" pitchFamily="34" charset="0"/>
                <a:ea typeface="宋体" panose="02010600030101010101" pitchFamily="2" charset="-122"/>
              </a:rPr>
              <a:t>电动葫芦吊钩保险缺失</a:t>
            </a:r>
            <a:endParaRPr lang="zh-CN" altLang="en-US">
              <a:latin typeface="Arial" panose="020B0604020202020204" pitchFamily="34" charset="0"/>
            </a:endParaRPr>
          </a:p>
        </p:txBody>
      </p:sp>
      <p:sp>
        <p:nvSpPr>
          <p:cNvPr id="76804"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9</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10</a:t>
            </a:r>
            <a:r>
              <a:rPr lang="zh-CN" altLang="en-US">
                <a:solidFill>
                  <a:srgbClr val="C00000"/>
                </a:solidFill>
                <a:latin typeface="Arial" panose="020B0604020202020204" pitchFamily="34" charset="0"/>
              </a:rPr>
              <a:t>次！</a:t>
            </a:r>
          </a:p>
        </p:txBody>
      </p:sp>
      <p:sp>
        <p:nvSpPr>
          <p:cNvPr id="76805"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p:nvPr/>
        </p:nvSpPr>
        <p:spPr>
          <a:xfrm>
            <a:off x="395288" y="2001838"/>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5</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起重设备、吊装作业类隐患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《建筑机械使用安全技术规范》和北京市</a:t>
            </a:r>
            <a:r>
              <a:rPr lang="en-US" altLang="zh-CN" sz="2000" b="0">
                <a:latin typeface="宋体" panose="02010600030101010101" pitchFamily="2" charset="-122"/>
                <a:ea typeface="宋体" panose="02010600030101010101" pitchFamily="2" charset="-122"/>
              </a:rPr>
              <a:t>2019</a:t>
            </a:r>
            <a:r>
              <a:rPr lang="zh-CN" altLang="zh-CN" sz="2000" b="0">
                <a:latin typeface="宋体" panose="02010600030101010101" pitchFamily="2" charset="-122"/>
                <a:ea typeface="宋体" panose="02010600030101010101" pitchFamily="2" charset="-122"/>
              </a:rPr>
              <a:t>年京建施</a:t>
            </a:r>
            <a:r>
              <a:rPr lang="en-US" altLang="zh-CN" sz="2000" b="0">
                <a:latin typeface="宋体" panose="02010600030101010101" pitchFamily="2" charset="-122"/>
                <a:ea typeface="宋体" panose="02010600030101010101" pitchFamily="2" charset="-122"/>
              </a:rPr>
              <a:t>368</a:t>
            </a:r>
            <a:r>
              <a:rPr lang="zh-CN" altLang="zh-CN" sz="2000" b="0">
                <a:latin typeface="宋体" panose="02010600030101010101" pitchFamily="2" charset="-122"/>
                <a:ea typeface="宋体" panose="02010600030101010101" pitchFamily="2" charset="-122"/>
              </a:rPr>
              <a:t>号文件及建设部令第</a:t>
            </a:r>
            <a:r>
              <a:rPr lang="en-US" altLang="zh-CN" sz="2000" b="0">
                <a:latin typeface="宋体" panose="02010600030101010101" pitchFamily="2" charset="-122"/>
                <a:ea typeface="宋体" panose="02010600030101010101" pitchFamily="2" charset="-122"/>
              </a:rPr>
              <a:t>166</a:t>
            </a:r>
            <a:r>
              <a:rPr lang="zh-CN" altLang="zh-CN" sz="2000" b="0">
                <a:latin typeface="宋体" panose="02010600030101010101" pitchFamily="2" charset="-122"/>
                <a:ea typeface="宋体" panose="02010600030101010101" pitchFamily="2" charset="-122"/>
              </a:rPr>
              <a:t>号《建筑起重机械安全监督管理规定》中关于</a:t>
            </a:r>
            <a:r>
              <a:rPr lang="zh-CN" altLang="zh-CN" sz="2000" b="0">
                <a:latin typeface="Arial" panose="020B0604020202020204" pitchFamily="34" charset="0"/>
                <a:ea typeface="宋体" panose="02010600030101010101" pitchFamily="2" charset="-122"/>
              </a:rPr>
              <a:t>“</a:t>
            </a:r>
            <a:r>
              <a:rPr lang="zh-CN" altLang="zh-CN" sz="2000" b="0">
                <a:latin typeface="宋体" panose="02010600030101010101" pitchFamily="2" charset="-122"/>
                <a:ea typeface="宋体" panose="02010600030101010101" pitchFamily="2" charset="-122"/>
              </a:rPr>
              <a:t>严禁用起重机械载运人员</a:t>
            </a:r>
            <a:r>
              <a:rPr lang="zh-CN" altLang="zh-CN" sz="2000" b="0">
                <a:latin typeface="Arial" panose="020B0604020202020204" pitchFamily="34" charset="0"/>
                <a:ea typeface="宋体" panose="02010600030101010101" pitchFamily="2" charset="-122"/>
              </a:rPr>
              <a:t>”</a:t>
            </a:r>
            <a:r>
              <a:rPr lang="zh-CN" altLang="zh-CN" sz="2000" b="0">
                <a:latin typeface="宋体" panose="02010600030101010101" pitchFamily="2" charset="-122"/>
                <a:ea typeface="宋体" panose="02010600030101010101" pitchFamily="2" charset="-122"/>
              </a:rPr>
              <a:t>的规定，属于严重违章。</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77826" name="Picture 1"/>
          <p:cNvPicPr preferRelativeResize="0"/>
          <p:nvPr/>
        </p:nvPicPr>
        <p:blipFill>
          <a:blip r:embed="rId2"/>
          <a:stretch>
            <a:fillRect/>
          </a:stretch>
        </p:blipFill>
        <p:spPr>
          <a:xfrm>
            <a:off x="5062538" y="2924175"/>
            <a:ext cx="3095625" cy="1944688"/>
          </a:xfrm>
          <a:prstGeom prst="rect">
            <a:avLst/>
          </a:prstGeom>
          <a:noFill/>
          <a:ln w="9525">
            <a:noFill/>
          </a:ln>
        </p:spPr>
      </p:pic>
      <p:sp>
        <p:nvSpPr>
          <p:cNvPr id="77827" name="Rectangle 2"/>
          <p:cNvSpPr/>
          <p:nvPr/>
        </p:nvSpPr>
        <p:spPr>
          <a:xfrm>
            <a:off x="5113338" y="5013325"/>
            <a:ext cx="2987675" cy="276225"/>
          </a:xfrm>
          <a:prstGeom prst="rect">
            <a:avLst/>
          </a:prstGeom>
          <a:noFill/>
          <a:ln w="9525">
            <a:noFill/>
          </a:ln>
        </p:spPr>
        <p:txBody>
          <a:bodyPr anchor="ctr" anchorCtr="0">
            <a:spAutoFit/>
          </a:bodyPr>
          <a:lstStyle/>
          <a:p>
            <a:pPr indent="228600" eaLnBrk="0" hangingPunct="0"/>
            <a:r>
              <a:rPr lang="zh-CN" altLang="en-US" sz="1200">
                <a:latin typeface="宋体" panose="02010600030101010101" pitchFamily="2" charset="-122"/>
                <a:ea typeface="宋体" panose="02010600030101010101" pitchFamily="2" charset="-122"/>
              </a:rPr>
              <a:t>汽车吊吊装作业中用散物容器载人</a:t>
            </a:r>
            <a:endParaRPr lang="zh-CN" altLang="en-US">
              <a:latin typeface="Arial" panose="020B0604020202020204" pitchFamily="34" charset="0"/>
            </a:endParaRPr>
          </a:p>
        </p:txBody>
      </p:sp>
      <p:sp>
        <p:nvSpPr>
          <p:cNvPr id="7782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p:nvPr/>
        </p:nvSpPr>
        <p:spPr>
          <a:xfrm>
            <a:off x="395288" y="2228850"/>
            <a:ext cx="4613275" cy="33861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5</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起重设备、吊装作业类隐患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4</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中规定：严格执行</a:t>
            </a:r>
            <a:r>
              <a:rPr lang="en-US" altLang="zh-CN" sz="2000" b="0">
                <a:latin typeface="Arial" panose="020B0604020202020204" pitchFamily="34" charset="0"/>
                <a:ea typeface="宋体" panose="02010600030101010101" pitchFamily="2" charset="-122"/>
              </a:rPr>
              <a:t>“</a:t>
            </a:r>
            <a:r>
              <a:rPr lang="zh-CN" altLang="zh-CN" sz="2000" b="0">
                <a:latin typeface="宋体" panose="02010600030101010101" pitchFamily="2" charset="-122"/>
                <a:ea typeface="宋体" panose="02010600030101010101" pitchFamily="2" charset="-122"/>
              </a:rPr>
              <a:t>十不吊</a:t>
            </a:r>
            <a:r>
              <a:rPr lang="en-US" altLang="zh-CN" sz="2000" b="0">
                <a:latin typeface="Arial" panose="020B0604020202020204" pitchFamily="34" charset="0"/>
                <a:ea typeface="宋体" panose="02010600030101010101" pitchFamily="2" charset="-122"/>
              </a:rPr>
              <a:t>”</a:t>
            </a:r>
            <a:r>
              <a:rPr lang="zh-CN" altLang="zh-CN" sz="2000" b="0">
                <a:latin typeface="宋体" panose="02010600030101010101" pitchFamily="2" charset="-122"/>
                <a:ea typeface="宋体" panose="02010600030101010101" pitchFamily="2" charset="-122"/>
              </a:rPr>
              <a:t>的原则。</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78850" name="Picture 1"/>
          <p:cNvPicPr preferRelativeResize="0"/>
          <p:nvPr/>
        </p:nvPicPr>
        <p:blipFill>
          <a:blip r:embed="rId2"/>
          <a:stretch>
            <a:fillRect/>
          </a:stretch>
        </p:blipFill>
        <p:spPr>
          <a:xfrm>
            <a:off x="5037138" y="3068638"/>
            <a:ext cx="3314700" cy="1873250"/>
          </a:xfrm>
          <a:prstGeom prst="rect">
            <a:avLst/>
          </a:prstGeom>
          <a:noFill/>
          <a:ln w="9525">
            <a:noFill/>
          </a:ln>
        </p:spPr>
      </p:pic>
      <p:sp>
        <p:nvSpPr>
          <p:cNvPr id="78851" name="Rectangle 2"/>
          <p:cNvSpPr/>
          <p:nvPr/>
        </p:nvSpPr>
        <p:spPr>
          <a:xfrm>
            <a:off x="5003800" y="5157788"/>
            <a:ext cx="3492500" cy="276225"/>
          </a:xfrm>
          <a:prstGeom prst="rect">
            <a:avLst/>
          </a:prstGeom>
          <a:noFill/>
          <a:ln w="9525">
            <a:noFill/>
          </a:ln>
        </p:spPr>
        <p:txBody>
          <a:bodyPr anchor="ctr" anchorCtr="0">
            <a:spAutoFit/>
          </a:bodyPr>
          <a:lstStyle/>
          <a:p>
            <a:pPr indent="609600" eaLnBrk="0" hangingPunct="0"/>
            <a:r>
              <a:rPr lang="zh-CN" altLang="en-US" sz="1200">
                <a:latin typeface="宋体" panose="02010600030101010101" pitchFamily="2" charset="-122"/>
                <a:ea typeface="宋体" panose="02010600030101010101" pitchFamily="2" charset="-122"/>
              </a:rPr>
              <a:t>龙门吊吊装乙炔瓶没有使用容器</a:t>
            </a:r>
            <a:endParaRPr lang="zh-CN" altLang="en-US">
              <a:latin typeface="Arial" panose="020B0604020202020204" pitchFamily="34" charset="0"/>
            </a:endParaRPr>
          </a:p>
        </p:txBody>
      </p:sp>
      <p:sp>
        <p:nvSpPr>
          <p:cNvPr id="7885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中安全防护标准第六章第</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条规定：凡在坠落高度基准面</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米以上（含</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米），无法采取可靠防护措施的高处作业人员必须正确使用安全带。</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79874" name="Picture 1"/>
          <p:cNvPicPr preferRelativeResize="0"/>
          <p:nvPr/>
        </p:nvPicPr>
        <p:blipFill>
          <a:blip r:embed="rId2"/>
          <a:stretch>
            <a:fillRect/>
          </a:stretch>
        </p:blipFill>
        <p:spPr>
          <a:xfrm>
            <a:off x="5003800" y="2349500"/>
            <a:ext cx="3833813" cy="2303463"/>
          </a:xfrm>
          <a:prstGeom prst="rect">
            <a:avLst/>
          </a:prstGeom>
          <a:noFill/>
          <a:ln w="9525">
            <a:noFill/>
          </a:ln>
        </p:spPr>
      </p:pic>
      <p:sp>
        <p:nvSpPr>
          <p:cNvPr id="79875" name="Rectangle 2"/>
          <p:cNvSpPr/>
          <p:nvPr/>
        </p:nvSpPr>
        <p:spPr>
          <a:xfrm>
            <a:off x="5219700" y="4868863"/>
            <a:ext cx="2844800" cy="231775"/>
          </a:xfrm>
          <a:prstGeom prst="rect">
            <a:avLst/>
          </a:prstGeom>
          <a:noFill/>
          <a:ln w="9525">
            <a:noFill/>
          </a:ln>
        </p:spPr>
        <p:txBody>
          <a:bodyPr bIns="0" anchor="ctr" anchorCtr="0">
            <a:spAutoFit/>
          </a:bodyPr>
          <a:lstStyle/>
          <a:p>
            <a:pPr indent="685800" eaLnBrk="0" hangingPunct="0"/>
            <a:r>
              <a:rPr lang="zh-CN" altLang="en-US" sz="1200">
                <a:latin typeface="Arial" panose="020B0604020202020204" pitchFamily="34" charset="0"/>
              </a:rPr>
              <a:t>人在上面作业未系安全带</a:t>
            </a:r>
            <a:r>
              <a:rPr lang="zh-CN" altLang="en-US" sz="800">
                <a:latin typeface="Arial" panose="020B0604020202020204" pitchFamily="34" charset="0"/>
              </a:rPr>
              <a:t> </a:t>
            </a:r>
            <a:endParaRPr lang="zh-CN" altLang="en-US">
              <a:latin typeface="Arial" panose="020B0604020202020204" pitchFamily="34" charset="0"/>
            </a:endParaRPr>
          </a:p>
        </p:txBody>
      </p:sp>
      <p:sp>
        <p:nvSpPr>
          <p:cNvPr id="79876"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中安全防护标准第二章第</a:t>
            </a:r>
            <a:r>
              <a:rPr lang="en-US" altLang="zh-CN" sz="2000" b="0">
                <a:latin typeface="宋体" panose="02010600030101010101" pitchFamily="2" charset="-122"/>
                <a:ea typeface="宋体" panose="02010600030101010101" pitchFamily="2" charset="-122"/>
              </a:rPr>
              <a:t>6</a:t>
            </a:r>
            <a:r>
              <a:rPr lang="zh-CN" altLang="zh-CN" sz="2000" b="0">
                <a:latin typeface="宋体" panose="02010600030101010101" pitchFamily="2" charset="-122"/>
                <a:ea typeface="宋体" panose="02010600030101010101" pitchFamily="2" charset="-122"/>
              </a:rPr>
              <a:t>条规定：开挖深度超过</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米的，必须在外沿处设立两道防护栏杆，用密目网封闭。</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80898" name="Picture 1"/>
          <p:cNvPicPr preferRelativeResize="0"/>
          <p:nvPr/>
        </p:nvPicPr>
        <p:blipFill>
          <a:blip r:embed="rId2"/>
          <a:stretch>
            <a:fillRect/>
          </a:stretch>
        </p:blipFill>
        <p:spPr>
          <a:xfrm>
            <a:off x="5076825" y="2636838"/>
            <a:ext cx="3598863" cy="2276475"/>
          </a:xfrm>
          <a:prstGeom prst="rect">
            <a:avLst/>
          </a:prstGeom>
          <a:noFill/>
          <a:ln w="9525">
            <a:noFill/>
          </a:ln>
        </p:spPr>
      </p:pic>
      <p:sp>
        <p:nvSpPr>
          <p:cNvPr id="80899" name="Rectangle 2"/>
          <p:cNvSpPr/>
          <p:nvPr/>
        </p:nvSpPr>
        <p:spPr>
          <a:xfrm>
            <a:off x="5040313" y="5084763"/>
            <a:ext cx="2987675" cy="277812"/>
          </a:xfrm>
          <a:prstGeom prst="rect">
            <a:avLst/>
          </a:prstGeom>
          <a:noFill/>
          <a:ln w="9525">
            <a:noFill/>
          </a:ln>
        </p:spPr>
        <p:txBody>
          <a:bodyPr anchor="ctr" anchorCtr="0">
            <a:spAutoFit/>
          </a:bodyPr>
          <a:lstStyle/>
          <a:p>
            <a:pPr indent="1104900" eaLnBrk="0" hangingPunct="0"/>
            <a:r>
              <a:rPr lang="zh-CN" altLang="en-US" sz="1200">
                <a:latin typeface="Arial" panose="020B0604020202020204" pitchFamily="34" charset="0"/>
                <a:ea typeface="宋体" panose="02010600030101010101" pitchFamily="2" charset="-122"/>
              </a:rPr>
              <a:t>基坑临边未设防护栏杆</a:t>
            </a:r>
            <a:endParaRPr lang="zh-CN" altLang="en-US">
              <a:latin typeface="Arial" panose="020B0604020202020204" pitchFamily="34" charset="0"/>
            </a:endParaRPr>
          </a:p>
        </p:txBody>
      </p:sp>
      <p:sp>
        <p:nvSpPr>
          <p:cNvPr id="80900"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11</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15</a:t>
            </a:r>
            <a:r>
              <a:rPr lang="zh-CN" altLang="en-US">
                <a:solidFill>
                  <a:srgbClr val="C00000"/>
                </a:solidFill>
                <a:latin typeface="Arial" panose="020B0604020202020204" pitchFamily="34" charset="0"/>
              </a:rPr>
              <a:t>次！</a:t>
            </a:r>
          </a:p>
        </p:txBody>
      </p:sp>
      <p:sp>
        <p:nvSpPr>
          <p:cNvPr id="80901"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中安全防护标准第七章第</a:t>
            </a:r>
            <a:r>
              <a:rPr lang="en-US" altLang="zh-CN" sz="2000" b="0">
                <a:latin typeface="宋体" panose="02010600030101010101" pitchFamily="2" charset="-122"/>
                <a:ea typeface="宋体" panose="02010600030101010101" pitchFamily="2" charset="-122"/>
              </a:rPr>
              <a:t>1</a:t>
            </a:r>
            <a:r>
              <a:rPr lang="zh-CN" altLang="zh-CN" sz="2000" b="0">
                <a:latin typeface="宋体" panose="02010600030101010101" pitchFamily="2" charset="-122"/>
                <a:ea typeface="宋体" panose="02010600030101010101" pitchFamily="2" charset="-122"/>
              </a:rPr>
              <a:t>条规定：特殊情况下如无可靠的安全设施，必须系好安全带并扣好保险钩，或架设安全网。</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81922" name="图片 0"/>
          <p:cNvPicPr preferRelativeResize="0"/>
          <p:nvPr/>
        </p:nvPicPr>
        <p:blipFill>
          <a:blip r:embed="rId2"/>
          <a:stretch>
            <a:fillRect/>
          </a:stretch>
        </p:blipFill>
        <p:spPr>
          <a:xfrm>
            <a:off x="5148263" y="2595563"/>
            <a:ext cx="3600450" cy="2201862"/>
          </a:xfrm>
          <a:prstGeom prst="rect">
            <a:avLst/>
          </a:prstGeom>
          <a:noFill/>
          <a:ln w="9525">
            <a:noFill/>
          </a:ln>
        </p:spPr>
      </p:pic>
      <p:sp>
        <p:nvSpPr>
          <p:cNvPr id="81923" name="Rectangle 2"/>
          <p:cNvSpPr/>
          <p:nvPr/>
        </p:nvSpPr>
        <p:spPr>
          <a:xfrm>
            <a:off x="5292725" y="4941888"/>
            <a:ext cx="3203575" cy="276225"/>
          </a:xfrm>
          <a:prstGeom prst="rect">
            <a:avLst/>
          </a:prstGeom>
          <a:noFill/>
          <a:ln w="9525">
            <a:noFill/>
          </a:ln>
        </p:spPr>
        <p:txBody>
          <a:bodyPr anchor="ctr" anchorCtr="0">
            <a:spAutoFit/>
          </a:bodyPr>
          <a:lstStyle/>
          <a:p>
            <a:pPr indent="685800" eaLnBrk="0" hangingPunct="0"/>
            <a:r>
              <a:rPr lang="zh-CN" altLang="en-US" sz="1200">
                <a:latin typeface="Arial" panose="020B0604020202020204" pitchFamily="34" charset="0"/>
                <a:ea typeface="宋体" panose="02010600030101010101" pitchFamily="2" charset="-122"/>
              </a:rPr>
              <a:t>焊工高空作业没有挂安全带</a:t>
            </a:r>
            <a:endParaRPr lang="zh-CN" altLang="en-US">
              <a:latin typeface="Arial" panose="020B0604020202020204" pitchFamily="34" charset="0"/>
            </a:endParaRPr>
          </a:p>
        </p:txBody>
      </p:sp>
      <p:sp>
        <p:nvSpPr>
          <p:cNvPr id="81924"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13</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20</a:t>
            </a:r>
            <a:r>
              <a:rPr lang="zh-CN" altLang="en-US">
                <a:solidFill>
                  <a:srgbClr val="C00000"/>
                </a:solidFill>
                <a:latin typeface="Arial" panose="020B0604020202020204" pitchFamily="34" charset="0"/>
              </a:rPr>
              <a:t>次！</a:t>
            </a:r>
          </a:p>
        </p:txBody>
      </p:sp>
      <p:sp>
        <p:nvSpPr>
          <p:cNvPr id="81925"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4</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中安全防护标准第二章第六条规定：开挖深度超过</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米的，必须在外沿处设立两道防护栏杆，用密目网封闭。</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2946" name="Picture 1"/>
          <p:cNvPicPr preferRelativeResize="0"/>
          <p:nvPr/>
        </p:nvPicPr>
        <p:blipFill>
          <a:blip r:embed="rId2"/>
          <a:stretch>
            <a:fillRect/>
          </a:stretch>
        </p:blipFill>
        <p:spPr>
          <a:xfrm>
            <a:off x="5219700" y="2622550"/>
            <a:ext cx="3313113" cy="1974850"/>
          </a:xfrm>
          <a:prstGeom prst="rect">
            <a:avLst/>
          </a:prstGeom>
          <a:noFill/>
          <a:ln w="9525">
            <a:noFill/>
          </a:ln>
        </p:spPr>
      </p:pic>
      <p:sp>
        <p:nvSpPr>
          <p:cNvPr id="82947" name="Rectangle 2"/>
          <p:cNvSpPr/>
          <p:nvPr/>
        </p:nvSpPr>
        <p:spPr>
          <a:xfrm>
            <a:off x="5867400" y="4797425"/>
            <a:ext cx="1908175" cy="276225"/>
          </a:xfrm>
          <a:prstGeom prst="rect">
            <a:avLst/>
          </a:prstGeom>
          <a:noFill/>
          <a:ln w="9525">
            <a:noFill/>
          </a:ln>
        </p:spPr>
        <p:txBody>
          <a:bodyPr anchor="ctr" anchorCtr="0">
            <a:spAutoFit/>
          </a:bodyPr>
          <a:lstStyle/>
          <a:p>
            <a:pPr indent="266700" eaLnBrk="0" hangingPunct="0"/>
            <a:r>
              <a:rPr lang="zh-CN" altLang="en-US" sz="1200">
                <a:latin typeface="Arial" panose="020B0604020202020204" pitchFamily="34" charset="0"/>
                <a:ea typeface="宋体" panose="02010600030101010101" pitchFamily="2" charset="-122"/>
              </a:rPr>
              <a:t>竖井下部围栏缺失</a:t>
            </a:r>
            <a:endParaRPr lang="zh-CN" altLang="en-US">
              <a:latin typeface="Arial" panose="020B0604020202020204" pitchFamily="34" charset="0"/>
            </a:endParaRPr>
          </a:p>
        </p:txBody>
      </p:sp>
      <p:sp>
        <p:nvSpPr>
          <p:cNvPr id="82948"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5</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6</a:t>
            </a:r>
            <a:r>
              <a:rPr lang="zh-CN" altLang="en-US">
                <a:solidFill>
                  <a:srgbClr val="C00000"/>
                </a:solidFill>
                <a:latin typeface="Arial" panose="020B0604020202020204" pitchFamily="34" charset="0"/>
              </a:rPr>
              <a:t>次！</a:t>
            </a:r>
          </a:p>
        </p:txBody>
      </p:sp>
      <p:sp>
        <p:nvSpPr>
          <p:cNvPr id="82949"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5</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中安全防护标准第七章第</a:t>
            </a:r>
            <a:r>
              <a:rPr lang="en-US" altLang="zh-CN" sz="2000" b="0">
                <a:latin typeface="宋体" panose="02010600030101010101" pitchFamily="2" charset="-122"/>
                <a:ea typeface="宋体" panose="02010600030101010101" pitchFamily="2" charset="-122"/>
              </a:rPr>
              <a:t>7</a:t>
            </a:r>
            <a:r>
              <a:rPr lang="zh-CN" altLang="zh-CN" sz="2000" b="0">
                <a:latin typeface="宋体" panose="02010600030101010101" pitchFamily="2" charset="-122"/>
                <a:ea typeface="宋体" panose="02010600030101010101" pitchFamily="2" charset="-122"/>
              </a:rPr>
              <a:t>条规定：施工交叉作业时，应当制定相当的安全措施，并指定专职人员进行检查与协调。</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83970" name="Picture 1"/>
          <p:cNvPicPr preferRelativeResize="0"/>
          <p:nvPr/>
        </p:nvPicPr>
        <p:blipFill>
          <a:blip r:embed="rId2"/>
          <a:stretch>
            <a:fillRect/>
          </a:stretch>
        </p:blipFill>
        <p:spPr>
          <a:xfrm>
            <a:off x="5076825" y="2525713"/>
            <a:ext cx="3382963" cy="2166937"/>
          </a:xfrm>
          <a:prstGeom prst="rect">
            <a:avLst/>
          </a:prstGeom>
          <a:noFill/>
          <a:ln w="9525">
            <a:noFill/>
          </a:ln>
        </p:spPr>
      </p:pic>
      <p:sp>
        <p:nvSpPr>
          <p:cNvPr id="83971" name="矩形 4"/>
          <p:cNvSpPr/>
          <p:nvPr/>
        </p:nvSpPr>
        <p:spPr>
          <a:xfrm>
            <a:off x="5219700" y="4879975"/>
            <a:ext cx="2954338" cy="277813"/>
          </a:xfrm>
          <a:prstGeom prst="rect">
            <a:avLst/>
          </a:prstGeom>
          <a:noFill/>
          <a:ln w="9525">
            <a:noFill/>
          </a:ln>
        </p:spPr>
        <p:txBody>
          <a:bodyPr wrap="none" anchor="t" anchorCtr="0">
            <a:spAutoFit/>
          </a:bodyPr>
          <a:lstStyle/>
          <a:p>
            <a:r>
              <a:rPr lang="zh-CN" altLang="zh-CN" sz="1200">
                <a:latin typeface="Arial" panose="020B0604020202020204" pitchFamily="34" charset="0"/>
              </a:rPr>
              <a:t>双重作业上下导洞出土时未设置联系方式</a:t>
            </a:r>
            <a:endParaRPr lang="zh-CN" altLang="en-US" sz="1200">
              <a:latin typeface="Arial" panose="020B0604020202020204" pitchFamily="34" charset="0"/>
            </a:endParaRPr>
          </a:p>
        </p:txBody>
      </p:sp>
      <p:sp>
        <p:nvSpPr>
          <p:cNvPr id="83972"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6</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9</a:t>
            </a:r>
            <a:r>
              <a:rPr lang="zh-CN" altLang="en-US">
                <a:solidFill>
                  <a:srgbClr val="C00000"/>
                </a:solidFill>
                <a:latin typeface="Arial" panose="020B0604020202020204" pitchFamily="34" charset="0"/>
              </a:rPr>
              <a:t>次！</a:t>
            </a:r>
          </a:p>
        </p:txBody>
      </p:sp>
      <p:sp>
        <p:nvSpPr>
          <p:cNvPr id="83973"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1"/>
          <p:cNvSpPr/>
          <p:nvPr/>
        </p:nvSpPr>
        <p:spPr>
          <a:xfrm>
            <a:off x="395288" y="1771650"/>
            <a:ext cx="4613275" cy="43021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6</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中安全防护标准第六章第</a:t>
            </a:r>
            <a:r>
              <a:rPr lang="en-US" altLang="zh-CN" sz="2000" b="0">
                <a:latin typeface="宋体" panose="02010600030101010101" pitchFamily="2" charset="-122"/>
                <a:ea typeface="宋体" panose="02010600030101010101" pitchFamily="2" charset="-122"/>
              </a:rPr>
              <a:t>5</a:t>
            </a:r>
            <a:r>
              <a:rPr lang="zh-CN" altLang="zh-CN" sz="2000" b="0">
                <a:latin typeface="宋体" panose="02010600030101010101" pitchFamily="2" charset="-122"/>
                <a:ea typeface="宋体" panose="02010600030101010101" pitchFamily="2" charset="-122"/>
              </a:rPr>
              <a:t>条规定</a:t>
            </a:r>
            <a:r>
              <a:rPr lang="en-US" altLang="zh-CN" sz="2000" b="0">
                <a:latin typeface="宋体" panose="02010600030101010101" pitchFamily="2" charset="-122"/>
                <a:ea typeface="宋体" panose="02010600030101010101" pitchFamily="2" charset="-122"/>
              </a:rPr>
              <a:t> 1.5米×1.5米以下的孔洞，用坚实的盖板盖住，有防止挪动、位移的措施。</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4994" name="Picture 1"/>
          <p:cNvPicPr preferRelativeResize="0"/>
          <p:nvPr/>
        </p:nvPicPr>
        <p:blipFill>
          <a:blip r:embed="rId2"/>
          <a:stretch>
            <a:fillRect/>
          </a:stretch>
        </p:blipFill>
        <p:spPr>
          <a:xfrm>
            <a:off x="5076825" y="2781300"/>
            <a:ext cx="3582988" cy="1871663"/>
          </a:xfrm>
          <a:prstGeom prst="rect">
            <a:avLst/>
          </a:prstGeom>
          <a:noFill/>
          <a:ln w="9525">
            <a:noFill/>
          </a:ln>
        </p:spPr>
      </p:pic>
      <p:sp>
        <p:nvSpPr>
          <p:cNvPr id="84995" name="Rectangle 2"/>
          <p:cNvSpPr/>
          <p:nvPr/>
        </p:nvSpPr>
        <p:spPr>
          <a:xfrm>
            <a:off x="5364163" y="4797425"/>
            <a:ext cx="2843212" cy="276225"/>
          </a:xfrm>
          <a:prstGeom prst="rect">
            <a:avLst/>
          </a:prstGeom>
          <a:noFill/>
          <a:ln w="9525">
            <a:noFill/>
          </a:ln>
        </p:spPr>
        <p:txBody>
          <a:bodyPr anchor="ctr" anchorCtr="0">
            <a:spAutoFit/>
          </a:bodyPr>
          <a:lstStyle/>
          <a:p>
            <a:pPr indent="571500" eaLnBrk="0" hangingPunct="0"/>
            <a:r>
              <a:rPr lang="zh-CN" altLang="en-US" sz="1200">
                <a:latin typeface="Arial" panose="020B0604020202020204" pitchFamily="34" charset="0"/>
                <a:ea typeface="宋体" panose="02010600030101010101" pitchFamily="2" charset="-122"/>
              </a:rPr>
              <a:t>电梯井口临边防护不到位</a:t>
            </a:r>
            <a:endParaRPr lang="zh-CN" altLang="en-US">
              <a:latin typeface="Arial" panose="020B0604020202020204" pitchFamily="34" charset="0"/>
            </a:endParaRPr>
          </a:p>
        </p:txBody>
      </p:sp>
      <p:sp>
        <p:nvSpPr>
          <p:cNvPr id="84996" name="矩形 8"/>
          <p:cNvSpPr/>
          <p:nvPr/>
        </p:nvSpPr>
        <p:spPr>
          <a:xfrm>
            <a:off x="5219700" y="5516563"/>
            <a:ext cx="3313113"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14</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18</a:t>
            </a:r>
            <a:r>
              <a:rPr lang="zh-CN" altLang="en-US">
                <a:solidFill>
                  <a:srgbClr val="C00000"/>
                </a:solidFill>
                <a:latin typeface="Arial" panose="020B0604020202020204" pitchFamily="34" charset="0"/>
              </a:rPr>
              <a:t>次！</a:t>
            </a:r>
          </a:p>
        </p:txBody>
      </p:sp>
      <p:sp>
        <p:nvSpPr>
          <p:cNvPr id="84997"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p:nvPr/>
        </p:nvSpPr>
        <p:spPr>
          <a:xfrm>
            <a:off x="395288" y="2000250"/>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三宝四口类隐患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7</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a:t>
            </a:r>
            <a:r>
              <a:rPr lang="zh-CN" altLang="en-US" sz="2000" b="0">
                <a:latin typeface="宋体" panose="02010600030101010101" pitchFamily="2" charset="-122"/>
                <a:ea typeface="宋体" panose="02010600030101010101" pitchFamily="2" charset="-122"/>
              </a:rPr>
              <a:t>规定：</a:t>
            </a:r>
            <a:r>
              <a:rPr lang="zh-CN" altLang="zh-CN" sz="2000" b="0">
                <a:latin typeface="宋体" panose="02010600030101010101" pitchFamily="2" charset="-122"/>
                <a:ea typeface="宋体" panose="02010600030101010101" pitchFamily="2" charset="-122"/>
              </a:rPr>
              <a:t>建筑施工对施工现场以外人或物可能造成危害的，应当采取安全防护措施。</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6018" name="Picture 1"/>
          <p:cNvPicPr preferRelativeResize="0"/>
          <p:nvPr/>
        </p:nvPicPr>
        <p:blipFill>
          <a:blip r:embed="rId2"/>
          <a:stretch>
            <a:fillRect/>
          </a:stretch>
        </p:blipFill>
        <p:spPr>
          <a:xfrm>
            <a:off x="4995863" y="2852738"/>
            <a:ext cx="3717925" cy="1944687"/>
          </a:xfrm>
          <a:prstGeom prst="rect">
            <a:avLst/>
          </a:prstGeom>
          <a:noFill/>
          <a:ln w="9525">
            <a:noFill/>
          </a:ln>
        </p:spPr>
      </p:pic>
      <p:sp>
        <p:nvSpPr>
          <p:cNvPr id="86019" name="矩形 4"/>
          <p:cNvSpPr/>
          <p:nvPr/>
        </p:nvSpPr>
        <p:spPr>
          <a:xfrm>
            <a:off x="5724525" y="5013325"/>
            <a:ext cx="2338388" cy="276225"/>
          </a:xfrm>
          <a:prstGeom prst="rect">
            <a:avLst/>
          </a:prstGeom>
          <a:noFill/>
          <a:ln w="9525">
            <a:noFill/>
          </a:ln>
        </p:spPr>
        <p:txBody>
          <a:bodyPr wrap="none" anchor="t" anchorCtr="0">
            <a:spAutoFit/>
          </a:bodyPr>
          <a:lstStyle/>
          <a:p>
            <a:r>
              <a:rPr lang="zh-CN" altLang="zh-CN" sz="1200">
                <a:latin typeface="Arial" panose="020B0604020202020204" pitchFamily="34" charset="0"/>
              </a:rPr>
              <a:t>站台与轨行区临边未设防护栏杆</a:t>
            </a:r>
            <a:endParaRPr lang="zh-CN" altLang="en-US" sz="1200">
              <a:latin typeface="Arial" panose="020B0604020202020204" pitchFamily="34" charset="0"/>
            </a:endParaRPr>
          </a:p>
        </p:txBody>
      </p:sp>
      <p:sp>
        <p:nvSpPr>
          <p:cNvPr id="86020"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p:cNvSpPr/>
          <p:nvPr/>
        </p:nvSpPr>
        <p:spPr>
          <a:xfrm>
            <a:off x="395288" y="1771650"/>
            <a:ext cx="4613275" cy="4302125"/>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7</a:t>
            </a:r>
            <a:r>
              <a:rPr lang="zh-CN" altLang="en-US" sz="2400">
                <a:latin typeface="宋体" panose="02010600030101010101" pitchFamily="2" charset="-122"/>
                <a:ea typeface="宋体" panose="02010600030101010101" pitchFamily="2" charset="-122"/>
              </a:rPr>
              <a:t>、脚手架</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中脚手板的设置规定：作业层脚手板应铺满、铺稳，离开施工墙面不宜大于</a:t>
            </a:r>
            <a:r>
              <a:rPr lang="en-US" altLang="zh-CN" sz="2000" b="0">
                <a:latin typeface="宋体" panose="02010600030101010101" pitchFamily="2" charset="-122"/>
                <a:ea typeface="宋体" panose="02010600030101010101" pitchFamily="2" charset="-122"/>
              </a:rPr>
              <a:t>120~150</a:t>
            </a:r>
            <a:r>
              <a:rPr lang="zh-CN" altLang="zh-CN" sz="2000" b="0">
                <a:latin typeface="宋体" panose="02010600030101010101" pitchFamily="2" charset="-122"/>
                <a:ea typeface="宋体" panose="02010600030101010101" pitchFamily="2" charset="-122"/>
              </a:rPr>
              <a:t>㎜；作业层端部脚手板探头长度应取</a:t>
            </a:r>
            <a:r>
              <a:rPr lang="en-US" altLang="zh-CN" sz="2000" b="0">
                <a:latin typeface="宋体" panose="02010600030101010101" pitchFamily="2" charset="-122"/>
                <a:ea typeface="宋体" panose="02010600030101010101" pitchFamily="2" charset="-122"/>
              </a:rPr>
              <a:t>150</a:t>
            </a:r>
            <a:r>
              <a:rPr lang="zh-CN" altLang="zh-CN" sz="2000" b="0">
                <a:latin typeface="宋体" panose="02010600030101010101" pitchFamily="2" charset="-122"/>
                <a:ea typeface="宋体" panose="02010600030101010101" pitchFamily="2" charset="-122"/>
              </a:rPr>
              <a:t>㎜，其板长两端应与支撑杆可靠固定。</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7042" name="Picture 2"/>
          <p:cNvPicPr preferRelativeResize="0"/>
          <p:nvPr/>
        </p:nvPicPr>
        <p:blipFill>
          <a:blip r:embed="rId2"/>
          <a:stretch>
            <a:fillRect/>
          </a:stretch>
        </p:blipFill>
        <p:spPr>
          <a:xfrm>
            <a:off x="5076825" y="2565400"/>
            <a:ext cx="3881438" cy="2228850"/>
          </a:xfrm>
          <a:prstGeom prst="rect">
            <a:avLst/>
          </a:prstGeom>
          <a:noFill/>
          <a:ln w="9525">
            <a:noFill/>
          </a:ln>
        </p:spPr>
      </p:pic>
      <p:sp>
        <p:nvSpPr>
          <p:cNvPr id="87043" name="Rectangle 3"/>
          <p:cNvSpPr/>
          <p:nvPr/>
        </p:nvSpPr>
        <p:spPr>
          <a:xfrm>
            <a:off x="5616575" y="5013325"/>
            <a:ext cx="2916238" cy="276225"/>
          </a:xfrm>
          <a:prstGeom prst="rect">
            <a:avLst/>
          </a:prstGeom>
          <a:noFill/>
          <a:ln w="9525">
            <a:noFill/>
          </a:ln>
        </p:spPr>
        <p:txBody>
          <a:bodyPr anchor="ctr" anchorCtr="0">
            <a:spAutoFit/>
          </a:bodyPr>
          <a:lstStyle/>
          <a:p>
            <a:pPr indent="152400" eaLnBrk="0" hangingPunct="0"/>
            <a:r>
              <a:rPr lang="zh-CN" altLang="en-US" sz="1200">
                <a:latin typeface="Calibri"/>
                <a:ea typeface="宋体" panose="02010600030101010101" pitchFamily="2" charset="-122"/>
              </a:rPr>
              <a:t>脚手架脚手板未满铺、有探头板</a:t>
            </a:r>
            <a:endParaRPr lang="zh-CN" altLang="en-US">
              <a:latin typeface="Arial" panose="020B0604020202020204" pitchFamily="34" charset="0"/>
              <a:ea typeface="宋体" panose="02010600030101010101" pitchFamily="2" charset="-122"/>
            </a:endParaRPr>
          </a:p>
        </p:txBody>
      </p:sp>
      <p:sp>
        <p:nvSpPr>
          <p:cNvPr id="87044" name="矩形 8"/>
          <p:cNvSpPr/>
          <p:nvPr/>
        </p:nvSpPr>
        <p:spPr>
          <a:xfrm>
            <a:off x="5580063" y="5516563"/>
            <a:ext cx="3168650" cy="369887"/>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5</a:t>
            </a:r>
            <a:r>
              <a:rPr lang="zh-CN" altLang="zh-CN">
                <a:solidFill>
                  <a:srgbClr val="C00000"/>
                </a:solidFill>
                <a:latin typeface="Arial" panose="020B0604020202020204" pitchFamily="34" charset="0"/>
              </a:rPr>
              <a:t>工点出现</a:t>
            </a:r>
            <a:r>
              <a:rPr lang="zh-CN" altLang="en-US">
                <a:solidFill>
                  <a:srgbClr val="C00000"/>
                </a:solidFill>
                <a:latin typeface="Arial" panose="020B0604020202020204" pitchFamily="34" charset="0"/>
              </a:rPr>
              <a:t>！</a:t>
            </a:r>
          </a:p>
        </p:txBody>
      </p:sp>
      <p:sp>
        <p:nvSpPr>
          <p:cNvPr id="87045"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p:nvPr/>
        </p:nvSpPr>
        <p:spPr>
          <a:xfrm>
            <a:off x="395288" y="2228850"/>
            <a:ext cx="4613275" cy="3386138"/>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7</a:t>
            </a:r>
            <a:r>
              <a:rPr lang="zh-CN" altLang="en-US" sz="2400">
                <a:latin typeface="宋体" panose="02010600030101010101" pitchFamily="2" charset="-122"/>
                <a:ea typeface="宋体" panose="02010600030101010101" pitchFamily="2" charset="-122"/>
              </a:rPr>
              <a:t>、脚手架</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中脚手板的设置规定：连墙件、剪刀撑、横向斜撑应随立杆、纵向水平杆同步搭设。</a:t>
            </a: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8066" name="Picture 1"/>
          <p:cNvPicPr preferRelativeResize="0"/>
          <p:nvPr/>
        </p:nvPicPr>
        <p:blipFill>
          <a:blip r:embed="rId2"/>
          <a:stretch>
            <a:fillRect/>
          </a:stretch>
        </p:blipFill>
        <p:spPr>
          <a:xfrm>
            <a:off x="5076825" y="2997200"/>
            <a:ext cx="3671888" cy="2144713"/>
          </a:xfrm>
          <a:prstGeom prst="rect">
            <a:avLst/>
          </a:prstGeom>
          <a:noFill/>
          <a:ln w="9525">
            <a:noFill/>
          </a:ln>
        </p:spPr>
      </p:pic>
      <p:sp>
        <p:nvSpPr>
          <p:cNvPr id="88067" name="Rectangle 2"/>
          <p:cNvSpPr/>
          <p:nvPr/>
        </p:nvSpPr>
        <p:spPr>
          <a:xfrm>
            <a:off x="5076825" y="5300663"/>
            <a:ext cx="3635375" cy="277812"/>
          </a:xfrm>
          <a:prstGeom prst="rect">
            <a:avLst/>
          </a:prstGeom>
          <a:noFill/>
          <a:ln w="9525">
            <a:noFill/>
          </a:ln>
        </p:spPr>
        <p:txBody>
          <a:bodyPr anchor="ctr" anchorCtr="0">
            <a:spAutoFit/>
          </a:bodyPr>
          <a:lstStyle/>
          <a:p>
            <a:pPr indent="419100" eaLnBrk="0" hangingPunct="0"/>
            <a:r>
              <a:rPr lang="zh-CN" altLang="en-US" sz="1200">
                <a:latin typeface="Arial" panose="020B0604020202020204" pitchFamily="34" charset="0"/>
                <a:ea typeface="宋体" panose="02010600030101010101" pitchFamily="2" charset="-122"/>
              </a:rPr>
              <a:t>支架搭设不规范，缺少斜撑，有探头板</a:t>
            </a:r>
            <a:endParaRPr lang="zh-CN" altLang="en-US">
              <a:latin typeface="Arial" panose="020B0604020202020204" pitchFamily="34" charset="0"/>
            </a:endParaRPr>
          </a:p>
        </p:txBody>
      </p:sp>
      <p:sp>
        <p:nvSpPr>
          <p:cNvPr id="88068" name="矩形 8"/>
          <p:cNvSpPr/>
          <p:nvPr/>
        </p:nvSpPr>
        <p:spPr>
          <a:xfrm>
            <a:off x="5364163" y="5651500"/>
            <a:ext cx="3168650"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7</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9</a:t>
            </a:r>
            <a:r>
              <a:rPr lang="zh-CN" altLang="en-US">
                <a:solidFill>
                  <a:srgbClr val="C00000"/>
                </a:solidFill>
                <a:latin typeface="Arial" panose="020B0604020202020204" pitchFamily="34" charset="0"/>
              </a:rPr>
              <a:t>次！</a:t>
            </a:r>
          </a:p>
        </p:txBody>
      </p:sp>
      <p:sp>
        <p:nvSpPr>
          <p:cNvPr id="88069"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1"/>
          <p:cNvSpPr/>
          <p:nvPr/>
        </p:nvSpPr>
        <p:spPr>
          <a:xfrm>
            <a:off x="395288" y="2228850"/>
            <a:ext cx="4613275" cy="3386138"/>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7</a:t>
            </a:r>
            <a:r>
              <a:rPr lang="zh-CN" altLang="en-US" sz="2400">
                <a:latin typeface="宋体" panose="02010600030101010101" pitchFamily="2" charset="-122"/>
                <a:ea typeface="宋体" panose="02010600030101010101" pitchFamily="2" charset="-122"/>
              </a:rPr>
              <a:t>、脚手架</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规定：一字型、开口型双排脚手架的两端均必须设置横向斜撑</a:t>
            </a:r>
            <a:r>
              <a:rPr lang="zh-CN" altLang="en-US" sz="2000" b="0">
                <a:latin typeface="宋体" panose="02010600030101010101" pitchFamily="2" charset="-122"/>
                <a:ea typeface="宋体" panose="02010600030101010101" pitchFamily="2" charset="-122"/>
              </a:rPr>
              <a:t>。</a:t>
            </a:r>
            <a:endParaRPr lang="zh-CN"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89090" name="Picture 1"/>
          <p:cNvPicPr preferRelativeResize="0"/>
          <p:nvPr/>
        </p:nvPicPr>
        <p:blipFill>
          <a:blip r:embed="rId2"/>
          <a:stretch>
            <a:fillRect/>
          </a:stretch>
        </p:blipFill>
        <p:spPr>
          <a:xfrm>
            <a:off x="5219700" y="2852738"/>
            <a:ext cx="3159125" cy="2376487"/>
          </a:xfrm>
          <a:prstGeom prst="rect">
            <a:avLst/>
          </a:prstGeom>
          <a:noFill/>
          <a:ln w="9525">
            <a:noFill/>
          </a:ln>
        </p:spPr>
      </p:pic>
      <p:sp>
        <p:nvSpPr>
          <p:cNvPr id="89091" name="Rectangle 2"/>
          <p:cNvSpPr/>
          <p:nvPr/>
        </p:nvSpPr>
        <p:spPr>
          <a:xfrm>
            <a:off x="5364163" y="5373688"/>
            <a:ext cx="2843212" cy="276225"/>
          </a:xfrm>
          <a:prstGeom prst="rect">
            <a:avLst/>
          </a:prstGeom>
          <a:noFill/>
          <a:ln w="9525">
            <a:noFill/>
          </a:ln>
        </p:spPr>
        <p:txBody>
          <a:bodyPr anchor="ctr" anchorCtr="0">
            <a:spAutoFit/>
          </a:bodyPr>
          <a:lstStyle/>
          <a:p>
            <a:pPr indent="647700" eaLnBrk="0" hangingPunct="0"/>
            <a:r>
              <a:rPr lang="zh-CN" altLang="en-US" sz="1200">
                <a:latin typeface="Arial" panose="020B0604020202020204" pitchFamily="34" charset="0"/>
                <a:ea typeface="宋体" panose="02010600030101010101" pitchFamily="2" charset="-122"/>
              </a:rPr>
              <a:t>工具脚手架缺少斜撑</a:t>
            </a:r>
            <a:endParaRPr lang="zh-CN" altLang="en-US">
              <a:latin typeface="Arial" panose="020B0604020202020204" pitchFamily="34" charset="0"/>
            </a:endParaRPr>
          </a:p>
        </p:txBody>
      </p:sp>
      <p:sp>
        <p:nvSpPr>
          <p:cNvPr id="89092"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p:cNvSpPr/>
          <p:nvPr/>
        </p:nvSpPr>
        <p:spPr>
          <a:xfrm>
            <a:off x="395288" y="2228850"/>
            <a:ext cx="4613275" cy="3386138"/>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8</a:t>
            </a:r>
            <a:r>
              <a:rPr lang="zh-CN" altLang="en-US" sz="2400">
                <a:latin typeface="宋体" panose="02010600030101010101" pitchFamily="2" charset="-122"/>
                <a:ea typeface="宋体" panose="02010600030101010101" pitchFamily="2" charset="-122"/>
              </a:rPr>
              <a:t>、模板</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中脚手板的设置规定：连墙件、剪刀撑、横向斜撑应随立杆、纵向水平杆同步搭设。</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90114" name="Picture 1"/>
          <p:cNvPicPr preferRelativeResize="0"/>
          <p:nvPr/>
        </p:nvPicPr>
        <p:blipFill>
          <a:blip r:embed="rId2"/>
          <a:stretch>
            <a:fillRect/>
          </a:stretch>
        </p:blipFill>
        <p:spPr>
          <a:xfrm>
            <a:off x="5148263" y="3068638"/>
            <a:ext cx="3430587" cy="2016125"/>
          </a:xfrm>
          <a:prstGeom prst="rect">
            <a:avLst/>
          </a:prstGeom>
          <a:noFill/>
          <a:ln w="9525">
            <a:noFill/>
          </a:ln>
        </p:spPr>
      </p:pic>
      <p:sp>
        <p:nvSpPr>
          <p:cNvPr id="90115" name="Rectangle 2"/>
          <p:cNvSpPr/>
          <p:nvPr/>
        </p:nvSpPr>
        <p:spPr>
          <a:xfrm>
            <a:off x="5184775" y="5373688"/>
            <a:ext cx="3635375" cy="276225"/>
          </a:xfrm>
          <a:prstGeom prst="rect">
            <a:avLst/>
          </a:prstGeom>
          <a:noFill/>
          <a:ln w="9525">
            <a:noFill/>
          </a:ln>
        </p:spPr>
        <p:txBody>
          <a:bodyPr anchor="ctr" anchorCtr="0">
            <a:spAutoFit/>
          </a:bodyPr>
          <a:lstStyle/>
          <a:p>
            <a:pPr indent="419100" eaLnBrk="0" hangingPunct="0"/>
            <a:r>
              <a:rPr lang="zh-CN" altLang="en-US" sz="1200">
                <a:latin typeface="宋体" panose="02010600030101010101" pitchFamily="2" charset="-122"/>
                <a:ea typeface="宋体" panose="02010600030101010101" pitchFamily="2" charset="-122"/>
              </a:rPr>
              <a:t>模板支撑体系未按规定设置剪刀撑</a:t>
            </a:r>
            <a:endParaRPr lang="zh-CN" altLang="en-US">
              <a:latin typeface="Arial" panose="020B0604020202020204" pitchFamily="34" charset="0"/>
            </a:endParaRPr>
          </a:p>
        </p:txBody>
      </p:sp>
      <p:sp>
        <p:nvSpPr>
          <p:cNvPr id="90116"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p:cNvSpPr/>
          <p:nvPr/>
        </p:nvSpPr>
        <p:spPr>
          <a:xfrm>
            <a:off x="395288" y="2228850"/>
            <a:ext cx="4613275" cy="3386138"/>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8</a:t>
            </a:r>
            <a:r>
              <a:rPr lang="zh-CN" altLang="en-US" sz="2400">
                <a:latin typeface="宋体" panose="02010600030101010101" pitchFamily="2" charset="-122"/>
                <a:ea typeface="宋体" panose="02010600030101010101" pitchFamily="2" charset="-122"/>
              </a:rPr>
              <a:t>、模板</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中规定：碗扣式模板支架顶部支撑点距离支架顶层横杆的高度不应大于</a:t>
            </a:r>
            <a:r>
              <a:rPr lang="en-US" altLang="zh-CN" sz="2000" b="0">
                <a:latin typeface="宋体" panose="02010600030101010101" pitchFamily="2" charset="-122"/>
                <a:ea typeface="宋体" panose="02010600030101010101" pitchFamily="2" charset="-122"/>
              </a:rPr>
              <a:t>500</a:t>
            </a:r>
            <a:r>
              <a:rPr lang="zh-CN" altLang="zh-CN" sz="2000" b="0">
                <a:latin typeface="宋体" panose="02010600030101010101" pitchFamily="2" charset="-122"/>
                <a:ea typeface="宋体" panose="02010600030101010101" pitchFamily="2" charset="-122"/>
              </a:rPr>
              <a:t>㎜。</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91138" name="Picture 1"/>
          <p:cNvPicPr preferRelativeResize="0"/>
          <p:nvPr/>
        </p:nvPicPr>
        <p:blipFill>
          <a:blip r:embed="rId2"/>
          <a:stretch>
            <a:fillRect/>
          </a:stretch>
        </p:blipFill>
        <p:spPr>
          <a:xfrm>
            <a:off x="5076825" y="2997200"/>
            <a:ext cx="3783013" cy="1976438"/>
          </a:xfrm>
          <a:prstGeom prst="rect">
            <a:avLst/>
          </a:prstGeom>
          <a:noFill/>
          <a:ln w="9525">
            <a:noFill/>
          </a:ln>
        </p:spPr>
      </p:pic>
      <p:sp>
        <p:nvSpPr>
          <p:cNvPr id="91139" name="Rectangle 2"/>
          <p:cNvSpPr/>
          <p:nvPr/>
        </p:nvSpPr>
        <p:spPr>
          <a:xfrm>
            <a:off x="4716463" y="5229225"/>
            <a:ext cx="4679950" cy="287338"/>
          </a:xfrm>
          <a:prstGeom prst="rect">
            <a:avLst/>
          </a:prstGeom>
          <a:noFill/>
          <a:ln w="9525">
            <a:noFill/>
          </a:ln>
        </p:spPr>
        <p:txBody>
          <a:bodyPr anchor="ctr" anchorCtr="0">
            <a:spAutoFit/>
          </a:bodyPr>
          <a:lstStyle/>
          <a:p>
            <a:pPr indent="228600" eaLnBrk="0" hangingPunct="0"/>
            <a:r>
              <a:rPr lang="zh-CN" altLang="en-US" sz="1200">
                <a:latin typeface="Arial" panose="020B0604020202020204" pitchFamily="34" charset="0"/>
                <a:ea typeface="宋体" panose="02010600030101010101" pitchFamily="2" charset="-122"/>
              </a:rPr>
              <a:t>模板支架顶部支撑点距离支架顶层横杆的高度大于</a:t>
            </a:r>
            <a:r>
              <a:rPr lang="en-US" altLang="zh-CN" sz="1200">
                <a:latin typeface="Arial" panose="020B0604020202020204" pitchFamily="34" charset="0"/>
                <a:ea typeface="宋体" panose="02010600030101010101" pitchFamily="2" charset="-122"/>
              </a:rPr>
              <a:t>500mm</a:t>
            </a:r>
            <a:endParaRPr lang="en-US" altLang="zh-CN">
              <a:latin typeface="Arial" panose="020B0604020202020204" pitchFamily="34" charset="0"/>
            </a:endParaRPr>
          </a:p>
        </p:txBody>
      </p:sp>
      <p:sp>
        <p:nvSpPr>
          <p:cNvPr id="91140"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p:nvPr/>
        </p:nvSpPr>
        <p:spPr>
          <a:xfrm>
            <a:off x="395288" y="2000250"/>
            <a:ext cx="4613275" cy="3844925"/>
          </a:xfrm>
          <a:prstGeom prst="rect">
            <a:avLst/>
          </a:prstGeom>
          <a:noFill/>
          <a:ln w="9525">
            <a:noFill/>
          </a:ln>
        </p:spPr>
        <p:txBody>
          <a:bodyPr anchor="ctr" anchorCtr="0">
            <a:spAutoFit/>
          </a:bodyPr>
          <a:lstStyle/>
          <a:p>
            <a:pPr indent="266700" eaLnBrk="0" hangingPunct="0">
              <a:lnSpc>
                <a:spcPct val="150000"/>
              </a:lnSpc>
            </a:pPr>
            <a:r>
              <a:rPr lang="en-US" altLang="zh-CN" sz="2400">
                <a:latin typeface="宋体" panose="02010600030101010101" pitchFamily="2" charset="-122"/>
                <a:ea typeface="宋体" panose="02010600030101010101" pitchFamily="2" charset="-122"/>
              </a:rPr>
              <a:t>8</a:t>
            </a:r>
            <a:r>
              <a:rPr lang="zh-CN" altLang="en-US" sz="2400">
                <a:latin typeface="宋体" panose="02010600030101010101" pitchFamily="2" charset="-122"/>
                <a:ea typeface="宋体" panose="02010600030101010101" pitchFamily="2" charset="-122"/>
              </a:rPr>
              <a:t>、模板</a:t>
            </a:r>
            <a:r>
              <a:rPr lang="zh-CN" altLang="zh-CN" sz="2400">
                <a:latin typeface="宋体" panose="02010600030101010101" pitchFamily="2" charset="-122"/>
                <a:ea typeface="宋体" panose="02010600030101010101" pitchFamily="2" charset="-122"/>
              </a:rPr>
              <a:t>类隐患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《建筑施工扣件式钢管脚手架安全技术规范》</a:t>
            </a:r>
            <a:r>
              <a:rPr lang="en-US" altLang="zh-CN" sz="2000" b="0">
                <a:latin typeface="宋体" panose="02010600030101010101" pitchFamily="2" charset="-122"/>
                <a:ea typeface="宋体" panose="02010600030101010101" pitchFamily="2" charset="-122"/>
              </a:rPr>
              <a:t>JGJ 130-2019</a:t>
            </a:r>
            <a:r>
              <a:rPr lang="zh-CN" altLang="zh-CN" sz="2000" b="0">
                <a:latin typeface="宋体" panose="02010600030101010101" pitchFamily="2" charset="-122"/>
                <a:ea typeface="宋体" panose="02010600030101010101" pitchFamily="2" charset="-122"/>
              </a:rPr>
              <a:t>中规定：模板支架四边与中间每隔</a:t>
            </a:r>
            <a:r>
              <a:rPr lang="en-US" altLang="zh-CN" sz="2000" b="0">
                <a:latin typeface="宋体" panose="02010600030101010101" pitchFamily="2" charset="-122"/>
                <a:ea typeface="宋体" panose="02010600030101010101" pitchFamily="2" charset="-122"/>
              </a:rPr>
              <a:t>4-6</a:t>
            </a:r>
            <a:r>
              <a:rPr lang="zh-CN" altLang="zh-CN" sz="2000" b="0">
                <a:latin typeface="宋体" panose="02010600030101010101" pitchFamily="2" charset="-122"/>
                <a:ea typeface="宋体" panose="02010600030101010101" pitchFamily="2" charset="-122"/>
              </a:rPr>
              <a:t>排立杆应设置一道竖向剪刀撑，由底至顶连续设置。</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92162" name="Picture 1"/>
          <p:cNvPicPr preferRelativeResize="0"/>
          <p:nvPr/>
        </p:nvPicPr>
        <p:blipFill>
          <a:blip r:embed="rId2"/>
          <a:stretch>
            <a:fillRect/>
          </a:stretch>
        </p:blipFill>
        <p:spPr>
          <a:xfrm>
            <a:off x="5097463" y="2754313"/>
            <a:ext cx="3435350" cy="2043112"/>
          </a:xfrm>
          <a:prstGeom prst="rect">
            <a:avLst/>
          </a:prstGeom>
          <a:noFill/>
          <a:ln w="9525">
            <a:noFill/>
          </a:ln>
        </p:spPr>
      </p:pic>
      <p:sp>
        <p:nvSpPr>
          <p:cNvPr id="92163" name="Rectangle 2"/>
          <p:cNvSpPr/>
          <p:nvPr/>
        </p:nvSpPr>
        <p:spPr>
          <a:xfrm>
            <a:off x="5292725" y="5084763"/>
            <a:ext cx="2914650" cy="277812"/>
          </a:xfrm>
          <a:prstGeom prst="rect">
            <a:avLst/>
          </a:prstGeom>
          <a:noFill/>
          <a:ln w="9525">
            <a:noFill/>
          </a:ln>
        </p:spPr>
        <p:txBody>
          <a:bodyPr anchor="ctr" anchorCtr="0">
            <a:spAutoFit/>
          </a:bodyPr>
          <a:lstStyle/>
          <a:p>
            <a:pPr indent="419100" eaLnBrk="0" hangingPunct="0"/>
            <a:r>
              <a:rPr lang="zh-CN" altLang="en-US" sz="1200">
                <a:latin typeface="宋体" panose="02010600030101010101" pitchFamily="2" charset="-122"/>
                <a:ea typeface="宋体" panose="02010600030101010101" pitchFamily="2" charset="-122"/>
              </a:rPr>
              <a:t>模板支架四边未设置竖向剪刀撑</a:t>
            </a:r>
            <a:endParaRPr lang="zh-CN" altLang="en-US">
              <a:latin typeface="Arial" panose="020B0604020202020204" pitchFamily="34" charset="0"/>
            </a:endParaRPr>
          </a:p>
        </p:txBody>
      </p:sp>
      <p:sp>
        <p:nvSpPr>
          <p:cNvPr id="92164"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
          <p:cNvSpPr/>
          <p:nvPr/>
        </p:nvSpPr>
        <p:spPr>
          <a:xfrm>
            <a:off x="395288" y="2000250"/>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、明（盖）挖法</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《地下铁道工程施工及验收规范》</a:t>
            </a:r>
            <a:r>
              <a:rPr lang="en-US" altLang="zh-CN" sz="2000" b="0">
                <a:latin typeface="宋体" panose="02010600030101010101" pitchFamily="2" charset="-122"/>
                <a:ea typeface="宋体" panose="02010600030101010101" pitchFamily="2" charset="-122"/>
              </a:rPr>
              <a:t>GB50299-2019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3.7.4</a:t>
            </a:r>
            <a:r>
              <a:rPr lang="zh-CN" altLang="en-US" sz="2000" b="0">
                <a:latin typeface="宋体" panose="02010600030101010101" pitchFamily="2" charset="-122"/>
                <a:ea typeface="宋体" panose="02010600030101010101" pitchFamily="2" charset="-122"/>
              </a:rPr>
              <a:t>条规定：</a:t>
            </a:r>
            <a:r>
              <a:rPr lang="zh-CN" altLang="zh-CN" sz="2000" b="0">
                <a:latin typeface="宋体" panose="02010600030101010101" pitchFamily="2" charset="-122"/>
                <a:ea typeface="宋体" panose="02010600030101010101" pitchFamily="2" charset="-122"/>
              </a:rPr>
              <a:t>横撑应在土方挖至其设计位置时及时安装，并按设计要求对坑壁施加预应力，顶紧后固定牢固的规定。</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93186" name="图片 1"/>
          <p:cNvPicPr preferRelativeResize="0"/>
          <p:nvPr/>
        </p:nvPicPr>
        <p:blipFill>
          <a:blip r:embed="rId2"/>
          <a:stretch>
            <a:fillRect/>
          </a:stretch>
        </p:blipFill>
        <p:spPr>
          <a:xfrm>
            <a:off x="4932363" y="2836863"/>
            <a:ext cx="3600450" cy="2093912"/>
          </a:xfrm>
          <a:prstGeom prst="rect">
            <a:avLst/>
          </a:prstGeom>
          <a:noFill/>
          <a:ln w="9525">
            <a:noFill/>
          </a:ln>
        </p:spPr>
      </p:pic>
      <p:sp>
        <p:nvSpPr>
          <p:cNvPr id="93187" name="矩形 7"/>
          <p:cNvSpPr/>
          <p:nvPr/>
        </p:nvSpPr>
        <p:spPr>
          <a:xfrm>
            <a:off x="6011863" y="5157788"/>
            <a:ext cx="1873250" cy="287337"/>
          </a:xfrm>
          <a:prstGeom prst="rect">
            <a:avLst/>
          </a:prstGeom>
          <a:noFill/>
          <a:ln w="9525">
            <a:noFill/>
          </a:ln>
        </p:spPr>
        <p:txBody>
          <a:bodyPr anchor="t" anchorCtr="0">
            <a:spAutoFit/>
          </a:bodyPr>
          <a:lstStyle/>
          <a:p>
            <a:r>
              <a:rPr lang="zh-CN" altLang="zh-CN" sz="1200">
                <a:latin typeface="Arial" panose="020B0604020202020204" pitchFamily="34" charset="0"/>
              </a:rPr>
              <a:t>基坑钢支撑架设滞后</a:t>
            </a:r>
            <a:endParaRPr lang="zh-CN" altLang="en-US" sz="1200">
              <a:latin typeface="Arial" panose="020B0604020202020204" pitchFamily="34" charset="0"/>
            </a:endParaRPr>
          </a:p>
        </p:txBody>
      </p:sp>
      <p:sp>
        <p:nvSpPr>
          <p:cNvPr id="93188" name="矩形 8"/>
          <p:cNvSpPr/>
          <p:nvPr/>
        </p:nvSpPr>
        <p:spPr>
          <a:xfrm>
            <a:off x="5076825" y="5651500"/>
            <a:ext cx="316706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8</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12</a:t>
            </a:r>
            <a:r>
              <a:rPr lang="zh-CN" altLang="en-US">
                <a:solidFill>
                  <a:srgbClr val="C00000"/>
                </a:solidFill>
                <a:latin typeface="Arial" panose="020B0604020202020204" pitchFamily="34" charset="0"/>
              </a:rPr>
              <a:t>次！</a:t>
            </a:r>
          </a:p>
        </p:txBody>
      </p:sp>
      <p:sp>
        <p:nvSpPr>
          <p:cNvPr id="93189"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
          <p:cNvSpPr/>
          <p:nvPr/>
        </p:nvSpPr>
        <p:spPr>
          <a:xfrm>
            <a:off x="395288" y="2457450"/>
            <a:ext cx="4613275" cy="29289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、明（盖）挖法</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《地下铁道工程施工及验收规范》</a:t>
            </a:r>
            <a:r>
              <a:rPr lang="en-US" altLang="zh-CN" sz="2000" b="0">
                <a:latin typeface="宋体" panose="02010600030101010101" pitchFamily="2" charset="-122"/>
                <a:ea typeface="宋体" panose="02010600030101010101" pitchFamily="2" charset="-122"/>
              </a:rPr>
              <a:t>GB50299-2019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7.1.4</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规定：隧道开挖面必须保持在无水条件下施工。</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94210" name="Picture 1"/>
          <p:cNvPicPr preferRelativeResize="0"/>
          <p:nvPr/>
        </p:nvPicPr>
        <p:blipFill>
          <a:blip r:embed="rId2"/>
          <a:stretch>
            <a:fillRect/>
          </a:stretch>
        </p:blipFill>
        <p:spPr>
          <a:xfrm>
            <a:off x="5003800" y="2997200"/>
            <a:ext cx="3535363" cy="1854200"/>
          </a:xfrm>
          <a:prstGeom prst="rect">
            <a:avLst/>
          </a:prstGeom>
          <a:noFill/>
          <a:ln w="9525">
            <a:noFill/>
          </a:ln>
        </p:spPr>
      </p:pic>
      <p:sp>
        <p:nvSpPr>
          <p:cNvPr id="94211" name="Rectangle 2"/>
          <p:cNvSpPr/>
          <p:nvPr/>
        </p:nvSpPr>
        <p:spPr>
          <a:xfrm>
            <a:off x="5040313" y="5013325"/>
            <a:ext cx="3635375" cy="276225"/>
          </a:xfrm>
          <a:prstGeom prst="rect">
            <a:avLst/>
          </a:prstGeom>
          <a:noFill/>
          <a:ln w="9525">
            <a:noFill/>
          </a:ln>
        </p:spPr>
        <p:txBody>
          <a:bodyPr anchor="ctr" anchorCtr="0">
            <a:spAutoFit/>
          </a:bodyPr>
          <a:lstStyle/>
          <a:p>
            <a:pPr indent="457200" eaLnBrk="0" hangingPunct="0"/>
            <a:r>
              <a:rPr lang="zh-CN" altLang="en-US" sz="1200">
                <a:latin typeface="Arial" panose="020B0604020202020204" pitchFamily="34" charset="0"/>
                <a:ea typeface="宋体" panose="02010600030101010101" pitchFamily="2" charset="-122"/>
              </a:rPr>
              <a:t>基坑东部基底有积水，应及时排除</a:t>
            </a:r>
            <a:endParaRPr lang="zh-CN" altLang="en-US">
              <a:latin typeface="Arial" panose="020B0604020202020204" pitchFamily="34" charset="0"/>
            </a:endParaRPr>
          </a:p>
        </p:txBody>
      </p:sp>
      <p:sp>
        <p:nvSpPr>
          <p:cNvPr id="9421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p:cNvSpPr/>
          <p:nvPr/>
        </p:nvSpPr>
        <p:spPr>
          <a:xfrm>
            <a:off x="395288" y="2457450"/>
            <a:ext cx="4613275" cy="29289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、明（盖）挖法</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《地下铁道工程施工及验收规范》</a:t>
            </a:r>
            <a:r>
              <a:rPr lang="en-US" altLang="zh-CN" sz="2000" b="0">
                <a:latin typeface="宋体" panose="02010600030101010101" pitchFamily="2" charset="-122"/>
                <a:ea typeface="宋体" panose="02010600030101010101" pitchFamily="2" charset="-122"/>
              </a:rPr>
              <a:t>GB50299-2019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3.7.7</a:t>
            </a:r>
            <a:r>
              <a:rPr lang="zh-CN" altLang="en-US" sz="2000" b="0">
                <a:latin typeface="宋体" panose="02010600030101010101" pitchFamily="2" charset="-122"/>
                <a:ea typeface="宋体" panose="02010600030101010101" pitchFamily="2" charset="-122"/>
              </a:rPr>
              <a:t>条规定：</a:t>
            </a:r>
            <a:r>
              <a:rPr lang="zh-CN" altLang="zh-CN" sz="2000" b="0">
                <a:latin typeface="宋体" panose="02010600030101010101" pitchFamily="2" charset="-122"/>
                <a:ea typeface="宋体" panose="02010600030101010101" pitchFamily="2" charset="-122"/>
              </a:rPr>
              <a:t>横撑上不得堆放材料或其它重物的规定。</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隐患等级：一级</a:t>
            </a:r>
            <a:endParaRPr lang="zh-CN" altLang="en-US" sz="2000" b="0">
              <a:latin typeface="宋体" panose="02010600030101010101" pitchFamily="2" charset="-122"/>
              <a:ea typeface="宋体" panose="02010600030101010101" pitchFamily="2" charset="-122"/>
            </a:endParaRPr>
          </a:p>
        </p:txBody>
      </p:sp>
      <p:pic>
        <p:nvPicPr>
          <p:cNvPr id="95234" name="Picture 1"/>
          <p:cNvPicPr preferRelativeResize="0"/>
          <p:nvPr/>
        </p:nvPicPr>
        <p:blipFill>
          <a:blip r:embed="rId2"/>
          <a:stretch>
            <a:fillRect/>
          </a:stretch>
        </p:blipFill>
        <p:spPr>
          <a:xfrm>
            <a:off x="5148263" y="2997200"/>
            <a:ext cx="3384550" cy="2051050"/>
          </a:xfrm>
          <a:prstGeom prst="rect">
            <a:avLst/>
          </a:prstGeom>
          <a:noFill/>
          <a:ln w="9525">
            <a:noFill/>
          </a:ln>
        </p:spPr>
      </p:pic>
      <p:sp>
        <p:nvSpPr>
          <p:cNvPr id="95235" name="Rectangle 2"/>
          <p:cNvSpPr/>
          <p:nvPr/>
        </p:nvSpPr>
        <p:spPr>
          <a:xfrm>
            <a:off x="4895850" y="5311775"/>
            <a:ext cx="4068763" cy="277813"/>
          </a:xfrm>
          <a:prstGeom prst="rect">
            <a:avLst/>
          </a:prstGeom>
          <a:noFill/>
          <a:ln w="9525">
            <a:noFill/>
          </a:ln>
        </p:spPr>
        <p:txBody>
          <a:bodyPr anchor="ctr" anchorCtr="0">
            <a:spAutoFit/>
          </a:bodyPr>
          <a:lstStyle/>
          <a:p>
            <a:pPr indent="342900" eaLnBrk="0" hangingPunct="0"/>
            <a:r>
              <a:rPr lang="zh-CN" altLang="en-US" sz="1200">
                <a:latin typeface="Arial" panose="020B0604020202020204" pitchFamily="34" charset="0"/>
                <a:ea typeface="宋体" panose="02010600030101010101" pitchFamily="2" charset="-122"/>
              </a:rPr>
              <a:t>钢筋放在钢支撑上，使钢支撑承受竖向荷载</a:t>
            </a:r>
            <a:endParaRPr lang="zh-CN" altLang="en-US">
              <a:latin typeface="Arial" panose="020B0604020202020204" pitchFamily="34" charset="0"/>
            </a:endParaRPr>
          </a:p>
        </p:txBody>
      </p:sp>
      <p:sp>
        <p:nvSpPr>
          <p:cNvPr id="95236" name="矩形 8"/>
          <p:cNvSpPr/>
          <p:nvPr/>
        </p:nvSpPr>
        <p:spPr>
          <a:xfrm>
            <a:off x="5076825" y="5651500"/>
            <a:ext cx="316706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3</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5</a:t>
            </a:r>
            <a:r>
              <a:rPr lang="zh-CN" altLang="en-US">
                <a:solidFill>
                  <a:srgbClr val="C00000"/>
                </a:solidFill>
                <a:latin typeface="Arial" panose="020B0604020202020204" pitchFamily="34" charset="0"/>
              </a:rPr>
              <a:t>次！</a:t>
            </a:r>
          </a:p>
        </p:txBody>
      </p:sp>
      <p:sp>
        <p:nvSpPr>
          <p:cNvPr id="95237"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1"/>
          <p:cNvSpPr/>
          <p:nvPr/>
        </p:nvSpPr>
        <p:spPr>
          <a:xfrm>
            <a:off x="395288" y="2000250"/>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、明（盖）挖法</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4</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《地下铁道工程施工及验收规范》</a:t>
            </a:r>
            <a:r>
              <a:rPr lang="en-US" altLang="zh-CN" sz="2000" b="0">
                <a:latin typeface="宋体" panose="02010600030101010101" pitchFamily="2" charset="-122"/>
                <a:ea typeface="宋体" panose="02010600030101010101" pitchFamily="2" charset="-122"/>
              </a:rPr>
              <a:t>GB50299-2019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3.7.4</a:t>
            </a:r>
            <a:r>
              <a:rPr lang="zh-CN" altLang="en-US" sz="2000" b="0">
                <a:latin typeface="宋体" panose="02010600030101010101" pitchFamily="2" charset="-122"/>
                <a:ea typeface="宋体" panose="02010600030101010101" pitchFamily="2" charset="-122"/>
              </a:rPr>
              <a:t>条规定：</a:t>
            </a:r>
            <a:r>
              <a:rPr lang="zh-CN" altLang="zh-CN" sz="2000" b="0">
                <a:latin typeface="宋体" panose="02010600030101010101" pitchFamily="2" charset="-122"/>
                <a:ea typeface="宋体" panose="02010600030101010101" pitchFamily="2" charset="-122"/>
              </a:rPr>
              <a:t>横撑应在土方哇之其设计位置后及时安装，并按设计要求对坑壁施加预应力，顶紧后固定牢固 。</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隐患等级：一级</a:t>
            </a:r>
            <a:endParaRPr lang="zh-CN" altLang="en-US" sz="2000" b="0">
              <a:latin typeface="宋体" panose="02010600030101010101" pitchFamily="2" charset="-122"/>
              <a:ea typeface="宋体" panose="02010600030101010101" pitchFamily="2" charset="-122"/>
            </a:endParaRPr>
          </a:p>
        </p:txBody>
      </p:sp>
      <p:pic>
        <p:nvPicPr>
          <p:cNvPr id="96258" name="Picture 1"/>
          <p:cNvPicPr preferRelativeResize="0"/>
          <p:nvPr/>
        </p:nvPicPr>
        <p:blipFill>
          <a:blip r:embed="rId2"/>
          <a:stretch>
            <a:fillRect/>
          </a:stretch>
        </p:blipFill>
        <p:spPr>
          <a:xfrm>
            <a:off x="5219700" y="2781300"/>
            <a:ext cx="3313113" cy="1939925"/>
          </a:xfrm>
          <a:prstGeom prst="rect">
            <a:avLst/>
          </a:prstGeom>
          <a:noFill/>
          <a:ln w="9525">
            <a:noFill/>
          </a:ln>
        </p:spPr>
      </p:pic>
      <p:sp>
        <p:nvSpPr>
          <p:cNvPr id="96259" name="Rectangle 2"/>
          <p:cNvSpPr/>
          <p:nvPr/>
        </p:nvSpPr>
        <p:spPr>
          <a:xfrm>
            <a:off x="5292725" y="4941888"/>
            <a:ext cx="3130550" cy="276225"/>
          </a:xfrm>
          <a:prstGeom prst="rect">
            <a:avLst/>
          </a:prstGeom>
          <a:noFill/>
          <a:ln w="9525">
            <a:noFill/>
          </a:ln>
        </p:spPr>
        <p:txBody>
          <a:bodyPr anchor="ctr" anchorCtr="0">
            <a:spAutoFit/>
          </a:bodyPr>
          <a:lstStyle/>
          <a:p>
            <a:pPr indent="647700" eaLnBrk="0" hangingPunct="0"/>
            <a:r>
              <a:rPr lang="zh-CN" altLang="en-US" sz="1200">
                <a:latin typeface="宋体" panose="02010600030101010101" pitchFamily="2" charset="-122"/>
                <a:ea typeface="宋体" panose="02010600030101010101" pitchFamily="2" charset="-122"/>
              </a:rPr>
              <a:t>钢支撑未采取防坠落措施</a:t>
            </a:r>
            <a:endParaRPr lang="zh-CN" altLang="en-US">
              <a:latin typeface="Arial" panose="020B0604020202020204" pitchFamily="34" charset="0"/>
            </a:endParaRPr>
          </a:p>
        </p:txBody>
      </p:sp>
      <p:sp>
        <p:nvSpPr>
          <p:cNvPr id="96260"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p:cNvSpPr/>
          <p:nvPr/>
        </p:nvSpPr>
        <p:spPr>
          <a:xfrm>
            <a:off x="395288" y="2000250"/>
            <a:ext cx="461327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、明（盖）挖法</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5</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a:t>
            </a:r>
            <a:r>
              <a:rPr lang="en-US" altLang="zh-CN" sz="2000" b="0">
                <a:latin typeface="宋体" panose="02010600030101010101" pitchFamily="2" charset="-122"/>
                <a:ea typeface="宋体" panose="02010600030101010101" pitchFamily="2" charset="-122"/>
              </a:rPr>
              <a:t>7</a:t>
            </a:r>
            <a:r>
              <a:rPr lang="zh-CN" altLang="zh-CN" sz="2000" b="0">
                <a:latin typeface="宋体" panose="02010600030101010101" pitchFamily="2" charset="-122"/>
                <a:ea typeface="宋体" panose="02010600030101010101" pitchFamily="2" charset="-122"/>
              </a:rPr>
              <a:t>条规定：槽、坑、沟边</a:t>
            </a:r>
            <a:r>
              <a:rPr lang="en-US" altLang="zh-CN" sz="2000" b="0">
                <a:latin typeface="宋体" panose="02010600030101010101" pitchFamily="2" charset="-122"/>
                <a:ea typeface="宋体" panose="02010600030101010101" pitchFamily="2" charset="-122"/>
              </a:rPr>
              <a:t>1</a:t>
            </a:r>
            <a:r>
              <a:rPr lang="zh-CN" altLang="zh-CN" sz="2000" b="0">
                <a:latin typeface="宋体" panose="02010600030101010101" pitchFamily="2" charset="-122"/>
                <a:ea typeface="宋体" panose="02010600030101010101" pitchFamily="2" charset="-122"/>
              </a:rPr>
              <a:t>米以内不得堆土、料具，停置机具。</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隐患等级：一级</a:t>
            </a:r>
            <a:endParaRPr lang="zh-CN" altLang="en-US" sz="2000" b="0">
              <a:latin typeface="宋体" panose="02010600030101010101" pitchFamily="2" charset="-122"/>
              <a:ea typeface="宋体" panose="02010600030101010101" pitchFamily="2" charset="-122"/>
            </a:endParaRPr>
          </a:p>
        </p:txBody>
      </p:sp>
      <p:pic>
        <p:nvPicPr>
          <p:cNvPr id="97282" name="Picture 4"/>
          <p:cNvPicPr preferRelativeResize="0"/>
          <p:nvPr/>
        </p:nvPicPr>
        <p:blipFill>
          <a:blip r:embed="rId2">
            <a:lum contrast="24000"/>
          </a:blip>
          <a:stretch>
            <a:fillRect/>
          </a:stretch>
        </p:blipFill>
        <p:spPr>
          <a:xfrm>
            <a:off x="5219700" y="2636838"/>
            <a:ext cx="3311525" cy="2592387"/>
          </a:xfrm>
          <a:prstGeom prst="rect">
            <a:avLst/>
          </a:prstGeom>
          <a:noFill/>
          <a:ln w="9525" cap="flat" cmpd="sng">
            <a:solidFill>
              <a:srgbClr val="17347D"/>
            </a:solidFill>
            <a:prstDash val="solid"/>
            <a:miter/>
            <a:headEnd type="none" w="med" len="med"/>
            <a:tailEnd type="none" w="med" len="med"/>
          </a:ln>
        </p:spPr>
      </p:pic>
      <p:sp>
        <p:nvSpPr>
          <p:cNvPr id="97283" name="Rectangle 2"/>
          <p:cNvSpPr/>
          <p:nvPr/>
        </p:nvSpPr>
        <p:spPr>
          <a:xfrm>
            <a:off x="5940425" y="5445125"/>
            <a:ext cx="1871663" cy="287338"/>
          </a:xfrm>
          <a:prstGeom prst="rect">
            <a:avLst/>
          </a:prstGeom>
          <a:noFill/>
          <a:ln w="9525">
            <a:noFill/>
          </a:ln>
        </p:spPr>
        <p:txBody>
          <a:bodyPr anchor="ctr" anchorCtr="0">
            <a:spAutoFit/>
          </a:bodyPr>
          <a:lstStyle/>
          <a:p>
            <a:pPr indent="647700" eaLnBrk="0" hangingPunct="0"/>
            <a:r>
              <a:rPr lang="zh-CN" altLang="en-US" sz="1200">
                <a:latin typeface="Arial" panose="020B0604020202020204" pitchFamily="34" charset="0"/>
              </a:rPr>
              <a:t>临边堆载</a:t>
            </a:r>
          </a:p>
        </p:txBody>
      </p:sp>
      <p:sp>
        <p:nvSpPr>
          <p:cNvPr id="97284"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
          <p:cNvSpPr/>
          <p:nvPr/>
        </p:nvSpPr>
        <p:spPr>
          <a:xfrm>
            <a:off x="395288" y="1314450"/>
            <a:ext cx="5622925" cy="52165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10</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人工挖孔桩、钻孔桩</a:t>
            </a:r>
            <a:r>
              <a:rPr lang="zh-CN" altLang="en-US" sz="2400">
                <a:latin typeface="宋体" panose="02010600030101010101" pitchFamily="2" charset="-122"/>
                <a:ea typeface="宋体" panose="02010600030101010101" pitchFamily="2" charset="-122"/>
              </a:rPr>
              <a:t>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中安全防护标准第二章第</a:t>
            </a:r>
            <a:r>
              <a:rPr lang="en-US" altLang="zh-CN" sz="2000" b="0">
                <a:latin typeface="宋体" panose="02010600030101010101" pitchFamily="2" charset="-122"/>
                <a:ea typeface="宋体" panose="02010600030101010101" pitchFamily="2" charset="-122"/>
              </a:rPr>
              <a:t>11</a:t>
            </a:r>
            <a:r>
              <a:rPr lang="zh-CN" altLang="zh-CN" sz="2000" b="0">
                <a:latin typeface="宋体" panose="02010600030101010101" pitchFamily="2" charset="-122"/>
                <a:ea typeface="宋体" panose="02010600030101010101" pitchFamily="2" charset="-122"/>
              </a:rPr>
              <a:t>条规定挖大孔径桩及扩底桩必须制定防坠人、落物、坍塌、人员窒息等安全措施。下孔作业前应进行有毒、有害气体检测，确认安全后方可下孔作业。孔下作业连续作业不得超过</a:t>
            </a:r>
            <a:r>
              <a:rPr lang="en-US" altLang="zh-CN" sz="2000" b="0">
                <a:latin typeface="宋体" panose="02010600030101010101" pitchFamily="2" charset="-122"/>
                <a:ea typeface="宋体" panose="02010600030101010101" pitchFamily="2" charset="-122"/>
              </a:rPr>
              <a:t>2</a:t>
            </a:r>
            <a:r>
              <a:rPr lang="zh-CN" altLang="zh-CN" sz="2000" b="0">
                <a:latin typeface="宋体" panose="02010600030101010101" pitchFamily="2" charset="-122"/>
                <a:ea typeface="宋体" panose="02010600030101010101" pitchFamily="2" charset="-122"/>
              </a:rPr>
              <a:t>小时，并设专人监护，施工作业时，保证作业区域通风良好。</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98306" name="Picture 1"/>
          <p:cNvPicPr preferRelativeResize="0"/>
          <p:nvPr/>
        </p:nvPicPr>
        <p:blipFill>
          <a:blip r:embed="rId2"/>
          <a:stretch>
            <a:fillRect/>
          </a:stretch>
        </p:blipFill>
        <p:spPr>
          <a:xfrm>
            <a:off x="6084888" y="2420938"/>
            <a:ext cx="2867025" cy="1601787"/>
          </a:xfrm>
          <a:prstGeom prst="rect">
            <a:avLst/>
          </a:prstGeom>
          <a:noFill/>
          <a:ln w="9525">
            <a:noFill/>
          </a:ln>
        </p:spPr>
      </p:pic>
      <p:sp>
        <p:nvSpPr>
          <p:cNvPr id="98307" name="Rectangle 2"/>
          <p:cNvSpPr/>
          <p:nvPr/>
        </p:nvSpPr>
        <p:spPr>
          <a:xfrm>
            <a:off x="5867400" y="4292600"/>
            <a:ext cx="3276600" cy="277813"/>
          </a:xfrm>
          <a:prstGeom prst="rect">
            <a:avLst/>
          </a:prstGeom>
          <a:noFill/>
          <a:ln w="9525">
            <a:noFill/>
          </a:ln>
        </p:spPr>
        <p:txBody>
          <a:bodyPr anchor="ctr" anchorCtr="0">
            <a:spAutoFit/>
          </a:bodyPr>
          <a:lstStyle/>
          <a:p>
            <a:pPr indent="266700" eaLnBrk="0" hangingPunct="0"/>
            <a:r>
              <a:rPr lang="zh-CN" altLang="en-US" sz="1200">
                <a:latin typeface="Arial" panose="020B0604020202020204" pitchFamily="34" charset="0"/>
                <a:ea typeface="宋体" panose="02010600030101010101" pitchFamily="2" charset="-122"/>
              </a:rPr>
              <a:t>人工挖孔，孔深已达</a:t>
            </a:r>
            <a:r>
              <a:rPr lang="en-US" altLang="zh-CN" sz="1200">
                <a:latin typeface="Arial" panose="020B0604020202020204" pitchFamily="34" charset="0"/>
                <a:ea typeface="宋体" panose="02010600030101010101" pitchFamily="2" charset="-122"/>
              </a:rPr>
              <a:t>3-4m</a:t>
            </a:r>
            <a:r>
              <a:rPr lang="zh-CN" altLang="en-US" sz="1200">
                <a:latin typeface="Arial" panose="020B0604020202020204" pitchFamily="34" charset="0"/>
                <a:ea typeface="宋体" panose="02010600030101010101" pitchFamily="2" charset="-122"/>
              </a:rPr>
              <a:t>未设半月板</a:t>
            </a:r>
            <a:endParaRPr lang="zh-CN" altLang="en-US">
              <a:latin typeface="Arial" panose="020B0604020202020204" pitchFamily="34" charset="0"/>
            </a:endParaRPr>
          </a:p>
        </p:txBody>
      </p:sp>
      <p:sp>
        <p:nvSpPr>
          <p:cNvPr id="9830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
          <p:cNvSpPr/>
          <p:nvPr/>
        </p:nvSpPr>
        <p:spPr>
          <a:xfrm>
            <a:off x="395288" y="2000250"/>
            <a:ext cx="5622925"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10</a:t>
            </a:r>
            <a:r>
              <a:rPr lang="zh-CN" altLang="en-US" sz="2400">
                <a:latin typeface="宋体" panose="02010600030101010101" pitchFamily="2" charset="-122"/>
                <a:ea typeface="宋体" panose="02010600030101010101" pitchFamily="2" charset="-122"/>
              </a:rPr>
              <a:t>、</a:t>
            </a:r>
            <a:r>
              <a:rPr lang="zh-CN" altLang="zh-CN" sz="2400">
                <a:latin typeface="宋体" panose="02010600030101010101" pitchFamily="2" charset="-122"/>
                <a:ea typeface="宋体" panose="02010600030101010101" pitchFamily="2" charset="-122"/>
              </a:rPr>
              <a:t>人工挖孔桩、钻孔桩</a:t>
            </a:r>
            <a:r>
              <a:rPr lang="zh-CN" altLang="en-US" sz="2400">
                <a:latin typeface="宋体" panose="02010600030101010101" pitchFamily="2" charset="-122"/>
                <a:ea typeface="宋体" panose="02010600030101010101" pitchFamily="2" charset="-122"/>
              </a:rPr>
              <a:t>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中安全防护标准第二章第</a:t>
            </a:r>
            <a:r>
              <a:rPr lang="en-US" altLang="zh-CN" sz="2000" b="0">
                <a:latin typeface="宋体" panose="02010600030101010101" pitchFamily="2" charset="-122"/>
                <a:ea typeface="宋体" panose="02010600030101010101" pitchFamily="2" charset="-122"/>
              </a:rPr>
              <a:t>12</a:t>
            </a:r>
            <a:r>
              <a:rPr lang="zh-CN" altLang="zh-CN" sz="2000" b="0">
                <a:latin typeface="宋体" panose="02010600030101010101" pitchFamily="2" charset="-122"/>
                <a:ea typeface="宋体" panose="02010600030101010101" pitchFamily="2" charset="-122"/>
              </a:rPr>
              <a:t>条基础施工时的降排水（井点）工程的井口，必须设牢固防护盖板或围栏和警示标志。完工后必须将井口填实。</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隐患地点：***车站     </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99330" name="Picture 1"/>
          <p:cNvPicPr preferRelativeResize="0"/>
          <p:nvPr/>
        </p:nvPicPr>
        <p:blipFill>
          <a:blip r:embed="rId2"/>
          <a:stretch>
            <a:fillRect/>
          </a:stretch>
        </p:blipFill>
        <p:spPr>
          <a:xfrm>
            <a:off x="6084888" y="2852738"/>
            <a:ext cx="2735262" cy="1506537"/>
          </a:xfrm>
          <a:prstGeom prst="rect">
            <a:avLst/>
          </a:prstGeom>
          <a:noFill/>
          <a:ln w="9525">
            <a:noFill/>
          </a:ln>
        </p:spPr>
      </p:pic>
      <p:sp>
        <p:nvSpPr>
          <p:cNvPr id="99331" name="Rectangle 2"/>
          <p:cNvSpPr/>
          <p:nvPr/>
        </p:nvSpPr>
        <p:spPr>
          <a:xfrm>
            <a:off x="6732588" y="4581525"/>
            <a:ext cx="1619250" cy="276225"/>
          </a:xfrm>
          <a:prstGeom prst="rect">
            <a:avLst/>
          </a:prstGeom>
          <a:noFill/>
          <a:ln w="9525">
            <a:noFill/>
          </a:ln>
        </p:spPr>
        <p:txBody>
          <a:bodyPr anchor="ctr" anchorCtr="0">
            <a:spAutoFit/>
          </a:bodyPr>
          <a:lstStyle/>
          <a:p>
            <a:pPr eaLnBrk="0" hangingPunct="0"/>
            <a:r>
              <a:rPr lang="zh-CN" altLang="en-US" sz="1200">
                <a:latin typeface="Calibri"/>
                <a:ea typeface="宋体" panose="02010600030101010101" pitchFamily="2" charset="-122"/>
              </a:rPr>
              <a:t>成孔后井盖未封死</a:t>
            </a:r>
            <a:endParaRPr lang="zh-CN" altLang="en-US">
              <a:latin typeface="Arial" panose="020B0604020202020204" pitchFamily="34" charset="0"/>
              <a:ea typeface="宋体" panose="02010600030101010101" pitchFamily="2" charset="-122"/>
            </a:endParaRPr>
          </a:p>
        </p:txBody>
      </p:sp>
      <p:sp>
        <p:nvSpPr>
          <p:cNvPr id="9933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1"/>
          <p:cNvSpPr/>
          <p:nvPr/>
        </p:nvSpPr>
        <p:spPr>
          <a:xfrm>
            <a:off x="395288" y="2457450"/>
            <a:ext cx="4973637" cy="29289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《地下铁道工程施工及验收标准》</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a:t>
            </a:r>
            <a:r>
              <a:rPr lang="en-US" altLang="zh-CN" sz="2000" b="0">
                <a:latin typeface="宋体" panose="02010600030101010101" pitchFamily="2" charset="-122"/>
                <a:ea typeface="宋体" panose="02010600030101010101" pitchFamily="2" charset="-122"/>
              </a:rPr>
              <a:t>GB 50299-2019</a:t>
            </a:r>
            <a:r>
              <a:rPr lang="zh-CN" altLang="en-US" sz="2000" b="0">
                <a:latin typeface="宋体" panose="02010600030101010101" pitchFamily="2" charset="-122"/>
                <a:ea typeface="宋体" panose="02010600030101010101" pitchFamily="2" charset="-122"/>
              </a:rPr>
              <a:t>中</a:t>
            </a:r>
            <a:r>
              <a:rPr lang="en-US" altLang="zh-CN" sz="2000" b="0">
                <a:latin typeface="宋体" panose="02010600030101010101" pitchFamily="2" charset="-122"/>
                <a:ea typeface="宋体" panose="02010600030101010101" pitchFamily="2" charset="-122"/>
              </a:rPr>
              <a:t>7.5.17</a:t>
            </a:r>
            <a:r>
              <a:rPr lang="zh-CN" altLang="zh-CN" sz="2000" b="0">
                <a:latin typeface="宋体" panose="02010600030101010101" pitchFamily="2" charset="-122"/>
                <a:ea typeface="宋体" panose="02010600030101010101" pitchFamily="2" charset="-122"/>
              </a:rPr>
              <a:t>开挖至设计标高后，必须立即支立杠格栅拱架并喷射混凝土。</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00354" name="Picture 1"/>
          <p:cNvPicPr preferRelativeResize="0"/>
          <p:nvPr/>
        </p:nvPicPr>
        <p:blipFill>
          <a:blip r:embed="rId2"/>
          <a:stretch>
            <a:fillRect/>
          </a:stretch>
        </p:blipFill>
        <p:spPr>
          <a:xfrm>
            <a:off x="5364163" y="2997200"/>
            <a:ext cx="3327400" cy="1887538"/>
          </a:xfrm>
          <a:prstGeom prst="rect">
            <a:avLst/>
          </a:prstGeom>
          <a:noFill/>
          <a:ln w="9525">
            <a:noFill/>
          </a:ln>
        </p:spPr>
      </p:pic>
      <p:sp>
        <p:nvSpPr>
          <p:cNvPr id="100355" name="Rectangle 2"/>
          <p:cNvSpPr/>
          <p:nvPr/>
        </p:nvSpPr>
        <p:spPr>
          <a:xfrm>
            <a:off x="5435600" y="5084763"/>
            <a:ext cx="3276600" cy="246062"/>
          </a:xfrm>
          <a:prstGeom prst="rect">
            <a:avLst/>
          </a:prstGeom>
          <a:noFill/>
          <a:ln w="9525">
            <a:noFill/>
          </a:ln>
        </p:spPr>
        <p:txBody>
          <a:bodyPr anchor="ctr" anchorCtr="0">
            <a:spAutoFit/>
          </a:bodyPr>
          <a:lstStyle/>
          <a:p>
            <a:pPr indent="533400" eaLnBrk="0" hangingPunct="0"/>
            <a:r>
              <a:rPr lang="zh-CN" altLang="en-US" sz="1000">
                <a:latin typeface="Calibri"/>
                <a:ea typeface="宋体" panose="02010600030101010101" pitchFamily="2" charset="-122"/>
              </a:rPr>
              <a:t>导洞左侧掌子面，未施工也未封闭</a:t>
            </a:r>
            <a:endParaRPr lang="zh-CN" altLang="en-US">
              <a:latin typeface="Arial" panose="020B0604020202020204" pitchFamily="34" charset="0"/>
              <a:ea typeface="宋体" panose="02010600030101010101" pitchFamily="2" charset="-122"/>
            </a:endParaRPr>
          </a:p>
        </p:txBody>
      </p:sp>
      <p:sp>
        <p:nvSpPr>
          <p:cNvPr id="100356"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p:cNvSpPr/>
          <p:nvPr/>
        </p:nvSpPr>
        <p:spPr>
          <a:xfrm>
            <a:off x="395288" y="2228850"/>
            <a:ext cx="4973637" cy="33861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《地下铁道工程施工及验收标准》</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a:t>
            </a:r>
            <a:r>
              <a:rPr lang="en-US" altLang="zh-CN" sz="2000" b="0">
                <a:latin typeface="宋体" panose="02010600030101010101" pitchFamily="2" charset="-122"/>
                <a:ea typeface="宋体" panose="02010600030101010101" pitchFamily="2" charset="-122"/>
              </a:rPr>
              <a:t>GB 50299-2019</a:t>
            </a:r>
            <a:r>
              <a:rPr lang="zh-CN" altLang="en-US" sz="2000" b="0">
                <a:latin typeface="宋体" panose="02010600030101010101" pitchFamily="2" charset="-122"/>
                <a:ea typeface="宋体" panose="02010600030101010101" pitchFamily="2" charset="-122"/>
              </a:rPr>
              <a:t>中</a:t>
            </a:r>
            <a:r>
              <a:rPr lang="en-US" altLang="zh-CN" sz="2000" b="0">
                <a:latin typeface="宋体" panose="02010600030101010101" pitchFamily="2" charset="-122"/>
                <a:ea typeface="宋体" panose="02010600030101010101" pitchFamily="2" charset="-122"/>
              </a:rPr>
              <a:t>7.5.8</a:t>
            </a:r>
            <a:r>
              <a:rPr lang="zh-CN" altLang="zh-CN" sz="2000" b="0">
                <a:latin typeface="宋体" panose="02010600030101010101" pitchFamily="2" charset="-122"/>
                <a:ea typeface="宋体" panose="02010600030101010101" pitchFamily="2" charset="-122"/>
              </a:rPr>
              <a:t>规定：环形留核心土法施工时，核心土应留坡度，并不得出现反坡。</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101378" name="图片 2"/>
          <p:cNvPicPr preferRelativeResize="0"/>
          <p:nvPr/>
        </p:nvPicPr>
        <p:blipFill>
          <a:blip r:embed="rId2"/>
          <a:stretch>
            <a:fillRect/>
          </a:stretch>
        </p:blipFill>
        <p:spPr>
          <a:xfrm>
            <a:off x="5508625" y="2924175"/>
            <a:ext cx="3167063" cy="2005013"/>
          </a:xfrm>
          <a:prstGeom prst="rect">
            <a:avLst/>
          </a:prstGeom>
          <a:noFill/>
          <a:ln w="9525">
            <a:noFill/>
          </a:ln>
        </p:spPr>
      </p:pic>
      <p:sp>
        <p:nvSpPr>
          <p:cNvPr id="101379" name="Rectangle 2"/>
          <p:cNvSpPr/>
          <p:nvPr/>
        </p:nvSpPr>
        <p:spPr>
          <a:xfrm>
            <a:off x="5508625" y="5084763"/>
            <a:ext cx="2771775" cy="277812"/>
          </a:xfrm>
          <a:prstGeom prst="rect">
            <a:avLst/>
          </a:prstGeom>
          <a:noFill/>
          <a:ln w="9525">
            <a:noFill/>
          </a:ln>
        </p:spPr>
        <p:txBody>
          <a:bodyPr anchor="ctr" anchorCtr="0">
            <a:spAutoFit/>
          </a:bodyPr>
          <a:lstStyle/>
          <a:p>
            <a:pPr indent="533400" eaLnBrk="0" hangingPunct="0"/>
            <a:r>
              <a:rPr lang="zh-CN" altLang="en-US" sz="1200">
                <a:latin typeface="Calibri"/>
                <a:ea typeface="宋体" panose="02010600030101010101" pitchFamily="2" charset="-122"/>
              </a:rPr>
              <a:t>导洞核心土留置不符合要求</a:t>
            </a:r>
            <a:endParaRPr lang="zh-CN" altLang="en-US">
              <a:latin typeface="Arial" panose="020B0604020202020204" pitchFamily="34" charset="0"/>
              <a:ea typeface="宋体" panose="02010600030101010101" pitchFamily="2" charset="-122"/>
            </a:endParaRPr>
          </a:p>
        </p:txBody>
      </p:sp>
      <p:sp>
        <p:nvSpPr>
          <p:cNvPr id="101380" name="矩形 8"/>
          <p:cNvSpPr/>
          <p:nvPr/>
        </p:nvSpPr>
        <p:spPr>
          <a:xfrm>
            <a:off x="5508625" y="5651500"/>
            <a:ext cx="316706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9</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11</a:t>
            </a:r>
            <a:r>
              <a:rPr lang="zh-CN" altLang="en-US">
                <a:solidFill>
                  <a:srgbClr val="C00000"/>
                </a:solidFill>
                <a:latin typeface="Arial" panose="020B0604020202020204" pitchFamily="34" charset="0"/>
              </a:rPr>
              <a:t>次！</a:t>
            </a:r>
          </a:p>
        </p:txBody>
      </p:sp>
      <p:sp>
        <p:nvSpPr>
          <p:cNvPr id="101381"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p:cNvSpPr/>
          <p:nvPr/>
        </p:nvSpPr>
        <p:spPr>
          <a:xfrm>
            <a:off x="395288" y="2000250"/>
            <a:ext cx="49736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《地下铁道工程施工及验收标准》</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a:t>
            </a:r>
            <a:r>
              <a:rPr lang="en-US" altLang="zh-CN" sz="2000" b="0">
                <a:latin typeface="宋体" panose="02010600030101010101" pitchFamily="2" charset="-122"/>
                <a:ea typeface="宋体" panose="02010600030101010101" pitchFamily="2" charset="-122"/>
              </a:rPr>
              <a:t>GB 50299-2019</a:t>
            </a:r>
            <a:r>
              <a:rPr lang="zh-CN" altLang="en-US" sz="2000" b="0">
                <a:latin typeface="宋体" panose="02010600030101010101" pitchFamily="2" charset="-122"/>
                <a:ea typeface="宋体" panose="02010600030101010101" pitchFamily="2" charset="-122"/>
              </a:rPr>
              <a:t>中</a:t>
            </a:r>
            <a:r>
              <a:rPr lang="en-US" altLang="zh-CN" sz="2000" b="0">
                <a:latin typeface="宋体" panose="02010600030101010101" pitchFamily="2" charset="-122"/>
                <a:ea typeface="宋体" panose="02010600030101010101" pitchFamily="2" charset="-122"/>
              </a:rPr>
              <a:t>7.10.9</a:t>
            </a:r>
            <a:r>
              <a:rPr lang="zh-CN" altLang="en-US" sz="2000" b="0">
                <a:latin typeface="宋体" panose="02010600030101010101" pitchFamily="2" charset="-122"/>
                <a:ea typeface="宋体" panose="02010600030101010101" pitchFamily="2" charset="-122"/>
              </a:rPr>
              <a:t>条规定：</a:t>
            </a:r>
            <a:r>
              <a:rPr lang="zh-CN" altLang="zh-CN" sz="2000" b="0">
                <a:latin typeface="宋体" panose="02010600030101010101" pitchFamily="2" charset="-122"/>
                <a:ea typeface="宋体" panose="02010600030101010101" pitchFamily="2" charset="-122"/>
              </a:rPr>
              <a:t>隧道内通风应满足各作业面需要的最大风量，风量应按每人每分钟供应新鲜空气</a:t>
            </a:r>
            <a:r>
              <a:rPr lang="en-US" altLang="zh-CN" sz="2000" b="0">
                <a:latin typeface="宋体" panose="02010600030101010101" pitchFamily="2" charset="-122"/>
                <a:ea typeface="宋体" panose="02010600030101010101" pitchFamily="2" charset="-122"/>
              </a:rPr>
              <a:t>3</a:t>
            </a:r>
            <a:r>
              <a:rPr lang="zh-CN" altLang="zh-CN" sz="2000" b="0">
                <a:latin typeface="宋体" panose="02010600030101010101" pitchFamily="2" charset="-122"/>
                <a:ea typeface="宋体" panose="02010600030101010101" pitchFamily="2" charset="-122"/>
              </a:rPr>
              <a:t>立方米，风速为</a:t>
            </a:r>
            <a:r>
              <a:rPr lang="en-US" altLang="zh-CN" sz="2000" b="0">
                <a:latin typeface="宋体" panose="02010600030101010101" pitchFamily="2" charset="-122"/>
                <a:ea typeface="宋体" panose="02010600030101010101" pitchFamily="2" charset="-122"/>
              </a:rPr>
              <a:t>0.12~0.25m/s</a:t>
            </a: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 </a:t>
            </a:r>
            <a:endParaRPr lang="zh-CN"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102402" name="Picture 1"/>
          <p:cNvPicPr preferRelativeResize="0"/>
          <p:nvPr/>
        </p:nvPicPr>
        <p:blipFill>
          <a:blip r:embed="rId2"/>
          <a:stretch>
            <a:fillRect/>
          </a:stretch>
        </p:blipFill>
        <p:spPr>
          <a:xfrm>
            <a:off x="5435600" y="2781300"/>
            <a:ext cx="3238500" cy="1971675"/>
          </a:xfrm>
          <a:prstGeom prst="rect">
            <a:avLst/>
          </a:prstGeom>
          <a:noFill/>
          <a:ln w="9525">
            <a:noFill/>
          </a:ln>
        </p:spPr>
      </p:pic>
      <p:sp>
        <p:nvSpPr>
          <p:cNvPr id="102403" name="矩形 7"/>
          <p:cNvSpPr/>
          <p:nvPr/>
        </p:nvSpPr>
        <p:spPr>
          <a:xfrm>
            <a:off x="5580063" y="5013325"/>
            <a:ext cx="2954337" cy="276225"/>
          </a:xfrm>
          <a:prstGeom prst="rect">
            <a:avLst/>
          </a:prstGeom>
          <a:noFill/>
          <a:ln w="9525">
            <a:noFill/>
          </a:ln>
        </p:spPr>
        <p:txBody>
          <a:bodyPr wrap="none" anchor="t" anchorCtr="0">
            <a:spAutoFit/>
          </a:bodyPr>
          <a:lstStyle/>
          <a:p>
            <a:r>
              <a:rPr lang="zh-CN" altLang="zh-CN" sz="1200">
                <a:latin typeface="Arial" panose="020B0604020202020204" pitchFamily="34" charset="0"/>
              </a:rPr>
              <a:t>导洞通风设备没有及时安置，空气较浑浊</a:t>
            </a:r>
            <a:endParaRPr lang="zh-CN" altLang="en-US" sz="1200">
              <a:latin typeface="Arial" panose="020B0604020202020204" pitchFamily="34" charset="0"/>
            </a:endParaRPr>
          </a:p>
        </p:txBody>
      </p:sp>
      <p:sp>
        <p:nvSpPr>
          <p:cNvPr id="102404" name="矩形 8"/>
          <p:cNvSpPr/>
          <p:nvPr/>
        </p:nvSpPr>
        <p:spPr>
          <a:xfrm>
            <a:off x="5508625" y="5651500"/>
            <a:ext cx="3167063" cy="369888"/>
          </a:xfrm>
          <a:prstGeom prst="rect">
            <a:avLst/>
          </a:prstGeom>
          <a:noFill/>
          <a:ln w="9525">
            <a:noFill/>
          </a:ln>
        </p:spPr>
        <p:txBody>
          <a:bodyPr anchor="t" anchorCtr="0">
            <a:spAutoFit/>
          </a:bodyPr>
          <a:lstStyle/>
          <a:p>
            <a:r>
              <a:rPr lang="zh-CN" altLang="zh-CN">
                <a:solidFill>
                  <a:srgbClr val="C00000"/>
                </a:solidFill>
                <a:latin typeface="Arial" panose="020B0604020202020204" pitchFamily="34" charset="0"/>
              </a:rPr>
              <a:t>类似问题曾在</a:t>
            </a:r>
            <a:r>
              <a:rPr lang="en-US" altLang="zh-CN">
                <a:solidFill>
                  <a:srgbClr val="C00000"/>
                </a:solidFill>
                <a:latin typeface="Arial" panose="020B0604020202020204" pitchFamily="34" charset="0"/>
              </a:rPr>
              <a:t>8</a:t>
            </a:r>
            <a:r>
              <a:rPr lang="zh-CN" altLang="zh-CN">
                <a:solidFill>
                  <a:srgbClr val="C00000"/>
                </a:solidFill>
                <a:latin typeface="Arial" panose="020B0604020202020204" pitchFamily="34" charset="0"/>
              </a:rPr>
              <a:t>工点出现</a:t>
            </a:r>
            <a:r>
              <a:rPr lang="en-US" altLang="zh-CN">
                <a:solidFill>
                  <a:srgbClr val="C00000"/>
                </a:solidFill>
                <a:latin typeface="Arial" panose="020B0604020202020204" pitchFamily="34" charset="0"/>
              </a:rPr>
              <a:t>13</a:t>
            </a:r>
            <a:r>
              <a:rPr lang="zh-CN" altLang="en-US">
                <a:solidFill>
                  <a:srgbClr val="C00000"/>
                </a:solidFill>
                <a:latin typeface="Arial" panose="020B0604020202020204" pitchFamily="34" charset="0"/>
              </a:rPr>
              <a:t>次！</a:t>
            </a:r>
          </a:p>
        </p:txBody>
      </p:sp>
      <p:sp>
        <p:nvSpPr>
          <p:cNvPr id="102405"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
          <p:cNvSpPr/>
          <p:nvPr/>
        </p:nvSpPr>
        <p:spPr>
          <a:xfrm>
            <a:off x="395288" y="2228850"/>
            <a:ext cx="4973637" cy="33861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4</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《地下铁道工程施工及验收标准》</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a:t>
            </a:r>
            <a:r>
              <a:rPr lang="en-US" altLang="zh-CN" sz="2000" b="0">
                <a:latin typeface="宋体" panose="02010600030101010101" pitchFamily="2" charset="-122"/>
                <a:ea typeface="宋体" panose="02010600030101010101" pitchFamily="2" charset="-122"/>
              </a:rPr>
              <a:t>GB 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7.6.14</a:t>
            </a:r>
            <a:r>
              <a:rPr lang="zh-CN" altLang="zh-CN" sz="2000" b="0">
                <a:latin typeface="宋体" panose="02010600030101010101" pitchFamily="2" charset="-122"/>
                <a:ea typeface="宋体" panose="02010600030101010101" pitchFamily="2" charset="-122"/>
              </a:rPr>
              <a:t>规定：喷射混凝土应密实、平整、无裂缝、脱落、漏喷、漏筋空鼓、渗水等现象。</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103426" name="Picture 1"/>
          <p:cNvPicPr preferRelativeResize="0"/>
          <p:nvPr/>
        </p:nvPicPr>
        <p:blipFill>
          <a:blip r:embed="rId2"/>
          <a:stretch>
            <a:fillRect/>
          </a:stretch>
        </p:blipFill>
        <p:spPr>
          <a:xfrm>
            <a:off x="5341938" y="2989263"/>
            <a:ext cx="3333750" cy="2017712"/>
          </a:xfrm>
          <a:prstGeom prst="rect">
            <a:avLst/>
          </a:prstGeom>
          <a:noFill/>
          <a:ln w="9525">
            <a:noFill/>
          </a:ln>
        </p:spPr>
      </p:pic>
      <p:sp>
        <p:nvSpPr>
          <p:cNvPr id="103427" name="Rectangle 2"/>
          <p:cNvSpPr/>
          <p:nvPr/>
        </p:nvSpPr>
        <p:spPr>
          <a:xfrm>
            <a:off x="5795963" y="5157788"/>
            <a:ext cx="2555875" cy="276225"/>
          </a:xfrm>
          <a:prstGeom prst="rect">
            <a:avLst/>
          </a:prstGeom>
          <a:noFill/>
          <a:ln w="9525">
            <a:noFill/>
          </a:ln>
        </p:spPr>
        <p:txBody>
          <a:bodyPr anchor="ctr" anchorCtr="0">
            <a:spAutoFit/>
          </a:bodyPr>
          <a:lstStyle/>
          <a:p>
            <a:pPr indent="723900" eaLnBrk="0" hangingPunct="0"/>
            <a:r>
              <a:rPr lang="zh-CN" altLang="en-US" sz="1200">
                <a:latin typeface="宋体" panose="02010600030101010101" pitchFamily="2" charset="-122"/>
                <a:ea typeface="宋体" panose="02010600030101010101" pitchFamily="2" charset="-122"/>
              </a:rPr>
              <a:t>初支基面不平顺</a:t>
            </a:r>
            <a:endParaRPr lang="zh-CN" altLang="en-US">
              <a:latin typeface="Arial" panose="020B0604020202020204" pitchFamily="34" charset="0"/>
            </a:endParaRPr>
          </a:p>
        </p:txBody>
      </p:sp>
      <p:sp>
        <p:nvSpPr>
          <p:cNvPr id="10342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
          <p:cNvSpPr/>
          <p:nvPr/>
        </p:nvSpPr>
        <p:spPr>
          <a:xfrm>
            <a:off x="395288" y="2133600"/>
            <a:ext cx="4321175" cy="29543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5</a:t>
            </a:r>
            <a:r>
              <a:rPr lang="zh-CN" altLang="en-US" sz="2000" b="0">
                <a:latin typeface="宋体" panose="02010600030101010101" pitchFamily="2" charset="-122"/>
                <a:ea typeface="宋体" panose="02010600030101010101" pitchFamily="2" charset="-122"/>
              </a:rPr>
              <a:t>）</a:t>
            </a:r>
            <a:r>
              <a:rPr lang="zh-CN" altLang="en-US" sz="2000" b="0">
                <a:latin typeface="宋体" panose="02010600030101010101" pitchFamily="2" charset="-122"/>
                <a:ea typeface="宋体" panose="02010600030101010101" pitchFamily="2" charset="-122"/>
                <a:sym typeface="Symbol" panose="05050102010706020507" charset="2"/>
              </a:rPr>
              <a:t>格栅连接及架设不规范</a:t>
            </a:r>
            <a:r>
              <a:rPr lang="zh-CN" altLang="zh-CN" sz="2000" b="0">
                <a:latin typeface="宋体" panose="02010600030101010101" pitchFamily="2" charset="-122"/>
                <a:ea typeface="宋体" panose="02010600030101010101" pitchFamily="2" charset="-122"/>
              </a:rPr>
              <a:t>。</a:t>
            </a:r>
          </a:p>
          <a:p>
            <a:pPr indent="266700" eaLnBrk="0" hangingPunct="0">
              <a:lnSpc>
                <a:spcPct val="150000"/>
              </a:lnSpc>
            </a:pP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104450" name="Picture 12"/>
          <p:cNvPicPr preferRelativeResize="0"/>
          <p:nvPr/>
        </p:nvPicPr>
        <p:blipFill>
          <a:blip r:embed="rId2"/>
          <a:stretch>
            <a:fillRect/>
          </a:stretch>
        </p:blipFill>
        <p:spPr>
          <a:xfrm>
            <a:off x="4932363" y="2420938"/>
            <a:ext cx="3598862" cy="2430462"/>
          </a:xfrm>
          <a:prstGeom prst="rect">
            <a:avLst/>
          </a:prstGeom>
          <a:noFill/>
          <a:ln w="9525">
            <a:noFill/>
          </a:ln>
        </p:spPr>
      </p:pic>
      <p:sp>
        <p:nvSpPr>
          <p:cNvPr id="104451" name="矩形 12"/>
          <p:cNvSpPr/>
          <p:nvPr/>
        </p:nvSpPr>
        <p:spPr>
          <a:xfrm>
            <a:off x="6084888" y="4941888"/>
            <a:ext cx="2232025" cy="276225"/>
          </a:xfrm>
          <a:prstGeom prst="rect">
            <a:avLst/>
          </a:prstGeom>
          <a:solidFill>
            <a:srgbClr val="FFFFFF"/>
          </a:solidFill>
          <a:ln w="9525">
            <a:noFill/>
          </a:ln>
        </p:spPr>
        <p:txBody>
          <a:bodyPr anchor="t" anchorCtr="0">
            <a:spAutoFit/>
          </a:bodyPr>
          <a:lstStyle/>
          <a:p>
            <a:r>
              <a:rPr lang="zh-CN" altLang="en-US" sz="1200">
                <a:solidFill>
                  <a:srgbClr val="333399"/>
                </a:solidFill>
                <a:latin typeface="Arial" panose="020B0604020202020204" pitchFamily="34" charset="0"/>
                <a:ea typeface="宋体" panose="02010600030101010101" pitchFamily="2" charset="-122"/>
                <a:sym typeface="Symbol" panose="05050102010706020507" charset="2"/>
              </a:rPr>
              <a:t>格栅连接质量差</a:t>
            </a:r>
          </a:p>
        </p:txBody>
      </p:sp>
      <p:sp>
        <p:nvSpPr>
          <p:cNvPr id="10445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p:nvPr/>
        </p:nvSpPr>
        <p:spPr>
          <a:xfrm>
            <a:off x="250825" y="1901825"/>
            <a:ext cx="4321175" cy="3416300"/>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11</a:t>
            </a:r>
            <a:r>
              <a:rPr lang="zh-CN" altLang="en-US" sz="2400">
                <a:latin typeface="宋体" panose="02010600030101010101" pitchFamily="2" charset="-122"/>
                <a:ea typeface="宋体" panose="02010600030101010101" pitchFamily="2" charset="-122"/>
              </a:rPr>
              <a:t>、矿山法隧道施工类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endParaRPr lang="en-US" altLang="zh-CN"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6</a:t>
            </a:r>
            <a:r>
              <a:rPr lang="zh-CN" altLang="en-US" sz="2000" b="0">
                <a:latin typeface="宋体" panose="02010600030101010101" pitchFamily="2" charset="-122"/>
                <a:ea typeface="宋体" panose="02010600030101010101" pitchFamily="2" charset="-122"/>
              </a:rPr>
              <a:t>）</a:t>
            </a:r>
            <a:r>
              <a:rPr lang="zh-CN" altLang="en-US" sz="2000" b="0">
                <a:latin typeface="宋体" panose="02010600030101010101" pitchFamily="2" charset="-122"/>
                <a:ea typeface="宋体" panose="02010600030101010101" pitchFamily="2" charset="-122"/>
                <a:sym typeface="Symbol" panose="05050102010706020507" charset="2"/>
              </a:rPr>
              <a:t>超前加固不规范，效果差</a:t>
            </a:r>
          </a:p>
          <a:p>
            <a:pPr indent="266700" eaLnBrk="0" hangingPunct="0">
              <a:lnSpc>
                <a:spcPct val="150000"/>
              </a:lnSpc>
            </a:pPr>
            <a:r>
              <a:rPr lang="zh-CN" altLang="zh-CN" sz="2000" b="0">
                <a:latin typeface="宋体" panose="02010600030101010101" pitchFamily="2" charset="-122"/>
                <a:ea typeface="宋体" panose="02010600030101010101" pitchFamily="2" charset="-122"/>
              </a:rPr>
              <a:t>。</a:t>
            </a:r>
          </a:p>
          <a:p>
            <a:pPr indent="266700" eaLnBrk="0" hangingPunct="0">
              <a:lnSpc>
                <a:spcPct val="150000"/>
              </a:lnSpc>
            </a:pP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隐患等级：二级</a:t>
            </a:r>
            <a:endParaRPr lang="zh-CN" altLang="en-US" sz="2000" b="0">
              <a:latin typeface="宋体" panose="02010600030101010101" pitchFamily="2" charset="-122"/>
              <a:ea typeface="宋体" panose="02010600030101010101" pitchFamily="2" charset="-122"/>
            </a:endParaRPr>
          </a:p>
        </p:txBody>
      </p:sp>
      <p:pic>
        <p:nvPicPr>
          <p:cNvPr id="105474" name="Picture 1"/>
          <p:cNvPicPr preferRelativeResize="0"/>
          <p:nvPr/>
        </p:nvPicPr>
        <p:blipFill>
          <a:blip r:embed="rId2"/>
          <a:stretch>
            <a:fillRect/>
          </a:stretch>
        </p:blipFill>
        <p:spPr>
          <a:xfrm>
            <a:off x="5219700" y="2276475"/>
            <a:ext cx="2625725" cy="1747838"/>
          </a:xfrm>
          <a:prstGeom prst="rect">
            <a:avLst/>
          </a:prstGeom>
          <a:noFill/>
          <a:ln w="9525">
            <a:noFill/>
          </a:ln>
        </p:spPr>
      </p:pic>
      <p:pic>
        <p:nvPicPr>
          <p:cNvPr id="105475" name="Picture 3"/>
          <p:cNvPicPr preferRelativeResize="0"/>
          <p:nvPr/>
        </p:nvPicPr>
        <p:blipFill>
          <a:blip r:embed="rId3"/>
          <a:stretch>
            <a:fillRect/>
          </a:stretch>
        </p:blipFill>
        <p:spPr>
          <a:xfrm>
            <a:off x="5219700" y="4221163"/>
            <a:ext cx="2670175" cy="1763712"/>
          </a:xfrm>
          <a:prstGeom prst="rect">
            <a:avLst/>
          </a:prstGeom>
          <a:noFill/>
          <a:ln w="9525">
            <a:noFill/>
          </a:ln>
        </p:spPr>
      </p:pic>
      <p:sp>
        <p:nvSpPr>
          <p:cNvPr id="105476" name="矩形 17"/>
          <p:cNvSpPr/>
          <p:nvPr/>
        </p:nvSpPr>
        <p:spPr>
          <a:xfrm>
            <a:off x="5902325" y="6021388"/>
            <a:ext cx="1262063" cy="276225"/>
          </a:xfrm>
          <a:prstGeom prst="rect">
            <a:avLst/>
          </a:prstGeom>
          <a:solidFill>
            <a:srgbClr val="FFFFFF"/>
          </a:solidFill>
          <a:ln w="9525">
            <a:noFill/>
          </a:ln>
        </p:spPr>
        <p:txBody>
          <a:bodyPr wrap="none" anchor="t" anchorCtr="0">
            <a:spAutoFit/>
          </a:bodyPr>
          <a:lstStyle/>
          <a:p>
            <a:r>
              <a:rPr lang="zh-CN" altLang="en-US" sz="1200">
                <a:solidFill>
                  <a:srgbClr val="333399"/>
                </a:solidFill>
                <a:latin typeface="Arial" panose="020B0604020202020204" pitchFamily="34" charset="0"/>
                <a:ea typeface="宋体" panose="02010600030101010101" pitchFamily="2" charset="-122"/>
              </a:rPr>
              <a:t>超前加固效果差</a:t>
            </a:r>
            <a:endParaRPr lang="en-US" altLang="zh-CN" sz="1200">
              <a:solidFill>
                <a:srgbClr val="333399"/>
              </a:solidFill>
              <a:latin typeface="Arial" panose="020B0604020202020204" pitchFamily="34" charset="0"/>
              <a:ea typeface="宋体" panose="02010600030101010101" pitchFamily="2" charset="-122"/>
            </a:endParaRPr>
          </a:p>
        </p:txBody>
      </p:sp>
      <p:sp>
        <p:nvSpPr>
          <p:cNvPr id="105477"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1"/>
          <p:cNvSpPr/>
          <p:nvPr/>
        </p:nvSpPr>
        <p:spPr>
          <a:xfrm>
            <a:off x="395288" y="2000250"/>
            <a:ext cx="49736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12</a:t>
            </a:r>
            <a:r>
              <a:rPr lang="zh-CN" altLang="en-US" sz="2400">
                <a:latin typeface="宋体" panose="02010600030101010101" pitchFamily="2" charset="-122"/>
                <a:ea typeface="宋体" panose="02010600030101010101" pitchFamily="2" charset="-122"/>
              </a:rPr>
              <a:t>、盾构法隧道施工类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《地下铁道工程施工及验收标准》</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 </a:t>
            </a:r>
            <a:r>
              <a:rPr lang="en-US" altLang="zh-CN" sz="2000" b="0">
                <a:latin typeface="宋体" panose="02010600030101010101" pitchFamily="2" charset="-122"/>
                <a:ea typeface="宋体" panose="02010600030101010101" pitchFamily="2" charset="-122"/>
              </a:rPr>
              <a:t>GB 50299-2019</a:t>
            </a:r>
            <a:r>
              <a:rPr lang="zh-CN" altLang="en-US" sz="2000" b="0">
                <a:latin typeface="宋体" panose="02010600030101010101" pitchFamily="2" charset="-122"/>
                <a:ea typeface="宋体" panose="02010600030101010101" pitchFamily="2" charset="-122"/>
              </a:rPr>
              <a:t>中第</a:t>
            </a:r>
            <a:r>
              <a:rPr lang="en-US" altLang="zh-CN" sz="2000" b="0">
                <a:latin typeface="宋体" panose="02010600030101010101" pitchFamily="2" charset="-122"/>
                <a:ea typeface="宋体" panose="02010600030101010101" pitchFamily="2" charset="-122"/>
              </a:rPr>
              <a:t>8.6.5</a:t>
            </a:r>
            <a:r>
              <a:rPr lang="zh-CN" altLang="en-US" sz="2000" b="0">
                <a:latin typeface="宋体" panose="02010600030101010101" pitchFamily="2" charset="-122"/>
                <a:ea typeface="宋体" panose="02010600030101010101" pitchFamily="2" charset="-122"/>
              </a:rPr>
              <a:t>条</a:t>
            </a:r>
            <a:r>
              <a:rPr lang="zh-CN" altLang="zh-CN" sz="2000" b="0">
                <a:latin typeface="宋体" panose="02010600030101010101" pitchFamily="2" charset="-122"/>
                <a:ea typeface="宋体" panose="02010600030101010101" pitchFamily="2" charset="-122"/>
              </a:rPr>
              <a:t>规定：管片在盾尾内拼装完成后，偏差宜控制为：高程和平面±</a:t>
            </a:r>
            <a:r>
              <a:rPr lang="en-US" altLang="zh-CN" sz="2000" b="0">
                <a:latin typeface="宋体" panose="02010600030101010101" pitchFamily="2" charset="-122"/>
                <a:ea typeface="宋体" panose="02010600030101010101" pitchFamily="2" charset="-122"/>
              </a:rPr>
              <a:t>50</a:t>
            </a:r>
            <a:r>
              <a:rPr lang="zh-CN" altLang="zh-CN" sz="2000" b="0">
                <a:latin typeface="宋体" panose="02010600030101010101" pitchFamily="2" charset="-122"/>
                <a:ea typeface="宋体" panose="02010600030101010101" pitchFamily="2" charset="-122"/>
              </a:rPr>
              <a:t>㎜；每片相邻管片高差</a:t>
            </a:r>
            <a:r>
              <a:rPr lang="en-US" altLang="zh-CN" sz="2000" b="0">
                <a:latin typeface="宋体" panose="02010600030101010101" pitchFamily="2" charset="-122"/>
                <a:ea typeface="宋体" panose="02010600030101010101" pitchFamily="2" charset="-122"/>
              </a:rPr>
              <a:t>5</a:t>
            </a:r>
            <a:r>
              <a:rPr lang="zh-CN" altLang="zh-CN" sz="2000" b="0">
                <a:latin typeface="宋体" panose="02010600030101010101" pitchFamily="2" charset="-122"/>
                <a:ea typeface="宋体" panose="02010600030101010101" pitchFamily="2" charset="-122"/>
              </a:rPr>
              <a:t>㎜；纵向相邻环管片高差</a:t>
            </a:r>
            <a:r>
              <a:rPr lang="en-US" altLang="zh-CN" sz="2000" b="0">
                <a:latin typeface="宋体" panose="02010600030101010101" pitchFamily="2" charset="-122"/>
                <a:ea typeface="宋体" panose="02010600030101010101" pitchFamily="2" charset="-122"/>
              </a:rPr>
              <a:t>6</a:t>
            </a:r>
            <a:r>
              <a:rPr lang="zh-CN" altLang="zh-CN" sz="2000" b="0">
                <a:latin typeface="宋体" panose="02010600030101010101" pitchFamily="2" charset="-122"/>
                <a:ea typeface="宋体" panose="02010600030101010101" pitchFamily="2" charset="-122"/>
              </a:rPr>
              <a:t>㎜。</a:t>
            </a: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隐患地点：***</a:t>
            </a:r>
            <a:endParaRPr lang="en-US" altLang="zh-CN" sz="2000">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隐患等级：三级</a:t>
            </a:r>
            <a:endParaRPr lang="zh-CN" altLang="en-US" sz="2000" b="0">
              <a:latin typeface="宋体" panose="02010600030101010101" pitchFamily="2" charset="-122"/>
              <a:ea typeface="宋体" panose="02010600030101010101" pitchFamily="2" charset="-122"/>
            </a:endParaRPr>
          </a:p>
        </p:txBody>
      </p:sp>
      <p:pic>
        <p:nvPicPr>
          <p:cNvPr id="106498" name="Picture 1"/>
          <p:cNvPicPr preferRelativeResize="0"/>
          <p:nvPr/>
        </p:nvPicPr>
        <p:blipFill>
          <a:blip r:embed="rId2"/>
          <a:stretch>
            <a:fillRect/>
          </a:stretch>
        </p:blipFill>
        <p:spPr>
          <a:xfrm>
            <a:off x="5651500" y="2924175"/>
            <a:ext cx="3021013" cy="1752600"/>
          </a:xfrm>
          <a:prstGeom prst="rect">
            <a:avLst/>
          </a:prstGeom>
          <a:noFill/>
          <a:ln w="9525">
            <a:noFill/>
          </a:ln>
        </p:spPr>
      </p:pic>
      <p:sp>
        <p:nvSpPr>
          <p:cNvPr id="106499" name="Rectangle 2"/>
          <p:cNvSpPr/>
          <p:nvPr/>
        </p:nvSpPr>
        <p:spPr>
          <a:xfrm>
            <a:off x="5867400" y="4941888"/>
            <a:ext cx="2628900" cy="276225"/>
          </a:xfrm>
          <a:prstGeom prst="rect">
            <a:avLst/>
          </a:prstGeom>
          <a:noFill/>
          <a:ln w="9525">
            <a:noFill/>
          </a:ln>
        </p:spPr>
        <p:txBody>
          <a:bodyPr anchor="ctr" anchorCtr="0">
            <a:spAutoFit/>
          </a:bodyPr>
          <a:lstStyle/>
          <a:p>
            <a:pPr indent="762000" eaLnBrk="0" hangingPunct="0"/>
            <a:r>
              <a:rPr lang="zh-CN" altLang="en-US" sz="1200">
                <a:latin typeface="宋体" panose="02010600030101010101" pitchFamily="2" charset="-122"/>
                <a:ea typeface="宋体" panose="02010600030101010101" pitchFamily="2" charset="-122"/>
              </a:rPr>
              <a:t>管片拼装错台过大</a:t>
            </a:r>
            <a:endParaRPr lang="zh-CN" altLang="en-US">
              <a:latin typeface="Arial" panose="020B0604020202020204" pitchFamily="34" charset="0"/>
            </a:endParaRPr>
          </a:p>
        </p:txBody>
      </p:sp>
      <p:sp>
        <p:nvSpPr>
          <p:cNvPr id="106500"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1"/>
          <p:cNvSpPr/>
          <p:nvPr/>
        </p:nvSpPr>
        <p:spPr>
          <a:xfrm>
            <a:off x="395288" y="2457450"/>
            <a:ext cx="4973637" cy="29289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12</a:t>
            </a:r>
            <a:r>
              <a:rPr lang="zh-CN" altLang="en-US" sz="2400">
                <a:latin typeface="宋体" panose="02010600030101010101" pitchFamily="2" charset="-122"/>
                <a:ea typeface="宋体" panose="02010600030101010101" pitchFamily="2" charset="-122"/>
              </a:rPr>
              <a:t>、盾构法隧道施工类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zh-CN" sz="2000" b="0">
                <a:latin typeface="宋体" panose="02010600030101010101" pitchFamily="2" charset="-122"/>
                <a:ea typeface="宋体" panose="02010600030101010101" pitchFamily="2" charset="-122"/>
              </a:rPr>
              <a:t>爬梯两侧应用密目网封闭。</a:t>
            </a:r>
            <a:endParaRPr lang="zh-CN" altLang="en-US"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07522" name="Picture 1"/>
          <p:cNvPicPr preferRelativeResize="0"/>
          <p:nvPr/>
        </p:nvPicPr>
        <p:blipFill>
          <a:blip r:embed="rId2"/>
          <a:stretch>
            <a:fillRect/>
          </a:stretch>
        </p:blipFill>
        <p:spPr>
          <a:xfrm>
            <a:off x="5435600" y="3141663"/>
            <a:ext cx="3151188" cy="1765300"/>
          </a:xfrm>
          <a:prstGeom prst="rect">
            <a:avLst/>
          </a:prstGeom>
          <a:noFill/>
          <a:ln w="9525">
            <a:noFill/>
          </a:ln>
        </p:spPr>
      </p:pic>
      <p:sp>
        <p:nvSpPr>
          <p:cNvPr id="107523" name="Rectangle 2"/>
          <p:cNvSpPr/>
          <p:nvPr/>
        </p:nvSpPr>
        <p:spPr>
          <a:xfrm>
            <a:off x="5580063" y="5157788"/>
            <a:ext cx="3203575" cy="276225"/>
          </a:xfrm>
          <a:prstGeom prst="rect">
            <a:avLst/>
          </a:prstGeom>
          <a:noFill/>
          <a:ln w="9525">
            <a:noFill/>
          </a:ln>
        </p:spPr>
        <p:txBody>
          <a:bodyPr anchor="ctr" anchorCtr="0">
            <a:spAutoFit/>
          </a:bodyPr>
          <a:lstStyle/>
          <a:p>
            <a:pPr indent="381000" eaLnBrk="0" hangingPunct="0"/>
            <a:r>
              <a:rPr lang="zh-CN" altLang="en-US" sz="1200">
                <a:latin typeface="宋体" panose="02010600030101010101" pitchFamily="2" charset="-122"/>
                <a:ea typeface="宋体" panose="02010600030101010101" pitchFamily="2" charset="-122"/>
              </a:rPr>
              <a:t>盾构后配套台车连接板缺失</a:t>
            </a:r>
            <a:endParaRPr lang="zh-CN" altLang="en-US">
              <a:latin typeface="Arial" panose="020B0604020202020204" pitchFamily="34" charset="0"/>
            </a:endParaRPr>
          </a:p>
        </p:txBody>
      </p:sp>
      <p:sp>
        <p:nvSpPr>
          <p:cNvPr id="107524" name="矩形 5"/>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p:nvPr/>
        </p:nvSpPr>
        <p:spPr>
          <a:xfrm>
            <a:off x="395288" y="2228850"/>
            <a:ext cx="4973637" cy="3386138"/>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12</a:t>
            </a:r>
            <a:r>
              <a:rPr lang="zh-CN" altLang="en-US" sz="2400">
                <a:latin typeface="宋体" panose="02010600030101010101" pitchFamily="2" charset="-122"/>
                <a:ea typeface="宋体" panose="02010600030101010101" pitchFamily="2" charset="-122"/>
              </a:rPr>
              <a:t>、盾构法隧道施工类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3</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，注浆活动过程中要对周围环境持续巡视</a:t>
            </a:r>
            <a:r>
              <a:rPr lang="zh-CN" altLang="zh-CN" sz="2000" b="0">
                <a:latin typeface="宋体" panose="02010600030101010101" pitchFamily="2" charset="-122"/>
                <a:ea typeface="宋体" panose="02010600030101010101" pitchFamily="2" charset="-122"/>
              </a:rPr>
              <a:t>。</a:t>
            </a:r>
            <a:endParaRPr lang="zh-CN" altLang="en-US" sz="2000" b="0">
              <a:latin typeface="宋体" panose="02010600030101010101" pitchFamily="2" charset="-122"/>
              <a:ea typeface="宋体" panose="02010600030101010101" pitchFamily="2" charset="-122"/>
            </a:endParaRP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隐患等级：二级</a:t>
            </a:r>
            <a:endParaRPr lang="zh-CN" altLang="en-US" sz="2000" b="0">
              <a:latin typeface="宋体" panose="02010600030101010101" pitchFamily="2" charset="-122"/>
              <a:ea typeface="宋体" panose="02010600030101010101" pitchFamily="2" charset="-122"/>
            </a:endParaRPr>
          </a:p>
        </p:txBody>
      </p:sp>
      <p:pic>
        <p:nvPicPr>
          <p:cNvPr id="108546" name="Picture 6"/>
          <p:cNvPicPr preferRelativeResize="0"/>
          <p:nvPr/>
        </p:nvPicPr>
        <p:blipFill>
          <a:blip r:embed="rId2"/>
          <a:stretch>
            <a:fillRect/>
          </a:stretch>
        </p:blipFill>
        <p:spPr>
          <a:xfrm>
            <a:off x="5435600" y="2924175"/>
            <a:ext cx="3313113" cy="2354263"/>
          </a:xfrm>
          <a:prstGeom prst="rect">
            <a:avLst/>
          </a:prstGeom>
          <a:noFill/>
          <a:ln w="9525">
            <a:noFill/>
          </a:ln>
        </p:spPr>
      </p:pic>
      <p:sp>
        <p:nvSpPr>
          <p:cNvPr id="108547" name="矩形 7"/>
          <p:cNvSpPr/>
          <p:nvPr/>
        </p:nvSpPr>
        <p:spPr>
          <a:xfrm>
            <a:off x="6011863" y="5445125"/>
            <a:ext cx="2185987" cy="277813"/>
          </a:xfrm>
          <a:prstGeom prst="rect">
            <a:avLst/>
          </a:prstGeom>
          <a:noFill/>
          <a:ln w="9525">
            <a:noFill/>
          </a:ln>
        </p:spPr>
        <p:txBody>
          <a:bodyPr wrap="none" anchor="t" anchorCtr="0">
            <a:spAutoFit/>
          </a:bodyPr>
          <a:lstStyle/>
          <a:p>
            <a:r>
              <a:rPr lang="zh-CN" altLang="en-US" sz="1200">
                <a:latin typeface="楷体_GB2312" charset="-122"/>
                <a:ea typeface="楷体_GB2312" charset="-122"/>
                <a:sym typeface="Symbol" panose="05050102010706020507" charset="2"/>
              </a:rPr>
              <a:t>地表出现裂缝溢出浆液和泡沫</a:t>
            </a:r>
            <a:endParaRPr lang="zh-CN" altLang="en-US" sz="1200">
              <a:latin typeface="Arial" panose="020B0604020202020204" pitchFamily="34" charset="0"/>
            </a:endParaRPr>
          </a:p>
        </p:txBody>
      </p:sp>
      <p:sp>
        <p:nvSpPr>
          <p:cNvPr id="10854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1"/>
          <p:cNvSpPr/>
          <p:nvPr/>
        </p:nvSpPr>
        <p:spPr>
          <a:xfrm>
            <a:off x="395288" y="2000250"/>
            <a:ext cx="49736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13</a:t>
            </a:r>
            <a:r>
              <a:rPr lang="zh-CN" altLang="en-US" sz="2400">
                <a:latin typeface="宋体" panose="02010600030101010101" pitchFamily="2" charset="-122"/>
                <a:ea typeface="宋体" panose="02010600030101010101" pitchFamily="2" charset="-122"/>
              </a:rPr>
              <a:t>、安全管理类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中</a:t>
            </a:r>
            <a:r>
              <a:rPr lang="zh-CN" altLang="zh-CN" sz="2000" b="0">
                <a:latin typeface="宋体" panose="02010600030101010101" pitchFamily="2" charset="-122"/>
                <a:ea typeface="宋体" panose="02010600030101010101" pitchFamily="2" charset="-122"/>
              </a:rPr>
              <a:t>安全防护标准第十一章第</a:t>
            </a:r>
            <a:r>
              <a:rPr lang="en-US" altLang="zh-CN" sz="2000" b="0">
                <a:latin typeface="宋体" panose="02010600030101010101" pitchFamily="2" charset="-122"/>
                <a:ea typeface="宋体" panose="02010600030101010101" pitchFamily="2" charset="-122"/>
              </a:rPr>
              <a:t>5</a:t>
            </a:r>
            <a:r>
              <a:rPr lang="zh-CN" altLang="zh-CN" sz="2000" b="0">
                <a:latin typeface="宋体" panose="02010600030101010101" pitchFamily="2" charset="-122"/>
                <a:ea typeface="宋体" panose="02010600030101010101" pitchFamily="2" charset="-122"/>
              </a:rPr>
              <a:t>条规定：特种作业人员必须持证上岗，并配备安全防护用品。</a:t>
            </a: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隐患地点：***车站     </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09570" name="Picture 1"/>
          <p:cNvPicPr preferRelativeResize="0"/>
          <p:nvPr/>
        </p:nvPicPr>
        <p:blipFill>
          <a:blip r:embed="rId2"/>
          <a:stretch>
            <a:fillRect/>
          </a:stretch>
        </p:blipFill>
        <p:spPr>
          <a:xfrm>
            <a:off x="5508625" y="2852738"/>
            <a:ext cx="2867025" cy="1719262"/>
          </a:xfrm>
          <a:prstGeom prst="rect">
            <a:avLst/>
          </a:prstGeom>
          <a:noFill/>
          <a:ln w="9525">
            <a:noFill/>
          </a:ln>
        </p:spPr>
      </p:pic>
      <p:sp>
        <p:nvSpPr>
          <p:cNvPr id="109571" name="矩形 7"/>
          <p:cNvSpPr/>
          <p:nvPr/>
        </p:nvSpPr>
        <p:spPr>
          <a:xfrm>
            <a:off x="6088063" y="4724400"/>
            <a:ext cx="1724025" cy="277813"/>
          </a:xfrm>
          <a:prstGeom prst="rect">
            <a:avLst/>
          </a:prstGeom>
          <a:noFill/>
          <a:ln w="9525">
            <a:noFill/>
          </a:ln>
        </p:spPr>
        <p:txBody>
          <a:bodyPr wrap="none" anchor="t" anchorCtr="0">
            <a:spAutoFit/>
          </a:bodyPr>
          <a:lstStyle/>
          <a:p>
            <a:r>
              <a:rPr lang="zh-CN" altLang="zh-CN" sz="1200">
                <a:latin typeface="Arial" panose="020B0604020202020204" pitchFamily="34" charset="0"/>
              </a:rPr>
              <a:t>特种作业人员无证上岗</a:t>
            </a:r>
            <a:endParaRPr lang="zh-CN" altLang="en-US" sz="1200">
              <a:latin typeface="Arial" panose="020B0604020202020204" pitchFamily="34" charset="0"/>
            </a:endParaRPr>
          </a:p>
        </p:txBody>
      </p:sp>
      <p:sp>
        <p:nvSpPr>
          <p:cNvPr id="109572"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1"/>
          <p:cNvSpPr/>
          <p:nvPr/>
        </p:nvSpPr>
        <p:spPr>
          <a:xfrm>
            <a:off x="395288" y="2000250"/>
            <a:ext cx="4973637" cy="38449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13</a:t>
            </a:r>
            <a:r>
              <a:rPr lang="zh-CN" altLang="en-US" sz="2400">
                <a:latin typeface="宋体" panose="02010600030101010101" pitchFamily="2" charset="-122"/>
                <a:ea typeface="宋体" panose="02010600030101010101" pitchFamily="2" charset="-122"/>
              </a:rPr>
              <a:t>、安全管理类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中</a:t>
            </a:r>
            <a:r>
              <a:rPr lang="zh-CN" altLang="zh-CN" sz="2000" b="0">
                <a:latin typeface="宋体" panose="02010600030101010101" pitchFamily="2" charset="-122"/>
                <a:ea typeface="宋体" panose="02010600030101010101" pitchFamily="2" charset="-122"/>
              </a:rPr>
              <a:t>安全防护标准</a:t>
            </a:r>
            <a:r>
              <a:rPr lang="zh-CN" altLang="en-US" sz="2000" b="0">
                <a:latin typeface="宋体" panose="02010600030101010101" pitchFamily="2" charset="-122"/>
                <a:ea typeface="宋体" panose="02010600030101010101" pitchFamily="2" charset="-122"/>
              </a:rPr>
              <a:t>规定：</a:t>
            </a:r>
            <a:r>
              <a:rPr lang="zh-CN" altLang="zh-CN" sz="2000" b="0">
                <a:latin typeface="宋体" panose="02010600030101010101" pitchFamily="2" charset="-122"/>
                <a:ea typeface="宋体" panose="02010600030101010101" pitchFamily="2" charset="-122"/>
              </a:rPr>
              <a:t>施工区域、办公区域和生活区域应有明确划分，设标志牌，明确负责人。</a:t>
            </a: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隐患地点：***车站     </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10594" name="Picture 2"/>
          <p:cNvPicPr preferRelativeResize="0"/>
          <p:nvPr/>
        </p:nvPicPr>
        <p:blipFill>
          <a:blip r:embed="rId2"/>
          <a:stretch>
            <a:fillRect/>
          </a:stretch>
        </p:blipFill>
        <p:spPr>
          <a:xfrm>
            <a:off x="5364163" y="2781300"/>
            <a:ext cx="3311525" cy="2187575"/>
          </a:xfrm>
          <a:prstGeom prst="rect">
            <a:avLst/>
          </a:prstGeom>
          <a:noFill/>
          <a:ln w="9525">
            <a:noFill/>
          </a:ln>
        </p:spPr>
      </p:pic>
      <p:sp>
        <p:nvSpPr>
          <p:cNvPr id="110595" name="Rectangle 3"/>
          <p:cNvSpPr/>
          <p:nvPr/>
        </p:nvSpPr>
        <p:spPr>
          <a:xfrm>
            <a:off x="5724525" y="5300663"/>
            <a:ext cx="2627313" cy="277812"/>
          </a:xfrm>
          <a:prstGeom prst="rect">
            <a:avLst/>
          </a:prstGeom>
          <a:noFill/>
          <a:ln w="9525">
            <a:noFill/>
          </a:ln>
        </p:spPr>
        <p:txBody>
          <a:bodyPr anchor="ctr" anchorCtr="0">
            <a:spAutoFit/>
          </a:bodyPr>
          <a:lstStyle/>
          <a:p>
            <a:pPr indent="457200" eaLnBrk="0" hangingPunct="0"/>
            <a:r>
              <a:rPr lang="zh-CN" altLang="en-US" sz="1200">
                <a:latin typeface="宋体" panose="02010600030101010101" pitchFamily="2" charset="-122"/>
                <a:ea typeface="宋体" panose="02010600030101010101" pitchFamily="2" charset="-122"/>
              </a:rPr>
              <a:t>竖井周边未见安全标识</a:t>
            </a:r>
            <a:endParaRPr lang="zh-CN" altLang="en-US">
              <a:latin typeface="Arial" panose="020B0604020202020204" pitchFamily="34" charset="0"/>
            </a:endParaRPr>
          </a:p>
        </p:txBody>
      </p:sp>
      <p:sp>
        <p:nvSpPr>
          <p:cNvPr id="110596"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p:nvPr/>
        </p:nvSpPr>
        <p:spPr>
          <a:xfrm>
            <a:off x="395288" y="1543050"/>
            <a:ext cx="4973637" cy="47593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14</a:t>
            </a:r>
            <a:r>
              <a:rPr lang="zh-CN" altLang="en-US" sz="2400">
                <a:latin typeface="宋体" panose="02010600030101010101" pitchFamily="2" charset="-122"/>
                <a:ea typeface="宋体" panose="02010600030101010101" pitchFamily="2" charset="-122"/>
              </a:rPr>
              <a:t>、消防类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1</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中</a:t>
            </a:r>
            <a:r>
              <a:rPr lang="zh-CN" altLang="zh-CN" sz="2000" b="0">
                <a:latin typeface="宋体" panose="02010600030101010101" pitchFamily="2" charset="-122"/>
                <a:ea typeface="宋体" panose="02010600030101010101" pitchFamily="2" charset="-122"/>
              </a:rPr>
              <a:t>安全防护标准</a:t>
            </a:r>
            <a:r>
              <a:rPr lang="zh-CN" altLang="en-US" sz="2000" b="0">
                <a:latin typeface="宋体" panose="02010600030101010101" pitchFamily="2" charset="-122"/>
                <a:ea typeface="宋体" panose="02010600030101010101" pitchFamily="2" charset="-122"/>
              </a:rPr>
              <a:t>规定：</a:t>
            </a:r>
            <a:r>
              <a:rPr lang="zh-CN" altLang="zh-CN" sz="2000" b="0">
                <a:latin typeface="宋体" panose="02010600030101010101" pitchFamily="2" charset="-122"/>
                <a:ea typeface="宋体" panose="02010600030101010101" pitchFamily="2" charset="-122"/>
              </a:rPr>
              <a:t>要害部位应配备施工地场必须配备消防器材，做到布局合理。不少于</a:t>
            </a:r>
            <a:r>
              <a:rPr lang="en-US" altLang="zh-CN" sz="2000" b="0">
                <a:latin typeface="宋体" panose="02010600030101010101" pitchFamily="2" charset="-122"/>
                <a:ea typeface="宋体" panose="02010600030101010101" pitchFamily="2" charset="-122"/>
              </a:rPr>
              <a:t>4</a:t>
            </a:r>
            <a:r>
              <a:rPr lang="zh-CN" altLang="zh-CN" sz="2000" b="0">
                <a:latin typeface="宋体" panose="02010600030101010101" pitchFamily="2" charset="-122"/>
                <a:ea typeface="宋体" panose="02010600030101010101" pitchFamily="2" charset="-122"/>
              </a:rPr>
              <a:t>具的灭火器，要有明显的防火标志，并经常检查、维护、保养，保证灭火器材灵 敏有效。</a:t>
            </a: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隐患地点：***车站     </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11618" name="Picture 2"/>
          <p:cNvPicPr preferRelativeResize="0"/>
          <p:nvPr/>
        </p:nvPicPr>
        <p:blipFill>
          <a:blip r:embed="rId2"/>
          <a:stretch>
            <a:fillRect/>
          </a:stretch>
        </p:blipFill>
        <p:spPr>
          <a:xfrm>
            <a:off x="5508625" y="2420938"/>
            <a:ext cx="3117850" cy="2122487"/>
          </a:xfrm>
          <a:prstGeom prst="rect">
            <a:avLst/>
          </a:prstGeom>
          <a:noFill/>
          <a:ln w="9525">
            <a:noFill/>
          </a:ln>
        </p:spPr>
      </p:pic>
      <p:sp>
        <p:nvSpPr>
          <p:cNvPr id="111619" name="Rectangle 3"/>
          <p:cNvSpPr/>
          <p:nvPr/>
        </p:nvSpPr>
        <p:spPr>
          <a:xfrm>
            <a:off x="5903913" y="4724400"/>
            <a:ext cx="3205162" cy="247650"/>
          </a:xfrm>
          <a:prstGeom prst="rect">
            <a:avLst/>
          </a:prstGeom>
          <a:noFill/>
          <a:ln w="9525">
            <a:noFill/>
          </a:ln>
        </p:spPr>
        <p:txBody>
          <a:bodyPr anchor="ctr" anchorCtr="0">
            <a:spAutoFit/>
          </a:bodyPr>
          <a:lstStyle/>
          <a:p>
            <a:pPr eaLnBrk="0" hangingPunct="0"/>
            <a:r>
              <a:rPr lang="zh-CN" altLang="en-US" sz="1000">
                <a:latin typeface="宋体" panose="02010600030101010101" pitchFamily="2" charset="-122"/>
                <a:ea typeface="宋体" panose="02010600030101010101" pitchFamily="2" charset="-122"/>
              </a:rPr>
              <a:t>灭火器箱被钢筋架挡住不便取出灭火器</a:t>
            </a:r>
            <a:endParaRPr lang="zh-CN" altLang="en-US">
              <a:latin typeface="Arial" panose="020B0604020202020204" pitchFamily="34" charset="0"/>
              <a:ea typeface="宋体" panose="02010600030101010101" pitchFamily="2" charset="-122"/>
            </a:endParaRPr>
          </a:p>
        </p:txBody>
      </p:sp>
      <p:sp>
        <p:nvSpPr>
          <p:cNvPr id="111620"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p:cNvSpPr/>
          <p:nvPr/>
        </p:nvSpPr>
        <p:spPr>
          <a:xfrm>
            <a:off x="395288" y="1543050"/>
            <a:ext cx="4973637" cy="47593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14</a:t>
            </a:r>
            <a:r>
              <a:rPr lang="zh-CN" altLang="en-US" sz="2400">
                <a:latin typeface="宋体" panose="02010600030101010101" pitchFamily="2" charset="-122"/>
                <a:ea typeface="宋体" panose="02010600030101010101" pitchFamily="2" charset="-122"/>
              </a:rPr>
              <a:t>、消防类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中</a:t>
            </a:r>
            <a:r>
              <a:rPr lang="zh-CN" altLang="zh-CN" sz="2000" b="0">
                <a:latin typeface="宋体" panose="02010600030101010101" pitchFamily="2" charset="-122"/>
                <a:ea typeface="宋体" panose="02010600030101010101" pitchFamily="2" charset="-122"/>
              </a:rPr>
              <a:t>安全防护标准</a:t>
            </a:r>
            <a:r>
              <a:rPr lang="zh-CN" altLang="en-US" sz="2000" b="0">
                <a:latin typeface="宋体" panose="02010600030101010101" pitchFamily="2" charset="-122"/>
                <a:ea typeface="宋体" panose="02010600030101010101" pitchFamily="2" charset="-122"/>
              </a:rPr>
              <a:t>规定：</a:t>
            </a:r>
            <a:r>
              <a:rPr lang="zh-CN" altLang="zh-CN" sz="2000" b="0">
                <a:latin typeface="宋体" panose="02010600030101010101" pitchFamily="2" charset="-122"/>
                <a:ea typeface="宋体" panose="02010600030101010101" pitchFamily="2" charset="-122"/>
              </a:rPr>
              <a:t>要害部位应配备施工地场必须配备消防器材，做到布局合理。不少于</a:t>
            </a:r>
            <a:r>
              <a:rPr lang="en-US" altLang="zh-CN" sz="2000" b="0">
                <a:latin typeface="宋体" panose="02010600030101010101" pitchFamily="2" charset="-122"/>
                <a:ea typeface="宋体" panose="02010600030101010101" pitchFamily="2" charset="-122"/>
              </a:rPr>
              <a:t>4</a:t>
            </a:r>
            <a:r>
              <a:rPr lang="zh-CN" altLang="zh-CN" sz="2000" b="0">
                <a:latin typeface="宋体" panose="02010600030101010101" pitchFamily="2" charset="-122"/>
                <a:ea typeface="宋体" panose="02010600030101010101" pitchFamily="2" charset="-122"/>
              </a:rPr>
              <a:t>具的灭火器，要有明显的防火标志，并经常检查、维护、保养，保证灭火器材灵 敏有效。</a:t>
            </a: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隐患地点：***车站     </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12642" name="Picture 1"/>
          <p:cNvPicPr preferRelativeResize="0"/>
          <p:nvPr/>
        </p:nvPicPr>
        <p:blipFill>
          <a:blip r:embed="rId2"/>
          <a:stretch>
            <a:fillRect/>
          </a:stretch>
        </p:blipFill>
        <p:spPr>
          <a:xfrm>
            <a:off x="5435600" y="2492375"/>
            <a:ext cx="3251200" cy="1722438"/>
          </a:xfrm>
          <a:prstGeom prst="rect">
            <a:avLst/>
          </a:prstGeom>
          <a:noFill/>
          <a:ln w="9525">
            <a:noFill/>
          </a:ln>
        </p:spPr>
      </p:pic>
      <p:sp>
        <p:nvSpPr>
          <p:cNvPr id="112643" name="Rectangle 2"/>
          <p:cNvSpPr/>
          <p:nvPr/>
        </p:nvSpPr>
        <p:spPr>
          <a:xfrm>
            <a:off x="5435600" y="4508500"/>
            <a:ext cx="3421063" cy="277813"/>
          </a:xfrm>
          <a:prstGeom prst="rect">
            <a:avLst/>
          </a:prstGeom>
          <a:noFill/>
          <a:ln w="9525">
            <a:noFill/>
          </a:ln>
        </p:spPr>
        <p:txBody>
          <a:bodyPr anchor="ctr" anchorCtr="0">
            <a:spAutoFit/>
          </a:bodyPr>
          <a:lstStyle/>
          <a:p>
            <a:pPr indent="647700" eaLnBrk="0" hangingPunct="0"/>
            <a:r>
              <a:rPr lang="zh-CN" altLang="en-US" sz="1200">
                <a:latin typeface="Arial" panose="020B0604020202020204" pitchFamily="34" charset="0"/>
                <a:ea typeface="宋体" panose="02010600030101010101" pitchFamily="2" charset="-122"/>
              </a:rPr>
              <a:t>防水卷材存放处未见灭火器</a:t>
            </a:r>
            <a:endParaRPr lang="zh-CN" altLang="en-US">
              <a:latin typeface="Arial" panose="020B0604020202020204" pitchFamily="34" charset="0"/>
            </a:endParaRPr>
          </a:p>
        </p:txBody>
      </p:sp>
      <p:sp>
        <p:nvSpPr>
          <p:cNvPr id="112644"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1"/>
          <p:cNvSpPr/>
          <p:nvPr/>
        </p:nvSpPr>
        <p:spPr>
          <a:xfrm>
            <a:off x="395288" y="1314450"/>
            <a:ext cx="4973637" cy="5216525"/>
          </a:xfrm>
          <a:prstGeom prst="rect">
            <a:avLst/>
          </a:prstGeom>
          <a:noFill/>
          <a:ln w="9525">
            <a:noFill/>
          </a:ln>
        </p:spPr>
        <p:txBody>
          <a:bodyPr anchor="ctr" anchorCtr="0"/>
          <a:lstStyle/>
          <a:p>
            <a:pPr indent="266700" eaLnBrk="0" hangingPunct="0">
              <a:lnSpc>
                <a:spcPct val="150000"/>
              </a:lnSpc>
            </a:pPr>
            <a:r>
              <a:rPr lang="en-US" altLang="zh-CN" sz="2400">
                <a:latin typeface="宋体" panose="02010600030101010101" pitchFamily="2" charset="-122"/>
                <a:ea typeface="宋体" panose="02010600030101010101" pitchFamily="2" charset="-122"/>
              </a:rPr>
              <a:t>14</a:t>
            </a:r>
            <a:r>
              <a:rPr lang="zh-CN" altLang="en-US" sz="2400">
                <a:latin typeface="宋体" panose="02010600030101010101" pitchFamily="2" charset="-122"/>
                <a:ea typeface="宋体" panose="02010600030101010101" pitchFamily="2" charset="-122"/>
              </a:rPr>
              <a:t>、消防类</a:t>
            </a:r>
            <a:r>
              <a:rPr lang="zh-CN" altLang="zh-CN" sz="2400">
                <a:latin typeface="宋体" panose="02010600030101010101" pitchFamily="2" charset="-122"/>
                <a:ea typeface="宋体" panose="02010600030101010101" pitchFamily="2" charset="-122"/>
              </a:rPr>
              <a:t>隐患</a:t>
            </a:r>
            <a:endParaRPr lang="en-US" altLang="zh-CN" sz="2400">
              <a:latin typeface="宋体" panose="02010600030101010101" pitchFamily="2" charset="-122"/>
              <a:ea typeface="宋体" panose="02010600030101010101" pitchFamily="2" charset="-122"/>
            </a:endParaRPr>
          </a:p>
          <a:p>
            <a:pPr indent="266700" eaLnBrk="0" hangingPunct="0">
              <a:lnSpc>
                <a:spcPct val="150000"/>
              </a:lnSpc>
            </a:pPr>
            <a:r>
              <a:rPr lang="zh-CN" altLang="en-US" sz="2000" b="0">
                <a:latin typeface="宋体" panose="02010600030101010101" pitchFamily="2" charset="-122"/>
                <a:ea typeface="宋体" panose="02010600030101010101" pitchFamily="2" charset="-122"/>
              </a:rPr>
              <a:t>（</a:t>
            </a:r>
            <a:r>
              <a:rPr lang="en-US" altLang="zh-CN" sz="2000" b="0">
                <a:latin typeface="宋体" panose="02010600030101010101" pitchFamily="2" charset="-122"/>
                <a:ea typeface="宋体" panose="02010600030101010101" pitchFamily="2" charset="-122"/>
              </a:rPr>
              <a:t>2</a:t>
            </a:r>
            <a:r>
              <a:rPr lang="zh-CN" altLang="en-US" sz="2000" b="0">
                <a:latin typeface="宋体" panose="02010600030101010101" pitchFamily="2" charset="-122"/>
                <a:ea typeface="宋体" panose="02010600030101010101" pitchFamily="2" charset="-122"/>
              </a:rPr>
              <a:t>）</a:t>
            </a:r>
            <a:r>
              <a:rPr lang="zh-CN" altLang="zh-CN" sz="2000" b="0">
                <a:latin typeface="宋体" panose="02010600030101010101" pitchFamily="2" charset="-122"/>
                <a:ea typeface="宋体" panose="02010600030101010101" pitchFamily="2" charset="-122"/>
              </a:rPr>
              <a:t>《建设工程施工现场安全防护、场容卫生、环境保护及保卫消防标准》</a:t>
            </a:r>
            <a:r>
              <a:rPr lang="en-US" altLang="zh-CN" sz="2000" b="0">
                <a:latin typeface="宋体" panose="02010600030101010101" pitchFamily="2" charset="-122"/>
                <a:ea typeface="宋体" panose="02010600030101010101" pitchFamily="2" charset="-122"/>
              </a:rPr>
              <a:t>DBJ01-83-2019</a:t>
            </a:r>
            <a:r>
              <a:rPr lang="zh-CN" altLang="en-US" sz="2000" b="0">
                <a:latin typeface="宋体" panose="02010600030101010101" pitchFamily="2" charset="-122"/>
                <a:ea typeface="宋体" panose="02010600030101010101" pitchFamily="2" charset="-122"/>
              </a:rPr>
              <a:t>中</a:t>
            </a:r>
            <a:r>
              <a:rPr lang="zh-CN" altLang="zh-CN" sz="2000" b="0">
                <a:latin typeface="宋体" panose="02010600030101010101" pitchFamily="2" charset="-122"/>
                <a:ea typeface="宋体" panose="02010600030101010101" pitchFamily="2" charset="-122"/>
              </a:rPr>
              <a:t>安全防护标准</a:t>
            </a:r>
            <a:r>
              <a:rPr lang="zh-CN" altLang="en-US" sz="2000" b="0">
                <a:latin typeface="宋体" panose="02010600030101010101" pitchFamily="2" charset="-122"/>
                <a:ea typeface="宋体" panose="02010600030101010101" pitchFamily="2" charset="-122"/>
              </a:rPr>
              <a:t>规定：</a:t>
            </a:r>
            <a:r>
              <a:rPr lang="zh-CN" altLang="zh-CN" sz="2000" b="0">
                <a:latin typeface="宋体" panose="02010600030101010101" pitchFamily="2" charset="-122"/>
                <a:ea typeface="宋体" panose="02010600030101010101" pitchFamily="2" charset="-122"/>
              </a:rPr>
              <a:t>电焊工、气焊工从事电气设备安装和电、气焊切割作业，要有操作证和用火证。用火前要对易燃、可燃物清除，采取隔离等措施，配备看火人员和灭火器具，作业后必须确认无火源隐患后方可离去。</a:t>
            </a:r>
          </a:p>
          <a:p>
            <a:pPr indent="266700" eaLnBrk="0" hangingPunct="0">
              <a:lnSpc>
                <a:spcPct val="150000"/>
              </a:lnSpc>
            </a:pPr>
            <a:r>
              <a:rPr lang="zh-CN" altLang="en-US" sz="2000" i="1">
                <a:solidFill>
                  <a:srgbClr val="000000"/>
                </a:solidFill>
                <a:latin typeface="宋体" panose="02010600030101010101" pitchFamily="2" charset="-122"/>
                <a:ea typeface="宋体" panose="02010600030101010101" pitchFamily="2" charset="-122"/>
              </a:rPr>
              <a:t>隐患地点：</a:t>
            </a:r>
            <a:endParaRPr lang="en-US" altLang="zh-CN" sz="2000" i="1">
              <a:solidFill>
                <a:srgbClr val="000000"/>
              </a:solidFill>
              <a:latin typeface="宋体" panose="02010600030101010101" pitchFamily="2" charset="-122"/>
              <a:ea typeface="宋体" panose="02010600030101010101" pitchFamily="2" charset="-122"/>
            </a:endParaRPr>
          </a:p>
          <a:p>
            <a:pPr indent="266700" eaLnBrk="0" hangingPunct="0">
              <a:lnSpc>
                <a:spcPct val="150000"/>
              </a:lnSpc>
            </a:pPr>
            <a:r>
              <a:rPr lang="zh-CN" altLang="en-US" sz="2000">
                <a:solidFill>
                  <a:srgbClr val="000000"/>
                </a:solidFill>
                <a:latin typeface="宋体" panose="02010600030101010101" pitchFamily="2" charset="-122"/>
                <a:ea typeface="宋体" panose="02010600030101010101" pitchFamily="2" charset="-122"/>
              </a:rPr>
              <a:t>隐患等级：四级</a:t>
            </a:r>
            <a:endParaRPr lang="zh-CN" altLang="en-US" sz="2000" b="0">
              <a:latin typeface="宋体" panose="02010600030101010101" pitchFamily="2" charset="-122"/>
              <a:ea typeface="宋体" panose="02010600030101010101" pitchFamily="2" charset="-122"/>
            </a:endParaRPr>
          </a:p>
        </p:txBody>
      </p:sp>
      <p:pic>
        <p:nvPicPr>
          <p:cNvPr id="113666" name="Picture 1"/>
          <p:cNvPicPr preferRelativeResize="0"/>
          <p:nvPr/>
        </p:nvPicPr>
        <p:blipFill>
          <a:blip r:embed="rId2"/>
          <a:stretch>
            <a:fillRect/>
          </a:stretch>
        </p:blipFill>
        <p:spPr>
          <a:xfrm>
            <a:off x="5651500" y="2349500"/>
            <a:ext cx="2882900" cy="1903413"/>
          </a:xfrm>
          <a:prstGeom prst="rect">
            <a:avLst/>
          </a:prstGeom>
          <a:noFill/>
          <a:ln w="9525">
            <a:noFill/>
          </a:ln>
        </p:spPr>
      </p:pic>
      <p:sp>
        <p:nvSpPr>
          <p:cNvPr id="113667" name="Rectangle 2"/>
          <p:cNvSpPr/>
          <p:nvPr/>
        </p:nvSpPr>
        <p:spPr>
          <a:xfrm>
            <a:off x="5472113" y="4508500"/>
            <a:ext cx="3060700" cy="277813"/>
          </a:xfrm>
          <a:prstGeom prst="rect">
            <a:avLst/>
          </a:prstGeom>
          <a:noFill/>
          <a:ln w="9525">
            <a:noFill/>
          </a:ln>
        </p:spPr>
        <p:txBody>
          <a:bodyPr anchor="ctr" anchorCtr="0">
            <a:spAutoFit/>
          </a:bodyPr>
          <a:lstStyle/>
          <a:p>
            <a:pPr indent="228600" eaLnBrk="0" hangingPunct="0"/>
            <a:r>
              <a:rPr lang="zh-CN" altLang="en-US" sz="1200">
                <a:latin typeface="宋体" panose="02010600030101010101" pitchFamily="2" charset="-122"/>
                <a:ea typeface="宋体" panose="02010600030101010101" pitchFamily="2" charset="-122"/>
              </a:rPr>
              <a:t>明火作业处未放置灭火器、无看火人</a:t>
            </a:r>
            <a:endParaRPr lang="zh-CN" altLang="en-US">
              <a:latin typeface="Arial" panose="020B0604020202020204" pitchFamily="34" charset="0"/>
            </a:endParaRPr>
          </a:p>
        </p:txBody>
      </p:sp>
      <p:sp>
        <p:nvSpPr>
          <p:cNvPr id="113668" name="矩形 6"/>
          <p:cNvSpPr/>
          <p:nvPr/>
        </p:nvSpPr>
        <p:spPr>
          <a:xfrm>
            <a:off x="2843213" y="260350"/>
            <a:ext cx="4033837" cy="1103313"/>
          </a:xfrm>
          <a:prstGeom prst="rect">
            <a:avLst/>
          </a:prstGeom>
          <a:noFill/>
          <a:ln w="9525">
            <a:noFill/>
          </a:ln>
        </p:spPr>
        <p:txBody>
          <a:bodyPr anchor="t" anchorCtr="0"/>
          <a:lstStyle/>
          <a:p>
            <a:pPr marL="342900" indent="-342900">
              <a:lnSpc>
                <a:spcPct val="200000"/>
              </a:lnSpc>
              <a:buClr>
                <a:srgbClr val="FF0000"/>
              </a:buClr>
            </a:pPr>
            <a:r>
              <a:rPr lang="zh-CN" altLang="en-US" sz="4000">
                <a:solidFill>
                  <a:schemeClr val="bg1"/>
                </a:solidFill>
                <a:latin typeface="黑体" panose="02010609060101010101" charset="-122"/>
                <a:ea typeface="黑体" panose="02010609060101010101" charset="-122"/>
              </a:rPr>
              <a:t>四、排查案例</a:t>
            </a:r>
            <a:endParaRPr lang="en-US" altLang="zh-CN" sz="4000">
              <a:solidFill>
                <a:schemeClr val="bg1"/>
              </a:solidFill>
              <a:latin typeface="黑体" panose="02010609060101010101" charset="-122"/>
              <a:ea typeface="黑体" panose="02010609060101010101" charset="-122"/>
            </a:endParaRPr>
          </a:p>
        </p:txBody>
      </p:sp>
    </p:spTree>
  </p:cSld>
  <p:clrMapOvr>
    <a:masterClrMapping/>
  </p:clrMapOvr>
  <p:transition>
    <p:zoom/>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4" name="Text Box 10"/>
          <p:cNvSpPr/>
          <p:nvPr/>
        </p:nvSpPr>
        <p:spPr>
          <a:xfrm>
            <a:off x="2428875" y="5286375"/>
            <a:ext cx="6697663" cy="701675"/>
          </a:xfrm>
          <a:prstGeom prst="rect">
            <a:avLst/>
          </a:prstGeom>
          <a:noFill/>
          <a:ln w="9525">
            <a:noFill/>
          </a:ln>
        </p:spPr>
        <p:txBody>
          <a:bodyPr anchor="t" anchorCtr="0">
            <a:spAutoFit/>
          </a:bodyPr>
          <a:lstStyle/>
          <a:p>
            <a:pPr algn="r">
              <a:spcBef>
                <a:spcPct val="50000"/>
              </a:spcBef>
            </a:pPr>
            <a:r>
              <a:rPr lang="zh-CN" altLang="en-US" sz="4000">
                <a:solidFill>
                  <a:srgbClr val="FF0000"/>
                </a:solidFill>
                <a:latin typeface="黑体" panose="02010609060101010101" charset="-122"/>
                <a:ea typeface="PMingLiU" charset="-120"/>
              </a:rPr>
              <a:t>谢谢！</a:t>
            </a:r>
          </a:p>
        </p:txBody>
      </p:sp>
      <p:sp>
        <p:nvSpPr>
          <p:cNvPr id="115714" name="矩形 2"/>
          <p:cNvSpPr/>
          <p:nvPr/>
        </p:nvSpPr>
        <p:spPr>
          <a:xfrm>
            <a:off x="0" y="2163763"/>
            <a:ext cx="9144000" cy="2678112"/>
          </a:xfrm>
          <a:prstGeom prst="rect">
            <a:avLst/>
          </a:prstGeom>
          <a:solidFill>
            <a:srgbClr val="FFFFFF"/>
          </a:solidFill>
          <a:ln w="25400">
            <a:noFill/>
          </a:ln>
        </p:spPr>
        <p:txBody>
          <a:bodyPr anchor="ctr" anchorCtr="0"/>
          <a:lstStyle/>
          <a:p>
            <a:pPr algn="ctr"/>
            <a:endParaRPr lang="zh-CN" altLang="en-US">
              <a:solidFill>
                <a:srgbClr val="FFFFFF"/>
              </a:solidFill>
              <a:latin typeface="Arial" panose="020B0604020202020204" pitchFamily="34" charset="0"/>
              <a:ea typeface="宋体" panose="02010600030101010101" pitchFamily="2" charset="-122"/>
            </a:endParaRPr>
          </a:p>
        </p:txBody>
      </p:sp>
      <p:sp>
        <p:nvSpPr>
          <p:cNvPr id="115715" name="矩形 3"/>
          <p:cNvSpPr/>
          <p:nvPr/>
        </p:nvSpPr>
        <p:spPr>
          <a:xfrm>
            <a:off x="0" y="1874838"/>
            <a:ext cx="9144000" cy="344487"/>
          </a:xfrm>
          <a:prstGeom prst="rect">
            <a:avLst/>
          </a:prstGeom>
          <a:solidFill>
            <a:srgbClr val="45AB7D"/>
          </a:solidFill>
          <a:ln w="25400">
            <a:noFill/>
          </a:ln>
        </p:spPr>
        <p:txBody>
          <a:bodyPr anchor="ctr" anchorCtr="0"/>
          <a:lstStyle/>
          <a:p>
            <a:pPr algn="ctr"/>
            <a:endParaRPr lang="zh-CN" altLang="en-US">
              <a:solidFill>
                <a:srgbClr val="FFFFFF"/>
              </a:solidFill>
              <a:latin typeface="Arial" panose="020B0604020202020204" pitchFamily="34" charset="0"/>
              <a:ea typeface="宋体" panose="02010600030101010101" pitchFamily="2" charset="-122"/>
            </a:endParaRPr>
          </a:p>
        </p:txBody>
      </p:sp>
      <p:sp>
        <p:nvSpPr>
          <p:cNvPr id="115716" name="矩形 4"/>
          <p:cNvSpPr/>
          <p:nvPr/>
        </p:nvSpPr>
        <p:spPr>
          <a:xfrm>
            <a:off x="0" y="4806950"/>
            <a:ext cx="9144000" cy="344488"/>
          </a:xfrm>
          <a:prstGeom prst="rect">
            <a:avLst/>
          </a:prstGeom>
          <a:solidFill>
            <a:srgbClr val="45AB7D"/>
          </a:solidFill>
          <a:ln w="25400">
            <a:noFill/>
          </a:ln>
        </p:spPr>
        <p:txBody>
          <a:bodyPr anchor="ctr" anchorCtr="0"/>
          <a:lstStyle/>
          <a:p>
            <a:pPr algn="ctr"/>
            <a:endParaRPr lang="zh-CN" altLang="en-US">
              <a:solidFill>
                <a:srgbClr val="FFFFFF"/>
              </a:solidFill>
              <a:latin typeface="Arial" panose="020B0604020202020204" pitchFamily="34" charset="0"/>
              <a:ea typeface="宋体" panose="02010600030101010101" pitchFamily="2" charset="-122"/>
            </a:endParaRPr>
          </a:p>
        </p:txBody>
      </p:sp>
      <p:pic>
        <p:nvPicPr>
          <p:cNvPr id="115717" name="Picture 2"/>
          <p:cNvPicPr preferRelativeResize="0"/>
          <p:nvPr/>
        </p:nvPicPr>
        <p:blipFill>
          <a:blip r:embed="rId3"/>
          <a:srcRect l="4803" t="41335" r="1447" b="25533"/>
          <a:stretch>
            <a:fillRect/>
          </a:stretch>
        </p:blipFill>
        <p:spPr>
          <a:xfrm>
            <a:off x="0" y="2219325"/>
            <a:ext cx="9144000" cy="2587625"/>
          </a:xfrm>
          <a:prstGeom prst="rect">
            <a:avLst/>
          </a:prstGeom>
          <a:noFill/>
          <a:ln w="9525">
            <a:no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additive="base">
                                        <p:cTn id="6" dur="2000" fill="hold"/>
                                        <p:tgtEl>
                                          <p:spTgt spid="27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5.11.14"/>
  <p:tag name="AS_TITLE" val="Aspose.Slides for .NET 4.6.2"/>
  <p:tag name="AS_VERSION" val="25.11"/>
</p:tagLst>
</file>

<file path=ppt/theme/theme1.xml><?xml version="1.0" encoding="utf-8"?>
<a:theme xmlns:a="http://schemas.openxmlformats.org/drawingml/2006/main" name="1_cdb2004c002l">
  <a:themeElements>
    <a:clrScheme name="1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fontScheme name="1_cdb2004c002l">
      <a:majorFont>
        <a:latin typeface="Verdana"/>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lnDef>
  </a:objectDefaults>
  <a:extraClrSchemeLst>
    <a:extraClrScheme>
      <a:clrScheme name="1_cdb2004c002l 1">
        <a:dk1>
          <a:srgbClr val="1B525F"/>
        </a:dk1>
        <a:lt1>
          <a:srgbClr val="FFFFFF"/>
        </a:lt1>
        <a:dk2>
          <a:srgbClr val="339966"/>
        </a:dk2>
        <a:lt2>
          <a:srgbClr val="DDDDDD"/>
        </a:lt2>
        <a:accent1>
          <a:srgbClr val="C5BA6B"/>
        </a:accent1>
        <a:accent2>
          <a:srgbClr val="669900"/>
        </a:accent2>
        <a:accent3>
          <a:srgbClr val="FFFFFF"/>
        </a:accent3>
        <a:accent4>
          <a:srgbClr val="154550"/>
        </a:accent4>
        <a:accent5>
          <a:srgbClr val="DFD9BA"/>
        </a:accent5>
        <a:accent6>
          <a:srgbClr val="5C8A00"/>
        </a:accent6>
        <a:hlink>
          <a:srgbClr val="E57C4D"/>
        </a:hlink>
        <a:folHlink>
          <a:srgbClr val="969696"/>
        </a:folHlink>
      </a:clrScheme>
      <a:clrMap bg1="lt1" tx1="dk1" bg2="lt2" tx2="dk2" accent1="accent1" accent2="accent2" accent3="accent3" accent4="accent4" accent5="accent5" accent6="accent6" hlink="hlink" folHlink="folHlink"/>
    </a:extraClrScheme>
    <a:extraClrScheme>
      <a:clrScheme name="1_cdb2004c002l 2">
        <a:dk1>
          <a:srgbClr val="191961"/>
        </a:dk1>
        <a:lt1>
          <a:srgbClr val="FFFFFF"/>
        </a:lt1>
        <a:dk2>
          <a:srgbClr val="5D4CDC"/>
        </a:dk2>
        <a:lt2>
          <a:srgbClr val="DDDDDD"/>
        </a:lt2>
        <a:accent1>
          <a:srgbClr val="31B36C"/>
        </a:accent1>
        <a:accent2>
          <a:srgbClr val="0099FF"/>
        </a:accent2>
        <a:accent3>
          <a:srgbClr val="FFFFFF"/>
        </a:accent3>
        <a:accent4>
          <a:srgbClr val="141452"/>
        </a:accent4>
        <a:accent5>
          <a:srgbClr val="ADD6BA"/>
        </a:accent5>
        <a:accent6>
          <a:srgbClr val="008AE7"/>
        </a:accent6>
        <a:hlink>
          <a:srgbClr val="A0963C"/>
        </a:hlink>
        <a:folHlink>
          <a:srgbClr val="A0963C"/>
        </a:folHlink>
      </a:clrScheme>
      <a:clrMap bg1="lt1" tx1="dk1" bg2="lt2" tx2="dk2" accent1="accent1" accent2="accent2" accent3="accent3" accent4="accent4" accent5="accent5" accent6="accent6" hlink="hlink" folHlink="folHlink"/>
    </a:extraClrScheme>
    <a:extraClrScheme>
      <a:clrScheme name="1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db2004c002l">
  <a:themeElements>
    <a:clrScheme name="2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fontScheme name="2_cdb2004c002l">
      <a:majorFont>
        <a:latin typeface="Verdana"/>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lnDef>
  </a:objectDefaults>
  <a:extraClrSchemeLst>
    <a:extraClrScheme>
      <a:clrScheme name="2_cdb2004c002l 1">
        <a:dk1>
          <a:srgbClr val="1B525F"/>
        </a:dk1>
        <a:lt1>
          <a:srgbClr val="FFFFFF"/>
        </a:lt1>
        <a:dk2>
          <a:srgbClr val="339966"/>
        </a:dk2>
        <a:lt2>
          <a:srgbClr val="DDDDDD"/>
        </a:lt2>
        <a:accent1>
          <a:srgbClr val="C5BA6B"/>
        </a:accent1>
        <a:accent2>
          <a:srgbClr val="669900"/>
        </a:accent2>
        <a:accent3>
          <a:srgbClr val="FFFFFF"/>
        </a:accent3>
        <a:accent4>
          <a:srgbClr val="154550"/>
        </a:accent4>
        <a:accent5>
          <a:srgbClr val="DFD9BA"/>
        </a:accent5>
        <a:accent6>
          <a:srgbClr val="5C8A00"/>
        </a:accent6>
        <a:hlink>
          <a:srgbClr val="E57C4D"/>
        </a:hlink>
        <a:folHlink>
          <a:srgbClr val="969696"/>
        </a:folHlink>
      </a:clrScheme>
      <a:clrMap bg1="lt1" tx1="dk1" bg2="lt2" tx2="dk2" accent1="accent1" accent2="accent2" accent3="accent3" accent4="accent4" accent5="accent5" accent6="accent6" hlink="hlink" folHlink="folHlink"/>
    </a:extraClrScheme>
    <a:extraClrScheme>
      <a:clrScheme name="2_cdb2004c002l 2">
        <a:dk1>
          <a:srgbClr val="191961"/>
        </a:dk1>
        <a:lt1>
          <a:srgbClr val="FFFFFF"/>
        </a:lt1>
        <a:dk2>
          <a:srgbClr val="5D4CDC"/>
        </a:dk2>
        <a:lt2>
          <a:srgbClr val="DDDDDD"/>
        </a:lt2>
        <a:accent1>
          <a:srgbClr val="31B36C"/>
        </a:accent1>
        <a:accent2>
          <a:srgbClr val="0099FF"/>
        </a:accent2>
        <a:accent3>
          <a:srgbClr val="FFFFFF"/>
        </a:accent3>
        <a:accent4>
          <a:srgbClr val="141452"/>
        </a:accent4>
        <a:accent5>
          <a:srgbClr val="ADD6BA"/>
        </a:accent5>
        <a:accent6>
          <a:srgbClr val="008AE7"/>
        </a:accent6>
        <a:hlink>
          <a:srgbClr val="A0963C"/>
        </a:hlink>
        <a:folHlink>
          <a:srgbClr val="A0963C"/>
        </a:folHlink>
      </a:clrScheme>
      <a:clrMap bg1="lt1" tx1="dk1" bg2="lt2" tx2="dk2" accent1="accent1" accent2="accent2" accent3="accent3" accent4="accent4" accent5="accent5" accent6="accent6" hlink="hlink" folHlink="folHlink"/>
    </a:extraClrScheme>
    <a:extraClrScheme>
      <a:clrScheme name="2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db2004c002l">
  <a:themeElements>
    <a:clrScheme name="3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fontScheme name="3_cdb2004c002l">
      <a:majorFont>
        <a:latin typeface="Verdana"/>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lnDef>
  </a:objectDefaults>
  <a:extraClrSchemeLst>
    <a:extraClrScheme>
      <a:clrScheme name="3_cdb2004c002l 1">
        <a:dk1>
          <a:srgbClr val="1B525F"/>
        </a:dk1>
        <a:lt1>
          <a:srgbClr val="FFFFFF"/>
        </a:lt1>
        <a:dk2>
          <a:srgbClr val="339966"/>
        </a:dk2>
        <a:lt2>
          <a:srgbClr val="DDDDDD"/>
        </a:lt2>
        <a:accent1>
          <a:srgbClr val="C5BA6B"/>
        </a:accent1>
        <a:accent2>
          <a:srgbClr val="669900"/>
        </a:accent2>
        <a:accent3>
          <a:srgbClr val="FFFFFF"/>
        </a:accent3>
        <a:accent4>
          <a:srgbClr val="154550"/>
        </a:accent4>
        <a:accent5>
          <a:srgbClr val="DFD9BA"/>
        </a:accent5>
        <a:accent6>
          <a:srgbClr val="5C8A00"/>
        </a:accent6>
        <a:hlink>
          <a:srgbClr val="E57C4D"/>
        </a:hlink>
        <a:folHlink>
          <a:srgbClr val="969696"/>
        </a:folHlink>
      </a:clrScheme>
      <a:clrMap bg1="lt1" tx1="dk1" bg2="lt2" tx2="dk2" accent1="accent1" accent2="accent2" accent3="accent3" accent4="accent4" accent5="accent5" accent6="accent6" hlink="hlink" folHlink="folHlink"/>
    </a:extraClrScheme>
    <a:extraClrScheme>
      <a:clrScheme name="3_cdb2004c002l 2">
        <a:dk1>
          <a:srgbClr val="191961"/>
        </a:dk1>
        <a:lt1>
          <a:srgbClr val="FFFFFF"/>
        </a:lt1>
        <a:dk2>
          <a:srgbClr val="5D4CDC"/>
        </a:dk2>
        <a:lt2>
          <a:srgbClr val="DDDDDD"/>
        </a:lt2>
        <a:accent1>
          <a:srgbClr val="31B36C"/>
        </a:accent1>
        <a:accent2>
          <a:srgbClr val="0099FF"/>
        </a:accent2>
        <a:accent3>
          <a:srgbClr val="FFFFFF"/>
        </a:accent3>
        <a:accent4>
          <a:srgbClr val="141452"/>
        </a:accent4>
        <a:accent5>
          <a:srgbClr val="ADD6BA"/>
        </a:accent5>
        <a:accent6>
          <a:srgbClr val="008AE7"/>
        </a:accent6>
        <a:hlink>
          <a:srgbClr val="A0963C"/>
        </a:hlink>
        <a:folHlink>
          <a:srgbClr val="A0963C"/>
        </a:folHlink>
      </a:clrScheme>
      <a:clrMap bg1="lt1" tx1="dk1" bg2="lt2" tx2="dk2" accent1="accent1" accent2="accent2" accent3="accent3" accent4="accent4" accent5="accent5" accent6="accent6" hlink="hlink" folHlink="folHlink"/>
    </a:extraClrScheme>
    <a:extraClrScheme>
      <a:clrScheme name="3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db2004c002l">
  <a:themeElements>
    <a:clrScheme name="4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fontScheme name="4_cdb2004c002l">
      <a:majorFont>
        <a:latin typeface="Verdana"/>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Pct val="100000"/>
          <a:buFontTx/>
          <a:buNone/>
          <a:defRPr kumimoji="0" lang="en-US" sz="1800" b="1" i="0" u="none" strike="noStrike" cap="none" normalizeH="0" baseline="0" smtClean="0">
            <a:ln>
              <a:noFill/>
            </a:ln>
            <a:solidFill>
              <a:schemeClr val="tx1"/>
            </a:solidFill>
            <a:effectLst/>
            <a:latin typeface="Arial" panose="020B0604020202020204" pitchFamily="34" charset="0"/>
            <a:ea typeface="PMingLiU" charset="-120"/>
          </a:defRPr>
        </a:defPPr>
      </a:lstStyle>
    </a:lnDef>
  </a:objectDefaults>
  <a:extraClrSchemeLst>
    <a:extraClrScheme>
      <a:clrScheme name="4_cdb2004c002l 1">
        <a:dk1>
          <a:srgbClr val="1B525F"/>
        </a:dk1>
        <a:lt1>
          <a:srgbClr val="FFFFFF"/>
        </a:lt1>
        <a:dk2>
          <a:srgbClr val="339966"/>
        </a:dk2>
        <a:lt2>
          <a:srgbClr val="DDDDDD"/>
        </a:lt2>
        <a:accent1>
          <a:srgbClr val="C5BA6B"/>
        </a:accent1>
        <a:accent2>
          <a:srgbClr val="669900"/>
        </a:accent2>
        <a:accent3>
          <a:srgbClr val="FFFFFF"/>
        </a:accent3>
        <a:accent4>
          <a:srgbClr val="154550"/>
        </a:accent4>
        <a:accent5>
          <a:srgbClr val="DFD9BA"/>
        </a:accent5>
        <a:accent6>
          <a:srgbClr val="5C8A00"/>
        </a:accent6>
        <a:hlink>
          <a:srgbClr val="E57C4D"/>
        </a:hlink>
        <a:folHlink>
          <a:srgbClr val="969696"/>
        </a:folHlink>
      </a:clrScheme>
      <a:clrMap bg1="lt1" tx1="dk1" bg2="lt2" tx2="dk2" accent1="accent1" accent2="accent2" accent3="accent3" accent4="accent4" accent5="accent5" accent6="accent6" hlink="hlink" folHlink="folHlink"/>
    </a:extraClrScheme>
    <a:extraClrScheme>
      <a:clrScheme name="4_cdb2004c002l 2">
        <a:dk1>
          <a:srgbClr val="191961"/>
        </a:dk1>
        <a:lt1>
          <a:srgbClr val="FFFFFF"/>
        </a:lt1>
        <a:dk2>
          <a:srgbClr val="5D4CDC"/>
        </a:dk2>
        <a:lt2>
          <a:srgbClr val="DDDDDD"/>
        </a:lt2>
        <a:accent1>
          <a:srgbClr val="31B36C"/>
        </a:accent1>
        <a:accent2>
          <a:srgbClr val="0099FF"/>
        </a:accent2>
        <a:accent3>
          <a:srgbClr val="FFFFFF"/>
        </a:accent3>
        <a:accent4>
          <a:srgbClr val="141452"/>
        </a:accent4>
        <a:accent5>
          <a:srgbClr val="ADD6BA"/>
        </a:accent5>
        <a:accent6>
          <a:srgbClr val="008AE7"/>
        </a:accent6>
        <a:hlink>
          <a:srgbClr val="A0963C"/>
        </a:hlink>
        <a:folHlink>
          <a:srgbClr val="A0963C"/>
        </a:folHlink>
      </a:clrScheme>
      <a:clrMap bg1="lt1" tx1="dk1" bg2="lt2" tx2="dk2" accent1="accent1" accent2="accent2" accent3="accent3" accent4="accent4" accent5="accent5" accent6="accent6" hlink="hlink" folHlink="folHlink"/>
    </a:extraClrScheme>
    <a:extraClrScheme>
      <a:clrScheme name="4_cdb2004c002l 3">
        <a:dk1>
          <a:srgbClr val="17347D"/>
        </a:dk1>
        <a:lt1>
          <a:srgbClr val="FFFFFF"/>
        </a:lt1>
        <a:dk2>
          <a:srgbClr val="3366CC"/>
        </a:dk2>
        <a:lt2>
          <a:srgbClr val="DDDDDD"/>
        </a:lt2>
        <a:accent1>
          <a:srgbClr val="77B7E7"/>
        </a:accent1>
        <a:accent2>
          <a:srgbClr val="45AB7D"/>
        </a:accent2>
        <a:accent3>
          <a:srgbClr val="FFFFFF"/>
        </a:accent3>
        <a:accent4>
          <a:srgbClr val="122B6A"/>
        </a:accent4>
        <a:accent5>
          <a:srgbClr val="BDD8F1"/>
        </a:accent5>
        <a:accent6>
          <a:srgbClr val="3E9B71"/>
        </a:accent6>
        <a:hlink>
          <a:srgbClr val="9999FF"/>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13697</Words>
  <PresentationFormat>全屏显示(4:3)</PresentationFormat>
  <Paragraphs>589</Paragraphs>
  <Slides>104</Slides>
  <Notes>3</Notes>
  <HiddenSlides>0</HiddenSlides>
  <MMClips>0</MMClips>
  <ScaleCrop>false</ScaleCrop>
  <HeadingPairs>
    <vt:vector size="8" baseType="variant">
      <vt:variant>
        <vt:lpstr>已用的字体</vt:lpstr>
      </vt:variant>
      <vt:variant>
        <vt:i4>13</vt:i4>
      </vt:variant>
      <vt:variant>
        <vt:lpstr>主题</vt:lpstr>
      </vt:variant>
      <vt:variant>
        <vt:i4>4</vt:i4>
      </vt:variant>
      <vt:variant>
        <vt:lpstr>嵌入 OLE 服务器</vt:lpstr>
      </vt:variant>
      <vt:variant>
        <vt:i4>1</vt:i4>
      </vt:variant>
      <vt:variant>
        <vt:lpstr>幻灯片标题</vt:lpstr>
      </vt:variant>
      <vt:variant>
        <vt:i4>104</vt:i4>
      </vt:variant>
    </vt:vector>
  </HeadingPairs>
  <TitlesOfParts>
    <vt:vector size="122" baseType="lpstr">
      <vt:lpstr>仿宋</vt:lpstr>
      <vt:lpstr>汉仪中宋简</vt:lpstr>
      <vt:lpstr>黑体</vt:lpstr>
      <vt:lpstr>华文细黑</vt:lpstr>
      <vt:lpstr>楷体_GB2312</vt:lpstr>
      <vt:lpstr>宋体</vt:lpstr>
      <vt:lpstr>新宋体</vt:lpstr>
      <vt:lpstr>Arial</vt:lpstr>
      <vt:lpstr>Calibri</vt:lpstr>
      <vt:lpstr>Times New Roman</vt:lpstr>
      <vt:lpstr>Verdana</vt:lpstr>
      <vt:lpstr>Wingdings</vt:lpstr>
      <vt:lpstr>Wingdings 2</vt:lpstr>
      <vt:lpstr>1_cdb2004c002l</vt:lpstr>
      <vt:lpstr>2_cdb2004c002l</vt:lpstr>
      <vt:lpstr>3_cdb2004c002l</vt:lpstr>
      <vt:lpstr>4_cdb2004c002l</vt:lpstr>
      <vt:lpstr>Microsoft Excel Chart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2026-09-07T06:06:00Z</cp:lastPrinted>
  <dcterms:created xsi:type="dcterms:W3CDTF">2026-09-07T06:06:00Z</dcterms:created>
  <dcterms:modified xsi:type="dcterms:W3CDTF">2026-09-19T05:13:59Z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DED6E69FC27BB8824B549E6A18377E5D_43</vt:lpwstr>
  </property>
  <property fmtid="{D5CDD505-2E9C-101B-9397-08002B2CF9AE}" pid="3" name="KSOProductBuildVer">
    <vt:lpwstr>2052-11.8.6.11825</vt:lpwstr>
  </property>
</Properties>
</file>