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7" r:id="rId3"/>
    <p:sldMasterId id="2147483667" r:id="rId4"/>
  </p:sldMasterIdLst>
  <p:notesMasterIdLst>
    <p:notesMasterId r:id="rId27"/>
  </p:notesMasterIdLst>
  <p:handoutMasterIdLst>
    <p:handoutMasterId r:id="rId40"/>
  </p:handoutMasterIdLst>
  <p:sldIdLst>
    <p:sldId id="355" r:id="rId5"/>
    <p:sldId id="356" r:id="rId6"/>
    <p:sldId id="357" r:id="rId7"/>
    <p:sldId id="337" r:id="rId8"/>
    <p:sldId id="338" r:id="rId9"/>
    <p:sldId id="339" r:id="rId10"/>
    <p:sldId id="340" r:id="rId11"/>
    <p:sldId id="341" r:id="rId12"/>
    <p:sldId id="342" r:id="rId13"/>
    <p:sldId id="365" r:id="rId14"/>
    <p:sldId id="343" r:id="rId15"/>
    <p:sldId id="271" r:id="rId16"/>
    <p:sldId id="366" r:id="rId17"/>
    <p:sldId id="344" r:id="rId18"/>
    <p:sldId id="345" r:id="rId19"/>
    <p:sldId id="346" r:id="rId20"/>
    <p:sldId id="367" r:id="rId21"/>
    <p:sldId id="348" r:id="rId22"/>
    <p:sldId id="349" r:id="rId23"/>
    <p:sldId id="373" r:id="rId24"/>
    <p:sldId id="374" r:id="rId25"/>
    <p:sldId id="375" r:id="rId26"/>
    <p:sldId id="376" r:id="rId28"/>
    <p:sldId id="377" r:id="rId29"/>
    <p:sldId id="378" r:id="rId30"/>
    <p:sldId id="380" r:id="rId31"/>
    <p:sldId id="379" r:id="rId32"/>
    <p:sldId id="368" r:id="rId33"/>
    <p:sldId id="347" r:id="rId34"/>
    <p:sldId id="350" r:id="rId35"/>
    <p:sldId id="369" r:id="rId36"/>
    <p:sldId id="282" r:id="rId37"/>
    <p:sldId id="352" r:id="rId38"/>
    <p:sldId id="364" r:id="rId39"/>
  </p:sldIdLst>
  <p:sldSz cx="12192000" cy="6858000"/>
  <p:notesSz cx="6858000" cy="9144000"/>
  <p:embeddedFontLst>
    <p:embeddedFont>
      <p:font typeface="微软雅黑" panose="020B0503020204020204" pitchFamily="34" charset="-122"/>
      <p:regular r:id="rId44"/>
      <p:bold r:id="rId45"/>
    </p:embeddedFont>
    <p:embeddedFont>
      <p:font typeface="三极综艺简体120" panose="00000500000000000000" pitchFamily="2" charset="-122"/>
      <p:regular r:id="rId46"/>
    </p:embeddedFont>
    <p:embeddedFont>
      <p:font typeface="汉仪雅酷黑 75W" panose="020B0804020202020204" pitchFamily="34" charset="-122"/>
      <p:bold r:id="rId47"/>
    </p:embeddedFont>
    <p:embeddedFont>
      <p:font typeface="汉仪劲楷简" panose="00020600040101010101" charset="-122"/>
      <p:regular r:id="rId48"/>
    </p:embeddedFont>
    <p:embeddedFont>
      <p:font typeface="汉仪雅酷黑 95W" panose="020B0A04020202020204" charset="-122"/>
      <p:bold r:id="rId49"/>
    </p:embeddedFont>
    <p:embeddedFont>
      <p:font typeface="汉仪雅酷黑简" panose="00020600040101010101" charset="-122"/>
      <p:regular r:id="rId50"/>
    </p:embeddedFont>
    <p:embeddedFont>
      <p:font typeface="等线" panose="02010600030101010101" charset="-122"/>
      <p:regular r:id="rId51"/>
      <p:bold r:id="rId52"/>
    </p:embeddedFont>
  </p:embeddedFontLst>
  <p:custDataLst>
    <p:tags r:id="rId5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 userDrawn="1">
          <p15:clr>
            <a:srgbClr val="A4A3A4"/>
          </p15:clr>
        </p15:guide>
        <p15:guide id="2" pos="38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F19"/>
    <a:srgbClr val="485F31"/>
    <a:srgbClr val="EBCB60"/>
    <a:srgbClr val="FFFDEB"/>
    <a:srgbClr val="0492F2"/>
    <a:srgbClr val="066EFF"/>
    <a:srgbClr val="C00000"/>
    <a:srgbClr val="F5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60" autoAdjust="0"/>
    <p:restoredTop sz="94660"/>
  </p:normalViewPr>
  <p:slideViewPr>
    <p:cSldViewPr snapToGrid="0" showGuides="1">
      <p:cViewPr>
        <p:scale>
          <a:sx n="90" d="100"/>
          <a:sy n="90" d="100"/>
        </p:scale>
        <p:origin x="1272" y="450"/>
      </p:cViewPr>
      <p:guideLst>
        <p:guide orient="horz" pos="274"/>
        <p:guide pos="3832"/>
      </p:guideLst>
    </p:cSldViewPr>
  </p:slideViewPr>
  <p:notesTextViewPr>
    <p:cViewPr>
      <p:scale>
        <a:sx n="1" d="1"/>
        <a:sy n="1" d="1"/>
      </p:scale>
      <p:origin x="0" y="0"/>
    </p:cViewPr>
  </p:notesTextViewPr>
  <p:notesViewPr>
    <p:cSldViewPr snapToGrid="0">
      <p:cViewPr varScale="1">
        <p:scale>
          <a:sx n="77" d="100"/>
          <a:sy n="77" d="100"/>
        </p:scale>
        <p:origin x="3174" y="11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3" Type="http://schemas.openxmlformats.org/officeDocument/2006/relationships/tags" Target="tags/tag291.xml"/><Relationship Id="rId52" Type="http://schemas.openxmlformats.org/officeDocument/2006/relationships/font" Target="fonts/font9.fntdata"/><Relationship Id="rId51" Type="http://schemas.openxmlformats.org/officeDocument/2006/relationships/font" Target="fonts/font8.fntdata"/><Relationship Id="rId50" Type="http://schemas.openxmlformats.org/officeDocument/2006/relationships/font" Target="fonts/font7.fntdata"/><Relationship Id="rId5" Type="http://schemas.openxmlformats.org/officeDocument/2006/relationships/slide" Target="slides/slide1.xml"/><Relationship Id="rId49" Type="http://schemas.openxmlformats.org/officeDocument/2006/relationships/font" Target="fonts/font6.fntdata"/><Relationship Id="rId48" Type="http://schemas.openxmlformats.org/officeDocument/2006/relationships/font" Target="fonts/font5.fntdata"/><Relationship Id="rId47" Type="http://schemas.openxmlformats.org/officeDocument/2006/relationships/font" Target="fonts/font4.fntdata"/><Relationship Id="rId46" Type="http://schemas.openxmlformats.org/officeDocument/2006/relationships/font" Target="fonts/font3.fntdata"/><Relationship Id="rId45" Type="http://schemas.openxmlformats.org/officeDocument/2006/relationships/font" Target="fonts/font2.fntdata"/><Relationship Id="rId44" Type="http://schemas.openxmlformats.org/officeDocument/2006/relationships/font" Target="fonts/font1.fntdata"/><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notesMaster" Target="notesMasters/notesMaster1.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C2415D-B239-43E1-93D0-D52CA48227F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A0896E-2BC7-4087-8903-2B73D6707DB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53FD2E-7B63-464E-A513-547D7F9145A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17AD1-F7D8-4E50-8C6C-8E8E1D09075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3DCD9B-A581-40CE-B965-72AF3F4BEB9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3DCD9B-A581-40CE-B965-72AF3F4BEB9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3DCD9B-A581-40CE-B965-72AF3F4BEB9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3DCD9B-A581-40CE-B965-72AF3F4BEB9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3DCD9B-A581-40CE-B965-72AF3F4BEB9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7" Type="http://schemas.openxmlformats.org/officeDocument/2006/relationships/image" Target="../media/image2.png"/><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ags" Target="../tags/tag36.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6" Type="http://schemas.openxmlformats.org/officeDocument/2006/relationships/image" Target="../media/image3.jpeg"/><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2896060" cy="369332"/>
            <a:chOff x="4860614" y="1395038"/>
            <a:chExt cx="2896060" cy="369332"/>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270549" cy="369332"/>
            </a:xfrm>
            <a:prstGeom prst="rect">
              <a:avLst/>
            </a:prstGeom>
            <a:noFill/>
          </p:spPr>
          <p:txBody>
            <a:bodyPr wrap="square" rtlCol="0">
              <a:spAutoFit/>
            </a:bodyPr>
            <a:lstStyle/>
            <a:p>
              <a:pPr algn="dist"/>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全国质量月简介</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2896060" cy="368300"/>
            <a:chOff x="4860614" y="1395038"/>
            <a:chExt cx="2896060" cy="368300"/>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270549"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年全国质量月</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获取资料咨询微信：ansyingsj1">
    <p:spTree>
      <p:nvGrpSpPr>
        <p:cNvPr id="1" name=""/>
        <p:cNvGrpSpPr/>
        <p:nvPr/>
      </p:nvGrpSpPr>
      <p:grpSpPr>
        <a:xfrm>
          <a:off x="0" y="0"/>
          <a:ext cx="0" cy="0"/>
          <a:chOff x="0" y="0"/>
          <a:chExt cx="0" cy="0"/>
        </a:xfrm>
      </p:grpSpPr>
      <p:sp>
        <p:nvSpPr>
          <p:cNvPr id="31" name="矩形 30"/>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矩形 31"/>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userDrawn="1"/>
        </p:nvGrpSpPr>
        <p:grpSpPr>
          <a:xfrm>
            <a:off x="0" y="6604000"/>
            <a:ext cx="12192000" cy="273672"/>
            <a:chOff x="0" y="6210300"/>
            <a:chExt cx="12192000" cy="648322"/>
          </a:xfrm>
        </p:grpSpPr>
        <p:sp>
          <p:nvSpPr>
            <p:cNvPr id="34" name="矩形 33"/>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平行四边形 3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平行四边形 4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平行四边形 4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0" name="图片 49"/>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51" name="组合 50"/>
          <p:cNvGrpSpPr/>
          <p:nvPr userDrawn="1"/>
        </p:nvGrpSpPr>
        <p:grpSpPr>
          <a:xfrm>
            <a:off x="342440" y="232988"/>
            <a:ext cx="3381467" cy="368300"/>
            <a:chOff x="4860614" y="1395038"/>
            <a:chExt cx="3381467" cy="368300"/>
          </a:xfrm>
        </p:grpSpPr>
        <p:cxnSp>
          <p:nvCxnSpPr>
            <p:cNvPr id="52" name="直接连接符 51"/>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5486125" y="1395038"/>
              <a:ext cx="2755956"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年质量月活动内容</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3381467" cy="368300"/>
            <a:chOff x="4860614" y="1395038"/>
            <a:chExt cx="3381467" cy="368300"/>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755956"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年质量月重点安排</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3381467" cy="368300"/>
            <a:chOff x="4860614" y="1395038"/>
            <a:chExt cx="3381467" cy="368300"/>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755956"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年质量月宣传口号</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2896060" cy="369332"/>
            <a:chOff x="4860614" y="1395038"/>
            <a:chExt cx="2896060" cy="369332"/>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270549" cy="369332"/>
            </a:xfrm>
            <a:prstGeom prst="rect">
              <a:avLst/>
            </a:prstGeom>
            <a:noFill/>
          </p:spPr>
          <p:txBody>
            <a:bodyPr wrap="square" rtlCol="0">
              <a:spAutoFit/>
            </a:bodyPr>
            <a:lstStyle/>
            <a:p>
              <a:pPr algn="dist"/>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全国质量月倡议书</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获取资料咨询微信：ansyingsj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8*获取资料咨询微信：ansyingsj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2896060" cy="369332"/>
            <a:chOff x="4860614" y="1395038"/>
            <a:chExt cx="2896060" cy="369332"/>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270549" cy="369332"/>
            </a:xfrm>
            <a:prstGeom prst="rect">
              <a:avLst/>
            </a:prstGeom>
            <a:noFill/>
          </p:spPr>
          <p:txBody>
            <a:bodyPr wrap="square" rtlCol="0">
              <a:spAutoFit/>
            </a:bodyPr>
            <a:lstStyle/>
            <a:p>
              <a:pPr algn="dist"/>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全国质量月简介</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2896060" cy="368300"/>
            <a:chOff x="4860614" y="1395038"/>
            <a:chExt cx="2896060" cy="368300"/>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270549"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年全国质量月</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获取资料咨询微信：ansyingsj1">
    <p:spTree>
      <p:nvGrpSpPr>
        <p:cNvPr id="1" name=""/>
        <p:cNvGrpSpPr/>
        <p:nvPr/>
      </p:nvGrpSpPr>
      <p:grpSpPr>
        <a:xfrm>
          <a:off x="0" y="0"/>
          <a:ext cx="0" cy="0"/>
          <a:chOff x="0" y="0"/>
          <a:chExt cx="0" cy="0"/>
        </a:xfrm>
      </p:grpSpPr>
      <p:sp>
        <p:nvSpPr>
          <p:cNvPr id="31" name="矩形 30"/>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矩形 31"/>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userDrawn="1"/>
        </p:nvGrpSpPr>
        <p:grpSpPr>
          <a:xfrm>
            <a:off x="0" y="6604000"/>
            <a:ext cx="12192000" cy="273672"/>
            <a:chOff x="0" y="6210300"/>
            <a:chExt cx="12192000" cy="648322"/>
          </a:xfrm>
        </p:grpSpPr>
        <p:sp>
          <p:nvSpPr>
            <p:cNvPr id="34" name="矩形 33"/>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平行四边形 3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平行四边形 4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平行四边形 4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0" name="图片 49"/>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51" name="组合 50"/>
          <p:cNvGrpSpPr/>
          <p:nvPr userDrawn="1"/>
        </p:nvGrpSpPr>
        <p:grpSpPr>
          <a:xfrm>
            <a:off x="342440" y="232988"/>
            <a:ext cx="3381467" cy="368300"/>
            <a:chOff x="4860614" y="1395038"/>
            <a:chExt cx="3381467" cy="368300"/>
          </a:xfrm>
        </p:grpSpPr>
        <p:cxnSp>
          <p:nvCxnSpPr>
            <p:cNvPr id="52" name="直接连接符 51"/>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5486125" y="1395038"/>
              <a:ext cx="2755956"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年质量月活动内容</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3381467" cy="368300"/>
            <a:chOff x="4860614" y="1395038"/>
            <a:chExt cx="3381467" cy="368300"/>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755956"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年质量月重点安排</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3381467" cy="368300"/>
            <a:chOff x="4860614" y="1395038"/>
            <a:chExt cx="3381467" cy="368300"/>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755956" cy="368300"/>
            </a:xfrm>
            <a:prstGeom prst="rect">
              <a:avLst/>
            </a:prstGeom>
            <a:noFill/>
          </p:spPr>
          <p:txBody>
            <a:bodyPr wrap="square" rtlCol="0">
              <a:spAutoFit/>
            </a:bodyPr>
            <a:lstStyle/>
            <a:p>
              <a:pPr algn="dist"/>
              <a:r>
                <a:rPr lang="en-US" altLang="zh-CN"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年质量月宣传口号</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获取资料咨询微信：ansyingsj1">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2"/>
          <p:cNvSpPr/>
          <p:nvPr userDrawn="1"/>
        </p:nvSpPr>
        <p:spPr>
          <a:xfrm>
            <a:off x="157163" y="140494"/>
            <a:ext cx="11877675" cy="6577013"/>
          </a:xfrm>
          <a:prstGeom prst="rect">
            <a:avLst/>
          </a:prstGeom>
          <a:solidFill>
            <a:schemeClr val="bg1"/>
          </a:solidFill>
          <a:ln w="19050">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userDrawn="1"/>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平行四边形 18"/>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图片 26"/>
          <p:cNvPicPr>
            <a:picLocks noChangeAspect="1"/>
          </p:cNvPicPr>
          <p:nvPr userDrawn="1"/>
        </p:nvPicPr>
        <p:blipFill rotWithShape="1">
          <a:blip r:embed="rId2" cstate="print">
            <a:extLst>
              <a:ext uri="{28A0092B-C50C-407E-A947-70E740481C1C}">
                <a14:useLocalDpi xmlns:a14="http://schemas.microsoft.com/office/drawing/2010/main" val="0"/>
              </a:ext>
            </a:extLst>
          </a:blip>
          <a:srcRect l="5555" t="30833" r="30667" b="1"/>
          <a:stretch>
            <a:fillRect/>
          </a:stretch>
        </p:blipFill>
        <p:spPr>
          <a:xfrm rot="401526">
            <a:off x="10559361" y="5855779"/>
            <a:ext cx="1339303" cy="1161974"/>
          </a:xfrm>
          <a:prstGeom prst="rect">
            <a:avLst/>
          </a:prstGeom>
        </p:spPr>
      </p:pic>
      <p:grpSp>
        <p:nvGrpSpPr>
          <p:cNvPr id="28" name="组合 27"/>
          <p:cNvGrpSpPr/>
          <p:nvPr userDrawn="1"/>
        </p:nvGrpSpPr>
        <p:grpSpPr>
          <a:xfrm>
            <a:off x="342440" y="232988"/>
            <a:ext cx="2896060" cy="369332"/>
            <a:chOff x="4860614" y="1395038"/>
            <a:chExt cx="2896060" cy="369332"/>
          </a:xfrm>
        </p:grpSpPr>
        <p:cxnSp>
          <p:nvCxnSpPr>
            <p:cNvPr id="29" name="直接连接符 28"/>
            <p:cNvCxnSpPr/>
            <p:nvPr/>
          </p:nvCxnSpPr>
          <p:spPr>
            <a:xfrm>
              <a:off x="4860614" y="1581150"/>
              <a:ext cx="577609"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486125" y="1395038"/>
              <a:ext cx="2270549" cy="369332"/>
            </a:xfrm>
            <a:prstGeom prst="rect">
              <a:avLst/>
            </a:prstGeom>
            <a:noFill/>
          </p:spPr>
          <p:txBody>
            <a:bodyPr wrap="square" rtlCol="0">
              <a:spAutoFit/>
            </a:bodyPr>
            <a:lstStyle/>
            <a:p>
              <a:pPr algn="dist"/>
              <a:r>
                <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全国质量月倡议书</a:t>
              </a:r>
              <a:endParaRPr lang="zh-CN" altLang="en-US"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获取资料咨询微信：ansyingsj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8*获取资料咨询微信：ansyingsj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文黑-45简" panose="00020600040101010101" charset="-122"/>
            </a:endParaRPr>
          </a:p>
        </p:txBody>
      </p:sp>
      <p:sp>
        <p:nvSpPr>
          <p:cNvPr id="14" name="圆角矩形 13"/>
          <p:cNvSpPr/>
          <p:nvPr userDrawn="1"/>
        </p:nvSpPr>
        <p:spPr>
          <a:xfrm>
            <a:off x="120000" y="117000"/>
            <a:ext cx="11952000" cy="6624000"/>
          </a:xfrm>
          <a:prstGeom prst="roundRect">
            <a:avLst>
              <a:gd name="adj" fmla="val 1342"/>
            </a:avLst>
          </a:prstGeom>
          <a:solidFill>
            <a:srgbClr val="FFF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pic>
        <p:nvPicPr>
          <p:cNvPr id="7" name="图片 6" descr="15"/>
          <p:cNvPicPr>
            <a:picLocks noChangeAspect="1"/>
          </p:cNvPicPr>
          <p:nvPr userDrawn="1"/>
        </p:nvPicPr>
        <p:blipFill>
          <a:blip r:embed="rId7"/>
          <a:stretch>
            <a:fillRect/>
          </a:stretch>
        </p:blipFill>
        <p:spPr>
          <a:xfrm>
            <a:off x="2560892" y="5688330"/>
            <a:ext cx="7063870" cy="474345"/>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pic>
        <p:nvPicPr>
          <p:cNvPr id="3" name="图片 2" descr="C:/Users/Administrator/Desktop/二维码宣传素材/二维码宣传素材_03.jpg二维码宣传素材_03"/>
          <p:cNvPicPr>
            <a:picLocks noChangeAspect="1"/>
          </p:cNvPicPr>
          <p:nvPr userDrawn="1">
            <p:custDataLst>
              <p:tags r:id="rId2"/>
            </p:custDataLst>
          </p:nvPr>
        </p:nvPicPr>
        <p:blipFill>
          <a:blip r:embed="rId3"/>
          <a:srcRect l="7774" r="7774"/>
          <a:stretch>
            <a:fillRect/>
          </a:stretch>
        </p:blipFill>
        <p:spPr>
          <a:xfrm>
            <a:off x="1554798" y="332740"/>
            <a:ext cx="9081770" cy="6048375"/>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1"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3"/>
            </p:custDataLst>
          </p:nvPr>
        </p:nvSpPr>
        <p:spPr/>
        <p:txBody>
          <a:bodyPr/>
          <a:lstStyle/>
          <a:p>
            <a:endParaRPr lang="zh-CN" altLang="en-US"/>
          </a:p>
        </p:txBody>
      </p:sp>
      <p:sp>
        <p:nvSpPr>
          <p:cNvPr id="6" name="灯片编号占位符 5"/>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pic>
        <p:nvPicPr>
          <p:cNvPr id="2" name="图片 1" descr="C:/Users/Administrator/Desktop/二维码宣传素材/二维码宣传素材_03.jpg二维码宣传素材_03"/>
          <p:cNvPicPr>
            <a:picLocks noChangeAspect="1"/>
          </p:cNvPicPr>
          <p:nvPr userDrawn="1">
            <p:custDataLst>
              <p:tags r:id="rId5"/>
            </p:custDataLst>
          </p:nvPr>
        </p:nvPicPr>
        <p:blipFill>
          <a:blip r:embed="rId6"/>
          <a:srcRect l="7774" r="7774"/>
          <a:stretch>
            <a:fillRect/>
          </a:stretch>
        </p:blipFill>
        <p:spPr>
          <a:xfrm>
            <a:off x="1554798" y="332740"/>
            <a:ext cx="9081770" cy="6048375"/>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1"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ags" Target="../tags/tag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1" Type="http://schemas.openxmlformats.org/officeDocument/2006/relationships/theme" Target="../theme/theme2.xml"/><Relationship Id="rId10" Type="http://schemas.openxmlformats.org/officeDocument/2006/relationships/tags" Target="../tags/tag2.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slideLayout" Target="../slideLayouts/slideLayout25.xml"/><Relationship Id="rId7" Type="http://schemas.openxmlformats.org/officeDocument/2006/relationships/slideLayout" Target="../slideLayouts/slideLayout24.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3" Type="http://schemas.openxmlformats.org/officeDocument/2006/relationships/slideLayout" Target="../slideLayouts/slideLayout20.xml"/><Relationship Id="rId2" Type="http://schemas.openxmlformats.org/officeDocument/2006/relationships/slideLayout" Target="../slideLayouts/slideLayout19.xml"/><Relationship Id="rId18" Type="http://schemas.openxmlformats.org/officeDocument/2006/relationships/theme" Target="../theme/theme3.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slideLayout" Target="../slideLayouts/slideLayout28.xml"/><Relationship Id="rId10" Type="http://schemas.openxmlformats.org/officeDocument/2006/relationships/slideLayout" Target="../slideLayouts/slideLayout27.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ustDataLst>
      <p:tags r:id="rId9"/>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ustDataLst>
      <p:tags r:id="rId10"/>
    </p:custData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Lst>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3" Type="http://schemas.openxmlformats.org/officeDocument/2006/relationships/slideLayout" Target="../slideLayouts/slideLayout7.xml"/><Relationship Id="rId42" Type="http://schemas.openxmlformats.org/officeDocument/2006/relationships/tags" Target="../tags/tag103.xml"/><Relationship Id="rId41" Type="http://schemas.openxmlformats.org/officeDocument/2006/relationships/tags" Target="../tags/tag102.xml"/><Relationship Id="rId40" Type="http://schemas.openxmlformats.org/officeDocument/2006/relationships/tags" Target="../tags/tag101.xml"/><Relationship Id="rId4" Type="http://schemas.openxmlformats.org/officeDocument/2006/relationships/tags" Target="../tags/tag65.xml"/><Relationship Id="rId39" Type="http://schemas.openxmlformats.org/officeDocument/2006/relationships/tags" Target="../tags/tag100.xml"/><Relationship Id="rId38" Type="http://schemas.openxmlformats.org/officeDocument/2006/relationships/tags" Target="../tags/tag99.xml"/><Relationship Id="rId37" Type="http://schemas.openxmlformats.org/officeDocument/2006/relationships/tags" Target="../tags/tag98.xml"/><Relationship Id="rId36" Type="http://schemas.openxmlformats.org/officeDocument/2006/relationships/tags" Target="../tags/tag97.xml"/><Relationship Id="rId35" Type="http://schemas.openxmlformats.org/officeDocument/2006/relationships/tags" Target="../tags/tag96.xml"/><Relationship Id="rId34" Type="http://schemas.openxmlformats.org/officeDocument/2006/relationships/tags" Target="../tags/tag95.xml"/><Relationship Id="rId33" Type="http://schemas.openxmlformats.org/officeDocument/2006/relationships/tags" Target="../tags/tag94.xml"/><Relationship Id="rId32" Type="http://schemas.openxmlformats.org/officeDocument/2006/relationships/tags" Target="../tags/tag93.xml"/><Relationship Id="rId31" Type="http://schemas.openxmlformats.org/officeDocument/2006/relationships/tags" Target="../tags/tag92.xml"/><Relationship Id="rId30" Type="http://schemas.openxmlformats.org/officeDocument/2006/relationships/tags" Target="../tags/tag91.xml"/><Relationship Id="rId3" Type="http://schemas.openxmlformats.org/officeDocument/2006/relationships/tags" Target="../tags/tag64.xml"/><Relationship Id="rId29" Type="http://schemas.openxmlformats.org/officeDocument/2006/relationships/tags" Target="../tags/tag90.xml"/><Relationship Id="rId28" Type="http://schemas.openxmlformats.org/officeDocument/2006/relationships/tags" Target="../tags/tag89.xml"/><Relationship Id="rId27" Type="http://schemas.openxmlformats.org/officeDocument/2006/relationships/tags" Target="../tags/tag88.xml"/><Relationship Id="rId26" Type="http://schemas.openxmlformats.org/officeDocument/2006/relationships/tags" Target="../tags/tag87.xml"/><Relationship Id="rId25" Type="http://schemas.openxmlformats.org/officeDocument/2006/relationships/tags" Target="../tags/tag86.xml"/><Relationship Id="rId24" Type="http://schemas.openxmlformats.org/officeDocument/2006/relationships/tags" Target="../tags/tag85.xml"/><Relationship Id="rId23" Type="http://schemas.openxmlformats.org/officeDocument/2006/relationships/tags" Target="../tags/tag84.xml"/><Relationship Id="rId22" Type="http://schemas.openxmlformats.org/officeDocument/2006/relationships/tags" Target="../tags/tag83.xml"/><Relationship Id="rId21" Type="http://schemas.openxmlformats.org/officeDocument/2006/relationships/tags" Target="../tags/tag82.xml"/><Relationship Id="rId20" Type="http://schemas.openxmlformats.org/officeDocument/2006/relationships/tags" Target="../tags/tag81.xml"/><Relationship Id="rId2" Type="http://schemas.openxmlformats.org/officeDocument/2006/relationships/tags" Target="../tags/tag63.xml"/><Relationship Id="rId19" Type="http://schemas.openxmlformats.org/officeDocument/2006/relationships/tags" Target="../tags/tag80.xml"/><Relationship Id="rId18" Type="http://schemas.openxmlformats.org/officeDocument/2006/relationships/tags" Target="../tags/tag79.xml"/><Relationship Id="rId17" Type="http://schemas.openxmlformats.org/officeDocument/2006/relationships/tags" Target="../tags/tag78.xml"/><Relationship Id="rId16" Type="http://schemas.openxmlformats.org/officeDocument/2006/relationships/tags" Target="../tags/tag7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tags" Target="../tags/tag62.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4.xml"/><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08.xml"/><Relationship Id="rId4" Type="http://schemas.openxmlformats.org/officeDocument/2006/relationships/image" Target="../media/image11.png"/><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4.xml"/></Relationships>
</file>

<file path=ppt/slides/_rels/slide9.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4" Type="http://schemas.openxmlformats.org/officeDocument/2006/relationships/slideLayout" Target="../slideLayouts/slideLayout1.xml"/><Relationship Id="rId13" Type="http://schemas.openxmlformats.org/officeDocument/2006/relationships/tags" Target="../tags/tag12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tags" Target="../tags/tag115.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8.svg"/><Relationship Id="rId2" Type="http://schemas.openxmlformats.org/officeDocument/2006/relationships/image" Target="../media/image12.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8.svg"/><Relationship Id="rId2" Type="http://schemas.openxmlformats.org/officeDocument/2006/relationships/image" Target="../media/image13.pn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9.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0.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1.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8.svg"/><Relationship Id="rId2" Type="http://schemas.openxmlformats.org/officeDocument/2006/relationships/image" Target="../media/image13.pn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2.xml"/><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3.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4.xml"/><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5.xml"/><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4" Type="http://schemas.openxmlformats.org/officeDocument/2006/relationships/notesSlide" Target="../notesSlides/notesSlide1.xml"/><Relationship Id="rId33" Type="http://schemas.openxmlformats.org/officeDocument/2006/relationships/slideLayout" Target="../slideLayouts/slideLayout17.xml"/><Relationship Id="rId32" Type="http://schemas.openxmlformats.org/officeDocument/2006/relationships/tags" Target="../tags/tag167.xml"/><Relationship Id="rId31" Type="http://schemas.openxmlformats.org/officeDocument/2006/relationships/tags" Target="../tags/tag166.xml"/><Relationship Id="rId30" Type="http://schemas.openxmlformats.org/officeDocument/2006/relationships/tags" Target="../tags/tag165.xml"/><Relationship Id="rId3" Type="http://schemas.openxmlformats.org/officeDocument/2006/relationships/tags" Target="../tags/tag138.xml"/><Relationship Id="rId29" Type="http://schemas.openxmlformats.org/officeDocument/2006/relationships/tags" Target="../tags/tag164.xml"/><Relationship Id="rId28" Type="http://schemas.openxmlformats.org/officeDocument/2006/relationships/tags" Target="../tags/tag163.xml"/><Relationship Id="rId27" Type="http://schemas.openxmlformats.org/officeDocument/2006/relationships/tags" Target="../tags/tag162.xml"/><Relationship Id="rId26" Type="http://schemas.openxmlformats.org/officeDocument/2006/relationships/tags" Target="../tags/tag161.xml"/><Relationship Id="rId25" Type="http://schemas.openxmlformats.org/officeDocument/2006/relationships/tags" Target="../tags/tag160.xml"/><Relationship Id="rId24" Type="http://schemas.openxmlformats.org/officeDocument/2006/relationships/tags" Target="../tags/tag159.xml"/><Relationship Id="rId23" Type="http://schemas.openxmlformats.org/officeDocument/2006/relationships/tags" Target="../tags/tag158.xml"/><Relationship Id="rId22" Type="http://schemas.openxmlformats.org/officeDocument/2006/relationships/tags" Target="../tags/tag157.xml"/><Relationship Id="rId21" Type="http://schemas.openxmlformats.org/officeDocument/2006/relationships/tags" Target="../tags/tag156.xml"/><Relationship Id="rId20" Type="http://schemas.openxmlformats.org/officeDocument/2006/relationships/tags" Target="../tags/tag155.xml"/><Relationship Id="rId2" Type="http://schemas.openxmlformats.org/officeDocument/2006/relationships/tags" Target="../tags/tag137.xml"/><Relationship Id="rId19" Type="http://schemas.openxmlformats.org/officeDocument/2006/relationships/tags" Target="../tags/tag154.xml"/><Relationship Id="rId18" Type="http://schemas.openxmlformats.org/officeDocument/2006/relationships/tags" Target="../tags/tag153.xml"/><Relationship Id="rId17" Type="http://schemas.openxmlformats.org/officeDocument/2006/relationships/tags" Target="../tags/tag152.xml"/><Relationship Id="rId16" Type="http://schemas.openxmlformats.org/officeDocument/2006/relationships/tags" Target="../tags/tag151.xml"/><Relationship Id="rId15" Type="http://schemas.openxmlformats.org/officeDocument/2006/relationships/tags" Target="../tags/tag150.xml"/><Relationship Id="rId14" Type="http://schemas.openxmlformats.org/officeDocument/2006/relationships/tags" Target="../tags/tag149.xml"/><Relationship Id="rId13" Type="http://schemas.openxmlformats.org/officeDocument/2006/relationships/tags" Target="../tags/tag148.xml"/><Relationship Id="rId12" Type="http://schemas.openxmlformats.org/officeDocument/2006/relationships/tags" Target="../tags/tag147.xml"/><Relationship Id="rId11" Type="http://schemas.openxmlformats.org/officeDocument/2006/relationships/tags" Target="../tags/tag146.xml"/><Relationship Id="rId10" Type="http://schemas.openxmlformats.org/officeDocument/2006/relationships/tags" Target="../tags/tag145.xml"/><Relationship Id="rId1" Type="http://schemas.openxmlformats.org/officeDocument/2006/relationships/tags" Target="../tags/tag136.xml"/></Relationships>
</file>

<file path=ppt/slides/_rels/slide23.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tags" Target="../tags/tag175.xml"/><Relationship Id="rId7" Type="http://schemas.openxmlformats.org/officeDocument/2006/relationships/tags" Target="../tags/tag174.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34" Type="http://schemas.openxmlformats.org/officeDocument/2006/relationships/notesSlide" Target="../notesSlides/notesSlide2.xml"/><Relationship Id="rId33" Type="http://schemas.openxmlformats.org/officeDocument/2006/relationships/slideLayout" Target="../slideLayouts/slideLayout17.xml"/><Relationship Id="rId32" Type="http://schemas.openxmlformats.org/officeDocument/2006/relationships/tags" Target="../tags/tag199.xml"/><Relationship Id="rId31" Type="http://schemas.openxmlformats.org/officeDocument/2006/relationships/tags" Target="../tags/tag198.xml"/><Relationship Id="rId30" Type="http://schemas.openxmlformats.org/officeDocument/2006/relationships/tags" Target="../tags/tag197.xml"/><Relationship Id="rId3" Type="http://schemas.openxmlformats.org/officeDocument/2006/relationships/tags" Target="../tags/tag170.xml"/><Relationship Id="rId29" Type="http://schemas.openxmlformats.org/officeDocument/2006/relationships/tags" Target="../tags/tag196.xml"/><Relationship Id="rId28" Type="http://schemas.openxmlformats.org/officeDocument/2006/relationships/tags" Target="../tags/tag195.xml"/><Relationship Id="rId27" Type="http://schemas.openxmlformats.org/officeDocument/2006/relationships/tags" Target="../tags/tag194.xml"/><Relationship Id="rId26" Type="http://schemas.openxmlformats.org/officeDocument/2006/relationships/tags" Target="../tags/tag193.xml"/><Relationship Id="rId25" Type="http://schemas.openxmlformats.org/officeDocument/2006/relationships/tags" Target="../tags/tag192.xml"/><Relationship Id="rId24" Type="http://schemas.openxmlformats.org/officeDocument/2006/relationships/tags" Target="../tags/tag191.xml"/><Relationship Id="rId23" Type="http://schemas.openxmlformats.org/officeDocument/2006/relationships/tags" Target="../tags/tag190.xml"/><Relationship Id="rId22" Type="http://schemas.openxmlformats.org/officeDocument/2006/relationships/tags" Target="../tags/tag189.xml"/><Relationship Id="rId21" Type="http://schemas.openxmlformats.org/officeDocument/2006/relationships/tags" Target="../tags/tag188.xml"/><Relationship Id="rId20" Type="http://schemas.openxmlformats.org/officeDocument/2006/relationships/tags" Target="../tags/tag187.xml"/><Relationship Id="rId2" Type="http://schemas.openxmlformats.org/officeDocument/2006/relationships/tags" Target="../tags/tag169.xml"/><Relationship Id="rId19" Type="http://schemas.openxmlformats.org/officeDocument/2006/relationships/tags" Target="../tags/tag186.xml"/><Relationship Id="rId18" Type="http://schemas.openxmlformats.org/officeDocument/2006/relationships/tags" Target="../tags/tag185.xml"/><Relationship Id="rId17" Type="http://schemas.openxmlformats.org/officeDocument/2006/relationships/tags" Target="../tags/tag184.xml"/><Relationship Id="rId16" Type="http://schemas.openxmlformats.org/officeDocument/2006/relationships/tags" Target="../tags/tag183.xml"/><Relationship Id="rId15" Type="http://schemas.openxmlformats.org/officeDocument/2006/relationships/tags" Target="../tags/tag182.xml"/><Relationship Id="rId14" Type="http://schemas.openxmlformats.org/officeDocument/2006/relationships/tags" Target="../tags/tag181.xml"/><Relationship Id="rId13" Type="http://schemas.openxmlformats.org/officeDocument/2006/relationships/tags" Target="../tags/tag180.xml"/><Relationship Id="rId12" Type="http://schemas.openxmlformats.org/officeDocument/2006/relationships/tags" Target="../tags/tag179.xml"/><Relationship Id="rId11" Type="http://schemas.openxmlformats.org/officeDocument/2006/relationships/tags" Target="../tags/tag178.xml"/><Relationship Id="rId10" Type="http://schemas.openxmlformats.org/officeDocument/2006/relationships/tags" Target="../tags/tag177.xml"/><Relationship Id="rId1" Type="http://schemas.openxmlformats.org/officeDocument/2006/relationships/tags" Target="../tags/tag168.xml"/></Relationships>
</file>

<file path=ppt/slides/_rels/slide24.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0" Type="http://schemas.openxmlformats.org/officeDocument/2006/relationships/notesSlide" Target="../notesSlides/notesSlide3.xml"/><Relationship Id="rId2" Type="http://schemas.openxmlformats.org/officeDocument/2006/relationships/tags" Target="../tags/tag201.xml"/><Relationship Id="rId19" Type="http://schemas.openxmlformats.org/officeDocument/2006/relationships/slideLayout" Target="../slideLayouts/slideLayout17.xml"/><Relationship Id="rId18" Type="http://schemas.openxmlformats.org/officeDocument/2006/relationships/tags" Target="../tags/tag217.xml"/><Relationship Id="rId17" Type="http://schemas.openxmlformats.org/officeDocument/2006/relationships/tags" Target="../tags/tag216.xml"/><Relationship Id="rId16" Type="http://schemas.openxmlformats.org/officeDocument/2006/relationships/tags" Target="../tags/tag215.xml"/><Relationship Id="rId15" Type="http://schemas.openxmlformats.org/officeDocument/2006/relationships/tags" Target="../tags/tag214.xml"/><Relationship Id="rId14" Type="http://schemas.openxmlformats.org/officeDocument/2006/relationships/tags" Target="../tags/tag213.xml"/><Relationship Id="rId13" Type="http://schemas.openxmlformats.org/officeDocument/2006/relationships/tags" Target="../tags/tag212.xml"/><Relationship Id="rId12" Type="http://schemas.openxmlformats.org/officeDocument/2006/relationships/tags" Target="../tags/tag211.xml"/><Relationship Id="rId11" Type="http://schemas.openxmlformats.org/officeDocument/2006/relationships/tags" Target="../tags/tag210.xml"/><Relationship Id="rId10" Type="http://schemas.openxmlformats.org/officeDocument/2006/relationships/tags" Target="../tags/tag209.xml"/><Relationship Id="rId1" Type="http://schemas.openxmlformats.org/officeDocument/2006/relationships/tags" Target="../tags/tag200.xml"/></Relationships>
</file>

<file path=ppt/slides/_rels/slide25.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0" Type="http://schemas.openxmlformats.org/officeDocument/2006/relationships/notesSlide" Target="../notesSlides/notesSlide4.xml"/><Relationship Id="rId2" Type="http://schemas.openxmlformats.org/officeDocument/2006/relationships/tags" Target="../tags/tag219.xml"/><Relationship Id="rId19" Type="http://schemas.openxmlformats.org/officeDocument/2006/relationships/slideLayout" Target="../slideLayouts/slideLayout17.xml"/><Relationship Id="rId18" Type="http://schemas.openxmlformats.org/officeDocument/2006/relationships/tags" Target="../tags/tag235.xml"/><Relationship Id="rId17" Type="http://schemas.openxmlformats.org/officeDocument/2006/relationships/tags" Target="../tags/tag234.xml"/><Relationship Id="rId16" Type="http://schemas.openxmlformats.org/officeDocument/2006/relationships/tags" Target="../tags/tag233.xml"/><Relationship Id="rId15" Type="http://schemas.openxmlformats.org/officeDocument/2006/relationships/tags" Target="../tags/tag232.xml"/><Relationship Id="rId14" Type="http://schemas.openxmlformats.org/officeDocument/2006/relationships/tags" Target="../tags/tag231.xml"/><Relationship Id="rId13" Type="http://schemas.openxmlformats.org/officeDocument/2006/relationships/tags" Target="../tags/tag230.xml"/><Relationship Id="rId12" Type="http://schemas.openxmlformats.org/officeDocument/2006/relationships/tags" Target="../tags/tag229.xml"/><Relationship Id="rId11" Type="http://schemas.openxmlformats.org/officeDocument/2006/relationships/tags" Target="../tags/tag228.xml"/><Relationship Id="rId10" Type="http://schemas.openxmlformats.org/officeDocument/2006/relationships/tags" Target="../tags/tag227.xml"/><Relationship Id="rId1" Type="http://schemas.openxmlformats.org/officeDocument/2006/relationships/tags" Target="../tags/tag218.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7.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3" Type="http://schemas.openxmlformats.org/officeDocument/2006/relationships/tags" Target="../tags/tag238.xml"/><Relationship Id="rId2" Type="http://schemas.openxmlformats.org/officeDocument/2006/relationships/tags" Target="../tags/tag237.xml"/><Relationship Id="rId1" Type="http://schemas.openxmlformats.org/officeDocument/2006/relationships/tags" Target="../tags/tag23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242.xml"/><Relationship Id="rId1" Type="http://schemas.openxmlformats.org/officeDocument/2006/relationships/image" Target="../media/image16.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8.svg"/><Relationship Id="rId2" Type="http://schemas.openxmlformats.org/officeDocument/2006/relationships/image" Target="../media/image13.png"/><Relationship Id="rId1" Type="http://schemas.openxmlformats.org/officeDocument/2006/relationships/image" Target="../media/image6.png"/></Relationships>
</file>

<file path=ppt/slides/_rels/slide29.xml.rels><?xml version="1.0" encoding="UTF-8" standalone="yes"?>
<Relationships xmlns="http://schemas.openxmlformats.org/package/2006/relationships"><Relationship Id="rId9" Type="http://schemas.openxmlformats.org/officeDocument/2006/relationships/tags" Target="../tags/tag251.xml"/><Relationship Id="rId8" Type="http://schemas.openxmlformats.org/officeDocument/2006/relationships/tags" Target="../tags/tag250.xml"/><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3" Type="http://schemas.openxmlformats.org/officeDocument/2006/relationships/slideLayout" Target="../slideLayouts/slideLayout5.xml"/><Relationship Id="rId12" Type="http://schemas.openxmlformats.org/officeDocument/2006/relationships/tags" Target="../tags/tag254.xml"/><Relationship Id="rId11" Type="http://schemas.openxmlformats.org/officeDocument/2006/relationships/tags" Target="../tags/tag253.xml"/><Relationship Id="rId10" Type="http://schemas.openxmlformats.org/officeDocument/2006/relationships/tags" Target="../tags/tag252.xml"/><Relationship Id="rId1" Type="http://schemas.openxmlformats.org/officeDocument/2006/relationships/tags" Target="../tags/tag243.xml"/></Relationships>
</file>

<file path=ppt/slides/_rels/slide30.xml.rels><?xml version="1.0" encoding="UTF-8" standalone="yes"?>
<Relationships xmlns="http://schemas.openxmlformats.org/package/2006/relationships"><Relationship Id="rId9" Type="http://schemas.openxmlformats.org/officeDocument/2006/relationships/tags" Target="../tags/tag263.xml"/><Relationship Id="rId8" Type="http://schemas.openxmlformats.org/officeDocument/2006/relationships/tags" Target="../tags/tag262.xml"/><Relationship Id="rId7" Type="http://schemas.openxmlformats.org/officeDocument/2006/relationships/tags" Target="../tags/tag261.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tags" Target="../tags/tag257.xml"/><Relationship Id="rId20" Type="http://schemas.openxmlformats.org/officeDocument/2006/relationships/slideLayout" Target="../slideLayouts/slideLayout5.xml"/><Relationship Id="rId2" Type="http://schemas.openxmlformats.org/officeDocument/2006/relationships/tags" Target="../tags/tag256.xml"/><Relationship Id="rId19" Type="http://schemas.openxmlformats.org/officeDocument/2006/relationships/tags" Target="../tags/tag273.xml"/><Relationship Id="rId18" Type="http://schemas.openxmlformats.org/officeDocument/2006/relationships/tags" Target="../tags/tag272.xml"/><Relationship Id="rId17" Type="http://schemas.openxmlformats.org/officeDocument/2006/relationships/tags" Target="../tags/tag271.xml"/><Relationship Id="rId16" Type="http://schemas.openxmlformats.org/officeDocument/2006/relationships/tags" Target="../tags/tag270.xml"/><Relationship Id="rId15" Type="http://schemas.openxmlformats.org/officeDocument/2006/relationships/tags" Target="../tags/tag269.xml"/><Relationship Id="rId14" Type="http://schemas.openxmlformats.org/officeDocument/2006/relationships/tags" Target="../tags/tag268.xml"/><Relationship Id="rId13" Type="http://schemas.openxmlformats.org/officeDocument/2006/relationships/tags" Target="../tags/tag267.xml"/><Relationship Id="rId12" Type="http://schemas.openxmlformats.org/officeDocument/2006/relationships/tags" Target="../tags/tag266.xml"/><Relationship Id="rId11" Type="http://schemas.openxmlformats.org/officeDocument/2006/relationships/tags" Target="../tags/tag265.xml"/><Relationship Id="rId10" Type="http://schemas.openxmlformats.org/officeDocument/2006/relationships/tags" Target="../tags/tag264.xml"/><Relationship Id="rId1" Type="http://schemas.openxmlformats.org/officeDocument/2006/relationships/tags" Target="../tags/tag255.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8.svg"/><Relationship Id="rId2" Type="http://schemas.openxmlformats.org/officeDocument/2006/relationships/image" Target="../media/image13.png"/><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279.xml"/><Relationship Id="rId5" Type="http://schemas.openxmlformats.org/officeDocument/2006/relationships/tags" Target="../tags/tag278.xml"/><Relationship Id="rId4" Type="http://schemas.openxmlformats.org/officeDocument/2006/relationships/tags" Target="../tags/tag277.xml"/><Relationship Id="rId3" Type="http://schemas.openxmlformats.org/officeDocument/2006/relationships/tags" Target="../tags/tag276.xml"/><Relationship Id="rId2" Type="http://schemas.openxmlformats.org/officeDocument/2006/relationships/tags" Target="../tags/tag275.xml"/><Relationship Id="rId1" Type="http://schemas.openxmlformats.org/officeDocument/2006/relationships/tags" Target="../tags/tag274.xml"/></Relationships>
</file>

<file path=ppt/slides/_rels/slide33.xml.rels><?xml version="1.0" encoding="UTF-8" standalone="yes"?>
<Relationships xmlns="http://schemas.openxmlformats.org/package/2006/relationships"><Relationship Id="rId9" Type="http://schemas.openxmlformats.org/officeDocument/2006/relationships/tags" Target="../tags/tag288.xml"/><Relationship Id="rId8" Type="http://schemas.openxmlformats.org/officeDocument/2006/relationships/tags" Target="../tags/tag287.xml"/><Relationship Id="rId7" Type="http://schemas.openxmlformats.org/officeDocument/2006/relationships/tags" Target="../tags/tag286.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3" Type="http://schemas.openxmlformats.org/officeDocument/2006/relationships/tags" Target="../tags/tag282.xml"/><Relationship Id="rId2" Type="http://schemas.openxmlformats.org/officeDocument/2006/relationships/tags" Target="../tags/tag281.xml"/><Relationship Id="rId12" Type="http://schemas.openxmlformats.org/officeDocument/2006/relationships/slideLayout" Target="../slideLayouts/slideLayout6.xml"/><Relationship Id="rId11" Type="http://schemas.openxmlformats.org/officeDocument/2006/relationships/tags" Target="../tags/tag290.xml"/><Relationship Id="rId10" Type="http://schemas.openxmlformats.org/officeDocument/2006/relationships/tags" Target="../tags/tag289.xml"/><Relationship Id="rId1" Type="http://schemas.openxmlformats.org/officeDocument/2006/relationships/tags" Target="../tags/tag280.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3" name="任意多边形: 形状 32"/>
          <p:cNvSpPr/>
          <p:nvPr/>
        </p:nvSpPr>
        <p:spPr>
          <a:xfrm>
            <a:off x="66675" y="2494867"/>
            <a:ext cx="11868150" cy="6475155"/>
          </a:xfrm>
          <a:custGeom>
            <a:avLst/>
            <a:gdLst/>
            <a:ahLst/>
            <a:cxnLst/>
            <a:rect l="l" t="t" r="r" b="b"/>
            <a:pathLst>
              <a:path w="11034563" h="2198749">
                <a:moveTo>
                  <a:pt x="4731349" y="361117"/>
                </a:moveTo>
                <a:cubicBezTo>
                  <a:pt x="4726418" y="416990"/>
                  <a:pt x="4715326" y="470808"/>
                  <a:pt x="4698072" y="522572"/>
                </a:cubicBezTo>
                <a:lnTo>
                  <a:pt x="4479922" y="1189346"/>
                </a:lnTo>
                <a:lnTo>
                  <a:pt x="4988937" y="1189346"/>
                </a:lnTo>
                <a:lnTo>
                  <a:pt x="4772020" y="527502"/>
                </a:lnTo>
                <a:cubicBezTo>
                  <a:pt x="4758053" y="485598"/>
                  <a:pt x="4748193" y="430136"/>
                  <a:pt x="4742441" y="361117"/>
                </a:cubicBezTo>
                <a:close/>
                <a:moveTo>
                  <a:pt x="941617" y="352490"/>
                </a:moveTo>
                <a:cubicBezTo>
                  <a:pt x="782216" y="352490"/>
                  <a:pt x="656708" y="411649"/>
                  <a:pt x="565093" y="529967"/>
                </a:cubicBezTo>
                <a:cubicBezTo>
                  <a:pt x="473479" y="648286"/>
                  <a:pt x="427672" y="801524"/>
                  <a:pt x="427672" y="989683"/>
                </a:cubicBezTo>
                <a:cubicBezTo>
                  <a:pt x="427672" y="1175377"/>
                  <a:pt x="472452" y="1327178"/>
                  <a:pt x="562012" y="1445086"/>
                </a:cubicBezTo>
                <a:cubicBezTo>
                  <a:pt x="651573" y="1562993"/>
                  <a:pt x="774410" y="1621947"/>
                  <a:pt x="930525" y="1621947"/>
                </a:cubicBezTo>
                <a:cubicBezTo>
                  <a:pt x="1089926" y="1621947"/>
                  <a:pt x="1213996" y="1565458"/>
                  <a:pt x="1302735" y="1452481"/>
                </a:cubicBezTo>
                <a:cubicBezTo>
                  <a:pt x="1391473" y="1339503"/>
                  <a:pt x="1435843" y="1187702"/>
                  <a:pt x="1435843" y="997078"/>
                </a:cubicBezTo>
                <a:cubicBezTo>
                  <a:pt x="1435843" y="798238"/>
                  <a:pt x="1392706" y="641096"/>
                  <a:pt x="1306432" y="525654"/>
                </a:cubicBezTo>
                <a:cubicBezTo>
                  <a:pt x="1220158" y="410211"/>
                  <a:pt x="1098553" y="352490"/>
                  <a:pt x="941617" y="352490"/>
                </a:cubicBezTo>
                <a:close/>
                <a:moveTo>
                  <a:pt x="9397826" y="32044"/>
                </a:moveTo>
                <a:lnTo>
                  <a:pt x="9862472" y="32044"/>
                </a:lnTo>
                <a:lnTo>
                  <a:pt x="10182917" y="761674"/>
                </a:lnTo>
                <a:cubicBezTo>
                  <a:pt x="10189490" y="776464"/>
                  <a:pt x="10204690" y="826585"/>
                  <a:pt x="10228519" y="912037"/>
                </a:cubicBezTo>
                <a:lnTo>
                  <a:pt x="10233449" y="912037"/>
                </a:lnTo>
                <a:cubicBezTo>
                  <a:pt x="10243309" y="854521"/>
                  <a:pt x="10256866" y="805633"/>
                  <a:pt x="10274121" y="765372"/>
                </a:cubicBezTo>
                <a:lnTo>
                  <a:pt x="10603194" y="32044"/>
                </a:lnTo>
                <a:lnTo>
                  <a:pt x="11034563" y="32044"/>
                </a:lnTo>
                <a:lnTo>
                  <a:pt x="10410927" y="1259597"/>
                </a:lnTo>
                <a:lnTo>
                  <a:pt x="10410927" y="1941160"/>
                </a:lnTo>
                <a:lnTo>
                  <a:pt x="10004207" y="1941160"/>
                </a:lnTo>
                <a:lnTo>
                  <a:pt x="10004207" y="1266992"/>
                </a:lnTo>
                <a:close/>
                <a:moveTo>
                  <a:pt x="7846590" y="32044"/>
                </a:moveTo>
                <a:lnTo>
                  <a:pt x="9342824" y="32044"/>
                </a:lnTo>
                <a:lnTo>
                  <a:pt x="9342824" y="364815"/>
                </a:lnTo>
                <a:lnTo>
                  <a:pt x="8798067" y="364815"/>
                </a:lnTo>
                <a:lnTo>
                  <a:pt x="8798067" y="1941160"/>
                </a:lnTo>
                <a:lnTo>
                  <a:pt x="8390115" y="1941160"/>
                </a:lnTo>
                <a:lnTo>
                  <a:pt x="8390115" y="364815"/>
                </a:lnTo>
                <a:lnTo>
                  <a:pt x="7846590" y="364815"/>
                </a:lnTo>
                <a:close/>
                <a:moveTo>
                  <a:pt x="7214443" y="32044"/>
                </a:moveTo>
                <a:lnTo>
                  <a:pt x="7621162" y="32044"/>
                </a:lnTo>
                <a:lnTo>
                  <a:pt x="7621162" y="1941160"/>
                </a:lnTo>
                <a:lnTo>
                  <a:pt x="7214443" y="1941160"/>
                </a:lnTo>
                <a:close/>
                <a:moveTo>
                  <a:pt x="5872650" y="32044"/>
                </a:moveTo>
                <a:lnTo>
                  <a:pt x="6279370" y="32044"/>
                </a:lnTo>
                <a:lnTo>
                  <a:pt x="6279370" y="1608390"/>
                </a:lnTo>
                <a:lnTo>
                  <a:pt x="6992977" y="1608390"/>
                </a:lnTo>
                <a:lnTo>
                  <a:pt x="6992977" y="1941160"/>
                </a:lnTo>
                <a:lnTo>
                  <a:pt x="5872650" y="1941160"/>
                </a:lnTo>
                <a:close/>
                <a:moveTo>
                  <a:pt x="4508270" y="32044"/>
                </a:moveTo>
                <a:lnTo>
                  <a:pt x="4986472" y="32044"/>
                </a:lnTo>
                <a:lnTo>
                  <a:pt x="5671732" y="1941160"/>
                </a:lnTo>
                <a:lnTo>
                  <a:pt x="5228039" y="1941160"/>
                </a:lnTo>
                <a:lnTo>
                  <a:pt x="5085071" y="1503629"/>
                </a:lnTo>
                <a:lnTo>
                  <a:pt x="4391184" y="1503629"/>
                </a:lnTo>
                <a:lnTo>
                  <a:pt x="4250680" y="1941160"/>
                </a:lnTo>
                <a:lnTo>
                  <a:pt x="3809451" y="1941160"/>
                </a:lnTo>
                <a:close/>
                <a:moveTo>
                  <a:pt x="2128656" y="32044"/>
                </a:moveTo>
                <a:lnTo>
                  <a:pt x="2536608" y="32044"/>
                </a:lnTo>
                <a:lnTo>
                  <a:pt x="2536608" y="1144976"/>
                </a:lnTo>
                <a:cubicBezTo>
                  <a:pt x="2536608" y="1462957"/>
                  <a:pt x="2661910" y="1621947"/>
                  <a:pt x="2912516" y="1621947"/>
                </a:cubicBezTo>
                <a:cubicBezTo>
                  <a:pt x="3159012" y="1621947"/>
                  <a:pt x="3282260" y="1468708"/>
                  <a:pt x="3282260" y="1162231"/>
                </a:cubicBezTo>
                <a:lnTo>
                  <a:pt x="3282260" y="32044"/>
                </a:lnTo>
                <a:lnTo>
                  <a:pt x="3688980" y="32044"/>
                </a:lnTo>
                <a:lnTo>
                  <a:pt x="3688980" y="1120327"/>
                </a:lnTo>
                <a:cubicBezTo>
                  <a:pt x="3688980" y="1689734"/>
                  <a:pt x="3424406" y="1974437"/>
                  <a:pt x="2895261" y="1974437"/>
                </a:cubicBezTo>
                <a:cubicBezTo>
                  <a:pt x="2384191" y="1974437"/>
                  <a:pt x="2128656" y="1697129"/>
                  <a:pt x="2128656" y="1142511"/>
                </a:cubicBezTo>
                <a:close/>
                <a:moveTo>
                  <a:pt x="953942" y="0"/>
                </a:moveTo>
                <a:cubicBezTo>
                  <a:pt x="1226732" y="0"/>
                  <a:pt x="1446319" y="90793"/>
                  <a:pt x="1612704" y="272378"/>
                </a:cubicBezTo>
                <a:cubicBezTo>
                  <a:pt x="1779089" y="453964"/>
                  <a:pt x="1862282" y="687314"/>
                  <a:pt x="1862282" y="972429"/>
                </a:cubicBezTo>
                <a:cubicBezTo>
                  <a:pt x="1862282" y="1269868"/>
                  <a:pt x="1775597" y="1511435"/>
                  <a:pt x="1602228" y="1697129"/>
                </a:cubicBezTo>
                <a:cubicBezTo>
                  <a:pt x="1591547" y="1708632"/>
                  <a:pt x="1580865" y="1719724"/>
                  <a:pt x="1570183" y="1730406"/>
                </a:cubicBezTo>
                <a:lnTo>
                  <a:pt x="2055782" y="2198749"/>
                </a:lnTo>
                <a:lnTo>
                  <a:pt x="1453097" y="2198749"/>
                </a:lnTo>
                <a:lnTo>
                  <a:pt x="1199206" y="1939928"/>
                </a:lnTo>
                <a:cubicBezTo>
                  <a:pt x="1113754" y="1962934"/>
                  <a:pt x="1021728" y="1974437"/>
                  <a:pt x="923130" y="1974437"/>
                </a:cubicBezTo>
                <a:cubicBezTo>
                  <a:pt x="649518" y="1974437"/>
                  <a:pt x="427261" y="1884671"/>
                  <a:pt x="256357" y="1705140"/>
                </a:cubicBezTo>
                <a:cubicBezTo>
                  <a:pt x="85452" y="1525608"/>
                  <a:pt x="0" y="1294517"/>
                  <a:pt x="0" y="1011868"/>
                </a:cubicBezTo>
                <a:cubicBezTo>
                  <a:pt x="0" y="712785"/>
                  <a:pt x="87301" y="469370"/>
                  <a:pt x="261903" y="281622"/>
                </a:cubicBezTo>
                <a:cubicBezTo>
                  <a:pt x="436504" y="93874"/>
                  <a:pt x="667184" y="0"/>
                  <a:pt x="953942" y="0"/>
                </a:cubicBezTo>
                <a:close/>
              </a:path>
            </a:pathLst>
          </a:custGeom>
          <a:solidFill>
            <a:srgbClr val="F2AF19">
              <a:alpha val="42000"/>
            </a:srgbClr>
          </a:solidFill>
          <a:ln>
            <a:noFill/>
          </a:ln>
          <a:scene3d>
            <a:camera prst="perspectiveRelaxedModerately">
              <a:rot lat="16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6" name="组合 55"/>
          <p:cNvGrpSpPr/>
          <p:nvPr/>
        </p:nvGrpSpPr>
        <p:grpSpPr>
          <a:xfrm>
            <a:off x="0" y="6229350"/>
            <a:ext cx="12192000" cy="648322"/>
            <a:chOff x="0" y="6210300"/>
            <a:chExt cx="12192000" cy="648322"/>
          </a:xfrm>
        </p:grpSpPr>
        <p:sp>
          <p:nvSpPr>
            <p:cNvPr id="40" name="矩形 39"/>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平行四边形 41"/>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平行四边形 43"/>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平行四边形 46"/>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52"/>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0" name="图片 59"/>
          <p:cNvPicPr>
            <a:picLocks noChangeAspect="1"/>
          </p:cNvPicPr>
          <p:nvPr/>
        </p:nvPicPr>
        <p:blipFill rotWithShape="1">
          <a:blip r:embed="rId1" cstate="print">
            <a:extLst>
              <a:ext uri="{28A0092B-C50C-407E-A947-70E740481C1C}">
                <a14:useLocalDpi xmlns:a14="http://schemas.microsoft.com/office/drawing/2010/main" val="0"/>
              </a:ext>
            </a:extLst>
          </a:blip>
          <a:srcRect t="26944"/>
          <a:stretch>
            <a:fillRect/>
          </a:stretch>
        </p:blipFill>
        <p:spPr>
          <a:xfrm>
            <a:off x="7811919" y="4504319"/>
            <a:ext cx="2607605" cy="1905000"/>
          </a:xfrm>
          <a:prstGeom prst="rect">
            <a:avLst/>
          </a:prstGeom>
        </p:spPr>
      </p:pic>
      <p:sp>
        <p:nvSpPr>
          <p:cNvPr id="68" name="矩形 67"/>
          <p:cNvSpPr/>
          <p:nvPr/>
        </p:nvSpPr>
        <p:spPr>
          <a:xfrm>
            <a:off x="2144962" y="1900308"/>
            <a:ext cx="8370638" cy="1862048"/>
          </a:xfrm>
          <a:prstGeom prst="rect">
            <a:avLst/>
          </a:prstGeom>
          <a:gradFill flip="none" rotWithShape="1">
            <a:gsLst>
              <a:gs pos="0">
                <a:schemeClr val="tx1">
                  <a:lumMod val="65000"/>
                  <a:lumOff val="35000"/>
                  <a:alpha val="14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3" name="组合 62"/>
          <p:cNvGrpSpPr/>
          <p:nvPr/>
        </p:nvGrpSpPr>
        <p:grpSpPr>
          <a:xfrm>
            <a:off x="1499743" y="933540"/>
            <a:ext cx="1747638" cy="1872245"/>
            <a:chOff x="3462002" y="-1113354"/>
            <a:chExt cx="1747638" cy="1872245"/>
          </a:xfrm>
          <a:effectLst/>
        </p:grpSpPr>
        <p:sp>
          <p:nvSpPr>
            <p:cNvPr id="62" name="文本框 61"/>
            <p:cNvSpPr txBox="1"/>
            <p:nvPr/>
          </p:nvSpPr>
          <p:spPr>
            <a:xfrm>
              <a:off x="3462002" y="-1103157"/>
              <a:ext cx="1747638" cy="1862048"/>
            </a:xfrm>
            <a:prstGeom prst="rect">
              <a:avLst/>
            </a:prstGeom>
            <a:noFill/>
          </p:spPr>
          <p:txBody>
            <a:bodyPr wrap="square" rtlCol="0">
              <a:spAutoFit/>
            </a:bodyPr>
            <a:lstStyle/>
            <a:p>
              <a:pPr algn="dist"/>
              <a:r>
                <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rPr>
                <a:t>全</a:t>
              </a:r>
              <a:endPar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endParaRPr>
            </a:p>
          </p:txBody>
        </p:sp>
        <p:sp>
          <p:nvSpPr>
            <p:cNvPr id="61" name="文本框 60"/>
            <p:cNvSpPr txBox="1"/>
            <p:nvPr/>
          </p:nvSpPr>
          <p:spPr>
            <a:xfrm>
              <a:off x="3464085" y="-1113354"/>
              <a:ext cx="1731850" cy="1862048"/>
            </a:xfrm>
            <a:prstGeom prst="rect">
              <a:avLst/>
            </a:prstGeom>
            <a:noFill/>
            <a:effectLst/>
          </p:spPr>
          <p:txBody>
            <a:bodyPr wrap="square" rtlCol="0">
              <a:spAutoFit/>
            </a:bodyPr>
            <a:lstStyle/>
            <a:p>
              <a:pPr algn="dist"/>
              <a:r>
                <a:rPr lang="zh-CN" altLang="en-US" sz="11500" dirty="0">
                  <a:solidFill>
                    <a:srgbClr val="F2AF19"/>
                  </a:solidFill>
                  <a:latin typeface="三极综艺简体120" panose="00000500000000000000" pitchFamily="2" charset="-122"/>
                  <a:ea typeface="三极综艺简体120" panose="00000500000000000000" pitchFamily="2" charset="-122"/>
                </a:rPr>
                <a:t>全</a:t>
              </a:r>
              <a:endParaRPr lang="zh-CN" altLang="en-US" sz="11500" dirty="0">
                <a:solidFill>
                  <a:srgbClr val="F2AF19"/>
                </a:solidFill>
                <a:latin typeface="三极综艺简体120" panose="00000500000000000000" pitchFamily="2" charset="-122"/>
                <a:ea typeface="三极综艺简体120" panose="00000500000000000000" pitchFamily="2" charset="-122"/>
              </a:endParaRPr>
            </a:p>
          </p:txBody>
        </p:sp>
      </p:grpSp>
      <p:grpSp>
        <p:nvGrpSpPr>
          <p:cNvPr id="69" name="组合 68"/>
          <p:cNvGrpSpPr/>
          <p:nvPr/>
        </p:nvGrpSpPr>
        <p:grpSpPr>
          <a:xfrm>
            <a:off x="1496843" y="2462301"/>
            <a:ext cx="1750538" cy="1884203"/>
            <a:chOff x="3459102" y="-1125312"/>
            <a:chExt cx="1750538" cy="1884203"/>
          </a:xfrm>
          <a:effectLst/>
        </p:grpSpPr>
        <p:sp>
          <p:nvSpPr>
            <p:cNvPr id="70" name="文本框 69"/>
            <p:cNvSpPr txBox="1"/>
            <p:nvPr/>
          </p:nvSpPr>
          <p:spPr>
            <a:xfrm>
              <a:off x="3462002" y="-1103157"/>
              <a:ext cx="1747638" cy="1862048"/>
            </a:xfrm>
            <a:prstGeom prst="rect">
              <a:avLst/>
            </a:prstGeom>
            <a:noFill/>
          </p:spPr>
          <p:txBody>
            <a:bodyPr wrap="square" rtlCol="0">
              <a:spAutoFit/>
            </a:bodyPr>
            <a:lstStyle/>
            <a:p>
              <a:pPr algn="dist"/>
              <a:r>
                <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rPr>
                <a:t>国</a:t>
              </a:r>
              <a:endPar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endParaRPr>
            </a:p>
          </p:txBody>
        </p:sp>
        <p:sp>
          <p:nvSpPr>
            <p:cNvPr id="71" name="文本框 70"/>
            <p:cNvSpPr txBox="1"/>
            <p:nvPr/>
          </p:nvSpPr>
          <p:spPr>
            <a:xfrm>
              <a:off x="3459102" y="-1125312"/>
              <a:ext cx="1731850" cy="1862048"/>
            </a:xfrm>
            <a:prstGeom prst="rect">
              <a:avLst/>
            </a:prstGeom>
            <a:noFill/>
            <a:effectLst/>
          </p:spPr>
          <p:txBody>
            <a:bodyPr wrap="square" rtlCol="0">
              <a:spAutoFit/>
            </a:bodyPr>
            <a:lstStyle/>
            <a:p>
              <a:pPr algn="dist"/>
              <a:r>
                <a:rPr lang="zh-CN" altLang="en-US" sz="11500" dirty="0">
                  <a:solidFill>
                    <a:srgbClr val="F2AF19"/>
                  </a:solidFill>
                  <a:latin typeface="三极综艺简体120" panose="00000500000000000000" pitchFamily="2" charset="-122"/>
                  <a:ea typeface="三极综艺简体120" panose="00000500000000000000" pitchFamily="2" charset="-122"/>
                </a:rPr>
                <a:t>国</a:t>
              </a:r>
              <a:endParaRPr lang="zh-CN" altLang="en-US" sz="11500" dirty="0">
                <a:solidFill>
                  <a:srgbClr val="F2AF19"/>
                </a:solidFill>
                <a:latin typeface="三极综艺简体120" panose="00000500000000000000" pitchFamily="2" charset="-122"/>
                <a:ea typeface="三极综艺简体120" panose="00000500000000000000" pitchFamily="2" charset="-122"/>
              </a:endParaRPr>
            </a:p>
          </p:txBody>
        </p:sp>
      </p:grpSp>
      <p:sp>
        <p:nvSpPr>
          <p:cNvPr id="72" name="文本框 71"/>
          <p:cNvSpPr txBox="1"/>
          <p:nvPr/>
        </p:nvSpPr>
        <p:spPr>
          <a:xfrm>
            <a:off x="3085824" y="1976508"/>
            <a:ext cx="7964949" cy="1862048"/>
          </a:xfrm>
          <a:prstGeom prst="rect">
            <a:avLst/>
          </a:prstGeom>
          <a:noFill/>
        </p:spPr>
        <p:txBody>
          <a:bodyPr wrap="square" rtlCol="0">
            <a:spAutoFit/>
          </a:bodyPr>
          <a:lstStyle/>
          <a:p>
            <a:pPr algn="dist"/>
            <a:r>
              <a:rPr lang="zh-CN" altLang="en-US" sz="115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质量月活动</a:t>
            </a:r>
            <a:endParaRPr lang="zh-CN" altLang="en-US" sz="115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pic>
        <p:nvPicPr>
          <p:cNvPr id="76" name="图片 75"/>
          <p:cNvPicPr>
            <a:picLocks noChangeAspect="1"/>
          </p:cNvPicPr>
          <p:nvPr/>
        </p:nvPicPr>
        <p:blipFill rotWithShape="1">
          <a:blip r:embed="rId2" cstate="print">
            <a:extLst>
              <a:ext uri="{28A0092B-C50C-407E-A947-70E740481C1C}">
                <a14:useLocalDpi xmlns:a14="http://schemas.microsoft.com/office/drawing/2010/main" val="0"/>
              </a:ext>
            </a:extLst>
          </a:blip>
          <a:srcRect l="7517" t="1814" r="29720" b="12683"/>
          <a:stretch>
            <a:fillRect/>
          </a:stretch>
        </p:blipFill>
        <p:spPr>
          <a:xfrm flipH="1">
            <a:off x="400047" y="4324349"/>
            <a:ext cx="2184995" cy="2381251"/>
          </a:xfrm>
          <a:prstGeom prst="rect">
            <a:avLst/>
          </a:prstGeom>
        </p:spPr>
      </p:pic>
      <p:sp>
        <p:nvSpPr>
          <p:cNvPr id="77" name="开路设计11"/>
          <p:cNvSpPr txBox="1"/>
          <p:nvPr/>
        </p:nvSpPr>
        <p:spPr>
          <a:xfrm>
            <a:off x="7152539" y="283211"/>
            <a:ext cx="4810861" cy="306705"/>
          </a:xfrm>
          <a:prstGeom prst="rect">
            <a:avLst/>
          </a:prstGeom>
          <a:noFill/>
        </p:spPr>
        <p:txBody>
          <a:bodyPr wrap="square" rtlCol="0">
            <a:spAutoFit/>
          </a:bodyPr>
          <a:lstStyle/>
          <a:p>
            <a:pPr algn="dist"/>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汉仪劲楷简" panose="00020600040101010101" charset="-122"/>
              </a:rPr>
              <a:t>增强质量技术基础能力 提升质量安全保障水平</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汉仪劲楷简" panose="00020600040101010101" charset="-122"/>
            </a:endParaRPr>
          </a:p>
        </p:txBody>
      </p:sp>
      <p:grpSp>
        <p:nvGrpSpPr>
          <p:cNvPr id="82" name="组合 81"/>
          <p:cNvGrpSpPr/>
          <p:nvPr/>
        </p:nvGrpSpPr>
        <p:grpSpPr>
          <a:xfrm>
            <a:off x="4377808" y="1356938"/>
            <a:ext cx="5380981" cy="461665"/>
            <a:chOff x="4190632" y="1356938"/>
            <a:chExt cx="5380981" cy="461665"/>
          </a:xfrm>
        </p:grpSpPr>
        <p:cxnSp>
          <p:nvCxnSpPr>
            <p:cNvPr id="79" name="直接连接符 78"/>
            <p:cNvCxnSpPr/>
            <p:nvPr/>
          </p:nvCxnSpPr>
          <p:spPr>
            <a:xfrm>
              <a:off x="4190632" y="1581150"/>
              <a:ext cx="1247591"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80" name="文本框 79"/>
            <p:cNvSpPr txBox="1"/>
            <p:nvPr/>
          </p:nvSpPr>
          <p:spPr>
            <a:xfrm>
              <a:off x="5505175" y="1356938"/>
              <a:ext cx="2800625" cy="461665"/>
            </a:xfrm>
            <a:prstGeom prst="rect">
              <a:avLst/>
            </a:prstGeom>
            <a:noFill/>
          </p:spPr>
          <p:txBody>
            <a:bodyPr wrap="square" rtlCol="0">
              <a:spAutoFit/>
            </a:bodyPr>
            <a:lstStyle/>
            <a:p>
              <a:pPr algn="dist"/>
              <a:r>
                <a:rPr lang="zh-CN" altLang="en-US" sz="2400" dirty="0">
                  <a:ln w="6350">
                    <a:noFill/>
                  </a:ln>
                  <a:solidFill>
                    <a:schemeClr val="tx1">
                      <a:lumMod val="75000"/>
                      <a:lumOff val="25000"/>
                    </a:schemeClr>
                  </a:solidFill>
                  <a:latin typeface="微软雅黑" panose="020B0503020204020204" pitchFamily="34" charset="-122"/>
                  <a:ea typeface="微软雅黑" panose="020B0503020204020204" pitchFamily="34" charset="-122"/>
                </a:rPr>
                <a:t>重点内容学习贯彻</a:t>
              </a:r>
              <a:endParaRPr lang="zh-CN" altLang="en-US" sz="2400"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8324022" y="1581150"/>
              <a:ext cx="1247591"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3331379" y="4340755"/>
            <a:ext cx="7508763" cy="306705"/>
            <a:chOff x="2886249" y="4035955"/>
            <a:chExt cx="7508763" cy="306705"/>
          </a:xfrm>
        </p:grpSpPr>
        <p:sp>
          <p:nvSpPr>
            <p:cNvPr id="83" name="椭圆 82"/>
            <p:cNvSpPr/>
            <p:nvPr/>
          </p:nvSpPr>
          <p:spPr>
            <a:xfrm>
              <a:off x="2886249" y="4107179"/>
              <a:ext cx="160021" cy="160021"/>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8830546" y="4035955"/>
              <a:ext cx="1564466" cy="306705"/>
              <a:chOff x="6503844" y="4035955"/>
              <a:chExt cx="1564466" cy="306705"/>
            </a:xfrm>
          </p:grpSpPr>
          <p:sp>
            <p:nvSpPr>
              <p:cNvPr id="87" name="椭圆 86"/>
              <p:cNvSpPr/>
              <p:nvPr/>
            </p:nvSpPr>
            <p:spPr>
              <a:xfrm>
                <a:off x="6503844" y="4094479"/>
                <a:ext cx="160021" cy="160021"/>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6672439" y="4035955"/>
                <a:ext cx="1395871" cy="306705"/>
              </a:xfrm>
              <a:prstGeom prst="rect">
                <a:avLst/>
              </a:prstGeom>
              <a:noFill/>
            </p:spPr>
            <p:txBody>
              <a:bodyPr wrap="square" rtlCol="0">
                <a:spAutoFit/>
              </a:bodyPr>
              <a:lstStyle/>
              <a:p>
                <a:pPr algn="dist"/>
                <a:r>
                  <a:rPr lang="zh-CN" altLang="en-US" sz="1400">
                    <a:ln w="6350">
                      <a:noFill/>
                    </a:ln>
                    <a:solidFill>
                      <a:schemeClr val="bg1">
                        <a:lumMod val="50000"/>
                      </a:schemeClr>
                    </a:solidFill>
                    <a:latin typeface="微软雅黑" panose="020B0503020204020204" pitchFamily="34" charset="-122"/>
                    <a:ea typeface="微软雅黑" panose="020B0503020204020204" pitchFamily="34" charset="-122"/>
                  </a:rPr>
                  <a:t>时间：</a:t>
                </a:r>
                <a:r>
                  <a:rPr lang="en-US" altLang="zh-CN" sz="1400">
                    <a:ln w="6350">
                      <a:noFill/>
                    </a:ln>
                    <a:solidFill>
                      <a:schemeClr val="bg1">
                        <a:lumMod val="50000"/>
                      </a:schemeClr>
                    </a:solidFill>
                    <a:latin typeface="微软雅黑" panose="020B0503020204020204" pitchFamily="34" charset="-122"/>
                    <a:ea typeface="微软雅黑" panose="020B0503020204020204" pitchFamily="34" charset="-122"/>
                  </a:rPr>
                  <a:t>2026</a:t>
                </a:r>
                <a:r>
                  <a:rPr lang="en-US" altLang="zh-CN" sz="1400">
                    <a:ln w="6350">
                      <a:noFill/>
                    </a:ln>
                    <a:solidFill>
                      <a:schemeClr val="bg1">
                        <a:lumMod val="50000"/>
                      </a:schemeClr>
                    </a:solidFill>
                    <a:latin typeface="微软雅黑" panose="020B0503020204020204" pitchFamily="34" charset="-122"/>
                    <a:ea typeface="微软雅黑" panose="020B0503020204020204" pitchFamily="34" charset="-122"/>
                  </a:rPr>
                  <a:t>.9</a:t>
                </a:r>
                <a:endParaRPr lang="zh-CN" altLang="en-US" sz="1400" dirty="0">
                  <a:ln w="6350">
                    <a:noFill/>
                  </a:ln>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inVertical)">
                                      <p:cBhvr>
                                        <p:cTn id="7" dur="750"/>
                                        <p:tgtEl>
                                          <p:spTgt spid="56"/>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right)">
                                      <p:cBhvr>
                                        <p:cTn id="11" dur="750"/>
                                        <p:tgtEl>
                                          <p:spTgt spid="77"/>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750"/>
                                        <p:tgtEl>
                                          <p:spTgt spid="33"/>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750"/>
                                        <p:tgtEl>
                                          <p:spTgt spid="76"/>
                                        </p:tgtEl>
                                      </p:cBhvr>
                                    </p:animEffect>
                                    <p:anim calcmode="lin" valueType="num">
                                      <p:cBhvr>
                                        <p:cTn id="20" dur="750" fill="hold"/>
                                        <p:tgtEl>
                                          <p:spTgt spid="76"/>
                                        </p:tgtEl>
                                        <p:attrNameLst>
                                          <p:attrName>ppt_x</p:attrName>
                                        </p:attrNameLst>
                                      </p:cBhvr>
                                      <p:tavLst>
                                        <p:tav tm="0">
                                          <p:val>
                                            <p:strVal val="#ppt_x"/>
                                          </p:val>
                                        </p:tav>
                                        <p:tav tm="100000">
                                          <p:val>
                                            <p:strVal val="#ppt_x"/>
                                          </p:val>
                                        </p:tav>
                                      </p:tavLst>
                                    </p:anim>
                                    <p:anim calcmode="lin" valueType="num">
                                      <p:cBhvr>
                                        <p:cTn id="21" dur="750" fill="hold"/>
                                        <p:tgtEl>
                                          <p:spTgt spid="76"/>
                                        </p:tgtEl>
                                        <p:attrNameLst>
                                          <p:attrName>ppt_y</p:attrName>
                                        </p:attrNameLst>
                                      </p:cBhvr>
                                      <p:tavLst>
                                        <p:tav tm="0">
                                          <p:val>
                                            <p:strVal val="#ppt_y+.1"/>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additive="base">
                                        <p:cTn id="24" dur="750" fill="hold"/>
                                        <p:tgtEl>
                                          <p:spTgt spid="60"/>
                                        </p:tgtEl>
                                        <p:attrNameLst>
                                          <p:attrName>ppt_x</p:attrName>
                                        </p:attrNameLst>
                                      </p:cBhvr>
                                      <p:tavLst>
                                        <p:tav tm="0">
                                          <p:val>
                                            <p:strVal val="1+#ppt_w/2"/>
                                          </p:val>
                                        </p:tav>
                                        <p:tav tm="100000">
                                          <p:val>
                                            <p:strVal val="#ppt_x"/>
                                          </p:val>
                                        </p:tav>
                                      </p:tavLst>
                                    </p:anim>
                                    <p:anim calcmode="lin" valueType="num">
                                      <p:cBhvr additive="base">
                                        <p:cTn id="25" dur="750" fill="hold"/>
                                        <p:tgtEl>
                                          <p:spTgt spid="60"/>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53" presetClass="entr" presetSubtype="16"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750" fill="hold"/>
                                        <p:tgtEl>
                                          <p:spTgt spid="63"/>
                                        </p:tgtEl>
                                        <p:attrNameLst>
                                          <p:attrName>ppt_w</p:attrName>
                                        </p:attrNameLst>
                                      </p:cBhvr>
                                      <p:tavLst>
                                        <p:tav tm="0">
                                          <p:val>
                                            <p:fltVal val="0"/>
                                          </p:val>
                                        </p:tav>
                                        <p:tav tm="100000">
                                          <p:val>
                                            <p:strVal val="#ppt_w"/>
                                          </p:val>
                                        </p:tav>
                                      </p:tavLst>
                                    </p:anim>
                                    <p:anim calcmode="lin" valueType="num">
                                      <p:cBhvr>
                                        <p:cTn id="30" dur="750" fill="hold"/>
                                        <p:tgtEl>
                                          <p:spTgt spid="63"/>
                                        </p:tgtEl>
                                        <p:attrNameLst>
                                          <p:attrName>ppt_h</p:attrName>
                                        </p:attrNameLst>
                                      </p:cBhvr>
                                      <p:tavLst>
                                        <p:tav tm="0">
                                          <p:val>
                                            <p:fltVal val="0"/>
                                          </p:val>
                                        </p:tav>
                                        <p:tav tm="100000">
                                          <p:val>
                                            <p:strVal val="#ppt_h"/>
                                          </p:val>
                                        </p:tav>
                                      </p:tavLst>
                                    </p:anim>
                                    <p:animEffect transition="in" filter="fade">
                                      <p:cBhvr>
                                        <p:cTn id="31" dur="750"/>
                                        <p:tgtEl>
                                          <p:spTgt spid="63"/>
                                        </p:tgtEl>
                                      </p:cBhvr>
                                    </p:animEffect>
                                  </p:childTnLst>
                                </p:cTn>
                              </p:par>
                              <p:par>
                                <p:cTn id="32" presetID="53" presetClass="entr" presetSubtype="16" fill="hold" nodeType="withEffect">
                                  <p:stCondLst>
                                    <p:cond delay="250"/>
                                  </p:stCondLst>
                                  <p:childTnLst>
                                    <p:set>
                                      <p:cBhvr>
                                        <p:cTn id="33" dur="1" fill="hold">
                                          <p:stCondLst>
                                            <p:cond delay="0"/>
                                          </p:stCondLst>
                                        </p:cTn>
                                        <p:tgtEl>
                                          <p:spTgt spid="69"/>
                                        </p:tgtEl>
                                        <p:attrNameLst>
                                          <p:attrName>style.visibility</p:attrName>
                                        </p:attrNameLst>
                                      </p:cBhvr>
                                      <p:to>
                                        <p:strVal val="visible"/>
                                      </p:to>
                                    </p:set>
                                    <p:anim calcmode="lin" valueType="num">
                                      <p:cBhvr>
                                        <p:cTn id="34" dur="750" fill="hold"/>
                                        <p:tgtEl>
                                          <p:spTgt spid="69"/>
                                        </p:tgtEl>
                                        <p:attrNameLst>
                                          <p:attrName>ppt_w</p:attrName>
                                        </p:attrNameLst>
                                      </p:cBhvr>
                                      <p:tavLst>
                                        <p:tav tm="0">
                                          <p:val>
                                            <p:fltVal val="0"/>
                                          </p:val>
                                        </p:tav>
                                        <p:tav tm="100000">
                                          <p:val>
                                            <p:strVal val="#ppt_w"/>
                                          </p:val>
                                        </p:tav>
                                      </p:tavLst>
                                    </p:anim>
                                    <p:anim calcmode="lin" valueType="num">
                                      <p:cBhvr>
                                        <p:cTn id="35" dur="750" fill="hold"/>
                                        <p:tgtEl>
                                          <p:spTgt spid="69"/>
                                        </p:tgtEl>
                                        <p:attrNameLst>
                                          <p:attrName>ppt_h</p:attrName>
                                        </p:attrNameLst>
                                      </p:cBhvr>
                                      <p:tavLst>
                                        <p:tav tm="0">
                                          <p:val>
                                            <p:fltVal val="0"/>
                                          </p:val>
                                        </p:tav>
                                        <p:tav tm="100000">
                                          <p:val>
                                            <p:strVal val="#ppt_h"/>
                                          </p:val>
                                        </p:tav>
                                      </p:tavLst>
                                    </p:anim>
                                    <p:animEffect transition="in" filter="fade">
                                      <p:cBhvr>
                                        <p:cTn id="36" dur="750"/>
                                        <p:tgtEl>
                                          <p:spTgt spid="69"/>
                                        </p:tgtEl>
                                      </p:cBhvr>
                                    </p:animEffect>
                                  </p:childTnLst>
                                </p:cTn>
                              </p:par>
                            </p:childTnLst>
                          </p:cTn>
                        </p:par>
                        <p:par>
                          <p:cTn id="37" fill="hold">
                            <p:stCondLst>
                              <p:cond delay="5000"/>
                            </p:stCondLst>
                            <p:childTnLst>
                              <p:par>
                                <p:cTn id="38" presetID="22" presetClass="entr" presetSubtype="8" fill="hold" grpId="0"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left)">
                                      <p:cBhvr>
                                        <p:cTn id="40" dur="750"/>
                                        <p:tgtEl>
                                          <p:spTgt spid="68"/>
                                        </p:tgtEl>
                                      </p:cBhvr>
                                    </p:animEffect>
                                  </p:childTnLst>
                                </p:cTn>
                              </p:par>
                            </p:childTnLst>
                          </p:cTn>
                        </p:par>
                        <p:par>
                          <p:cTn id="41" fill="hold">
                            <p:stCondLst>
                              <p:cond delay="6000"/>
                            </p:stCondLst>
                            <p:childTnLst>
                              <p:par>
                                <p:cTn id="42" presetID="2" presetClass="entr" presetSubtype="2"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additive="base">
                                        <p:cTn id="44" dur="750" fill="hold"/>
                                        <p:tgtEl>
                                          <p:spTgt spid="72"/>
                                        </p:tgtEl>
                                        <p:attrNameLst>
                                          <p:attrName>ppt_x</p:attrName>
                                        </p:attrNameLst>
                                      </p:cBhvr>
                                      <p:tavLst>
                                        <p:tav tm="0">
                                          <p:val>
                                            <p:strVal val="1+#ppt_w/2"/>
                                          </p:val>
                                        </p:tav>
                                        <p:tav tm="100000">
                                          <p:val>
                                            <p:strVal val="#ppt_x"/>
                                          </p:val>
                                        </p:tav>
                                      </p:tavLst>
                                    </p:anim>
                                    <p:anim calcmode="lin" valueType="num">
                                      <p:cBhvr additive="base">
                                        <p:cTn id="45" dur="750" fill="hold"/>
                                        <p:tgtEl>
                                          <p:spTgt spid="72"/>
                                        </p:tgtEl>
                                        <p:attrNameLst>
                                          <p:attrName>ppt_y</p:attrName>
                                        </p:attrNameLst>
                                      </p:cBhvr>
                                      <p:tavLst>
                                        <p:tav tm="0">
                                          <p:val>
                                            <p:strVal val="#ppt_y"/>
                                          </p:val>
                                        </p:tav>
                                        <p:tav tm="100000">
                                          <p:val>
                                            <p:strVal val="#ppt_y"/>
                                          </p:val>
                                        </p:tav>
                                      </p:tavLst>
                                    </p:anim>
                                  </p:childTnLst>
                                </p:cTn>
                              </p:par>
                            </p:childTnLst>
                          </p:cTn>
                        </p:par>
                        <p:par>
                          <p:cTn id="46" fill="hold">
                            <p:stCondLst>
                              <p:cond delay="7000"/>
                            </p:stCondLst>
                            <p:childTnLst>
                              <p:par>
                                <p:cTn id="47" presetID="47"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750"/>
                                        <p:tgtEl>
                                          <p:spTgt spid="82"/>
                                        </p:tgtEl>
                                      </p:cBhvr>
                                    </p:animEffect>
                                    <p:anim calcmode="lin" valueType="num">
                                      <p:cBhvr>
                                        <p:cTn id="50" dur="750" fill="hold"/>
                                        <p:tgtEl>
                                          <p:spTgt spid="82"/>
                                        </p:tgtEl>
                                        <p:attrNameLst>
                                          <p:attrName>ppt_x</p:attrName>
                                        </p:attrNameLst>
                                      </p:cBhvr>
                                      <p:tavLst>
                                        <p:tav tm="0">
                                          <p:val>
                                            <p:strVal val="#ppt_x"/>
                                          </p:val>
                                        </p:tav>
                                        <p:tav tm="100000">
                                          <p:val>
                                            <p:strVal val="#ppt_x"/>
                                          </p:val>
                                        </p:tav>
                                      </p:tavLst>
                                    </p:anim>
                                    <p:anim calcmode="lin" valueType="num">
                                      <p:cBhvr>
                                        <p:cTn id="51" dur="750" fill="hold"/>
                                        <p:tgtEl>
                                          <p:spTgt spid="8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750"/>
                                        <p:tgtEl>
                                          <p:spTgt spid="89"/>
                                        </p:tgtEl>
                                      </p:cBhvr>
                                    </p:animEffect>
                                    <p:anim calcmode="lin" valueType="num">
                                      <p:cBhvr>
                                        <p:cTn id="55" dur="750" fill="hold"/>
                                        <p:tgtEl>
                                          <p:spTgt spid="89"/>
                                        </p:tgtEl>
                                        <p:attrNameLst>
                                          <p:attrName>ppt_x</p:attrName>
                                        </p:attrNameLst>
                                      </p:cBhvr>
                                      <p:tavLst>
                                        <p:tav tm="0">
                                          <p:val>
                                            <p:strVal val="#ppt_x"/>
                                          </p:val>
                                        </p:tav>
                                        <p:tav tm="100000">
                                          <p:val>
                                            <p:strVal val="#ppt_x"/>
                                          </p:val>
                                        </p:tav>
                                      </p:tavLst>
                                    </p:anim>
                                    <p:anim calcmode="lin" valueType="num">
                                      <p:cBhvr>
                                        <p:cTn id="56" dur="75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8" grpId="0" animBg="1"/>
      <p:bldP spid="72" grpId="0"/>
      <p:bldP spid="7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5" name="文本框 24"/>
          <p:cNvSpPr txBox="1"/>
          <p:nvPr/>
        </p:nvSpPr>
        <p:spPr>
          <a:xfrm>
            <a:off x="2663332" y="1217511"/>
            <a:ext cx="6789136" cy="1107996"/>
          </a:xfrm>
          <a:prstGeom prst="rect">
            <a:avLst/>
          </a:prstGeom>
          <a:noFill/>
        </p:spPr>
        <p:txBody>
          <a:bodyPr wrap="square" rtlCol="0">
            <a:spAutoFit/>
          </a:bodyPr>
          <a:lstStyle/>
          <a:p>
            <a:pPr algn="dist"/>
            <a:r>
              <a:rPr lang="en-US" altLang="zh-CN" sz="6600" b="1" dirty="0">
                <a:solidFill>
                  <a:srgbClr val="F2AF19">
                    <a:alpha val="19000"/>
                  </a:srgbClr>
                </a:solidFill>
                <a:latin typeface="+mj-ea"/>
                <a:ea typeface="+mj-ea"/>
              </a:rPr>
              <a:t>CONTANTS</a:t>
            </a:r>
            <a:endParaRPr lang="zh-CN" altLang="en-US" sz="6600" b="1" dirty="0">
              <a:solidFill>
                <a:srgbClr val="F2AF19">
                  <a:alpha val="19000"/>
                </a:srgbClr>
              </a:solidFill>
              <a:latin typeface="+mj-ea"/>
              <a:ea typeface="+mj-ea"/>
            </a:endParaRPr>
          </a:p>
        </p:txBody>
      </p:sp>
      <p:grpSp>
        <p:nvGrpSpPr>
          <p:cNvPr id="4" name="组合 3"/>
          <p:cNvGrpSpPr/>
          <p:nvPr/>
        </p:nvGrpSpPr>
        <p:grpSpPr>
          <a:xfrm>
            <a:off x="0" y="6487886"/>
            <a:ext cx="12192000" cy="389786"/>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4814070" y="494236"/>
            <a:ext cx="2487661" cy="1446550"/>
          </a:xfrm>
          <a:prstGeom prst="rect">
            <a:avLst/>
          </a:prstGeom>
          <a:noFill/>
        </p:spPr>
        <p:txBody>
          <a:bodyPr wrap="square" rtlCol="0">
            <a:spAutoFit/>
          </a:bodyPr>
          <a:lstStyle/>
          <a:p>
            <a:pPr algn="dist"/>
            <a:r>
              <a:rPr lang="zh-CN" altLang="en-US" sz="88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目录</a:t>
            </a:r>
            <a:endParaRPr lang="zh-CN" altLang="en-US" sz="88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nvGrpSpPr>
          <p:cNvPr id="33" name="组合 32"/>
          <p:cNvGrpSpPr/>
          <p:nvPr>
            <p:custDataLst>
              <p:tags r:id="rId1"/>
            </p:custDataLst>
          </p:nvPr>
        </p:nvGrpSpPr>
        <p:grpSpPr>
          <a:xfrm>
            <a:off x="1253033" y="2697480"/>
            <a:ext cx="4725039" cy="614917"/>
            <a:chOff x="1646733" y="2773680"/>
            <a:chExt cx="4725039" cy="614917"/>
          </a:xfrm>
        </p:grpSpPr>
        <p:sp>
          <p:nvSpPr>
            <p:cNvPr id="28" name="矩形 27"/>
            <p:cNvSpPr/>
            <p:nvPr>
              <p:custDataLst>
                <p:tags r:id="rId2"/>
              </p:custDataLst>
            </p:nvPr>
          </p:nvSpPr>
          <p:spPr>
            <a:xfrm>
              <a:off x="1646733" y="2773680"/>
              <a:ext cx="4725039" cy="608148"/>
            </a:xfrm>
            <a:prstGeom prst="rect">
              <a:avLst/>
            </a:prstGeom>
            <a:solidFill>
              <a:schemeClr val="bg1">
                <a:alpha val="44000"/>
              </a:schemeClr>
            </a:solidFill>
            <a:ln>
              <a:gradFill flip="none" rotWithShape="1">
                <a:gsLst>
                  <a:gs pos="0">
                    <a:srgbClr val="F2AF19"/>
                  </a:gs>
                  <a:gs pos="100000">
                    <a:srgbClr val="F2AF19">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雅酷黑 95W" panose="020B0A04020202020204" charset="-122"/>
                <a:ea typeface="汉仪雅酷黑 95W" panose="020B0A04020202020204" charset="-122"/>
              </a:endParaRPr>
            </a:p>
          </p:txBody>
        </p:sp>
        <p:sp>
          <p:nvSpPr>
            <p:cNvPr id="29" name="文本框 28"/>
            <p:cNvSpPr txBox="1"/>
            <p:nvPr>
              <p:custDataLst>
                <p:tags r:id="rId3"/>
              </p:custDataLst>
            </p:nvPr>
          </p:nvSpPr>
          <p:spPr>
            <a:xfrm>
              <a:off x="1972942" y="2803822"/>
              <a:ext cx="3518175" cy="584775"/>
            </a:xfrm>
            <a:prstGeom prst="rect">
              <a:avLst/>
            </a:prstGeom>
            <a:noFill/>
          </p:spPr>
          <p:txBody>
            <a:bodyPr wrap="square" rtlCol="0">
              <a:spAutoFit/>
            </a:bodyPr>
            <a:lstStyle/>
            <a:p>
              <a:pPr algn="dist"/>
              <a:r>
                <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sym typeface="汉仪雅酷黑 75W" panose="020B0804020202020204" pitchFamily="34" charset="-122"/>
                </a:rPr>
                <a:t>全国质量月简介</a:t>
              </a:r>
              <a:endPar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sym typeface="汉仪雅酷黑 75W" panose="020B0804020202020204" pitchFamily="34" charset="-122"/>
              </a:endParaRPr>
            </a:p>
          </p:txBody>
        </p:sp>
      </p:grpSp>
      <p:grpSp>
        <p:nvGrpSpPr>
          <p:cNvPr id="32" name="组合 31"/>
          <p:cNvGrpSpPr/>
          <p:nvPr>
            <p:custDataLst>
              <p:tags r:id="rId4"/>
            </p:custDataLst>
          </p:nvPr>
        </p:nvGrpSpPr>
        <p:grpSpPr>
          <a:xfrm>
            <a:off x="302052" y="2681514"/>
            <a:ext cx="1199269" cy="849648"/>
            <a:chOff x="695752" y="2757714"/>
            <a:chExt cx="1199269" cy="849648"/>
          </a:xfrm>
        </p:grpSpPr>
        <p:sp>
          <p:nvSpPr>
            <p:cNvPr id="27" name="矩形 26"/>
            <p:cNvSpPr/>
            <p:nvPr>
              <p:custDataLst>
                <p:tags r:id="rId5"/>
              </p:custDataLst>
            </p:nvPr>
          </p:nvSpPr>
          <p:spPr>
            <a:xfrm rot="8575505">
              <a:off x="695752" y="3012382"/>
              <a:ext cx="1124640" cy="594980"/>
            </a:xfrm>
            <a:prstGeom prst="rect">
              <a:avLst/>
            </a:prstGeom>
            <a:gradFill flip="none" rotWithShape="1">
              <a:gsLst>
                <a:gs pos="0">
                  <a:schemeClr val="tx1">
                    <a:lumMod val="65000"/>
                    <a:lumOff val="35000"/>
                    <a:alpha val="9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custDataLst>
                <p:tags r:id="rId6"/>
              </p:custDataLst>
            </p:nvPr>
          </p:nvSpPr>
          <p:spPr>
            <a:xfrm>
              <a:off x="1252764" y="2757714"/>
              <a:ext cx="642257" cy="642257"/>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custDataLst>
                <p:tags r:id="rId7"/>
              </p:custDataLst>
            </p:nvPr>
          </p:nvSpPr>
          <p:spPr>
            <a:xfrm>
              <a:off x="1312811" y="2903180"/>
              <a:ext cx="530503" cy="400110"/>
            </a:xfrm>
            <a:prstGeom prst="rect">
              <a:avLst/>
            </a:prstGeom>
            <a:noFill/>
          </p:spPr>
          <p:txBody>
            <a:bodyPr wrap="square" rtlCol="0">
              <a:spAutoFit/>
            </a:bodyPr>
            <a:lstStyle/>
            <a:p>
              <a:r>
                <a:rPr lang="en-US" altLang="zh-CN"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01</a:t>
              </a:r>
              <a:endParaRPr lang="zh-CN" altLang="en-US"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grpSp>
        <p:nvGrpSpPr>
          <p:cNvPr id="34" name="组合 33"/>
          <p:cNvGrpSpPr/>
          <p:nvPr>
            <p:custDataLst>
              <p:tags r:id="rId8"/>
            </p:custDataLst>
          </p:nvPr>
        </p:nvGrpSpPr>
        <p:grpSpPr>
          <a:xfrm>
            <a:off x="1253033" y="3775603"/>
            <a:ext cx="4725039" cy="613707"/>
            <a:chOff x="1646733" y="2773680"/>
            <a:chExt cx="4725039" cy="613707"/>
          </a:xfrm>
        </p:grpSpPr>
        <p:sp>
          <p:nvSpPr>
            <p:cNvPr id="35" name="矩形 34"/>
            <p:cNvSpPr/>
            <p:nvPr>
              <p:custDataLst>
                <p:tags r:id="rId9"/>
              </p:custDataLst>
            </p:nvPr>
          </p:nvSpPr>
          <p:spPr>
            <a:xfrm>
              <a:off x="1646733" y="2773680"/>
              <a:ext cx="4725039" cy="608148"/>
            </a:xfrm>
            <a:prstGeom prst="rect">
              <a:avLst/>
            </a:prstGeom>
            <a:solidFill>
              <a:schemeClr val="bg1">
                <a:alpha val="44000"/>
              </a:schemeClr>
            </a:solidFill>
            <a:ln>
              <a:gradFill flip="none" rotWithShape="1">
                <a:gsLst>
                  <a:gs pos="0">
                    <a:srgbClr val="F2AF19"/>
                  </a:gs>
                  <a:gs pos="100000">
                    <a:srgbClr val="F2AF19">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雅酷黑 95W" panose="020B0A04020202020204" charset="-122"/>
                <a:ea typeface="汉仪雅酷黑 95W" panose="020B0A04020202020204" charset="-122"/>
              </a:endParaRPr>
            </a:p>
          </p:txBody>
        </p:sp>
        <p:sp>
          <p:nvSpPr>
            <p:cNvPr id="36" name="文本框 35"/>
            <p:cNvSpPr txBox="1"/>
            <p:nvPr>
              <p:custDataLst>
                <p:tags r:id="rId10"/>
              </p:custDataLst>
            </p:nvPr>
          </p:nvSpPr>
          <p:spPr>
            <a:xfrm>
              <a:off x="1972942" y="2803822"/>
              <a:ext cx="3907158" cy="583565"/>
            </a:xfrm>
            <a:prstGeom prst="rect">
              <a:avLst/>
            </a:prstGeom>
            <a:noFill/>
          </p:spPr>
          <p:txBody>
            <a:bodyPr wrap="square" rtlCol="0">
              <a:spAutoFit/>
            </a:bodyPr>
            <a:lstStyle/>
            <a:p>
              <a:pPr algn="dist"/>
              <a:r>
                <a:rPr lang="en-US" altLang="zh-CN"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2026</a:t>
              </a:r>
              <a:r>
                <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年全国质量月</a:t>
              </a:r>
              <a:endPar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endParaRPr>
            </a:p>
          </p:txBody>
        </p:sp>
      </p:grpSp>
      <p:grpSp>
        <p:nvGrpSpPr>
          <p:cNvPr id="37" name="组合 36"/>
          <p:cNvGrpSpPr/>
          <p:nvPr>
            <p:custDataLst>
              <p:tags r:id="rId11"/>
            </p:custDataLst>
          </p:nvPr>
        </p:nvGrpSpPr>
        <p:grpSpPr>
          <a:xfrm>
            <a:off x="302052" y="3759637"/>
            <a:ext cx="1199269" cy="849648"/>
            <a:chOff x="695752" y="2757714"/>
            <a:chExt cx="1199269" cy="849648"/>
          </a:xfrm>
        </p:grpSpPr>
        <p:sp>
          <p:nvSpPr>
            <p:cNvPr id="38" name="矩形 37"/>
            <p:cNvSpPr/>
            <p:nvPr>
              <p:custDataLst>
                <p:tags r:id="rId12"/>
              </p:custDataLst>
            </p:nvPr>
          </p:nvSpPr>
          <p:spPr>
            <a:xfrm rot="8575505">
              <a:off x="695752" y="3012382"/>
              <a:ext cx="1124640" cy="594980"/>
            </a:xfrm>
            <a:prstGeom prst="rect">
              <a:avLst/>
            </a:prstGeom>
            <a:gradFill flip="none" rotWithShape="1">
              <a:gsLst>
                <a:gs pos="0">
                  <a:schemeClr val="tx1">
                    <a:lumMod val="65000"/>
                    <a:lumOff val="35000"/>
                    <a:alpha val="9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custDataLst>
                <p:tags r:id="rId13"/>
              </p:custDataLst>
            </p:nvPr>
          </p:nvSpPr>
          <p:spPr>
            <a:xfrm>
              <a:off x="1252764" y="2757714"/>
              <a:ext cx="642257" cy="642257"/>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custDataLst>
                <p:tags r:id="rId14"/>
              </p:custDataLst>
            </p:nvPr>
          </p:nvSpPr>
          <p:spPr>
            <a:xfrm>
              <a:off x="1312811" y="2903180"/>
              <a:ext cx="530503" cy="400110"/>
            </a:xfrm>
            <a:prstGeom prst="rect">
              <a:avLst/>
            </a:prstGeom>
            <a:noFill/>
          </p:spPr>
          <p:txBody>
            <a:bodyPr wrap="square" rtlCol="0">
              <a:spAutoFit/>
            </a:bodyPr>
            <a:lstStyle/>
            <a:p>
              <a:r>
                <a:rPr lang="en-US" altLang="zh-CN"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02</a:t>
              </a:r>
              <a:endParaRPr lang="zh-CN" altLang="en-US"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grpSp>
        <p:nvGrpSpPr>
          <p:cNvPr id="41" name="组合 40"/>
          <p:cNvGrpSpPr/>
          <p:nvPr>
            <p:custDataLst>
              <p:tags r:id="rId15"/>
            </p:custDataLst>
          </p:nvPr>
        </p:nvGrpSpPr>
        <p:grpSpPr>
          <a:xfrm>
            <a:off x="1253033" y="4838201"/>
            <a:ext cx="4905299" cy="613707"/>
            <a:chOff x="1646733" y="2773680"/>
            <a:chExt cx="4905299" cy="613707"/>
          </a:xfrm>
        </p:grpSpPr>
        <p:sp>
          <p:nvSpPr>
            <p:cNvPr id="42" name="矩形 41"/>
            <p:cNvSpPr/>
            <p:nvPr>
              <p:custDataLst>
                <p:tags r:id="rId16"/>
              </p:custDataLst>
            </p:nvPr>
          </p:nvSpPr>
          <p:spPr>
            <a:xfrm>
              <a:off x="1646733" y="2773680"/>
              <a:ext cx="4725039" cy="608148"/>
            </a:xfrm>
            <a:prstGeom prst="rect">
              <a:avLst/>
            </a:prstGeom>
            <a:solidFill>
              <a:schemeClr val="bg1">
                <a:alpha val="44000"/>
              </a:schemeClr>
            </a:solidFill>
            <a:ln>
              <a:gradFill flip="none" rotWithShape="1">
                <a:gsLst>
                  <a:gs pos="0">
                    <a:srgbClr val="F2AF19"/>
                  </a:gs>
                  <a:gs pos="100000">
                    <a:srgbClr val="F2AF19">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雅酷黑 95W" panose="020B0A04020202020204" charset="-122"/>
                <a:ea typeface="汉仪雅酷黑 95W" panose="020B0A04020202020204" charset="-122"/>
              </a:endParaRPr>
            </a:p>
          </p:txBody>
        </p:sp>
        <p:sp>
          <p:nvSpPr>
            <p:cNvPr id="43" name="文本框 42"/>
            <p:cNvSpPr txBox="1"/>
            <p:nvPr>
              <p:custDataLst>
                <p:tags r:id="rId17"/>
              </p:custDataLst>
            </p:nvPr>
          </p:nvSpPr>
          <p:spPr>
            <a:xfrm>
              <a:off x="1972942" y="2803822"/>
              <a:ext cx="4579090" cy="583565"/>
            </a:xfrm>
            <a:prstGeom prst="rect">
              <a:avLst/>
            </a:prstGeom>
            <a:noFill/>
          </p:spPr>
          <p:txBody>
            <a:bodyPr wrap="square" rtlCol="0">
              <a:spAutoFit/>
            </a:bodyPr>
            <a:lstStyle/>
            <a:p>
              <a:r>
                <a:rPr lang="en-US" altLang="zh-CN"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2026</a:t>
              </a:r>
              <a:r>
                <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年质量月活动内容</a:t>
              </a:r>
              <a:endPar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endParaRPr>
            </a:p>
          </p:txBody>
        </p:sp>
      </p:grpSp>
      <p:grpSp>
        <p:nvGrpSpPr>
          <p:cNvPr id="44" name="组合 43"/>
          <p:cNvGrpSpPr/>
          <p:nvPr>
            <p:custDataLst>
              <p:tags r:id="rId18"/>
            </p:custDataLst>
          </p:nvPr>
        </p:nvGrpSpPr>
        <p:grpSpPr>
          <a:xfrm>
            <a:off x="302052" y="4822235"/>
            <a:ext cx="1199269" cy="849648"/>
            <a:chOff x="695752" y="2757714"/>
            <a:chExt cx="1199269" cy="849648"/>
          </a:xfrm>
        </p:grpSpPr>
        <p:sp>
          <p:nvSpPr>
            <p:cNvPr id="45" name="矩形 44"/>
            <p:cNvSpPr/>
            <p:nvPr>
              <p:custDataLst>
                <p:tags r:id="rId19"/>
              </p:custDataLst>
            </p:nvPr>
          </p:nvSpPr>
          <p:spPr>
            <a:xfrm rot="8575505">
              <a:off x="695752" y="3012382"/>
              <a:ext cx="1124640" cy="594980"/>
            </a:xfrm>
            <a:prstGeom prst="rect">
              <a:avLst/>
            </a:prstGeom>
            <a:gradFill flip="none" rotWithShape="1">
              <a:gsLst>
                <a:gs pos="0">
                  <a:schemeClr val="tx1">
                    <a:lumMod val="65000"/>
                    <a:lumOff val="35000"/>
                    <a:alpha val="9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custDataLst>
                <p:tags r:id="rId20"/>
              </p:custDataLst>
            </p:nvPr>
          </p:nvSpPr>
          <p:spPr>
            <a:xfrm>
              <a:off x="1252764" y="2757714"/>
              <a:ext cx="642257" cy="642257"/>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custDataLst>
                <p:tags r:id="rId21"/>
              </p:custDataLst>
            </p:nvPr>
          </p:nvSpPr>
          <p:spPr>
            <a:xfrm>
              <a:off x="1312811" y="2903180"/>
              <a:ext cx="530503" cy="400110"/>
            </a:xfrm>
            <a:prstGeom prst="rect">
              <a:avLst/>
            </a:prstGeom>
            <a:noFill/>
          </p:spPr>
          <p:txBody>
            <a:bodyPr wrap="square" rtlCol="0">
              <a:spAutoFit/>
            </a:bodyPr>
            <a:lstStyle/>
            <a:p>
              <a:r>
                <a:rPr lang="en-US" altLang="zh-CN"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03</a:t>
              </a:r>
              <a:endParaRPr lang="zh-CN" altLang="en-US"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grpSp>
        <p:nvGrpSpPr>
          <p:cNvPr id="48" name="组合 47"/>
          <p:cNvGrpSpPr/>
          <p:nvPr>
            <p:custDataLst>
              <p:tags r:id="rId22"/>
            </p:custDataLst>
          </p:nvPr>
        </p:nvGrpSpPr>
        <p:grpSpPr>
          <a:xfrm>
            <a:off x="6946131" y="2697480"/>
            <a:ext cx="4953769" cy="613707"/>
            <a:chOff x="1646733" y="2773680"/>
            <a:chExt cx="4953769" cy="613707"/>
          </a:xfrm>
        </p:grpSpPr>
        <p:sp>
          <p:nvSpPr>
            <p:cNvPr id="49" name="矩形 48"/>
            <p:cNvSpPr/>
            <p:nvPr>
              <p:custDataLst>
                <p:tags r:id="rId23"/>
              </p:custDataLst>
            </p:nvPr>
          </p:nvSpPr>
          <p:spPr>
            <a:xfrm>
              <a:off x="1646733" y="2773680"/>
              <a:ext cx="4725039" cy="608148"/>
            </a:xfrm>
            <a:prstGeom prst="rect">
              <a:avLst/>
            </a:prstGeom>
            <a:solidFill>
              <a:schemeClr val="bg1">
                <a:alpha val="44000"/>
              </a:schemeClr>
            </a:solidFill>
            <a:ln>
              <a:gradFill flip="none" rotWithShape="1">
                <a:gsLst>
                  <a:gs pos="0">
                    <a:srgbClr val="F2AF19"/>
                  </a:gs>
                  <a:gs pos="100000">
                    <a:srgbClr val="F2AF19">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雅酷黑 95W" panose="020B0A04020202020204" charset="-122"/>
                <a:ea typeface="汉仪雅酷黑 95W" panose="020B0A04020202020204" charset="-122"/>
              </a:endParaRPr>
            </a:p>
          </p:txBody>
        </p:sp>
        <p:sp>
          <p:nvSpPr>
            <p:cNvPr id="50" name="文本框 49"/>
            <p:cNvSpPr txBox="1"/>
            <p:nvPr>
              <p:custDataLst>
                <p:tags r:id="rId24"/>
              </p:custDataLst>
            </p:nvPr>
          </p:nvSpPr>
          <p:spPr>
            <a:xfrm>
              <a:off x="1972942" y="2803822"/>
              <a:ext cx="4627560" cy="583565"/>
            </a:xfrm>
            <a:prstGeom prst="rect">
              <a:avLst/>
            </a:prstGeom>
            <a:noFill/>
          </p:spPr>
          <p:txBody>
            <a:bodyPr wrap="square" rtlCol="0">
              <a:spAutoFit/>
            </a:bodyPr>
            <a:lstStyle/>
            <a:p>
              <a:r>
                <a:rPr lang="en-US" altLang="zh-CN"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2026</a:t>
              </a:r>
              <a:r>
                <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年质量月重点安排</a:t>
              </a:r>
              <a:endPar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endParaRPr>
            </a:p>
          </p:txBody>
        </p:sp>
      </p:grpSp>
      <p:grpSp>
        <p:nvGrpSpPr>
          <p:cNvPr id="51" name="组合 50"/>
          <p:cNvGrpSpPr/>
          <p:nvPr>
            <p:custDataLst>
              <p:tags r:id="rId25"/>
            </p:custDataLst>
          </p:nvPr>
        </p:nvGrpSpPr>
        <p:grpSpPr>
          <a:xfrm>
            <a:off x="5995150" y="2681514"/>
            <a:ext cx="1199269" cy="849648"/>
            <a:chOff x="695752" y="2757714"/>
            <a:chExt cx="1199269" cy="849648"/>
          </a:xfrm>
        </p:grpSpPr>
        <p:sp>
          <p:nvSpPr>
            <p:cNvPr id="52" name="矩形 51"/>
            <p:cNvSpPr/>
            <p:nvPr>
              <p:custDataLst>
                <p:tags r:id="rId26"/>
              </p:custDataLst>
            </p:nvPr>
          </p:nvSpPr>
          <p:spPr>
            <a:xfrm rot="8575505">
              <a:off x="695752" y="3012382"/>
              <a:ext cx="1124640" cy="594980"/>
            </a:xfrm>
            <a:prstGeom prst="rect">
              <a:avLst/>
            </a:prstGeom>
            <a:gradFill flip="none" rotWithShape="1">
              <a:gsLst>
                <a:gs pos="0">
                  <a:schemeClr val="tx1">
                    <a:lumMod val="65000"/>
                    <a:lumOff val="35000"/>
                    <a:alpha val="9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custDataLst>
                <p:tags r:id="rId27"/>
              </p:custDataLst>
            </p:nvPr>
          </p:nvSpPr>
          <p:spPr>
            <a:xfrm>
              <a:off x="1252764" y="2757714"/>
              <a:ext cx="642257" cy="642257"/>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custDataLst>
                <p:tags r:id="rId28"/>
              </p:custDataLst>
            </p:nvPr>
          </p:nvSpPr>
          <p:spPr>
            <a:xfrm>
              <a:off x="1312811" y="2903180"/>
              <a:ext cx="530503" cy="400110"/>
            </a:xfrm>
            <a:prstGeom prst="rect">
              <a:avLst/>
            </a:prstGeom>
            <a:noFill/>
          </p:spPr>
          <p:txBody>
            <a:bodyPr wrap="square" rtlCol="0">
              <a:spAutoFit/>
            </a:bodyPr>
            <a:lstStyle/>
            <a:p>
              <a:r>
                <a:rPr lang="en-US" altLang="zh-CN"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04</a:t>
              </a:r>
              <a:endParaRPr lang="zh-CN" altLang="en-US"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grpSp>
        <p:nvGrpSpPr>
          <p:cNvPr id="55" name="组合 54"/>
          <p:cNvGrpSpPr/>
          <p:nvPr>
            <p:custDataLst>
              <p:tags r:id="rId29"/>
            </p:custDataLst>
          </p:nvPr>
        </p:nvGrpSpPr>
        <p:grpSpPr>
          <a:xfrm>
            <a:off x="6946131" y="3775603"/>
            <a:ext cx="4953769" cy="613707"/>
            <a:chOff x="1646733" y="2773680"/>
            <a:chExt cx="4953769" cy="613707"/>
          </a:xfrm>
        </p:grpSpPr>
        <p:sp>
          <p:nvSpPr>
            <p:cNvPr id="56" name="矩形 55"/>
            <p:cNvSpPr/>
            <p:nvPr>
              <p:custDataLst>
                <p:tags r:id="rId30"/>
              </p:custDataLst>
            </p:nvPr>
          </p:nvSpPr>
          <p:spPr>
            <a:xfrm>
              <a:off x="1646733" y="2773680"/>
              <a:ext cx="4725039" cy="608148"/>
            </a:xfrm>
            <a:prstGeom prst="rect">
              <a:avLst/>
            </a:prstGeom>
            <a:solidFill>
              <a:schemeClr val="bg1">
                <a:alpha val="44000"/>
              </a:schemeClr>
            </a:solidFill>
            <a:ln>
              <a:gradFill flip="none" rotWithShape="1">
                <a:gsLst>
                  <a:gs pos="0">
                    <a:srgbClr val="F2AF19"/>
                  </a:gs>
                  <a:gs pos="100000">
                    <a:srgbClr val="F2AF19">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雅酷黑 95W" panose="020B0A04020202020204" charset="-122"/>
                <a:ea typeface="汉仪雅酷黑 95W" panose="020B0A04020202020204" charset="-122"/>
              </a:endParaRPr>
            </a:p>
          </p:txBody>
        </p:sp>
        <p:sp>
          <p:nvSpPr>
            <p:cNvPr id="57" name="文本框 56"/>
            <p:cNvSpPr txBox="1"/>
            <p:nvPr>
              <p:custDataLst>
                <p:tags r:id="rId31"/>
              </p:custDataLst>
            </p:nvPr>
          </p:nvSpPr>
          <p:spPr>
            <a:xfrm>
              <a:off x="1972942" y="2803822"/>
              <a:ext cx="4627560" cy="583565"/>
            </a:xfrm>
            <a:prstGeom prst="rect">
              <a:avLst/>
            </a:prstGeom>
            <a:noFill/>
          </p:spPr>
          <p:txBody>
            <a:bodyPr wrap="square" rtlCol="0">
              <a:spAutoFit/>
            </a:bodyPr>
            <a:lstStyle/>
            <a:p>
              <a:r>
                <a:rPr lang="en-US" altLang="zh-CN"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2026</a:t>
              </a:r>
              <a:r>
                <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rPr>
                <a:t>年质量月宣传口号</a:t>
              </a:r>
              <a:endPar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cs typeface="汉仪雅酷黑 95W" panose="020B0A04020202020204" charset="-122"/>
                <a:sym typeface="汉仪雅酷黑 75W" panose="020B0804020202020204" pitchFamily="34" charset="-122"/>
              </a:endParaRPr>
            </a:p>
          </p:txBody>
        </p:sp>
      </p:grpSp>
      <p:grpSp>
        <p:nvGrpSpPr>
          <p:cNvPr id="58" name="组合 57"/>
          <p:cNvGrpSpPr/>
          <p:nvPr>
            <p:custDataLst>
              <p:tags r:id="rId32"/>
            </p:custDataLst>
          </p:nvPr>
        </p:nvGrpSpPr>
        <p:grpSpPr>
          <a:xfrm>
            <a:off x="5995150" y="3759637"/>
            <a:ext cx="1199269" cy="849648"/>
            <a:chOff x="695752" y="2757714"/>
            <a:chExt cx="1199269" cy="849648"/>
          </a:xfrm>
        </p:grpSpPr>
        <p:sp>
          <p:nvSpPr>
            <p:cNvPr id="59" name="矩形 58"/>
            <p:cNvSpPr/>
            <p:nvPr>
              <p:custDataLst>
                <p:tags r:id="rId33"/>
              </p:custDataLst>
            </p:nvPr>
          </p:nvSpPr>
          <p:spPr>
            <a:xfrm rot="8575505">
              <a:off x="695752" y="3012382"/>
              <a:ext cx="1124640" cy="594980"/>
            </a:xfrm>
            <a:prstGeom prst="rect">
              <a:avLst/>
            </a:prstGeom>
            <a:gradFill flip="none" rotWithShape="1">
              <a:gsLst>
                <a:gs pos="0">
                  <a:schemeClr val="tx1">
                    <a:lumMod val="65000"/>
                    <a:lumOff val="35000"/>
                    <a:alpha val="9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custDataLst>
                <p:tags r:id="rId34"/>
              </p:custDataLst>
            </p:nvPr>
          </p:nvSpPr>
          <p:spPr>
            <a:xfrm>
              <a:off x="1252764" y="2757714"/>
              <a:ext cx="642257" cy="642257"/>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custDataLst>
                <p:tags r:id="rId35"/>
              </p:custDataLst>
            </p:nvPr>
          </p:nvSpPr>
          <p:spPr>
            <a:xfrm>
              <a:off x="1312811" y="2903180"/>
              <a:ext cx="530503" cy="400110"/>
            </a:xfrm>
            <a:prstGeom prst="rect">
              <a:avLst/>
            </a:prstGeom>
            <a:noFill/>
          </p:spPr>
          <p:txBody>
            <a:bodyPr wrap="square" rtlCol="0">
              <a:spAutoFit/>
            </a:bodyPr>
            <a:lstStyle/>
            <a:p>
              <a:r>
                <a:rPr lang="en-US" altLang="zh-CN"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05</a:t>
              </a:r>
              <a:endParaRPr lang="zh-CN" altLang="en-US"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grpSp>
        <p:nvGrpSpPr>
          <p:cNvPr id="62" name="组合 61"/>
          <p:cNvGrpSpPr/>
          <p:nvPr>
            <p:custDataLst>
              <p:tags r:id="rId36"/>
            </p:custDataLst>
          </p:nvPr>
        </p:nvGrpSpPr>
        <p:grpSpPr>
          <a:xfrm>
            <a:off x="6946131" y="4838201"/>
            <a:ext cx="4725039" cy="614917"/>
            <a:chOff x="1646733" y="2773680"/>
            <a:chExt cx="4725039" cy="614917"/>
          </a:xfrm>
        </p:grpSpPr>
        <p:sp>
          <p:nvSpPr>
            <p:cNvPr id="63" name="矩形 62"/>
            <p:cNvSpPr/>
            <p:nvPr>
              <p:custDataLst>
                <p:tags r:id="rId37"/>
              </p:custDataLst>
            </p:nvPr>
          </p:nvSpPr>
          <p:spPr>
            <a:xfrm>
              <a:off x="1646733" y="2773680"/>
              <a:ext cx="4725039" cy="608148"/>
            </a:xfrm>
            <a:prstGeom prst="rect">
              <a:avLst/>
            </a:prstGeom>
            <a:solidFill>
              <a:schemeClr val="bg1">
                <a:alpha val="44000"/>
              </a:schemeClr>
            </a:solidFill>
            <a:ln>
              <a:gradFill flip="none" rotWithShape="1">
                <a:gsLst>
                  <a:gs pos="0">
                    <a:srgbClr val="F2AF19"/>
                  </a:gs>
                  <a:gs pos="100000">
                    <a:srgbClr val="F2AF19">
                      <a:alpha val="0"/>
                    </a:srgb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雅酷黑 95W" panose="020B0A04020202020204" charset="-122"/>
                <a:ea typeface="汉仪雅酷黑 95W" panose="020B0A04020202020204" charset="-122"/>
              </a:endParaRPr>
            </a:p>
          </p:txBody>
        </p:sp>
        <p:sp>
          <p:nvSpPr>
            <p:cNvPr id="64" name="文本框 63"/>
            <p:cNvSpPr txBox="1"/>
            <p:nvPr>
              <p:custDataLst>
                <p:tags r:id="rId38"/>
              </p:custDataLst>
            </p:nvPr>
          </p:nvSpPr>
          <p:spPr>
            <a:xfrm>
              <a:off x="1972942" y="2803822"/>
              <a:ext cx="3518175" cy="584775"/>
            </a:xfrm>
            <a:prstGeom prst="rect">
              <a:avLst/>
            </a:prstGeom>
            <a:noFill/>
          </p:spPr>
          <p:txBody>
            <a:bodyPr wrap="square" rtlCol="0">
              <a:spAutoFit/>
            </a:bodyPr>
            <a:lstStyle/>
            <a:p>
              <a:pPr algn="dist"/>
              <a:r>
                <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sym typeface="汉仪雅酷黑 75W" panose="020B0804020202020204" pitchFamily="34" charset="-122"/>
                </a:rPr>
                <a:t>全国质量月倡议书</a:t>
              </a:r>
              <a:endParaRPr lang="zh-CN" altLang="en-US" sz="3200" dirty="0">
                <a:ln w="6350">
                  <a:noFill/>
                </a:ln>
                <a:solidFill>
                  <a:schemeClr val="tx1">
                    <a:lumMod val="75000"/>
                    <a:lumOff val="25000"/>
                  </a:schemeClr>
                </a:solidFill>
                <a:latin typeface="汉仪雅酷黑 95W" panose="020B0A04020202020204" charset="-122"/>
                <a:ea typeface="汉仪雅酷黑 95W" panose="020B0A04020202020204" charset="-122"/>
                <a:sym typeface="汉仪雅酷黑 75W" panose="020B0804020202020204" pitchFamily="34" charset="-122"/>
              </a:endParaRPr>
            </a:p>
          </p:txBody>
        </p:sp>
      </p:grpSp>
      <p:grpSp>
        <p:nvGrpSpPr>
          <p:cNvPr id="65" name="组合 64"/>
          <p:cNvGrpSpPr/>
          <p:nvPr>
            <p:custDataLst>
              <p:tags r:id="rId39"/>
            </p:custDataLst>
          </p:nvPr>
        </p:nvGrpSpPr>
        <p:grpSpPr>
          <a:xfrm>
            <a:off x="5995150" y="4822235"/>
            <a:ext cx="1199269" cy="849648"/>
            <a:chOff x="695752" y="2757714"/>
            <a:chExt cx="1199269" cy="849648"/>
          </a:xfrm>
        </p:grpSpPr>
        <p:sp>
          <p:nvSpPr>
            <p:cNvPr id="66" name="矩形 65"/>
            <p:cNvSpPr/>
            <p:nvPr>
              <p:custDataLst>
                <p:tags r:id="rId40"/>
              </p:custDataLst>
            </p:nvPr>
          </p:nvSpPr>
          <p:spPr>
            <a:xfrm rot="8575505">
              <a:off x="695752" y="3012382"/>
              <a:ext cx="1124640" cy="594980"/>
            </a:xfrm>
            <a:prstGeom prst="rect">
              <a:avLst/>
            </a:prstGeom>
            <a:gradFill flip="none" rotWithShape="1">
              <a:gsLst>
                <a:gs pos="0">
                  <a:schemeClr val="tx1">
                    <a:lumMod val="65000"/>
                    <a:lumOff val="35000"/>
                    <a:alpha val="9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custDataLst>
                <p:tags r:id="rId41"/>
              </p:custDataLst>
            </p:nvPr>
          </p:nvSpPr>
          <p:spPr>
            <a:xfrm>
              <a:off x="1252764" y="2757714"/>
              <a:ext cx="642257" cy="642257"/>
            </a:xfrm>
            <a:prstGeom prst="ellipse">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custDataLst>
                <p:tags r:id="rId42"/>
              </p:custDataLst>
            </p:nvPr>
          </p:nvSpPr>
          <p:spPr>
            <a:xfrm>
              <a:off x="1312811" y="2903180"/>
              <a:ext cx="530503" cy="400110"/>
            </a:xfrm>
            <a:prstGeom prst="rect">
              <a:avLst/>
            </a:prstGeom>
            <a:noFill/>
          </p:spPr>
          <p:txBody>
            <a:bodyPr wrap="square" rtlCol="0">
              <a:spAutoFit/>
            </a:bodyPr>
            <a:lstStyle/>
            <a:p>
              <a:r>
                <a:rPr lang="en-US" altLang="zh-CN"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06</a:t>
              </a:r>
              <a:endParaRPr lang="zh-CN" altLang="en-US" sz="20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drap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arn(inVertical)">
                                      <p:cBhvr>
                                        <p:cTn id="11" dur="750"/>
                                        <p:tgtEl>
                                          <p:spTgt spid="25"/>
                                        </p:tgtEl>
                                      </p:cBhvr>
                                    </p:animEffect>
                                  </p:childTnLst>
                                </p:cTn>
                              </p:par>
                              <p:par>
                                <p:cTn id="12" presetID="47" presetClass="entr" presetSubtype="0" fill="hold" grpId="0" nodeType="withEffect">
                                  <p:stCondLst>
                                    <p:cond delay="25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750"/>
                                        <p:tgtEl>
                                          <p:spTgt spid="24"/>
                                        </p:tgtEl>
                                      </p:cBhvr>
                                    </p:animEffect>
                                    <p:anim calcmode="lin" valueType="num">
                                      <p:cBhvr>
                                        <p:cTn id="15" dur="750" fill="hold"/>
                                        <p:tgtEl>
                                          <p:spTgt spid="24"/>
                                        </p:tgtEl>
                                        <p:attrNameLst>
                                          <p:attrName>ppt_x</p:attrName>
                                        </p:attrNameLst>
                                      </p:cBhvr>
                                      <p:tavLst>
                                        <p:tav tm="0">
                                          <p:val>
                                            <p:strVal val="#ppt_x"/>
                                          </p:val>
                                        </p:tav>
                                        <p:tav tm="100000">
                                          <p:val>
                                            <p:strVal val="#ppt_x"/>
                                          </p:val>
                                        </p:tav>
                                      </p:tavLst>
                                    </p:anim>
                                    <p:anim calcmode="lin" valueType="num">
                                      <p:cBhvr>
                                        <p:cTn id="16" dur="750" fill="hold"/>
                                        <p:tgtEl>
                                          <p:spTgt spid="24"/>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12"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750" fill="hold"/>
                                        <p:tgtEl>
                                          <p:spTgt spid="32"/>
                                        </p:tgtEl>
                                        <p:attrNameLst>
                                          <p:attrName>ppt_x</p:attrName>
                                        </p:attrNameLst>
                                      </p:cBhvr>
                                      <p:tavLst>
                                        <p:tav tm="0">
                                          <p:val>
                                            <p:strVal val="0-#ppt_w/2"/>
                                          </p:val>
                                        </p:tav>
                                        <p:tav tm="100000">
                                          <p:val>
                                            <p:strVal val="#ppt_x"/>
                                          </p:val>
                                        </p:tav>
                                      </p:tavLst>
                                    </p:anim>
                                    <p:anim calcmode="lin" valueType="num">
                                      <p:cBhvr additive="base">
                                        <p:cTn id="21" dur="750" fill="hold"/>
                                        <p:tgtEl>
                                          <p:spTgt spid="32"/>
                                        </p:tgtEl>
                                        <p:attrNameLst>
                                          <p:attrName>ppt_y</p:attrName>
                                        </p:attrNameLst>
                                      </p:cBhvr>
                                      <p:tavLst>
                                        <p:tav tm="0">
                                          <p:val>
                                            <p:strVal val="1+#ppt_h/2"/>
                                          </p:val>
                                        </p:tav>
                                        <p:tav tm="100000">
                                          <p:val>
                                            <p:strVal val="#ppt_y"/>
                                          </p:val>
                                        </p:tav>
                                      </p:tavLst>
                                    </p:anim>
                                  </p:childTnLst>
                                </p:cTn>
                              </p:par>
                              <p:par>
                                <p:cTn id="22" presetID="22" presetClass="entr" presetSubtype="8" fill="hold" nodeType="withEffect">
                                  <p:stCondLst>
                                    <p:cond delay="35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750"/>
                                        <p:tgtEl>
                                          <p:spTgt spid="33"/>
                                        </p:tgtEl>
                                      </p:cBhvr>
                                    </p:animEffect>
                                  </p:childTnLst>
                                </p:cTn>
                              </p:par>
                            </p:childTnLst>
                          </p:cTn>
                        </p:par>
                        <p:par>
                          <p:cTn id="25" fill="hold">
                            <p:stCondLst>
                              <p:cond delay="3000"/>
                            </p:stCondLst>
                            <p:childTnLst>
                              <p:par>
                                <p:cTn id="26" presetID="2" presetClass="entr" presetSubtype="12"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750" fill="hold"/>
                                        <p:tgtEl>
                                          <p:spTgt spid="37"/>
                                        </p:tgtEl>
                                        <p:attrNameLst>
                                          <p:attrName>ppt_x</p:attrName>
                                        </p:attrNameLst>
                                      </p:cBhvr>
                                      <p:tavLst>
                                        <p:tav tm="0">
                                          <p:val>
                                            <p:strVal val="0-#ppt_w/2"/>
                                          </p:val>
                                        </p:tav>
                                        <p:tav tm="100000">
                                          <p:val>
                                            <p:strVal val="#ppt_x"/>
                                          </p:val>
                                        </p:tav>
                                      </p:tavLst>
                                    </p:anim>
                                    <p:anim calcmode="lin" valueType="num">
                                      <p:cBhvr additive="base">
                                        <p:cTn id="29" dur="750" fill="hold"/>
                                        <p:tgtEl>
                                          <p:spTgt spid="37"/>
                                        </p:tgtEl>
                                        <p:attrNameLst>
                                          <p:attrName>ppt_y</p:attrName>
                                        </p:attrNameLst>
                                      </p:cBhvr>
                                      <p:tavLst>
                                        <p:tav tm="0">
                                          <p:val>
                                            <p:strVal val="1+#ppt_h/2"/>
                                          </p:val>
                                        </p:tav>
                                        <p:tav tm="100000">
                                          <p:val>
                                            <p:strVal val="#ppt_y"/>
                                          </p:val>
                                        </p:tav>
                                      </p:tavLst>
                                    </p:anim>
                                  </p:childTnLst>
                                </p:cTn>
                              </p:par>
                              <p:par>
                                <p:cTn id="30" presetID="22" presetClass="entr" presetSubtype="8" fill="hold" nodeType="withEffect">
                                  <p:stCondLst>
                                    <p:cond delay="35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750"/>
                                        <p:tgtEl>
                                          <p:spTgt spid="34"/>
                                        </p:tgtEl>
                                      </p:cBhvr>
                                    </p:animEffect>
                                  </p:childTnLst>
                                </p:cTn>
                              </p:par>
                            </p:childTnLst>
                          </p:cTn>
                        </p:par>
                        <p:par>
                          <p:cTn id="33" fill="hold">
                            <p:stCondLst>
                              <p:cond delay="4000"/>
                            </p:stCondLst>
                            <p:childTnLst>
                              <p:par>
                                <p:cTn id="34" presetID="2" presetClass="entr" presetSubtype="12"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750" fill="hold"/>
                                        <p:tgtEl>
                                          <p:spTgt spid="44"/>
                                        </p:tgtEl>
                                        <p:attrNameLst>
                                          <p:attrName>ppt_x</p:attrName>
                                        </p:attrNameLst>
                                      </p:cBhvr>
                                      <p:tavLst>
                                        <p:tav tm="0">
                                          <p:val>
                                            <p:strVal val="0-#ppt_w/2"/>
                                          </p:val>
                                        </p:tav>
                                        <p:tav tm="100000">
                                          <p:val>
                                            <p:strVal val="#ppt_x"/>
                                          </p:val>
                                        </p:tav>
                                      </p:tavLst>
                                    </p:anim>
                                    <p:anim calcmode="lin" valueType="num">
                                      <p:cBhvr additive="base">
                                        <p:cTn id="37" dur="750" fill="hold"/>
                                        <p:tgtEl>
                                          <p:spTgt spid="44"/>
                                        </p:tgtEl>
                                        <p:attrNameLst>
                                          <p:attrName>ppt_y</p:attrName>
                                        </p:attrNameLst>
                                      </p:cBhvr>
                                      <p:tavLst>
                                        <p:tav tm="0">
                                          <p:val>
                                            <p:strVal val="1+#ppt_h/2"/>
                                          </p:val>
                                        </p:tav>
                                        <p:tav tm="100000">
                                          <p:val>
                                            <p:strVal val="#ppt_y"/>
                                          </p:val>
                                        </p:tav>
                                      </p:tavLst>
                                    </p:anim>
                                  </p:childTnLst>
                                </p:cTn>
                              </p:par>
                              <p:par>
                                <p:cTn id="38" presetID="22" presetClass="entr" presetSubtype="8" fill="hold" nodeType="withEffect">
                                  <p:stCondLst>
                                    <p:cond delay="35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750"/>
                                        <p:tgtEl>
                                          <p:spTgt spid="41"/>
                                        </p:tgtEl>
                                      </p:cBhvr>
                                    </p:animEffect>
                                  </p:childTnLst>
                                </p:cTn>
                              </p:par>
                            </p:childTnLst>
                          </p:cTn>
                        </p:par>
                        <p:par>
                          <p:cTn id="41" fill="hold">
                            <p:stCondLst>
                              <p:cond delay="5000"/>
                            </p:stCondLst>
                            <p:childTnLst>
                              <p:par>
                                <p:cTn id="42" presetID="2" presetClass="entr" presetSubtype="12" fill="hold"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750" fill="hold"/>
                                        <p:tgtEl>
                                          <p:spTgt spid="51"/>
                                        </p:tgtEl>
                                        <p:attrNameLst>
                                          <p:attrName>ppt_x</p:attrName>
                                        </p:attrNameLst>
                                      </p:cBhvr>
                                      <p:tavLst>
                                        <p:tav tm="0">
                                          <p:val>
                                            <p:strVal val="0-#ppt_w/2"/>
                                          </p:val>
                                        </p:tav>
                                        <p:tav tm="100000">
                                          <p:val>
                                            <p:strVal val="#ppt_x"/>
                                          </p:val>
                                        </p:tav>
                                      </p:tavLst>
                                    </p:anim>
                                    <p:anim calcmode="lin" valueType="num">
                                      <p:cBhvr additive="base">
                                        <p:cTn id="45" dur="750" fill="hold"/>
                                        <p:tgtEl>
                                          <p:spTgt spid="51"/>
                                        </p:tgtEl>
                                        <p:attrNameLst>
                                          <p:attrName>ppt_y</p:attrName>
                                        </p:attrNameLst>
                                      </p:cBhvr>
                                      <p:tavLst>
                                        <p:tav tm="0">
                                          <p:val>
                                            <p:strVal val="1+#ppt_h/2"/>
                                          </p:val>
                                        </p:tav>
                                        <p:tav tm="100000">
                                          <p:val>
                                            <p:strVal val="#ppt_y"/>
                                          </p:val>
                                        </p:tav>
                                      </p:tavLst>
                                    </p:anim>
                                  </p:childTnLst>
                                </p:cTn>
                              </p:par>
                              <p:par>
                                <p:cTn id="46" presetID="22" presetClass="entr" presetSubtype="8" fill="hold" nodeType="withEffect">
                                  <p:stCondLst>
                                    <p:cond delay="35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750"/>
                                        <p:tgtEl>
                                          <p:spTgt spid="48"/>
                                        </p:tgtEl>
                                      </p:cBhvr>
                                    </p:animEffect>
                                  </p:childTnLst>
                                </p:cTn>
                              </p:par>
                            </p:childTnLst>
                          </p:cTn>
                        </p:par>
                        <p:par>
                          <p:cTn id="49" fill="hold">
                            <p:stCondLst>
                              <p:cond delay="6000"/>
                            </p:stCondLst>
                            <p:childTnLst>
                              <p:par>
                                <p:cTn id="50" presetID="2" presetClass="entr" presetSubtype="12" fill="hold"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750" fill="hold"/>
                                        <p:tgtEl>
                                          <p:spTgt spid="58"/>
                                        </p:tgtEl>
                                        <p:attrNameLst>
                                          <p:attrName>ppt_x</p:attrName>
                                        </p:attrNameLst>
                                      </p:cBhvr>
                                      <p:tavLst>
                                        <p:tav tm="0">
                                          <p:val>
                                            <p:strVal val="0-#ppt_w/2"/>
                                          </p:val>
                                        </p:tav>
                                        <p:tav tm="100000">
                                          <p:val>
                                            <p:strVal val="#ppt_x"/>
                                          </p:val>
                                        </p:tav>
                                      </p:tavLst>
                                    </p:anim>
                                    <p:anim calcmode="lin" valueType="num">
                                      <p:cBhvr additive="base">
                                        <p:cTn id="53" dur="750" fill="hold"/>
                                        <p:tgtEl>
                                          <p:spTgt spid="58"/>
                                        </p:tgtEl>
                                        <p:attrNameLst>
                                          <p:attrName>ppt_y</p:attrName>
                                        </p:attrNameLst>
                                      </p:cBhvr>
                                      <p:tavLst>
                                        <p:tav tm="0">
                                          <p:val>
                                            <p:strVal val="1+#ppt_h/2"/>
                                          </p:val>
                                        </p:tav>
                                        <p:tav tm="100000">
                                          <p:val>
                                            <p:strVal val="#ppt_y"/>
                                          </p:val>
                                        </p:tav>
                                      </p:tavLst>
                                    </p:anim>
                                  </p:childTnLst>
                                </p:cTn>
                              </p:par>
                              <p:par>
                                <p:cTn id="54" presetID="22" presetClass="entr" presetSubtype="8" fill="hold" nodeType="withEffect">
                                  <p:stCondLst>
                                    <p:cond delay="350"/>
                                  </p:stCondLst>
                                  <p:childTnLst>
                                    <p:set>
                                      <p:cBhvr>
                                        <p:cTn id="55" dur="1" fill="hold">
                                          <p:stCondLst>
                                            <p:cond delay="0"/>
                                          </p:stCondLst>
                                        </p:cTn>
                                        <p:tgtEl>
                                          <p:spTgt spid="55"/>
                                        </p:tgtEl>
                                        <p:attrNameLst>
                                          <p:attrName>style.visibility</p:attrName>
                                        </p:attrNameLst>
                                      </p:cBhvr>
                                      <p:to>
                                        <p:strVal val="visible"/>
                                      </p:to>
                                    </p:set>
                                    <p:animEffect transition="in" filter="wipe(left)">
                                      <p:cBhvr>
                                        <p:cTn id="56" dur="750"/>
                                        <p:tgtEl>
                                          <p:spTgt spid="55"/>
                                        </p:tgtEl>
                                      </p:cBhvr>
                                    </p:animEffect>
                                  </p:childTnLst>
                                </p:cTn>
                              </p:par>
                            </p:childTnLst>
                          </p:cTn>
                        </p:par>
                        <p:par>
                          <p:cTn id="57" fill="hold">
                            <p:stCondLst>
                              <p:cond delay="7000"/>
                            </p:stCondLst>
                            <p:childTnLst>
                              <p:par>
                                <p:cTn id="58" presetID="2" presetClass="entr" presetSubtype="12" fill="hold" nodeType="afterEffect">
                                  <p:stCondLst>
                                    <p:cond delay="0"/>
                                  </p:stCondLst>
                                  <p:childTnLst>
                                    <p:set>
                                      <p:cBhvr>
                                        <p:cTn id="59" dur="1" fill="hold">
                                          <p:stCondLst>
                                            <p:cond delay="0"/>
                                          </p:stCondLst>
                                        </p:cTn>
                                        <p:tgtEl>
                                          <p:spTgt spid="65"/>
                                        </p:tgtEl>
                                        <p:attrNameLst>
                                          <p:attrName>style.visibility</p:attrName>
                                        </p:attrNameLst>
                                      </p:cBhvr>
                                      <p:to>
                                        <p:strVal val="visible"/>
                                      </p:to>
                                    </p:set>
                                    <p:anim calcmode="lin" valueType="num">
                                      <p:cBhvr additive="base">
                                        <p:cTn id="60" dur="750" fill="hold"/>
                                        <p:tgtEl>
                                          <p:spTgt spid="65"/>
                                        </p:tgtEl>
                                        <p:attrNameLst>
                                          <p:attrName>ppt_x</p:attrName>
                                        </p:attrNameLst>
                                      </p:cBhvr>
                                      <p:tavLst>
                                        <p:tav tm="0">
                                          <p:val>
                                            <p:strVal val="0-#ppt_w/2"/>
                                          </p:val>
                                        </p:tav>
                                        <p:tav tm="100000">
                                          <p:val>
                                            <p:strVal val="#ppt_x"/>
                                          </p:val>
                                        </p:tav>
                                      </p:tavLst>
                                    </p:anim>
                                    <p:anim calcmode="lin" valueType="num">
                                      <p:cBhvr additive="base">
                                        <p:cTn id="61" dur="750" fill="hold"/>
                                        <p:tgtEl>
                                          <p:spTgt spid="65"/>
                                        </p:tgtEl>
                                        <p:attrNameLst>
                                          <p:attrName>ppt_y</p:attrName>
                                        </p:attrNameLst>
                                      </p:cBhvr>
                                      <p:tavLst>
                                        <p:tav tm="0">
                                          <p:val>
                                            <p:strVal val="1+#ppt_h/2"/>
                                          </p:val>
                                        </p:tav>
                                        <p:tav tm="100000">
                                          <p:val>
                                            <p:strVal val="#ppt_y"/>
                                          </p:val>
                                        </p:tav>
                                      </p:tavLst>
                                    </p:anim>
                                  </p:childTnLst>
                                </p:cTn>
                              </p:par>
                              <p:par>
                                <p:cTn id="62" presetID="22" presetClass="entr" presetSubtype="8" fill="hold" nodeType="withEffect">
                                  <p:stCondLst>
                                    <p:cond delay="35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7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55" name="图片 54"/>
          <p:cNvPicPr>
            <a:picLocks noChangeAspect="1"/>
          </p:cNvPicPr>
          <p:nvPr/>
        </p:nvPicPr>
        <p:blipFill rotWithShape="1">
          <a:blip r:embed="rId1" cstate="print">
            <a:extLst>
              <a:ext uri="{28A0092B-C50C-407E-A947-70E740481C1C}">
                <a14:useLocalDpi xmlns:a14="http://schemas.microsoft.com/office/drawing/2010/main" val="0"/>
              </a:ext>
            </a:extLst>
          </a:blip>
          <a:srcRect t="48611" r="10451" b="14528"/>
          <a:stretch>
            <a:fillRect/>
          </a:stretch>
        </p:blipFill>
        <p:spPr>
          <a:xfrm>
            <a:off x="7131972" y="4634526"/>
            <a:ext cx="5060028" cy="2223474"/>
          </a:xfrm>
          <a:custGeom>
            <a:avLst/>
            <a:gdLst>
              <a:gd name="connsiteX0" fmla="*/ 0 w 5060028"/>
              <a:gd name="connsiteY0" fmla="*/ 0 h 2223474"/>
              <a:gd name="connsiteX1" fmla="*/ 5060028 w 5060028"/>
              <a:gd name="connsiteY1" fmla="*/ 0 h 2223474"/>
              <a:gd name="connsiteX2" fmla="*/ 5060028 w 5060028"/>
              <a:gd name="connsiteY2" fmla="*/ 2223474 h 2223474"/>
              <a:gd name="connsiteX3" fmla="*/ 0 w 5060028"/>
              <a:gd name="connsiteY3" fmla="*/ 2223474 h 2223474"/>
            </a:gdLst>
            <a:ahLst/>
            <a:cxnLst>
              <a:cxn ang="0">
                <a:pos x="connsiteX0" y="connsiteY0"/>
              </a:cxn>
              <a:cxn ang="0">
                <a:pos x="connsiteX1" y="connsiteY1"/>
              </a:cxn>
              <a:cxn ang="0">
                <a:pos x="connsiteX2" y="connsiteY2"/>
              </a:cxn>
              <a:cxn ang="0">
                <a:pos x="connsiteX3" y="connsiteY3"/>
              </a:cxn>
            </a:cxnLst>
            <a:rect l="l" t="t" r="r" b="b"/>
            <a:pathLst>
              <a:path w="5060028" h="2223474">
                <a:moveTo>
                  <a:pt x="0" y="0"/>
                </a:moveTo>
                <a:lnTo>
                  <a:pt x="5060028" y="0"/>
                </a:lnTo>
                <a:lnTo>
                  <a:pt x="5060028" y="2223474"/>
                </a:lnTo>
                <a:lnTo>
                  <a:pt x="0" y="2223474"/>
                </a:lnTo>
                <a:close/>
              </a:path>
            </a:pathLst>
          </a:custGeom>
        </p:spPr>
      </p:pic>
      <p:grpSp>
        <p:nvGrpSpPr>
          <p:cNvPr id="4" name="组合 3"/>
          <p:cNvGrpSpPr/>
          <p:nvPr/>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0"/>
            <a:ext cx="12192000" cy="273672"/>
            <a:chOff x="0" y="6210300"/>
            <a:chExt cx="12192000" cy="648322"/>
          </a:xfrm>
        </p:grpSpPr>
        <p:sp>
          <p:nvSpPr>
            <p:cNvPr id="21" name="矩形 20"/>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平行四边形 27"/>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430927" y="1298196"/>
            <a:ext cx="4443965" cy="4147307"/>
            <a:chOff x="870985" y="1339093"/>
            <a:chExt cx="4842307" cy="4434851"/>
          </a:xfrm>
        </p:grpSpPr>
        <p:grpSp>
          <p:nvGrpSpPr>
            <p:cNvPr id="45" name="组合 44"/>
            <p:cNvGrpSpPr/>
            <p:nvPr/>
          </p:nvGrpSpPr>
          <p:grpSpPr>
            <a:xfrm>
              <a:off x="870985" y="2803392"/>
              <a:ext cx="4800600" cy="2533651"/>
              <a:chOff x="933174" y="2209799"/>
              <a:chExt cx="4800600" cy="2533651"/>
            </a:xfrm>
          </p:grpSpPr>
          <p:sp>
            <p:nvSpPr>
              <p:cNvPr id="39" name="矩形: 圆角 38"/>
              <p:cNvSpPr/>
              <p:nvPr/>
            </p:nvSpPr>
            <p:spPr>
              <a:xfrm>
                <a:off x="933174" y="4495800"/>
                <a:ext cx="4800600" cy="247650"/>
              </a:xfrm>
              <a:prstGeom prst="roundRect">
                <a:avLst>
                  <a:gd name="adj" fmla="val 5000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形 4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197" y="2209799"/>
                <a:ext cx="4462555" cy="2371725"/>
              </a:xfrm>
              <a:prstGeom prst="rect">
                <a:avLst/>
              </a:prstGeom>
            </p:spPr>
          </p:pic>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65111" t="64167" r="10222" b="6944"/>
            <a:stretch>
              <a:fillRect/>
            </a:stretch>
          </p:blipFill>
          <p:spPr>
            <a:xfrm>
              <a:off x="979942" y="1339093"/>
              <a:ext cx="4733350" cy="4434851"/>
            </a:xfrm>
            <a:prstGeom prst="rect">
              <a:avLst/>
            </a:prstGeom>
          </p:spPr>
        </p:pic>
      </p:grpSp>
      <p:sp>
        <p:nvSpPr>
          <p:cNvPr id="47" name="文本框 46"/>
          <p:cNvSpPr txBox="1"/>
          <p:nvPr/>
        </p:nvSpPr>
        <p:spPr>
          <a:xfrm>
            <a:off x="5313042" y="2880022"/>
            <a:ext cx="6307458" cy="1107996"/>
          </a:xfrm>
          <a:prstGeom prst="rect">
            <a:avLst/>
          </a:prstGeom>
          <a:noFill/>
        </p:spPr>
        <p:txBody>
          <a:bodyPr wrap="square" rtlCol="0">
            <a:spAutoFit/>
          </a:bodyPr>
          <a:lstStyle/>
          <a:p>
            <a:r>
              <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全国质量月简介</a:t>
            </a:r>
            <a:endPar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nvGrpSpPr>
          <p:cNvPr id="50" name="组合 49"/>
          <p:cNvGrpSpPr/>
          <p:nvPr/>
        </p:nvGrpSpPr>
        <p:grpSpPr>
          <a:xfrm>
            <a:off x="5345689" y="2109858"/>
            <a:ext cx="5188961" cy="769441"/>
            <a:chOff x="5288539" y="2224158"/>
            <a:chExt cx="5188961" cy="769441"/>
          </a:xfrm>
        </p:grpSpPr>
        <p:sp>
          <p:nvSpPr>
            <p:cNvPr id="48" name="矩形 47"/>
            <p:cNvSpPr/>
            <p:nvPr/>
          </p:nvSpPr>
          <p:spPr>
            <a:xfrm>
              <a:off x="5402512" y="2647950"/>
              <a:ext cx="5074988" cy="314306"/>
            </a:xfrm>
            <a:prstGeom prst="rect">
              <a:avLst/>
            </a:prstGeom>
            <a:gradFill flip="none" rotWithShape="1">
              <a:gsLst>
                <a:gs pos="0">
                  <a:schemeClr val="bg1">
                    <a:lumMod val="75000"/>
                    <a:alpha val="24000"/>
                  </a:schemeClr>
                </a:gs>
                <a:gs pos="98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5288539" y="2224158"/>
              <a:ext cx="4287262" cy="769441"/>
            </a:xfrm>
            <a:prstGeom prst="rect">
              <a:avLst/>
            </a:prstGeom>
            <a:noFill/>
          </p:spPr>
          <p:txBody>
            <a:bodyPr wrap="square" rtlCol="0">
              <a:spAutoFit/>
            </a:bodyPr>
            <a:lstStyle/>
            <a:p>
              <a:r>
                <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PART ONE</a:t>
              </a:r>
              <a:endParaRPr lang="zh-CN" altLang="en-US"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Doub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750"/>
                                        <p:tgtEl>
                                          <p:spTgt spid="2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750"/>
                                        <p:tgtEl>
                                          <p:spTgt spid="55"/>
                                        </p:tgtEl>
                                      </p:cBhvr>
                                    </p:animEffect>
                                    <p:anim calcmode="lin" valueType="num">
                                      <p:cBhvr>
                                        <p:cTn id="15" dur="750" fill="hold"/>
                                        <p:tgtEl>
                                          <p:spTgt spid="55"/>
                                        </p:tgtEl>
                                        <p:attrNameLst>
                                          <p:attrName>ppt_x</p:attrName>
                                        </p:attrNameLst>
                                      </p:cBhvr>
                                      <p:tavLst>
                                        <p:tav tm="0">
                                          <p:val>
                                            <p:strVal val="#ppt_x"/>
                                          </p:val>
                                        </p:tav>
                                        <p:tav tm="100000">
                                          <p:val>
                                            <p:strVal val="#ppt_x"/>
                                          </p:val>
                                        </p:tav>
                                      </p:tavLst>
                                    </p:anim>
                                    <p:anim calcmode="lin" valueType="num">
                                      <p:cBhvr>
                                        <p:cTn id="16" dur="75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750" fill="hold"/>
                                        <p:tgtEl>
                                          <p:spTgt spid="46"/>
                                        </p:tgtEl>
                                        <p:attrNameLst>
                                          <p:attrName>ppt_x</p:attrName>
                                        </p:attrNameLst>
                                      </p:cBhvr>
                                      <p:tavLst>
                                        <p:tav tm="0">
                                          <p:val>
                                            <p:strVal val="0-#ppt_w/2"/>
                                          </p:val>
                                        </p:tav>
                                        <p:tav tm="100000">
                                          <p:val>
                                            <p:strVal val="#ppt_x"/>
                                          </p:val>
                                        </p:tav>
                                      </p:tavLst>
                                    </p:anim>
                                    <p:anim calcmode="lin" valueType="num">
                                      <p:cBhvr additive="base">
                                        <p:cTn id="21" dur="75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750" fill="hold"/>
                                        <p:tgtEl>
                                          <p:spTgt spid="50"/>
                                        </p:tgtEl>
                                        <p:attrNameLst>
                                          <p:attrName>ppt_x</p:attrName>
                                        </p:attrNameLst>
                                      </p:cBhvr>
                                      <p:tavLst>
                                        <p:tav tm="0">
                                          <p:val>
                                            <p:strVal val="1+#ppt_w/2"/>
                                          </p:val>
                                        </p:tav>
                                        <p:tav tm="100000">
                                          <p:val>
                                            <p:strVal val="#ppt_x"/>
                                          </p:val>
                                        </p:tav>
                                      </p:tavLst>
                                    </p:anim>
                                    <p:anim calcmode="lin" valueType="num">
                                      <p:cBhvr additive="base">
                                        <p:cTn id="26" dur="750" fill="hold"/>
                                        <p:tgtEl>
                                          <p:spTgt spid="5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41" presetClass="entr" presetSubtype="0" fill="hold" grpId="0" nodeType="afterEffect">
                                  <p:stCondLst>
                                    <p:cond delay="0"/>
                                  </p:stCondLst>
                                  <p:iterate type="lt">
                                    <p:tmPct val="6000"/>
                                  </p:iterate>
                                  <p:childTnLst>
                                    <p:set>
                                      <p:cBhvr>
                                        <p:cTn id="29" dur="1" fill="hold">
                                          <p:stCondLst>
                                            <p:cond delay="0"/>
                                          </p:stCondLst>
                                        </p:cTn>
                                        <p:tgtEl>
                                          <p:spTgt spid="47"/>
                                        </p:tgtEl>
                                        <p:attrNameLst>
                                          <p:attrName>style.visibility</p:attrName>
                                        </p:attrNameLst>
                                      </p:cBhvr>
                                      <p:to>
                                        <p:strVal val="visible"/>
                                      </p:to>
                                    </p:set>
                                    <p:anim calcmode="lin" valueType="num">
                                      <p:cBhvr>
                                        <p:cTn id="30" dur="7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1" dur="750" fill="hold"/>
                                        <p:tgtEl>
                                          <p:spTgt spid="47"/>
                                        </p:tgtEl>
                                        <p:attrNameLst>
                                          <p:attrName>ppt_y</p:attrName>
                                        </p:attrNameLst>
                                      </p:cBhvr>
                                      <p:tavLst>
                                        <p:tav tm="0">
                                          <p:val>
                                            <p:strVal val="#ppt_y"/>
                                          </p:val>
                                        </p:tav>
                                        <p:tav tm="100000">
                                          <p:val>
                                            <p:strVal val="#ppt_y"/>
                                          </p:val>
                                        </p:tav>
                                      </p:tavLst>
                                    </p:anim>
                                    <p:anim calcmode="lin" valueType="num">
                                      <p:cBhvr>
                                        <p:cTn id="32" dur="7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3" dur="7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75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73676" y="2057079"/>
            <a:ext cx="9616047" cy="3188929"/>
            <a:chOff x="1235970" y="2054034"/>
            <a:chExt cx="9616047" cy="3188929"/>
          </a:xfrm>
        </p:grpSpPr>
        <p:grpSp>
          <p:nvGrpSpPr>
            <p:cNvPr id="7" name="组合 6"/>
            <p:cNvGrpSpPr/>
            <p:nvPr/>
          </p:nvGrpSpPr>
          <p:grpSpPr>
            <a:xfrm>
              <a:off x="1235970" y="2353172"/>
              <a:ext cx="9616047" cy="2889791"/>
              <a:chOff x="1293810" y="1420630"/>
              <a:chExt cx="10520082" cy="2889791"/>
            </a:xfrm>
          </p:grpSpPr>
          <p:sp>
            <p:nvSpPr>
              <p:cNvPr id="9" name="矩形: 圆角 8"/>
              <p:cNvSpPr/>
              <p:nvPr/>
            </p:nvSpPr>
            <p:spPr>
              <a:xfrm>
                <a:off x="1293810" y="1420630"/>
                <a:ext cx="10520082" cy="2889791"/>
              </a:xfrm>
              <a:prstGeom prst="roundRect">
                <a:avLst/>
              </a:prstGeom>
              <a:noFill/>
              <a:ln>
                <a:solidFill>
                  <a:srgbClr val="F2A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10" name="矩形 9"/>
              <p:cNvSpPr/>
              <p:nvPr/>
            </p:nvSpPr>
            <p:spPr>
              <a:xfrm>
                <a:off x="1840360" y="2004218"/>
                <a:ext cx="6422449" cy="1578445"/>
              </a:xfrm>
              <a:prstGeom prst="rect">
                <a:avLst/>
              </a:prstGeom>
            </p:spPr>
            <p:txBody>
              <a:bodyPr wrap="square" lIns="0" tIns="0" rIns="0" bIns="0">
                <a:spAutoFit/>
              </a:bodyPr>
              <a:lstStyle/>
              <a:p>
                <a:pPr lvl="0">
                  <a:lnSpc>
                    <a:spcPct val="200000"/>
                  </a:lnSpc>
                  <a:defRPr/>
                </a:pPr>
                <a:r>
                  <a:rPr lang="zh-CN" altLang="en-US" dirty="0">
                    <a:solidFill>
                      <a:srgbClr val="404040"/>
                    </a:solidFill>
                    <a:latin typeface="微软雅黑" panose="020B0503020204020204" pitchFamily="34" charset="-122"/>
                    <a:ea typeface="微软雅黑" panose="020B0503020204020204" pitchFamily="34" charset="-122"/>
                    <a:cs typeface="阿里巴巴普惠体 Medium" panose="00020600040101010101" pitchFamily="18" charset="-122"/>
                    <a:sym typeface="Arial" panose="020B0604020202020204" pitchFamily="34" charset="0"/>
                  </a:rPr>
                  <a:t>质量月（</a:t>
                </a:r>
                <a:r>
                  <a:rPr lang="en-US" altLang="zh-CN" dirty="0">
                    <a:solidFill>
                      <a:srgbClr val="404040"/>
                    </a:solidFill>
                    <a:latin typeface="微软雅黑" panose="020B0503020204020204" pitchFamily="34" charset="-122"/>
                    <a:ea typeface="微软雅黑" panose="020B0503020204020204" pitchFamily="34" charset="-122"/>
                    <a:cs typeface="阿里巴巴普惠体 Medium" panose="00020600040101010101" pitchFamily="18" charset="-122"/>
                    <a:sym typeface="Arial" panose="020B0604020202020204" pitchFamily="34" charset="0"/>
                  </a:rPr>
                  <a:t>Quality Month</a:t>
                </a:r>
                <a:r>
                  <a:rPr lang="zh-CN" altLang="en-US" dirty="0">
                    <a:solidFill>
                      <a:srgbClr val="404040"/>
                    </a:solidFill>
                    <a:latin typeface="微软雅黑" panose="020B0503020204020204" pitchFamily="34" charset="-122"/>
                    <a:ea typeface="微软雅黑" panose="020B0503020204020204" pitchFamily="34" charset="-122"/>
                    <a:cs typeface="阿里巴巴普惠体 Medium" panose="00020600040101010101" pitchFamily="18" charset="-122"/>
                    <a:sym typeface="Arial" panose="020B0604020202020204" pitchFamily="34" charset="0"/>
                  </a:rPr>
                  <a:t>）是指在国家质量工作主管部门的倡导和部署下，由全社会尤其是广大企业积极参与、旨在提高全民族质量意识、提高质量的一年一度的专题活动</a:t>
                </a:r>
                <a:endParaRPr lang="zh-CN" altLang="en-US" dirty="0">
                  <a:solidFill>
                    <a:srgbClr val="404040"/>
                  </a:solidFill>
                  <a:latin typeface="微软雅黑" panose="020B0503020204020204" pitchFamily="34" charset="-122"/>
                  <a:ea typeface="微软雅黑" panose="020B0503020204020204" pitchFamily="34" charset="-122"/>
                  <a:cs typeface="阿里巴巴普惠体 Medium" panose="00020600040101010101" pitchFamily="18" charset="-122"/>
                  <a:sym typeface="Arial" panose="020B0604020202020204" pitchFamily="34" charset="0"/>
                </a:endParaRPr>
              </a:p>
            </p:txBody>
          </p:sp>
        </p:grpSp>
        <p:sp>
          <p:nvSpPr>
            <p:cNvPr id="8" name="圆角矩形 5"/>
            <p:cNvSpPr/>
            <p:nvPr/>
          </p:nvSpPr>
          <p:spPr>
            <a:xfrm>
              <a:off x="1235971" y="2054034"/>
              <a:ext cx="2731573" cy="598276"/>
            </a:xfrm>
            <a:prstGeom prst="roundRect">
              <a:avLst>
                <a:gd name="adj" fmla="val 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defTabSz="457200">
                <a:defRPr/>
              </a:pPr>
              <a:r>
                <a:rPr kumimoji="1"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什么是质量月？</a:t>
              </a:r>
              <a:endParaRPr kumimoji="1"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10344" y="1066800"/>
            <a:ext cx="4210056" cy="4210056"/>
          </a:xfrm>
          <a:prstGeom prst="rect">
            <a:avLst/>
          </a:prstGeom>
        </p:spPr>
      </p:pic>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7266" y="1827759"/>
            <a:ext cx="7674283" cy="646281"/>
            <a:chOff x="983019" y="1683962"/>
            <a:chExt cx="7674283" cy="646281"/>
          </a:xfrm>
        </p:grpSpPr>
        <p:sp>
          <p:nvSpPr>
            <p:cNvPr id="5" name="圆角矩形 36"/>
            <p:cNvSpPr/>
            <p:nvPr/>
          </p:nvSpPr>
          <p:spPr>
            <a:xfrm>
              <a:off x="1300519" y="1683962"/>
              <a:ext cx="7356783" cy="646281"/>
            </a:xfrm>
            <a:prstGeom prst="roundRect">
              <a:avLst>
                <a:gd name="adj" fmla="val 9089"/>
              </a:avLst>
            </a:prstGeom>
            <a:solidFill>
              <a:srgbClr val="F2F2F2">
                <a:alpha val="68000"/>
              </a:srgbClr>
            </a:solidFill>
            <a:ln w="6350">
              <a:solidFill>
                <a:srgbClr val="BFBFBF"/>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noAutofit/>
            </a:bodyPr>
            <a:lstStyle/>
            <a:p>
              <a:pPr algn="ctr"/>
              <a:endParaRPr lang="zh-CN" altLang="en-US" sz="2800" dirty="0">
                <a:ln w="19050">
                  <a:noFill/>
                </a:ln>
                <a:gradFill flip="none" rotWithShape="1">
                  <a:gsLst>
                    <a:gs pos="100000">
                      <a:srgbClr val="E9BE61"/>
                    </a:gs>
                    <a:gs pos="49000">
                      <a:srgbClr val="FEEFAC"/>
                    </a:gs>
                  </a:gsLst>
                  <a:lin ang="5400000" scaled="0"/>
                  <a:tileRect/>
                </a:gradFill>
                <a:latin typeface="汉仪雅酷黑简" panose="00020600040101010101" charset="-122"/>
                <a:ea typeface="汉仪雅酷黑简" panose="00020600040101010101" charset="-122"/>
                <a:sym typeface="汉仪雅酷黑简" panose="00020600040101010101" charset="-122"/>
              </a:endParaRPr>
            </a:p>
          </p:txBody>
        </p:sp>
        <p:sp>
          <p:nvSpPr>
            <p:cNvPr id="6" name="Rounded Rectangle 14"/>
            <p:cNvSpPr/>
            <p:nvPr/>
          </p:nvSpPr>
          <p:spPr>
            <a:xfrm>
              <a:off x="983019" y="1770915"/>
              <a:ext cx="1768783" cy="482706"/>
            </a:xfrm>
            <a:prstGeom prst="roundRect">
              <a:avLst>
                <a:gd name="adj" fmla="val 15804"/>
              </a:avLst>
            </a:prstGeom>
            <a:solidFill>
              <a:srgbClr val="F2AF19"/>
            </a:solidFill>
            <a:ln>
              <a:noFill/>
            </a:ln>
            <a:effectLst>
              <a:outerShdw blurRad="254000" dist="101600" dir="5400000" algn="ctr" rotWithShape="0">
                <a:schemeClr val="tx1">
                  <a:lumMod val="75000"/>
                  <a:lumOff val="25000"/>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汉仪雅酷黑简" panose="00020600040101010101" charset="-122"/>
                </a:rPr>
                <a:t>活动背景</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汉仪雅酷黑简" panose="00020600040101010101" charset="-122"/>
              </a:endParaRPr>
            </a:p>
          </p:txBody>
        </p:sp>
        <p:sp>
          <p:nvSpPr>
            <p:cNvPr id="7" name="Rectangle 21"/>
            <p:cNvSpPr/>
            <p:nvPr/>
          </p:nvSpPr>
          <p:spPr>
            <a:xfrm>
              <a:off x="3180261" y="1710466"/>
              <a:ext cx="5191292" cy="525657"/>
            </a:xfrm>
            <a:prstGeom prst="rect">
              <a:avLst/>
            </a:prstGeom>
          </p:spPr>
          <p:txBody>
            <a:bodyPr wrap="square">
              <a:spAutoFit/>
            </a:bodyPr>
            <a:lstStyle/>
            <a:p>
              <a:pPr algn="dist">
                <a:lnSpc>
                  <a:spcPct val="130000"/>
                </a:lnSpc>
                <a:buClr>
                  <a:schemeClr val="accent1"/>
                </a:buClr>
              </a:pPr>
              <a:r>
                <a:rPr lang="zh-CN" altLang="en-US" sz="2400" b="1" dirty="0">
                  <a:solidFill>
                    <a:srgbClr val="404040"/>
                  </a:solidFill>
                  <a:latin typeface="微软雅黑" panose="020B0503020204020204" pitchFamily="34" charset="-122"/>
                  <a:ea typeface="微软雅黑" panose="020B0503020204020204" pitchFamily="34" charset="-122"/>
                  <a:sym typeface="汉仪雅酷黑简" panose="00020600040101010101" charset="-122"/>
                </a:rPr>
                <a:t>我国的质量月活动始于</a:t>
              </a:r>
              <a:r>
                <a:rPr lang="en-US" altLang="zh-CN" sz="2400" b="1" dirty="0">
                  <a:solidFill>
                    <a:srgbClr val="404040"/>
                  </a:solidFill>
                  <a:latin typeface="微软雅黑" panose="020B0503020204020204" pitchFamily="34" charset="-122"/>
                  <a:ea typeface="微软雅黑" panose="020B0503020204020204" pitchFamily="34" charset="-122"/>
                  <a:sym typeface="汉仪雅酷黑简" panose="00020600040101010101" charset="-122"/>
                </a:rPr>
                <a:t>1978</a:t>
              </a:r>
              <a:r>
                <a:rPr lang="zh-CN" altLang="en-US" sz="2400" b="1" dirty="0">
                  <a:solidFill>
                    <a:srgbClr val="404040"/>
                  </a:solidFill>
                  <a:latin typeface="微软雅黑" panose="020B0503020204020204" pitchFamily="34" charset="-122"/>
                  <a:ea typeface="微软雅黑" panose="020B0503020204020204" pitchFamily="34" charset="-122"/>
                  <a:sym typeface="汉仪雅酷黑简" panose="00020600040101010101" charset="-122"/>
                </a:rPr>
                <a:t>年。</a:t>
              </a:r>
              <a:endParaRPr lang="zh-CN" altLang="en-US" sz="2400" b="1" dirty="0">
                <a:solidFill>
                  <a:srgbClr val="404040"/>
                </a:solidFill>
                <a:latin typeface="微软雅黑" panose="020B0503020204020204" pitchFamily="34" charset="-122"/>
                <a:ea typeface="微软雅黑" panose="020B0503020204020204" pitchFamily="34" charset="-122"/>
                <a:sym typeface="汉仪雅酷黑简" panose="00020600040101010101" charset="-122"/>
              </a:endParaRPr>
            </a:p>
          </p:txBody>
        </p:sp>
      </p:grpSp>
      <p:sp>
        <p:nvSpPr>
          <p:cNvPr id="8" name="矩形 7"/>
          <p:cNvSpPr/>
          <p:nvPr>
            <p:custDataLst>
              <p:tags r:id="rId1"/>
            </p:custDataLst>
          </p:nvPr>
        </p:nvSpPr>
        <p:spPr>
          <a:xfrm>
            <a:off x="956244" y="2727511"/>
            <a:ext cx="10470012" cy="916940"/>
          </a:xfrm>
          <a:prstGeom prst="rect">
            <a:avLst/>
          </a:prstGeom>
        </p:spPr>
        <p:txBody>
          <a:bodyPr wrap="square" anchor="ctr" anchorCtr="0"/>
          <a:lstStyle/>
          <a:p>
            <a:pPr marL="285750" indent="-285750" algn="just">
              <a:lnSpc>
                <a:spcPct val="200000"/>
              </a:lnSpc>
              <a:buSzPct val="100000"/>
              <a:buFont typeface="Wingdings" panose="05000000000000000000" pitchFamily="2" charset="2"/>
              <a:buChar char="p"/>
            </a:pP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当时正值我国国民经济开始恢复初期，许多企业生产效率低、质量问题严重。为此，原国家经委于</a:t>
            </a:r>
            <a:r>
              <a:rPr lang="en-US" altLang="zh-CN"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1978</a:t>
            </a: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年</a:t>
            </a:r>
            <a:r>
              <a:rPr lang="en-US" altLang="zh-CN"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6</a:t>
            </a: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月</a:t>
            </a:r>
            <a:r>
              <a:rPr lang="en-US" altLang="zh-CN"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24</a:t>
            </a: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日向全国发出了</a:t>
            </a:r>
            <a:r>
              <a:rPr lang="en-US" altLang="zh-CN"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a:t>
            </a: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关于开展“质量月”活动的通知</a:t>
            </a:r>
            <a:r>
              <a:rPr lang="en-US" altLang="zh-CN"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a:t>
            </a: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p:txBody>
      </p:sp>
      <p:sp>
        <p:nvSpPr>
          <p:cNvPr id="37" name="矩形 36"/>
          <p:cNvSpPr/>
          <p:nvPr>
            <p:custDataLst>
              <p:tags r:id="rId2"/>
            </p:custDataLst>
          </p:nvPr>
        </p:nvSpPr>
        <p:spPr>
          <a:xfrm>
            <a:off x="956244" y="4047265"/>
            <a:ext cx="10470012" cy="916940"/>
          </a:xfrm>
          <a:prstGeom prst="rect">
            <a:avLst/>
          </a:prstGeom>
        </p:spPr>
        <p:txBody>
          <a:bodyPr wrap="square" anchor="ctr" anchorCtr="0"/>
          <a:lstStyle/>
          <a:p>
            <a:pPr marL="285750" indent="-285750" algn="just">
              <a:lnSpc>
                <a:spcPct val="200000"/>
              </a:lnSpc>
              <a:buSzPct val="100000"/>
              <a:buFont typeface="Wingdings" panose="05000000000000000000" pitchFamily="2" charset="2"/>
              <a:buChar char="p"/>
            </a:pP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决定每年</a:t>
            </a:r>
            <a:r>
              <a:rPr lang="en-US" altLang="zh-CN"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9</a:t>
            </a: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月份在全国工交战线开展质量月活动，大张旗鼓地宣传“质量第一”的思想，树立“生产优质品光荣、生产劣质品可耻”的风尚。</a:t>
            </a: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p:txBody>
      </p:sp>
      <p:pic>
        <p:nvPicPr>
          <p:cNvPr id="21" name="图片 20" descr="1"/>
          <p:cNvPicPr>
            <a:picLocks noChangeAspect="1"/>
          </p:cNvPicPr>
          <p:nvPr>
            <p:custDataLst>
              <p:tags r:id="rId3"/>
            </p:custDataLst>
          </p:nvPr>
        </p:nvPicPr>
        <p:blipFill>
          <a:blip r:embed="rId4">
            <a:alphaModFix amt="70000"/>
          </a:blip>
          <a:stretch>
            <a:fillRect/>
          </a:stretch>
        </p:blipFill>
        <p:spPr>
          <a:xfrm>
            <a:off x="5230495" y="4673600"/>
            <a:ext cx="3881120" cy="405765"/>
          </a:xfrm>
          <a:prstGeom prst="rect">
            <a:avLst/>
          </a:prstGeom>
        </p:spPr>
      </p:pic>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anim calcmode="lin" valueType="num">
                                      <p:cBhvr>
                                        <p:cTn id="18" dur="500" fill="hold"/>
                                        <p:tgtEl>
                                          <p:spTgt spid="37"/>
                                        </p:tgtEl>
                                        <p:attrNameLst>
                                          <p:attrName>ppt_x</p:attrName>
                                        </p:attrNameLst>
                                      </p:cBhvr>
                                      <p:tavLst>
                                        <p:tav tm="0">
                                          <p:val>
                                            <p:strVal val="#ppt_x"/>
                                          </p:val>
                                        </p:tav>
                                        <p:tav tm="100000">
                                          <p:val>
                                            <p:strVal val="#ppt_x"/>
                                          </p:val>
                                        </p:tav>
                                      </p:tavLst>
                                    </p:anim>
                                    <p:anim calcmode="lin" valueType="num">
                                      <p:cBhvr>
                                        <p:cTn id="1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079500" y="2685143"/>
            <a:ext cx="2772410" cy="2514600"/>
            <a:chOff x="0" y="4610100"/>
            <a:chExt cx="2772410" cy="2019300"/>
          </a:xfrm>
        </p:grpSpPr>
        <p:sp>
          <p:nvSpPr>
            <p:cNvPr id="19" name="矩形: 圆角 18"/>
            <p:cNvSpPr/>
            <p:nvPr>
              <p:custDataLst>
                <p:tags r:id="rId1"/>
              </p:custDataLst>
            </p:nvPr>
          </p:nvSpPr>
          <p:spPr>
            <a:xfrm>
              <a:off x="0" y="4610100"/>
              <a:ext cx="2772410" cy="2019300"/>
            </a:xfrm>
            <a:prstGeom prst="roundRect">
              <a:avLst/>
            </a:prstGeom>
            <a:solidFill>
              <a:srgbClr val="F2AF19">
                <a:alpha val="39000"/>
              </a:srgbClr>
            </a:solidFill>
          </p:spPr>
          <p:txBody>
            <a:bodyPr rot="0" spcFirstLastPara="0" vertOverflow="overflow" horzOverflow="overflow" vert="horz" wrap="square" lIns="91440" tIns="45720" rIns="396000" bIns="45720" numCol="1" spcCol="0" rtlCol="0" fromWordArt="0" anchor="ctr" anchorCtr="0" forceAA="0" compatLnSpc="1">
              <a:noAutofit/>
            </a:bodyPr>
            <a:lstStyle/>
            <a:p>
              <a:pPr algn="ctr">
                <a:lnSpc>
                  <a:spcPct val="120000"/>
                </a:lnSpc>
              </a:pPr>
              <a:endParaRPr lang="da-DK" altLang="zh-CN" sz="36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矩形 19"/>
            <p:cNvSpPr/>
            <p:nvPr/>
          </p:nvSpPr>
          <p:spPr>
            <a:xfrm>
              <a:off x="148262" y="4912959"/>
              <a:ext cx="2499688" cy="1341685"/>
            </a:xfrm>
            <a:prstGeom prst="rect">
              <a:avLst/>
            </a:prstGeom>
          </p:spPr>
          <p:txBody>
            <a:bodyPr wrap="square">
              <a:spAutoFit/>
            </a:bodyPr>
            <a:lstStyle/>
            <a:p>
              <a:pPr algn="ctr">
                <a:lnSpc>
                  <a:spcPct val="200000"/>
                </a:lnSpc>
                <a:defRPr/>
              </a:pPr>
              <a:r>
                <a:rPr lang="zh-CN" altLang="en-US"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rPr>
                <a:t>以多种形式于每年</a:t>
              </a:r>
              <a:r>
                <a:rPr lang="en-US" altLang="zh-CN"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rPr>
                <a:t>9</a:t>
              </a:r>
              <a:r>
                <a:rPr lang="zh-CN" altLang="en-US"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rPr>
                <a:t>月份组织开展的为期一个月</a:t>
              </a:r>
              <a:endParaRPr lang="zh-CN" altLang="en-US"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endParaRPr>
            </a:p>
          </p:txBody>
        </p:sp>
      </p:grpSp>
      <p:sp>
        <p:nvSpPr>
          <p:cNvPr id="21" name="矩形 20"/>
          <p:cNvSpPr/>
          <p:nvPr/>
        </p:nvSpPr>
        <p:spPr>
          <a:xfrm>
            <a:off x="5132751" y="1528530"/>
            <a:ext cx="1888399" cy="461665"/>
          </a:xfrm>
          <a:prstGeom prst="rect">
            <a:avLst/>
          </a:prstGeom>
        </p:spPr>
        <p:txBody>
          <a:bodyPr wrap="square">
            <a:spAutoFit/>
          </a:bodyPr>
          <a:lstStyle/>
          <a:p>
            <a:pPr algn="dist"/>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活动宗旨</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690745" y="2685143"/>
            <a:ext cx="2772410" cy="2514600"/>
            <a:chOff x="0" y="4610100"/>
            <a:chExt cx="2772410" cy="2019300"/>
          </a:xfrm>
        </p:grpSpPr>
        <p:sp>
          <p:nvSpPr>
            <p:cNvPr id="24" name="矩形: 圆角 23"/>
            <p:cNvSpPr/>
            <p:nvPr>
              <p:custDataLst>
                <p:tags r:id="rId2"/>
              </p:custDataLst>
            </p:nvPr>
          </p:nvSpPr>
          <p:spPr>
            <a:xfrm>
              <a:off x="0" y="4610100"/>
              <a:ext cx="2772410" cy="2019300"/>
            </a:xfrm>
            <a:prstGeom prst="roundRect">
              <a:avLst/>
            </a:prstGeom>
            <a:solidFill>
              <a:srgbClr val="F2AF19">
                <a:alpha val="39000"/>
              </a:srgbClr>
            </a:solidFill>
          </p:spPr>
          <p:txBody>
            <a:bodyPr rot="0" spcFirstLastPara="0" vertOverflow="overflow" horzOverflow="overflow" vert="horz" wrap="square" lIns="91440" tIns="45720" rIns="396000" bIns="45720" numCol="1" spcCol="0" rtlCol="0" fromWordArt="0" anchor="ctr" anchorCtr="0" forceAA="0" compatLnSpc="1">
              <a:noAutofit/>
            </a:bodyPr>
            <a:lstStyle/>
            <a:p>
              <a:pPr algn="ctr">
                <a:lnSpc>
                  <a:spcPct val="120000"/>
                </a:lnSpc>
              </a:pPr>
              <a:endParaRPr lang="da-DK" altLang="zh-CN" sz="36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矩形 24"/>
            <p:cNvSpPr/>
            <p:nvPr/>
          </p:nvSpPr>
          <p:spPr>
            <a:xfrm>
              <a:off x="148262" y="4912959"/>
              <a:ext cx="2499688" cy="896809"/>
            </a:xfrm>
            <a:prstGeom prst="rect">
              <a:avLst/>
            </a:prstGeom>
          </p:spPr>
          <p:txBody>
            <a:bodyPr wrap="square">
              <a:spAutoFit/>
            </a:bodyPr>
            <a:lstStyle/>
            <a:p>
              <a:pPr algn="ctr">
                <a:lnSpc>
                  <a:spcPct val="200000"/>
                </a:lnSpc>
                <a:defRPr/>
              </a:pPr>
              <a:r>
                <a:rPr lang="zh-CN" altLang="en-US"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rPr>
                <a:t>旨在提高全民族质量意识和质量水平</a:t>
              </a:r>
              <a:endParaRPr lang="zh-CN" altLang="en-US"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endParaRPr>
            </a:p>
          </p:txBody>
        </p:sp>
      </p:grpSp>
      <p:grpSp>
        <p:nvGrpSpPr>
          <p:cNvPr id="26" name="组合 25"/>
          <p:cNvGrpSpPr/>
          <p:nvPr/>
        </p:nvGrpSpPr>
        <p:grpSpPr>
          <a:xfrm>
            <a:off x="8301990" y="2685143"/>
            <a:ext cx="2772410" cy="2514600"/>
            <a:chOff x="0" y="4610100"/>
            <a:chExt cx="2772410" cy="2019300"/>
          </a:xfrm>
        </p:grpSpPr>
        <p:sp>
          <p:nvSpPr>
            <p:cNvPr id="27" name="矩形: 圆角 26"/>
            <p:cNvSpPr/>
            <p:nvPr>
              <p:custDataLst>
                <p:tags r:id="rId3"/>
              </p:custDataLst>
            </p:nvPr>
          </p:nvSpPr>
          <p:spPr>
            <a:xfrm>
              <a:off x="0" y="4610100"/>
              <a:ext cx="2772410" cy="2019300"/>
            </a:xfrm>
            <a:prstGeom prst="roundRect">
              <a:avLst/>
            </a:prstGeom>
            <a:solidFill>
              <a:srgbClr val="F2AF19">
                <a:alpha val="39000"/>
              </a:srgbClr>
            </a:solidFill>
          </p:spPr>
          <p:txBody>
            <a:bodyPr rot="0" spcFirstLastPara="0" vertOverflow="overflow" horzOverflow="overflow" vert="horz" wrap="square" lIns="91440" tIns="45720" rIns="396000" bIns="45720" numCol="1" spcCol="0" rtlCol="0" fromWordArt="0" anchor="ctr" anchorCtr="0" forceAA="0" compatLnSpc="1">
              <a:noAutofit/>
            </a:bodyPr>
            <a:lstStyle/>
            <a:p>
              <a:pPr algn="ctr">
                <a:lnSpc>
                  <a:spcPct val="120000"/>
                </a:lnSpc>
              </a:pPr>
              <a:endParaRPr lang="da-DK" altLang="zh-CN" sz="36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矩形 27"/>
            <p:cNvSpPr/>
            <p:nvPr/>
          </p:nvSpPr>
          <p:spPr>
            <a:xfrm>
              <a:off x="186362" y="4974150"/>
              <a:ext cx="2499688" cy="896809"/>
            </a:xfrm>
            <a:prstGeom prst="rect">
              <a:avLst/>
            </a:prstGeom>
          </p:spPr>
          <p:txBody>
            <a:bodyPr wrap="square">
              <a:spAutoFit/>
            </a:bodyPr>
            <a:lstStyle/>
            <a:p>
              <a:pPr algn="ctr">
                <a:lnSpc>
                  <a:spcPct val="200000"/>
                </a:lnSpc>
                <a:defRPr/>
              </a:pPr>
              <a:r>
                <a:rPr lang="zh-CN" altLang="en-US"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rPr>
                <a:t>全国范围内的质量专题活动</a:t>
              </a:r>
              <a:endParaRPr lang="zh-CN" altLang="en-US" kern="100" dirty="0">
                <a:solidFill>
                  <a:srgbClr val="404040"/>
                </a:solidFill>
                <a:latin typeface="微软雅黑" panose="020B0503020204020204" pitchFamily="34" charset="-122"/>
                <a:ea typeface="微软雅黑" panose="020B0503020204020204" pitchFamily="34" charset="-122"/>
                <a:cs typeface="思源黑体 Light" panose="020B0300000000000000" charset="-122"/>
                <a:sym typeface="+mn-lt"/>
              </a:endParaRPr>
            </a:p>
          </p:txBody>
        </p:sp>
      </p:gr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anim calcmode="lin" valueType="num">
                                      <p:cBhvr>
                                        <p:cTn id="24" dur="500" fill="hold"/>
                                        <p:tgtEl>
                                          <p:spTgt spid="26"/>
                                        </p:tgtEl>
                                        <p:attrNameLst>
                                          <p:attrName>ppt_x</p:attrName>
                                        </p:attrNameLst>
                                      </p:cBhvr>
                                      <p:tavLst>
                                        <p:tav tm="0">
                                          <p:val>
                                            <p:strVal val="#ppt_x"/>
                                          </p:val>
                                        </p:tav>
                                        <p:tav tm="100000">
                                          <p:val>
                                            <p:strVal val="#ppt_x"/>
                                          </p:val>
                                        </p:tav>
                                      </p:tavLst>
                                    </p:anim>
                                    <p:anim calcmode="lin" valueType="num">
                                      <p:cBhvr>
                                        <p:cTn id="2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8914" y="2052292"/>
            <a:ext cx="9875786" cy="1917198"/>
            <a:chOff x="1490815" y="1733550"/>
            <a:chExt cx="9875786" cy="1917198"/>
          </a:xfrm>
        </p:grpSpPr>
        <p:sp>
          <p:nvSpPr>
            <p:cNvPr id="5" name="文本框 4"/>
            <p:cNvSpPr txBox="1"/>
            <p:nvPr/>
          </p:nvSpPr>
          <p:spPr>
            <a:xfrm>
              <a:off x="1490815" y="1979970"/>
              <a:ext cx="9875786" cy="1670778"/>
            </a:xfrm>
            <a:prstGeom prst="rect">
              <a:avLst/>
            </a:prstGeom>
            <a:noFill/>
          </p:spPr>
          <p:txBody>
            <a:bodyPr wrap="square" rtlCol="0" anchor="t">
              <a:spAutoFit/>
            </a:bodyPr>
            <a:lstStyle>
              <a:defPPr>
                <a:defRPr lang="zh-CN"/>
              </a:defPPr>
              <a:lvl1pPr>
                <a:lnSpc>
                  <a:spcPct val="130000"/>
                </a:lnSpc>
                <a:defRPr>
                  <a:solidFill>
                    <a:schemeClr val="bg1"/>
                  </a:solidFill>
                  <a:cs typeface="+mn-ea"/>
                </a:defRPr>
              </a:lvl1pPr>
            </a:lstStyle>
            <a:p>
              <a:pPr>
                <a:lnSpc>
                  <a:spcPct val="200000"/>
                </a:lnSpc>
              </a:pPr>
              <a:r>
                <a:rPr lang="zh-CN" altLang="en-US" dirty="0">
                  <a:solidFill>
                    <a:srgbClr val="404040"/>
                  </a:solidFill>
                  <a:latin typeface="微软雅黑" panose="020B0503020204020204" pitchFamily="34" charset="-122"/>
                  <a:ea typeface="微软雅黑" panose="020B0503020204020204" pitchFamily="34" charset="-122"/>
                  <a:sym typeface="+mn-lt"/>
                </a:rPr>
                <a:t>质量月活动的实践证明，每年集中一段时间、确定一个主题，围绕实现国民经济发展目标，动员和组织社会各方面力量，采取多种形式，有针对性地开展质量月活动。</a:t>
              </a:r>
              <a:endParaRPr lang="zh-CN" altLang="en-US" dirty="0">
                <a:solidFill>
                  <a:srgbClr val="404040"/>
                </a:solidFill>
                <a:latin typeface="微软雅黑" panose="020B0503020204020204" pitchFamily="34" charset="-122"/>
                <a:ea typeface="微软雅黑" panose="020B0503020204020204" pitchFamily="34" charset="-122"/>
                <a:sym typeface="+mn-lt"/>
              </a:endParaRPr>
            </a:p>
            <a:p>
              <a:pPr>
                <a:lnSpc>
                  <a:spcPct val="200000"/>
                </a:lnSpc>
              </a:pPr>
              <a:r>
                <a:rPr lang="zh-CN" altLang="en-US" dirty="0">
                  <a:solidFill>
                    <a:srgbClr val="404040"/>
                  </a:solidFill>
                  <a:latin typeface="微软雅黑" panose="020B0503020204020204" pitchFamily="34" charset="-122"/>
                  <a:ea typeface="微软雅黑" panose="020B0503020204020204" pitchFamily="34" charset="-122"/>
                  <a:sym typeface="+mn-lt"/>
                </a:rPr>
                <a:t>对提高全民质量意识，推动质量振兴事业，促进国民经济健康发展，有着重要的现实意义。</a:t>
              </a:r>
              <a:endParaRPr lang="zh-CN" altLang="en-US" dirty="0">
                <a:solidFill>
                  <a:srgbClr val="404040"/>
                </a:solidFill>
                <a:latin typeface="微软雅黑" panose="020B0503020204020204" pitchFamily="34" charset="-122"/>
                <a:ea typeface="微软雅黑" panose="020B0503020204020204" pitchFamily="34" charset="-122"/>
                <a:sym typeface="+mn-lt"/>
              </a:endParaRPr>
            </a:p>
          </p:txBody>
        </p:sp>
        <p:cxnSp>
          <p:nvCxnSpPr>
            <p:cNvPr id="6" name="直接连接符 5"/>
            <p:cNvCxnSpPr/>
            <p:nvPr/>
          </p:nvCxnSpPr>
          <p:spPr>
            <a:xfrm>
              <a:off x="1562100" y="1733550"/>
              <a:ext cx="5499201" cy="0"/>
            </a:xfrm>
            <a:prstGeom prst="line">
              <a:avLst/>
            </a:prstGeom>
            <a:ln w="57150">
              <a:solidFill>
                <a:srgbClr val="F2AF1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562100" y="1885950"/>
              <a:ext cx="5480151" cy="5108"/>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1097014" y="1418220"/>
            <a:ext cx="1817636" cy="461665"/>
          </a:xfrm>
          <a:prstGeom prst="rect">
            <a:avLst/>
          </a:prstGeom>
          <a:noFill/>
        </p:spPr>
        <p:txBody>
          <a:bodyPr wrap="square" rtlCol="0">
            <a:spAutoFit/>
          </a:bodyPr>
          <a:lstStyle/>
          <a:p>
            <a:pPr algn="dist"/>
            <a:r>
              <a:rPr lang="zh-CN" altLang="en-US" sz="2400" b="1" dirty="0">
                <a:solidFill>
                  <a:srgbClr val="404040"/>
                </a:solidFill>
                <a:latin typeface="微软雅黑" panose="020B0503020204020204" pitchFamily="34" charset="-122"/>
                <a:ea typeface="微软雅黑" panose="020B0503020204020204" pitchFamily="34" charset="-122"/>
              </a:rPr>
              <a:t>活动意义</a:t>
            </a:r>
            <a:endParaRPr lang="zh-CN" altLang="en-US" sz="2400" b="1" dirty="0">
              <a:solidFill>
                <a:srgbClr val="404040"/>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143000" y="4495800"/>
            <a:ext cx="6610350" cy="914400"/>
            <a:chOff x="2628900" y="4457700"/>
            <a:chExt cx="6610350" cy="914400"/>
          </a:xfrm>
        </p:grpSpPr>
        <p:sp>
          <p:nvSpPr>
            <p:cNvPr id="32" name="矩形 31"/>
            <p:cNvSpPr/>
            <p:nvPr/>
          </p:nvSpPr>
          <p:spPr>
            <a:xfrm>
              <a:off x="2628900" y="4457700"/>
              <a:ext cx="6610350" cy="9144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440164" y="4688725"/>
              <a:ext cx="5265686" cy="461665"/>
            </a:xfrm>
            <a:prstGeom prst="rect">
              <a:avLst/>
            </a:prstGeom>
            <a:noFill/>
          </p:spPr>
          <p:txBody>
            <a:bodyPr wrap="square" rtlCol="0">
              <a:spAutoFit/>
            </a:bodyPr>
            <a:lstStyle/>
            <a:p>
              <a:pPr algn="dist"/>
              <a:r>
                <a:rPr lang="zh-CN" altLang="en-US" sz="2400" b="1" dirty="0">
                  <a:solidFill>
                    <a:srgbClr val="404040"/>
                  </a:solidFill>
                  <a:latin typeface="微软雅黑" panose="020B0503020204020204" pitchFamily="34" charset="-122"/>
                  <a:ea typeface="微软雅黑" panose="020B0503020204020204" pitchFamily="34" charset="-122"/>
                </a:rPr>
                <a:t>质量月活动应当每年坚持下去。</a:t>
              </a:r>
              <a:endParaRPr lang="zh-CN" altLang="en-US" sz="2400" b="1" dirty="0">
                <a:solidFill>
                  <a:srgbClr val="404040"/>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0-#ppt_w/2"/>
                                          </p:val>
                                        </p:tav>
                                        <p:tav tm="100000">
                                          <p:val>
                                            <p:strVal val="#ppt_x"/>
                                          </p:val>
                                        </p:tav>
                                      </p:tavLst>
                                    </p:anim>
                                    <p:anim calcmode="lin" valueType="num">
                                      <p:cBhvr additive="base">
                                        <p:cTn id="1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32402" y="1485900"/>
            <a:ext cx="1565217" cy="553902"/>
            <a:chOff x="5490829" y="1789249"/>
            <a:chExt cx="1565217" cy="553902"/>
          </a:xfrm>
        </p:grpSpPr>
        <p:sp>
          <p:nvSpPr>
            <p:cNvPr id="13" name="矩形: 圆角 7"/>
            <p:cNvSpPr/>
            <p:nvPr/>
          </p:nvSpPr>
          <p:spPr>
            <a:xfrm>
              <a:off x="5490829" y="1789249"/>
              <a:ext cx="109871" cy="553902"/>
            </a:xfrm>
            <a:prstGeom prst="roundRect">
              <a:avLst>
                <a:gd name="adj" fmla="val 50000"/>
              </a:avLst>
            </a:prstGeom>
            <a:gradFill flip="none" rotWithShape="1">
              <a:gsLst>
                <a:gs pos="0">
                  <a:srgbClr val="F2AF19"/>
                </a:gs>
                <a:gs pos="100000">
                  <a:srgbClr val="F2AF19"/>
                </a:gs>
              </a:gsLst>
              <a:lin ang="5400000" scaled="1"/>
              <a:tileRect/>
            </a:gradFill>
            <a:ln w="12700" cap="flat">
              <a:noFill/>
              <a:miter lim="400000"/>
            </a:ln>
            <a:effectLst/>
          </p:spPr>
          <p:txBody>
            <a:bodyPr wrap="square" lIns="0" tIns="0" rIns="0" bIns="0" numCol="1" anchor="ctr">
              <a:noAutofit/>
            </a:bodyPr>
            <a:lstStyle/>
            <a:p>
              <a:pPr algn="ctr">
                <a:defRPr>
                  <a:solidFill>
                    <a:srgbClr val="FFFFFF"/>
                  </a:solidFill>
                </a:defRPr>
              </a:pPr>
              <a:endParaRPr dirty="0">
                <a:solidFill>
                  <a:srgbClr val="404040"/>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5640274" y="1815243"/>
              <a:ext cx="1415772" cy="461665"/>
            </a:xfrm>
            <a:prstGeom prst="rect">
              <a:avLst/>
            </a:prstGeom>
          </p:spPr>
          <p:txBody>
            <a:bodyPr wrap="none">
              <a:spAutoFit/>
            </a:bodyPr>
            <a:lstStyle/>
            <a:p>
              <a:pPr>
                <a:spcBef>
                  <a:spcPct val="0"/>
                </a:spcBef>
                <a:buSzPct val="25000"/>
                <a:defRPr/>
              </a:pPr>
              <a:r>
                <a:rPr lang="zh-CN" altLang="en-US" sz="2400" b="1" cap="all" dirty="0">
                  <a:solidFill>
                    <a:srgbClr val="404040"/>
                  </a:solidFill>
                  <a:latin typeface="微软雅黑" panose="020B0503020204020204" pitchFamily="34" charset="-122"/>
                  <a:ea typeface="微软雅黑" panose="020B0503020204020204" pitchFamily="34" charset="-122"/>
                  <a:cs typeface="+mn-ea"/>
                  <a:sym typeface="+mn-lt"/>
                </a:rPr>
                <a:t>活动历程</a:t>
              </a:r>
              <a:endParaRPr lang="zh-CN" altLang="en-US" sz="2400" b="1" cap="all" dirty="0">
                <a:solidFill>
                  <a:srgbClr val="404040"/>
                </a:solidFill>
                <a:latin typeface="微软雅黑" panose="020B0503020204020204" pitchFamily="34" charset="-122"/>
                <a:ea typeface="微软雅黑" panose="020B0503020204020204" pitchFamily="34" charset="-122"/>
                <a:cs typeface="+mn-ea"/>
                <a:sym typeface="+mn-lt"/>
              </a:endParaRPr>
            </a:p>
          </p:txBody>
        </p:sp>
      </p:grpSp>
      <p:grpSp>
        <p:nvGrpSpPr>
          <p:cNvPr id="15" name="组合 14"/>
          <p:cNvGrpSpPr/>
          <p:nvPr/>
        </p:nvGrpSpPr>
        <p:grpSpPr>
          <a:xfrm>
            <a:off x="716659" y="2118662"/>
            <a:ext cx="10465691" cy="874407"/>
            <a:chOff x="1012852" y="2568880"/>
            <a:chExt cx="10465691" cy="874407"/>
          </a:xfrm>
        </p:grpSpPr>
        <p:sp>
          <p:nvSpPr>
            <p:cNvPr id="16" name="矩形 57"/>
            <p:cNvSpPr/>
            <p:nvPr/>
          </p:nvSpPr>
          <p:spPr>
            <a:xfrm>
              <a:off x="1012852" y="2763491"/>
              <a:ext cx="458910" cy="458909"/>
            </a:xfrm>
            <a:prstGeom prst="rect">
              <a:avLst/>
            </a:prstGeom>
            <a:gradFill flip="none" rotWithShape="1">
              <a:gsLst>
                <a:gs pos="0">
                  <a:srgbClr val="F2AF19"/>
                </a:gs>
                <a:gs pos="100000">
                  <a:srgbClr val="F2AF19"/>
                </a:gs>
              </a:gsLst>
              <a:lin ang="5400000" scaled="1"/>
              <a:tileRect/>
            </a:gradFill>
            <a:ln w="12700" cap="flat">
              <a:noFill/>
              <a:miter lim="400000"/>
            </a:ln>
            <a:effectLst/>
          </p:spPr>
          <p:txBody>
            <a:bodyPr wrap="square" lIns="0" tIns="0" rIns="0" bIns="0" numCol="1" anchor="ctr">
              <a:noAutofit/>
            </a:bodyPr>
            <a:lstStyle/>
            <a:p>
              <a:pPr algn="ctr">
                <a:defRPr>
                  <a:solidFill>
                    <a:srgbClr val="FFFFFF"/>
                  </a:solidFill>
                </a:defRPr>
              </a:pPr>
              <a:endParaRPr>
                <a:solidFill>
                  <a:srgbClr val="404040"/>
                </a:solidFill>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1601572" y="2568880"/>
              <a:ext cx="9876971" cy="874407"/>
            </a:xfrm>
            <a:prstGeom prst="rect">
              <a:avLst/>
            </a:prstGeom>
          </p:spPr>
          <p:txBody>
            <a:bodyPr wrap="square">
              <a:spAutoFit/>
            </a:bodyPr>
            <a:lstStyle/>
            <a:p>
              <a:pPr>
                <a:lnSpc>
                  <a:spcPct val="150000"/>
                </a:lnSpc>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为搞好第一次质量月活动，原国家经委于</a:t>
              </a:r>
              <a:r>
                <a:rPr lang="en-US" altLang="zh-CN" dirty="0">
                  <a:solidFill>
                    <a:srgbClr val="404040"/>
                  </a:solidFill>
                  <a:latin typeface="微软雅黑" panose="020B0503020204020204" pitchFamily="34" charset="-122"/>
                  <a:ea typeface="微软雅黑" panose="020B0503020204020204" pitchFamily="34" charset="-122"/>
                  <a:cs typeface="+mn-ea"/>
                  <a:sym typeface="+mn-lt"/>
                </a:rPr>
                <a:t>1978</a:t>
              </a:r>
              <a:r>
                <a:rPr lang="zh-CN" altLang="en-US" dirty="0">
                  <a:solidFill>
                    <a:srgbClr val="404040"/>
                  </a:solidFill>
                  <a:latin typeface="微软雅黑" panose="020B0503020204020204" pitchFamily="34" charset="-122"/>
                  <a:ea typeface="微软雅黑" panose="020B0503020204020204" pitchFamily="34" charset="-122"/>
                  <a:cs typeface="+mn-ea"/>
                  <a:sym typeface="+mn-lt"/>
                </a:rPr>
                <a:t>年</a:t>
              </a:r>
              <a:r>
                <a:rPr lang="en-US" altLang="zh-CN" dirty="0">
                  <a:solidFill>
                    <a:srgbClr val="404040"/>
                  </a:solidFill>
                  <a:latin typeface="微软雅黑" panose="020B0503020204020204" pitchFamily="34" charset="-122"/>
                  <a:ea typeface="微软雅黑" panose="020B0503020204020204" pitchFamily="34" charset="-122"/>
                  <a:cs typeface="+mn-ea"/>
                  <a:sym typeface="+mn-lt"/>
                </a:rPr>
                <a:t>8</a:t>
              </a:r>
              <a:r>
                <a:rPr lang="zh-CN" altLang="en-US" dirty="0">
                  <a:solidFill>
                    <a:srgbClr val="404040"/>
                  </a:solidFill>
                  <a:latin typeface="微软雅黑" panose="020B0503020204020204" pitchFamily="34" charset="-122"/>
                  <a:ea typeface="微软雅黑" panose="020B0503020204020204" pitchFamily="34" charset="-122"/>
                  <a:cs typeface="+mn-ea"/>
                  <a:sym typeface="+mn-lt"/>
                </a:rPr>
                <a:t>月</a:t>
              </a:r>
              <a:r>
                <a:rPr lang="en-US" altLang="zh-CN" dirty="0">
                  <a:solidFill>
                    <a:srgbClr val="404040"/>
                  </a:solidFill>
                  <a:latin typeface="微软雅黑" panose="020B0503020204020204" pitchFamily="34" charset="-122"/>
                  <a:ea typeface="微软雅黑" panose="020B0503020204020204" pitchFamily="34" charset="-122"/>
                  <a:cs typeface="+mn-ea"/>
                  <a:sym typeface="+mn-lt"/>
                </a:rPr>
                <a:t>31</a:t>
              </a:r>
              <a:r>
                <a:rPr lang="zh-CN" altLang="en-US" dirty="0">
                  <a:solidFill>
                    <a:srgbClr val="404040"/>
                  </a:solidFill>
                  <a:latin typeface="微软雅黑" panose="020B0503020204020204" pitchFamily="34" charset="-122"/>
                  <a:ea typeface="微软雅黑" panose="020B0503020204020204" pitchFamily="34" charset="-122"/>
                  <a:cs typeface="+mn-ea"/>
                  <a:sym typeface="+mn-lt"/>
                </a:rPr>
                <a:t>日在北京召开了质量月活动广播电视动员大会，由国务院副总理代表国务院作动员讲话。</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grpSp>
        <p:nvGrpSpPr>
          <p:cNvPr id="35" name="组合 34"/>
          <p:cNvGrpSpPr/>
          <p:nvPr/>
        </p:nvGrpSpPr>
        <p:grpSpPr>
          <a:xfrm>
            <a:off x="1351452" y="3219451"/>
            <a:ext cx="10002348" cy="1447800"/>
            <a:chOff x="1332402" y="3581401"/>
            <a:chExt cx="10002348" cy="1447800"/>
          </a:xfrm>
        </p:grpSpPr>
        <p:sp>
          <p:nvSpPr>
            <p:cNvPr id="32" name="矩形 31"/>
            <p:cNvSpPr/>
            <p:nvPr/>
          </p:nvSpPr>
          <p:spPr>
            <a:xfrm>
              <a:off x="1332402" y="3581401"/>
              <a:ext cx="9106998" cy="1447800"/>
            </a:xfrm>
            <a:prstGeom prst="rect">
              <a:avLst/>
            </a:prstGeom>
            <a:gradFill>
              <a:gsLst>
                <a:gs pos="0">
                  <a:srgbClr val="F2AF19">
                    <a:alpha val="24000"/>
                  </a:srgbClr>
                </a:gs>
                <a:gs pos="98000">
                  <a:srgbClr val="F2AF19">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458964" y="3651262"/>
              <a:ext cx="9875786" cy="1289905"/>
            </a:xfrm>
            <a:prstGeom prst="rect">
              <a:avLst/>
            </a:prstGeom>
            <a:noFill/>
          </p:spPr>
          <p:txBody>
            <a:bodyPr wrap="square" rtlCol="0" anchor="t">
              <a:spAutoFit/>
            </a:bodyPr>
            <a:lstStyle>
              <a:defPPr>
                <a:defRPr lang="zh-CN"/>
              </a:defPPr>
              <a:lvl1pPr>
                <a:lnSpc>
                  <a:spcPct val="130000"/>
                </a:lnSpc>
                <a:defRPr>
                  <a:solidFill>
                    <a:schemeClr val="bg1"/>
                  </a:solidFill>
                  <a:cs typeface="+mn-ea"/>
                </a:defRPr>
              </a:lvl1pPr>
            </a:lstStyle>
            <a:p>
              <a:pPr>
                <a:lnSpc>
                  <a:spcPct val="150000"/>
                </a:lnSpc>
              </a:pPr>
              <a:r>
                <a:rPr lang="zh-CN" altLang="en-US" dirty="0">
                  <a:solidFill>
                    <a:srgbClr val="404040"/>
                  </a:solidFill>
                  <a:latin typeface="微软雅黑" panose="020B0503020204020204" pitchFamily="34" charset="-122"/>
                  <a:ea typeface="微软雅黑" panose="020B0503020204020204" pitchFamily="34" charset="-122"/>
                  <a:sym typeface="+mn-lt"/>
                </a:rPr>
                <a:t>会后由原国家经委主任及副主任带队、国务院各工业部门的领导参加，分头到全国各地检查产品质量。质量月期间，不仅有厂长、局长，而且还有部长亲自“站柜台”，听取用户及消费者对产品质量的意见，把有质量问题的产品亲自带回来研究解决，这在当时被叫做“背废品”。</a:t>
              </a:r>
              <a:endParaRPr lang="zh-CN" altLang="en-US" dirty="0">
                <a:solidFill>
                  <a:srgbClr val="404040"/>
                </a:solidFill>
                <a:latin typeface="微软雅黑" panose="020B0503020204020204" pitchFamily="34" charset="-122"/>
                <a:ea typeface="微软雅黑" panose="020B0503020204020204" pitchFamily="34" charset="-122"/>
                <a:sym typeface="+mn-lt"/>
              </a:endParaRPr>
            </a:p>
          </p:txBody>
        </p:sp>
      </p:grpSp>
      <p:grpSp>
        <p:nvGrpSpPr>
          <p:cNvPr id="36" name="组合 35"/>
          <p:cNvGrpSpPr/>
          <p:nvPr/>
        </p:nvGrpSpPr>
        <p:grpSpPr>
          <a:xfrm>
            <a:off x="792859" y="4980357"/>
            <a:ext cx="10408541" cy="520170"/>
            <a:chOff x="1012852" y="2702230"/>
            <a:chExt cx="10408541" cy="520170"/>
          </a:xfrm>
        </p:grpSpPr>
        <p:sp>
          <p:nvSpPr>
            <p:cNvPr id="37" name="矩形 57"/>
            <p:cNvSpPr/>
            <p:nvPr/>
          </p:nvSpPr>
          <p:spPr>
            <a:xfrm>
              <a:off x="1012852" y="2763491"/>
              <a:ext cx="458910" cy="458909"/>
            </a:xfrm>
            <a:prstGeom prst="rect">
              <a:avLst/>
            </a:prstGeom>
            <a:gradFill flip="none" rotWithShape="1">
              <a:gsLst>
                <a:gs pos="0">
                  <a:srgbClr val="F2AF19"/>
                </a:gs>
                <a:gs pos="100000">
                  <a:srgbClr val="F2AF19"/>
                </a:gs>
              </a:gsLst>
              <a:lin ang="5400000" scaled="1"/>
              <a:tileRect/>
            </a:gradFill>
            <a:ln w="12700" cap="flat">
              <a:noFill/>
              <a:miter lim="400000"/>
            </a:ln>
            <a:effectLst/>
          </p:spPr>
          <p:txBody>
            <a:bodyPr wrap="square" lIns="0" tIns="0" rIns="0" bIns="0" numCol="1" anchor="ctr">
              <a:noAutofit/>
            </a:bodyPr>
            <a:lstStyle/>
            <a:p>
              <a:pPr algn="ctr">
                <a:defRPr>
                  <a:solidFill>
                    <a:srgbClr val="FFFFFF"/>
                  </a:solidFill>
                </a:defRPr>
              </a:pPr>
              <a:endParaRPr>
                <a:solidFill>
                  <a:srgbClr val="404040"/>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1544422" y="2702230"/>
              <a:ext cx="9876971" cy="458908"/>
            </a:xfrm>
            <a:prstGeom prst="rect">
              <a:avLst/>
            </a:prstGeom>
          </p:spPr>
          <p:txBody>
            <a:bodyPr wrap="square">
              <a:spAutoFit/>
            </a:bodyPr>
            <a:lstStyle/>
            <a:p>
              <a:pPr>
                <a:lnSpc>
                  <a:spcPct val="150000"/>
                </a:lnSpc>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 此后至</a:t>
              </a:r>
              <a:r>
                <a:rPr lang="en-US" altLang="zh-CN" dirty="0">
                  <a:solidFill>
                    <a:srgbClr val="404040"/>
                  </a:solidFill>
                  <a:latin typeface="微软雅黑" panose="020B0503020204020204" pitchFamily="34" charset="-122"/>
                  <a:ea typeface="微软雅黑" panose="020B0503020204020204" pitchFamily="34" charset="-122"/>
                  <a:cs typeface="+mn-ea"/>
                  <a:sym typeface="+mn-lt"/>
                </a:rPr>
                <a:t>1984</a:t>
              </a:r>
              <a:r>
                <a:rPr lang="zh-CN" altLang="en-US" dirty="0">
                  <a:solidFill>
                    <a:srgbClr val="404040"/>
                  </a:solidFill>
                  <a:latin typeface="微软雅黑" panose="020B0503020204020204" pitchFamily="34" charset="-122"/>
                  <a:ea typeface="微软雅黑" panose="020B0503020204020204" pitchFamily="34" charset="-122"/>
                  <a:cs typeface="+mn-ea"/>
                  <a:sym typeface="+mn-lt"/>
                </a:rPr>
                <a:t>年，质量月活动连续开展了</a:t>
              </a:r>
              <a:r>
                <a:rPr lang="en-US" altLang="zh-CN" dirty="0">
                  <a:solidFill>
                    <a:srgbClr val="404040"/>
                  </a:solidFill>
                  <a:latin typeface="微软雅黑" panose="020B0503020204020204" pitchFamily="34" charset="-122"/>
                  <a:ea typeface="微软雅黑" panose="020B0503020204020204" pitchFamily="34" charset="-122"/>
                  <a:cs typeface="+mn-ea"/>
                  <a:sym typeface="+mn-lt"/>
                </a:rPr>
                <a:t>7</a:t>
              </a:r>
              <a:r>
                <a:rPr lang="zh-CN" altLang="en-US" dirty="0">
                  <a:solidFill>
                    <a:srgbClr val="404040"/>
                  </a:solidFill>
                  <a:latin typeface="微软雅黑" panose="020B0503020204020204" pitchFamily="34" charset="-122"/>
                  <a:ea typeface="微软雅黑" panose="020B0503020204020204" pitchFamily="34" charset="-122"/>
                  <a:cs typeface="+mn-ea"/>
                  <a:sym typeface="+mn-lt"/>
                </a:rPr>
                <a:t>次，内容一次比一次丰富，规模也一次比一次大。</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500" fill="hold"/>
                                        <p:tgtEl>
                                          <p:spTgt spid="36"/>
                                        </p:tgtEl>
                                        <p:attrNameLst>
                                          <p:attrName>ppt_x</p:attrName>
                                        </p:attrNameLst>
                                      </p:cBhvr>
                                      <p:tavLst>
                                        <p:tav tm="0">
                                          <p:val>
                                            <p:strVal val="1+#ppt_w/2"/>
                                          </p:val>
                                        </p:tav>
                                        <p:tav tm="100000">
                                          <p:val>
                                            <p:strVal val="#ppt_x"/>
                                          </p:val>
                                        </p:tav>
                                      </p:tavLst>
                                    </p:anim>
                                    <p:anim calcmode="lin" valueType="num">
                                      <p:cBhvr additive="base">
                                        <p:cTn id="21"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custDataLst>
              <p:tags r:id="rId1"/>
            </p:custDataLst>
          </p:nvPr>
        </p:nvGrpSpPr>
        <p:grpSpPr>
          <a:xfrm>
            <a:off x="867366" y="1955637"/>
            <a:ext cx="4983479" cy="1644814"/>
            <a:chOff x="1378132" y="2403566"/>
            <a:chExt cx="4983479" cy="1644814"/>
          </a:xfrm>
          <a:solidFill>
            <a:srgbClr val="F2AF19"/>
          </a:solidFill>
        </p:grpSpPr>
        <p:sp>
          <p:nvSpPr>
            <p:cNvPr id="22" name="缺角矩形 21"/>
            <p:cNvSpPr/>
            <p:nvPr>
              <p:custDataLst>
                <p:tags r:id="rId2"/>
              </p:custDataLst>
            </p:nvPr>
          </p:nvSpPr>
          <p:spPr>
            <a:xfrm>
              <a:off x="1378132" y="2403566"/>
              <a:ext cx="4983479" cy="1644814"/>
            </a:xfrm>
            <a:prstGeom prst="plaque">
              <a:avLst>
                <a:gd name="adj" fmla="val 12577"/>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8B0"/>
                </a:solidFill>
                <a:latin typeface="微软雅黑" panose="020B0503020204020204" pitchFamily="34" charset="-122"/>
                <a:ea typeface="微软雅黑" panose="020B0503020204020204" pitchFamily="34" charset="-122"/>
              </a:endParaRPr>
            </a:p>
          </p:txBody>
        </p:sp>
        <p:sp>
          <p:nvSpPr>
            <p:cNvPr id="24" name="矩形 23"/>
            <p:cNvSpPr/>
            <p:nvPr>
              <p:custDataLst>
                <p:tags r:id="rId3"/>
              </p:custDataLst>
            </p:nvPr>
          </p:nvSpPr>
          <p:spPr>
            <a:xfrm>
              <a:off x="2029674" y="2725373"/>
              <a:ext cx="3772075" cy="874407"/>
            </a:xfrm>
            <a:prstGeom prst="rect">
              <a:avLst/>
            </a:prstGeom>
            <a:grpFill/>
          </p:spPr>
          <p:txBody>
            <a:bodyPr wrap="square">
              <a:spAutoFit/>
            </a:bodyPr>
            <a:lstStyle/>
            <a:p>
              <a:pPr>
                <a:lnSpc>
                  <a:spcPct val="150000"/>
                </a:lnSpc>
              </a:pPr>
              <a:r>
                <a:rPr lang="zh-CN" altLang="en-US" dirty="0">
                  <a:solidFill>
                    <a:srgbClr val="000000"/>
                  </a:solidFill>
                  <a:latin typeface="微软雅黑" panose="020B0503020204020204" pitchFamily="34" charset="-122"/>
                  <a:ea typeface="微软雅黑" panose="020B0503020204020204" pitchFamily="34" charset="-122"/>
                </a:rPr>
                <a:t> </a:t>
              </a:r>
              <a:r>
                <a:rPr lang="en-US" altLang="zh-CN" dirty="0">
                  <a:solidFill>
                    <a:srgbClr val="000000"/>
                  </a:solidFill>
                  <a:latin typeface="微软雅黑" panose="020B0503020204020204" pitchFamily="34" charset="-122"/>
                  <a:ea typeface="微软雅黑" panose="020B0503020204020204" pitchFamily="34" charset="-122"/>
                </a:rPr>
                <a:t>1979</a:t>
              </a:r>
              <a:r>
                <a:rPr lang="zh-CN" altLang="en-US" dirty="0">
                  <a:solidFill>
                    <a:srgbClr val="000000"/>
                  </a:solidFill>
                  <a:latin typeface="微软雅黑" panose="020B0503020204020204" pitchFamily="34" charset="-122"/>
                  <a:ea typeface="微软雅黑" panose="020B0503020204020204" pitchFamily="34" charset="-122"/>
                </a:rPr>
                <a:t>年开始，每年质量月期间还颁发国家产品质量奖。</a:t>
              </a:r>
              <a:endParaRPr lang="zh-CN" altLang="en-US" dirty="0">
                <a:solidFill>
                  <a:srgbClr val="000000"/>
                </a:solidFill>
                <a:latin typeface="微软雅黑" panose="020B0503020204020204" pitchFamily="34" charset="-122"/>
                <a:ea typeface="微软雅黑" panose="020B0503020204020204" pitchFamily="34" charset="-122"/>
              </a:endParaRPr>
            </a:p>
          </p:txBody>
        </p:sp>
      </p:grpSp>
      <p:sp>
        <p:nvSpPr>
          <p:cNvPr id="25" name="矩形 24"/>
          <p:cNvSpPr/>
          <p:nvPr/>
        </p:nvSpPr>
        <p:spPr>
          <a:xfrm>
            <a:off x="5143646" y="1105726"/>
            <a:ext cx="1904708" cy="461665"/>
          </a:xfrm>
          <a:prstGeom prst="rect">
            <a:avLst/>
          </a:prstGeom>
        </p:spPr>
        <p:txBody>
          <a:bodyPr wrap="square">
            <a:spAutoFit/>
          </a:bodyPr>
          <a:lstStyle/>
          <a:p>
            <a:pPr algn="dist"/>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活动历程</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1" name="组合 40"/>
          <p:cNvGrpSpPr/>
          <p:nvPr>
            <p:custDataLst>
              <p:tags r:id="rId4"/>
            </p:custDataLst>
          </p:nvPr>
        </p:nvGrpSpPr>
        <p:grpSpPr>
          <a:xfrm>
            <a:off x="6246072" y="1955637"/>
            <a:ext cx="4983479" cy="1644814"/>
            <a:chOff x="1378132" y="2403566"/>
            <a:chExt cx="4983479" cy="1644814"/>
          </a:xfrm>
        </p:grpSpPr>
        <p:sp>
          <p:nvSpPr>
            <p:cNvPr id="42" name="缺角矩形 41"/>
            <p:cNvSpPr/>
            <p:nvPr>
              <p:custDataLst>
                <p:tags r:id="rId5"/>
              </p:custDataLst>
            </p:nvPr>
          </p:nvSpPr>
          <p:spPr>
            <a:xfrm>
              <a:off x="1378132" y="2403566"/>
              <a:ext cx="4983479" cy="1644814"/>
            </a:xfrm>
            <a:prstGeom prst="plaque">
              <a:avLst>
                <a:gd name="adj" fmla="val 12577"/>
              </a:avLst>
            </a:prstGeom>
            <a:solidFill>
              <a:srgbClr val="F2F2F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8B0"/>
                </a:solidFill>
                <a:latin typeface="微软雅黑" panose="020B0503020204020204" pitchFamily="34" charset="-122"/>
                <a:ea typeface="微软雅黑" panose="020B0503020204020204" pitchFamily="34" charset="-122"/>
              </a:endParaRPr>
            </a:p>
          </p:txBody>
        </p:sp>
        <p:sp>
          <p:nvSpPr>
            <p:cNvPr id="43" name="矩形 42"/>
            <p:cNvSpPr/>
            <p:nvPr>
              <p:custDataLst>
                <p:tags r:id="rId6"/>
              </p:custDataLst>
            </p:nvPr>
          </p:nvSpPr>
          <p:spPr>
            <a:xfrm>
              <a:off x="1782024" y="2515823"/>
              <a:ext cx="4437136" cy="1477328"/>
            </a:xfrm>
            <a:prstGeom prst="rect">
              <a:avLst/>
            </a:prstGeom>
          </p:spPr>
          <p:txBody>
            <a:bodyPr wrap="square">
              <a:spAutoFit/>
            </a:bodyPr>
            <a:lstStyle/>
            <a:p>
              <a:r>
                <a:rPr lang="zh-CN" altLang="en-US" dirty="0">
                  <a:solidFill>
                    <a:srgbClr val="000000"/>
                  </a:solidFill>
                  <a:latin typeface="微软雅黑" panose="020B0503020204020204" pitchFamily="34" charset="-122"/>
                  <a:ea typeface="微软雅黑" panose="020B0503020204020204" pitchFamily="34" charset="-122"/>
                </a:rPr>
                <a:t> </a:t>
              </a:r>
              <a:r>
                <a:rPr lang="en-US" altLang="zh-CN" dirty="0">
                  <a:solidFill>
                    <a:srgbClr val="000000"/>
                  </a:solidFill>
                  <a:latin typeface="微软雅黑" panose="020B0503020204020204" pitchFamily="34" charset="-122"/>
                  <a:ea typeface="微软雅黑" panose="020B0503020204020204" pitchFamily="34" charset="-122"/>
                </a:rPr>
                <a:t>1985</a:t>
              </a:r>
              <a:r>
                <a:rPr lang="zh-CN" altLang="en-US" dirty="0">
                  <a:solidFill>
                    <a:srgbClr val="000000"/>
                  </a:solidFill>
                  <a:latin typeface="微软雅黑" panose="020B0503020204020204" pitchFamily="34" charset="-122"/>
                  <a:ea typeface="微软雅黑" panose="020B0503020204020204" pitchFamily="34" charset="-122"/>
                </a:rPr>
                <a:t>年，鉴于质量月活动的各项内容已基本形成广大企业的自觉行动，为了避免在一年里设置过多的专题活动月，停止了质量月的明确称呼，但质量月活动的主要内容仍然进行。</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44" name="组合 43"/>
          <p:cNvGrpSpPr/>
          <p:nvPr>
            <p:custDataLst>
              <p:tags r:id="rId7"/>
            </p:custDataLst>
          </p:nvPr>
        </p:nvGrpSpPr>
        <p:grpSpPr>
          <a:xfrm>
            <a:off x="867366" y="4107460"/>
            <a:ext cx="4983479" cy="1644814"/>
            <a:chOff x="1378132" y="2403566"/>
            <a:chExt cx="4983479" cy="1644814"/>
          </a:xfrm>
        </p:grpSpPr>
        <p:sp>
          <p:nvSpPr>
            <p:cNvPr id="45" name="缺角矩形 44"/>
            <p:cNvSpPr/>
            <p:nvPr>
              <p:custDataLst>
                <p:tags r:id="rId8"/>
              </p:custDataLst>
            </p:nvPr>
          </p:nvSpPr>
          <p:spPr>
            <a:xfrm>
              <a:off x="1378132" y="2403566"/>
              <a:ext cx="4983479" cy="1644814"/>
            </a:xfrm>
            <a:prstGeom prst="plaque">
              <a:avLst>
                <a:gd name="adj" fmla="val 12577"/>
              </a:avLst>
            </a:prstGeom>
            <a:solidFill>
              <a:srgbClr val="F2F2F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8B0"/>
                </a:solidFill>
                <a:latin typeface="微软雅黑" panose="020B0503020204020204" pitchFamily="34" charset="-122"/>
                <a:ea typeface="微软雅黑" panose="020B0503020204020204" pitchFamily="34" charset="-122"/>
              </a:endParaRPr>
            </a:p>
          </p:txBody>
        </p:sp>
        <p:sp>
          <p:nvSpPr>
            <p:cNvPr id="46" name="矩形 45"/>
            <p:cNvSpPr/>
            <p:nvPr>
              <p:custDataLst>
                <p:tags r:id="rId9"/>
              </p:custDataLst>
            </p:nvPr>
          </p:nvSpPr>
          <p:spPr>
            <a:xfrm>
              <a:off x="2010624" y="2553923"/>
              <a:ext cx="3772075" cy="1289905"/>
            </a:xfrm>
            <a:prstGeom prst="rect">
              <a:avLst/>
            </a:prstGeom>
          </p:spPr>
          <p:txBody>
            <a:bodyPr wrap="square">
              <a:spAutoFit/>
            </a:bodyPr>
            <a:lstStyle/>
            <a:p>
              <a:pPr>
                <a:lnSpc>
                  <a:spcPct val="150000"/>
                </a:lnSpc>
              </a:pPr>
              <a:r>
                <a:rPr lang="zh-CN" altLang="en-US" dirty="0">
                  <a:solidFill>
                    <a:srgbClr val="000000"/>
                  </a:solidFill>
                  <a:latin typeface="微软雅黑" panose="020B0503020204020204" pitchFamily="34" charset="-122"/>
                  <a:ea typeface="微软雅黑" panose="020B0503020204020204" pitchFamily="34" charset="-122"/>
                </a:rPr>
                <a:t> </a:t>
              </a:r>
              <a:r>
                <a:rPr lang="en-US" altLang="zh-CN" dirty="0">
                  <a:solidFill>
                    <a:srgbClr val="000000"/>
                  </a:solidFill>
                  <a:latin typeface="微软雅黑" panose="020B0503020204020204" pitchFamily="34" charset="-122"/>
                  <a:ea typeface="微软雅黑" panose="020B0503020204020204" pitchFamily="34" charset="-122"/>
                </a:rPr>
                <a:t>1996</a:t>
              </a:r>
              <a:r>
                <a:rPr lang="zh-CN" altLang="en-US"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12</a:t>
              </a:r>
              <a:r>
                <a:rPr lang="zh-CN" altLang="en-US" dirty="0">
                  <a:solidFill>
                    <a:srgbClr val="000000"/>
                  </a:solidFill>
                  <a:latin typeface="微软雅黑" panose="020B0503020204020204" pitchFamily="34" charset="-122"/>
                  <a:ea typeface="微软雅黑" panose="020B0503020204020204" pitchFamily="34" charset="-122"/>
                </a:rPr>
                <a:t>月，国务院颁布了</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质量振兴纲要（</a:t>
              </a:r>
              <a:r>
                <a:rPr lang="en-US" altLang="zh-CN" dirty="0">
                  <a:solidFill>
                    <a:srgbClr val="000000"/>
                  </a:solidFill>
                  <a:latin typeface="微软雅黑" panose="020B0503020204020204" pitchFamily="34" charset="-122"/>
                  <a:ea typeface="微软雅黑" panose="020B0503020204020204" pitchFamily="34" charset="-122"/>
                </a:rPr>
                <a:t>1996</a:t>
              </a:r>
              <a:r>
                <a:rPr lang="zh-CN" altLang="en-US"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2010</a:t>
              </a:r>
              <a:r>
                <a:rPr lang="zh-CN" altLang="en-US"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a:t>
              </a:r>
              <a:r>
                <a:rPr lang="zh-CN" altLang="en-US" dirty="0">
                  <a:solidFill>
                    <a:srgbClr val="000000"/>
                  </a:solidFill>
                  <a:latin typeface="微软雅黑" panose="020B0503020204020204" pitchFamily="34" charset="-122"/>
                  <a:ea typeface="微软雅黑" panose="020B0503020204020204" pitchFamily="34" charset="-122"/>
                </a:rPr>
                <a:t>，其中提出要继续开展质量月活动。</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47" name="组合 46"/>
          <p:cNvGrpSpPr/>
          <p:nvPr>
            <p:custDataLst>
              <p:tags r:id="rId10"/>
            </p:custDataLst>
          </p:nvPr>
        </p:nvGrpSpPr>
        <p:grpSpPr>
          <a:xfrm>
            <a:off x="6246072" y="4107460"/>
            <a:ext cx="4983479" cy="1644814"/>
            <a:chOff x="1378132" y="2403566"/>
            <a:chExt cx="4983479" cy="1644814"/>
          </a:xfrm>
          <a:solidFill>
            <a:srgbClr val="F2AF19"/>
          </a:solidFill>
        </p:grpSpPr>
        <p:sp>
          <p:nvSpPr>
            <p:cNvPr id="48" name="缺角矩形 47"/>
            <p:cNvSpPr/>
            <p:nvPr>
              <p:custDataLst>
                <p:tags r:id="rId11"/>
              </p:custDataLst>
            </p:nvPr>
          </p:nvSpPr>
          <p:spPr>
            <a:xfrm>
              <a:off x="1378132" y="2403566"/>
              <a:ext cx="4983479" cy="1644814"/>
            </a:xfrm>
            <a:prstGeom prst="plaque">
              <a:avLst>
                <a:gd name="adj" fmla="val 12577"/>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8B0"/>
                </a:solidFill>
                <a:latin typeface="微软雅黑" panose="020B0503020204020204" pitchFamily="34" charset="-122"/>
                <a:ea typeface="微软雅黑" panose="020B0503020204020204" pitchFamily="34" charset="-122"/>
              </a:endParaRPr>
            </a:p>
          </p:txBody>
        </p:sp>
        <p:sp>
          <p:nvSpPr>
            <p:cNvPr id="49" name="矩形 48"/>
            <p:cNvSpPr/>
            <p:nvPr>
              <p:custDataLst>
                <p:tags r:id="rId12"/>
              </p:custDataLst>
            </p:nvPr>
          </p:nvSpPr>
          <p:spPr>
            <a:xfrm>
              <a:off x="2029674" y="2725373"/>
              <a:ext cx="3772075" cy="874407"/>
            </a:xfrm>
            <a:prstGeom prst="rect">
              <a:avLst/>
            </a:prstGeom>
            <a:grpFill/>
          </p:spPr>
          <p:txBody>
            <a:bodyPr wrap="square">
              <a:spAutoFit/>
            </a:bodyPr>
            <a:lstStyle/>
            <a:p>
              <a:pPr>
                <a:lnSpc>
                  <a:spcPct val="150000"/>
                </a:lnSpc>
              </a:pPr>
              <a:r>
                <a:rPr lang="zh-CN" altLang="en-US" dirty="0">
                  <a:solidFill>
                    <a:srgbClr val="000000"/>
                  </a:solidFill>
                  <a:latin typeface="微软雅黑" panose="020B0503020204020204" pitchFamily="34" charset="-122"/>
                  <a:ea typeface="微软雅黑" panose="020B0503020204020204" pitchFamily="34" charset="-122"/>
                </a:rPr>
                <a:t> 从</a:t>
              </a:r>
              <a:r>
                <a:rPr lang="en-US" altLang="zh-CN" dirty="0">
                  <a:solidFill>
                    <a:srgbClr val="000000"/>
                  </a:solidFill>
                  <a:latin typeface="微软雅黑" panose="020B0503020204020204" pitchFamily="34" charset="-122"/>
                  <a:ea typeface="微软雅黑" panose="020B0503020204020204" pitchFamily="34" charset="-122"/>
                </a:rPr>
                <a:t>1997</a:t>
              </a:r>
              <a:r>
                <a:rPr lang="zh-CN" altLang="en-US" dirty="0">
                  <a:solidFill>
                    <a:srgbClr val="000000"/>
                  </a:solidFill>
                  <a:latin typeface="微软雅黑" panose="020B0503020204020204" pitchFamily="34" charset="-122"/>
                  <a:ea typeface="微软雅黑" panose="020B0503020204020204" pitchFamily="34" charset="-122"/>
                </a:rPr>
                <a:t>年开始，我国又恢复了一年一度的质量月活动。</a:t>
              </a:r>
              <a:endParaRPr lang="zh-CN" altLang="en-US" dirty="0">
                <a:solidFill>
                  <a:srgbClr val="000000"/>
                </a:solidFill>
                <a:latin typeface="微软雅黑" panose="020B0503020204020204" pitchFamily="34" charset="-122"/>
                <a:ea typeface="微软雅黑" panose="020B0503020204020204" pitchFamily="34" charset="-122"/>
              </a:endParaRPr>
            </a:p>
          </p:txBody>
        </p:sp>
      </p:grpSp>
    </p:spTree>
    <p:custDataLst>
      <p:tags r:id="rId1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1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17" presetClass="entr" presetSubtype="10"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17" presetClass="entr" presetSubtype="10"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strVal val="#ppt_h"/>
                                          </p:val>
                                        </p:tav>
                                        <p:tav tm="100000">
                                          <p:val>
                                            <p:strVal val="#ppt_h"/>
                                          </p:val>
                                        </p:tav>
                                      </p:tavLst>
                                    </p:anim>
                                  </p:childTnLst>
                                </p:cTn>
                              </p:par>
                            </p:childTnLst>
                          </p:cTn>
                        </p:par>
                        <p:par>
                          <p:cTn id="25" fill="hold">
                            <p:stCondLst>
                              <p:cond delay="2000"/>
                            </p:stCondLst>
                            <p:childTnLst>
                              <p:par>
                                <p:cTn id="26" presetID="17" presetClass="entr" presetSubtype="10"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55" name="图片 54"/>
          <p:cNvPicPr>
            <a:picLocks noChangeAspect="1"/>
          </p:cNvPicPr>
          <p:nvPr/>
        </p:nvPicPr>
        <p:blipFill rotWithShape="1">
          <a:blip r:embed="rId1" cstate="print">
            <a:extLst>
              <a:ext uri="{28A0092B-C50C-407E-A947-70E740481C1C}">
                <a14:useLocalDpi xmlns:a14="http://schemas.microsoft.com/office/drawing/2010/main" val="0"/>
              </a:ext>
            </a:extLst>
          </a:blip>
          <a:srcRect t="48611" r="10451" b="14528"/>
          <a:stretch>
            <a:fillRect/>
          </a:stretch>
        </p:blipFill>
        <p:spPr>
          <a:xfrm>
            <a:off x="7131972" y="4634526"/>
            <a:ext cx="5060028" cy="2223474"/>
          </a:xfrm>
          <a:custGeom>
            <a:avLst/>
            <a:gdLst>
              <a:gd name="connsiteX0" fmla="*/ 0 w 5060028"/>
              <a:gd name="connsiteY0" fmla="*/ 0 h 2223474"/>
              <a:gd name="connsiteX1" fmla="*/ 5060028 w 5060028"/>
              <a:gd name="connsiteY1" fmla="*/ 0 h 2223474"/>
              <a:gd name="connsiteX2" fmla="*/ 5060028 w 5060028"/>
              <a:gd name="connsiteY2" fmla="*/ 2223474 h 2223474"/>
              <a:gd name="connsiteX3" fmla="*/ 0 w 5060028"/>
              <a:gd name="connsiteY3" fmla="*/ 2223474 h 2223474"/>
            </a:gdLst>
            <a:ahLst/>
            <a:cxnLst>
              <a:cxn ang="0">
                <a:pos x="connsiteX0" y="connsiteY0"/>
              </a:cxn>
              <a:cxn ang="0">
                <a:pos x="connsiteX1" y="connsiteY1"/>
              </a:cxn>
              <a:cxn ang="0">
                <a:pos x="connsiteX2" y="connsiteY2"/>
              </a:cxn>
              <a:cxn ang="0">
                <a:pos x="connsiteX3" y="connsiteY3"/>
              </a:cxn>
            </a:cxnLst>
            <a:rect l="l" t="t" r="r" b="b"/>
            <a:pathLst>
              <a:path w="5060028" h="2223474">
                <a:moveTo>
                  <a:pt x="0" y="0"/>
                </a:moveTo>
                <a:lnTo>
                  <a:pt x="5060028" y="0"/>
                </a:lnTo>
                <a:lnTo>
                  <a:pt x="5060028" y="2223474"/>
                </a:lnTo>
                <a:lnTo>
                  <a:pt x="0" y="2223474"/>
                </a:lnTo>
                <a:close/>
              </a:path>
            </a:pathLst>
          </a:custGeom>
        </p:spPr>
      </p:pic>
      <p:grpSp>
        <p:nvGrpSpPr>
          <p:cNvPr id="4" name="组合 3"/>
          <p:cNvGrpSpPr/>
          <p:nvPr/>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0"/>
            <a:ext cx="12192000" cy="273672"/>
            <a:chOff x="0" y="6210300"/>
            <a:chExt cx="12192000" cy="648322"/>
          </a:xfrm>
        </p:grpSpPr>
        <p:sp>
          <p:nvSpPr>
            <p:cNvPr id="21" name="矩形 20"/>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平行四边形 27"/>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430927" y="1298196"/>
            <a:ext cx="4443965" cy="4147307"/>
            <a:chOff x="870985" y="1339093"/>
            <a:chExt cx="4842307" cy="4434851"/>
          </a:xfrm>
        </p:grpSpPr>
        <p:grpSp>
          <p:nvGrpSpPr>
            <p:cNvPr id="45" name="组合 44"/>
            <p:cNvGrpSpPr/>
            <p:nvPr/>
          </p:nvGrpSpPr>
          <p:grpSpPr>
            <a:xfrm>
              <a:off x="870985" y="2803392"/>
              <a:ext cx="4800600" cy="2533651"/>
              <a:chOff x="933174" y="2209799"/>
              <a:chExt cx="4800600" cy="2533651"/>
            </a:xfrm>
          </p:grpSpPr>
          <p:sp>
            <p:nvSpPr>
              <p:cNvPr id="39" name="矩形: 圆角 38"/>
              <p:cNvSpPr/>
              <p:nvPr/>
            </p:nvSpPr>
            <p:spPr>
              <a:xfrm>
                <a:off x="933174" y="4495800"/>
                <a:ext cx="4800600" cy="247650"/>
              </a:xfrm>
              <a:prstGeom prst="roundRect">
                <a:avLst>
                  <a:gd name="adj" fmla="val 5000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形 4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197" y="2209799"/>
                <a:ext cx="4462555" cy="2371725"/>
              </a:xfrm>
              <a:prstGeom prst="rect">
                <a:avLst/>
              </a:prstGeom>
            </p:spPr>
          </p:pic>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65111" t="64167" r="10222" b="6944"/>
            <a:stretch>
              <a:fillRect/>
            </a:stretch>
          </p:blipFill>
          <p:spPr>
            <a:xfrm>
              <a:off x="979942" y="1339093"/>
              <a:ext cx="4733350" cy="4434851"/>
            </a:xfrm>
            <a:prstGeom prst="rect">
              <a:avLst/>
            </a:prstGeom>
          </p:spPr>
        </p:pic>
      </p:grpSp>
      <p:sp>
        <p:nvSpPr>
          <p:cNvPr id="47" name="文本框 46"/>
          <p:cNvSpPr txBox="1"/>
          <p:nvPr/>
        </p:nvSpPr>
        <p:spPr>
          <a:xfrm>
            <a:off x="5313042" y="2880022"/>
            <a:ext cx="6307458" cy="2122805"/>
          </a:xfrm>
          <a:prstGeom prst="rect">
            <a:avLst/>
          </a:prstGeom>
          <a:noFill/>
        </p:spPr>
        <p:txBody>
          <a:bodyPr wrap="square" rtlCol="0">
            <a:spAutoFit/>
          </a:bodyPr>
          <a:lstStyle/>
          <a:p>
            <a:r>
              <a:rPr lang="en-US" altLang="zh-CN"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2026</a:t>
            </a:r>
            <a:r>
              <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年全国质量月</a:t>
            </a:r>
            <a:endPar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nvGrpSpPr>
          <p:cNvPr id="50" name="组合 49"/>
          <p:cNvGrpSpPr/>
          <p:nvPr/>
        </p:nvGrpSpPr>
        <p:grpSpPr>
          <a:xfrm>
            <a:off x="5371089" y="2109858"/>
            <a:ext cx="5163561" cy="769441"/>
            <a:chOff x="5313939" y="2224158"/>
            <a:chExt cx="5163561" cy="769441"/>
          </a:xfrm>
        </p:grpSpPr>
        <p:sp>
          <p:nvSpPr>
            <p:cNvPr id="48" name="矩形 47"/>
            <p:cNvSpPr/>
            <p:nvPr/>
          </p:nvSpPr>
          <p:spPr>
            <a:xfrm>
              <a:off x="5402512" y="2647950"/>
              <a:ext cx="5074988" cy="314306"/>
            </a:xfrm>
            <a:prstGeom prst="rect">
              <a:avLst/>
            </a:prstGeom>
            <a:gradFill flip="none" rotWithShape="1">
              <a:gsLst>
                <a:gs pos="0">
                  <a:schemeClr val="bg1">
                    <a:lumMod val="75000"/>
                    <a:alpha val="24000"/>
                  </a:schemeClr>
                </a:gs>
                <a:gs pos="98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5313939" y="2224158"/>
              <a:ext cx="4287262" cy="769441"/>
            </a:xfrm>
            <a:prstGeom prst="rect">
              <a:avLst/>
            </a:prstGeom>
            <a:noFill/>
          </p:spPr>
          <p:txBody>
            <a:bodyPr wrap="square" rtlCol="0">
              <a:spAutoFit/>
            </a:bodyPr>
            <a:lstStyle/>
            <a:p>
              <a:r>
                <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PART TWO</a:t>
              </a:r>
              <a:endPar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Doub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750"/>
                                        <p:tgtEl>
                                          <p:spTgt spid="2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750"/>
                                        <p:tgtEl>
                                          <p:spTgt spid="55"/>
                                        </p:tgtEl>
                                      </p:cBhvr>
                                    </p:animEffect>
                                    <p:anim calcmode="lin" valueType="num">
                                      <p:cBhvr>
                                        <p:cTn id="15" dur="750" fill="hold"/>
                                        <p:tgtEl>
                                          <p:spTgt spid="55"/>
                                        </p:tgtEl>
                                        <p:attrNameLst>
                                          <p:attrName>ppt_x</p:attrName>
                                        </p:attrNameLst>
                                      </p:cBhvr>
                                      <p:tavLst>
                                        <p:tav tm="0">
                                          <p:val>
                                            <p:strVal val="#ppt_x"/>
                                          </p:val>
                                        </p:tav>
                                        <p:tav tm="100000">
                                          <p:val>
                                            <p:strVal val="#ppt_x"/>
                                          </p:val>
                                        </p:tav>
                                      </p:tavLst>
                                    </p:anim>
                                    <p:anim calcmode="lin" valueType="num">
                                      <p:cBhvr>
                                        <p:cTn id="16" dur="75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750" fill="hold"/>
                                        <p:tgtEl>
                                          <p:spTgt spid="46"/>
                                        </p:tgtEl>
                                        <p:attrNameLst>
                                          <p:attrName>ppt_x</p:attrName>
                                        </p:attrNameLst>
                                      </p:cBhvr>
                                      <p:tavLst>
                                        <p:tav tm="0">
                                          <p:val>
                                            <p:strVal val="0-#ppt_w/2"/>
                                          </p:val>
                                        </p:tav>
                                        <p:tav tm="100000">
                                          <p:val>
                                            <p:strVal val="#ppt_x"/>
                                          </p:val>
                                        </p:tav>
                                      </p:tavLst>
                                    </p:anim>
                                    <p:anim calcmode="lin" valueType="num">
                                      <p:cBhvr additive="base">
                                        <p:cTn id="21" dur="75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750" fill="hold"/>
                                        <p:tgtEl>
                                          <p:spTgt spid="50"/>
                                        </p:tgtEl>
                                        <p:attrNameLst>
                                          <p:attrName>ppt_x</p:attrName>
                                        </p:attrNameLst>
                                      </p:cBhvr>
                                      <p:tavLst>
                                        <p:tav tm="0">
                                          <p:val>
                                            <p:strVal val="1+#ppt_w/2"/>
                                          </p:val>
                                        </p:tav>
                                        <p:tav tm="100000">
                                          <p:val>
                                            <p:strVal val="#ppt_x"/>
                                          </p:val>
                                        </p:tav>
                                      </p:tavLst>
                                    </p:anim>
                                    <p:anim calcmode="lin" valueType="num">
                                      <p:cBhvr additive="base">
                                        <p:cTn id="26" dur="750" fill="hold"/>
                                        <p:tgtEl>
                                          <p:spTgt spid="5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41" presetClass="entr" presetSubtype="0" fill="hold" grpId="0" nodeType="afterEffect">
                                  <p:stCondLst>
                                    <p:cond delay="0"/>
                                  </p:stCondLst>
                                  <p:iterate type="lt">
                                    <p:tmPct val="6000"/>
                                  </p:iterate>
                                  <p:childTnLst>
                                    <p:set>
                                      <p:cBhvr>
                                        <p:cTn id="29" dur="1" fill="hold">
                                          <p:stCondLst>
                                            <p:cond delay="0"/>
                                          </p:stCondLst>
                                        </p:cTn>
                                        <p:tgtEl>
                                          <p:spTgt spid="47"/>
                                        </p:tgtEl>
                                        <p:attrNameLst>
                                          <p:attrName>style.visibility</p:attrName>
                                        </p:attrNameLst>
                                      </p:cBhvr>
                                      <p:to>
                                        <p:strVal val="visible"/>
                                      </p:to>
                                    </p:set>
                                    <p:anim calcmode="lin" valueType="num">
                                      <p:cBhvr>
                                        <p:cTn id="30" dur="7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1" dur="750" fill="hold"/>
                                        <p:tgtEl>
                                          <p:spTgt spid="47"/>
                                        </p:tgtEl>
                                        <p:attrNameLst>
                                          <p:attrName>ppt_y</p:attrName>
                                        </p:attrNameLst>
                                      </p:cBhvr>
                                      <p:tavLst>
                                        <p:tav tm="0">
                                          <p:val>
                                            <p:strVal val="#ppt_y"/>
                                          </p:val>
                                        </p:tav>
                                        <p:tav tm="100000">
                                          <p:val>
                                            <p:strVal val="#ppt_y"/>
                                          </p:val>
                                        </p:tav>
                                      </p:tavLst>
                                    </p:anim>
                                    <p:anim calcmode="lin" valueType="num">
                                      <p:cBhvr>
                                        <p:cTn id="32" dur="7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3" dur="7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75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87367" y="1375889"/>
            <a:ext cx="5265783" cy="518407"/>
            <a:chOff x="740410" y="1574553"/>
            <a:chExt cx="5265783" cy="518407"/>
          </a:xfrm>
        </p:grpSpPr>
        <p:sp>
          <p:nvSpPr>
            <p:cNvPr id="4" name="TextBox 36"/>
            <p:cNvSpPr txBox="1"/>
            <p:nvPr/>
          </p:nvSpPr>
          <p:spPr>
            <a:xfrm>
              <a:off x="1157605" y="1574553"/>
              <a:ext cx="4848588" cy="405624"/>
            </a:xfrm>
            <a:prstGeom prst="rect">
              <a:avLst/>
            </a:prstGeom>
            <a:noFill/>
          </p:spPr>
          <p:txBody>
            <a:bodyPr wrap="square" lIns="0" tIns="0" rIns="0" bIns="0" rtlCol="0">
              <a:spAutoFit/>
            </a:bodyPr>
            <a:lstStyle/>
            <a:p>
              <a:pPr algn="dist">
                <a:lnSpc>
                  <a:spcPct val="120000"/>
                </a:lnSpc>
              </a:pPr>
              <a:r>
                <a:rPr lang="zh-CN" altLang="en-US" sz="2400" b="1"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lt"/>
                </a:rPr>
                <a:t>组织开展全国“质量月”系列活动</a:t>
              </a:r>
              <a:endParaRPr lang="zh-CN" altLang="en-US" sz="2400" b="1"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lt"/>
              </a:endParaRPr>
            </a:p>
          </p:txBody>
        </p:sp>
        <p:cxnSp>
          <p:nvCxnSpPr>
            <p:cNvPr id="5" name="直接连接符 4"/>
            <p:cNvCxnSpPr/>
            <p:nvPr/>
          </p:nvCxnSpPr>
          <p:spPr>
            <a:xfrm>
              <a:off x="740410" y="2092960"/>
              <a:ext cx="5080318" cy="0"/>
            </a:xfrm>
            <a:prstGeom prst="line">
              <a:avLst/>
            </a:prstGeom>
            <a:ln w="31750">
              <a:solidFill>
                <a:srgbClr val="F2AF19"/>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40410" y="1701165"/>
              <a:ext cx="360045" cy="2160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p:txBody>
        </p:sp>
      </p:grpSp>
      <p:grpSp>
        <p:nvGrpSpPr>
          <p:cNvPr id="7" name="组合 6"/>
          <p:cNvGrpSpPr/>
          <p:nvPr/>
        </p:nvGrpSpPr>
        <p:grpSpPr>
          <a:xfrm>
            <a:off x="887367" y="2220686"/>
            <a:ext cx="5118418" cy="3467100"/>
            <a:chOff x="958532" y="2266950"/>
            <a:chExt cx="5118418" cy="3467100"/>
          </a:xfrm>
        </p:grpSpPr>
        <p:sp>
          <p:nvSpPr>
            <p:cNvPr id="11" name="矩形 10"/>
            <p:cNvSpPr/>
            <p:nvPr/>
          </p:nvSpPr>
          <p:spPr>
            <a:xfrm>
              <a:off x="958532" y="2266950"/>
              <a:ext cx="5118418" cy="3467100"/>
            </a:xfrm>
            <a:prstGeom prst="rect">
              <a:avLst/>
            </a:prstGeom>
            <a:noFill/>
            <a:ln w="28575">
              <a:solidFill>
                <a:srgbClr val="F6D1A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rgbClr val="FFFFFF"/>
                </a:solidFill>
              </a:endParaRPr>
            </a:p>
          </p:txBody>
        </p:sp>
        <p:sp>
          <p:nvSpPr>
            <p:cNvPr id="12" name="矩形 11"/>
            <p:cNvSpPr/>
            <p:nvPr/>
          </p:nvSpPr>
          <p:spPr>
            <a:xfrm>
              <a:off x="1164771" y="3227841"/>
              <a:ext cx="4771980" cy="1724025"/>
            </a:xfrm>
            <a:prstGeom prst="rect">
              <a:avLst/>
            </a:prstGeom>
            <a:noFill/>
            <a:ln w="9525">
              <a:noFill/>
            </a:ln>
          </p:spPr>
          <p:txBody>
            <a:bodyPr wrap="square" anchor="t">
              <a:spAutoFit/>
            </a:bodyPr>
            <a:lstStyle/>
            <a:p>
              <a:pPr algn="ctr">
                <a:lnSpc>
                  <a:spcPct val="130000"/>
                </a:lnSpc>
                <a:spcBef>
                  <a:spcPts val="0"/>
                </a:spcBef>
                <a:spcAft>
                  <a:spcPts val="0"/>
                </a:spcAft>
              </a:pPr>
              <a:r>
                <a:rPr lang="zh-CN" altLang="en-US" b="1">
                  <a:latin typeface="微软雅黑" panose="020B0503020204020204" pitchFamily="34" charset="-122"/>
                  <a:ea typeface="微软雅黑" panose="020B0503020204020204" pitchFamily="34" charset="-122"/>
                  <a:cs typeface="微软雅黑" panose="020B0503020204020204" pitchFamily="34" charset="-122"/>
                  <a:sym typeface="+mn-ea"/>
                </a:rPr>
                <a:t> 关于开展2026年全国“质量月”活动的通知</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30000"/>
                </a:lnSpc>
                <a:spcBef>
                  <a:spcPts val="0"/>
                </a:spcBef>
                <a:spcAft>
                  <a:spcPts val="0"/>
                </a:spcAft>
              </a:pPr>
              <a:endParaRPr lang="zh-CN" altLang="en-US" b="1">
                <a:cs typeface="汉仪文黑-45简" panose="00020600040101010101" charset="-122"/>
              </a:endParaRPr>
            </a:p>
            <a:p>
              <a:pPr algn="ctr">
                <a:lnSpc>
                  <a:spcPct val="130000"/>
                </a:lnSpc>
                <a:spcBef>
                  <a:spcPts val="0"/>
                </a:spcBef>
                <a:spcAft>
                  <a:spcPts val="0"/>
                </a:spcAft>
              </a:pPr>
              <a:r>
                <a:rPr lang="zh-CN" altLang="en-US" b="1">
                  <a:cs typeface="汉仪文黑-45简" panose="00020600040101010101" charset="-122"/>
                  <a:sym typeface="+mn-ea"/>
                </a:rPr>
                <a:t>国市监质发〔2026〕</a:t>
              </a:r>
              <a:r>
                <a:rPr lang="en-US" b="1">
                  <a:cs typeface="汉仪文黑-45简" panose="00020600040101010101" charset="-122"/>
                  <a:sym typeface="+mn-ea"/>
                </a:rPr>
                <a:t>109</a:t>
              </a:r>
              <a:r>
                <a:rPr lang="zh-CN" altLang="en-US" b="1">
                  <a:cs typeface="汉仪文黑-45简" panose="00020600040101010101" charset="-122"/>
                  <a:sym typeface="+mn-ea"/>
                </a:rPr>
                <a:t>号</a:t>
              </a:r>
              <a:endParaRPr lang="zh-CN" altLang="en-US" b="1">
                <a:cs typeface="汉仪文黑-45简" panose="00020600040101010101" charset="-122"/>
              </a:endParaRPr>
            </a:p>
            <a:p>
              <a:pPr algn="just">
                <a:lnSpc>
                  <a:spcPct val="200000"/>
                </a:lnSpc>
              </a:pP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p:txBody>
        </p:sp>
      </p:grpSp>
      <p:grpSp>
        <p:nvGrpSpPr>
          <p:cNvPr id="27" name="组合 26"/>
          <p:cNvGrpSpPr/>
          <p:nvPr/>
        </p:nvGrpSpPr>
        <p:grpSpPr>
          <a:xfrm>
            <a:off x="6211570" y="2220686"/>
            <a:ext cx="5118418" cy="3467100"/>
            <a:chOff x="958532" y="2266950"/>
            <a:chExt cx="5118418" cy="3467100"/>
          </a:xfrm>
        </p:grpSpPr>
        <p:sp>
          <p:nvSpPr>
            <p:cNvPr id="28" name="矩形 27"/>
            <p:cNvSpPr/>
            <p:nvPr/>
          </p:nvSpPr>
          <p:spPr>
            <a:xfrm>
              <a:off x="958532" y="2266950"/>
              <a:ext cx="5118418" cy="3467100"/>
            </a:xfrm>
            <a:prstGeom prst="rect">
              <a:avLst/>
            </a:prstGeom>
            <a:noFill/>
            <a:ln w="28575">
              <a:solidFill>
                <a:srgbClr val="F6D1A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rgbClr val="FFFFFF"/>
                </a:solidFill>
              </a:endParaRPr>
            </a:p>
          </p:txBody>
        </p:sp>
        <p:sp>
          <p:nvSpPr>
            <p:cNvPr id="29" name="矩形 28"/>
            <p:cNvSpPr/>
            <p:nvPr/>
          </p:nvSpPr>
          <p:spPr>
            <a:xfrm>
              <a:off x="1164771" y="2916056"/>
              <a:ext cx="4771980" cy="2168525"/>
            </a:xfrm>
            <a:prstGeom prst="rect">
              <a:avLst/>
            </a:prstGeom>
            <a:noFill/>
            <a:ln w="9525">
              <a:noFill/>
            </a:ln>
          </p:spPr>
          <p:txBody>
            <a:bodyPr wrap="square" anchor="t">
              <a:spAutoFit/>
            </a:bodyPr>
            <a:lstStyle/>
            <a:p>
              <a:pPr indent="0" algn="just" fontAlgn="auto">
                <a:lnSpc>
                  <a:spcPct val="150000"/>
                </a:lnSpc>
                <a:spcBef>
                  <a:spcPts val="0"/>
                </a:spcBef>
                <a:spcAft>
                  <a:spcPts val="0"/>
                </a:spcAft>
              </a:pP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为贯彻党的二十大和二十届历次全会精神，全面落实《质量强国建设纲要》部署，深入开展全民质量行动，推动质量社会共治，市场监管总局等25个部门将联合开展2026年全国“质量月”活动。</a:t>
              </a: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p:txBody>
        </p:sp>
      </p:gr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91769" y="2159897"/>
            <a:ext cx="9739086" cy="646371"/>
            <a:chOff x="783771" y="4999686"/>
            <a:chExt cx="9739086" cy="646371"/>
          </a:xfrm>
        </p:grpSpPr>
        <p:sp>
          <p:nvSpPr>
            <p:cNvPr id="8" name="矩形 7"/>
            <p:cNvSpPr/>
            <p:nvPr/>
          </p:nvSpPr>
          <p:spPr>
            <a:xfrm>
              <a:off x="783771" y="5036457"/>
              <a:ext cx="9739086" cy="6096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文本框 8"/>
            <p:cNvSpPr txBox="1"/>
            <p:nvPr/>
          </p:nvSpPr>
          <p:spPr>
            <a:xfrm>
              <a:off x="3147547" y="4999686"/>
              <a:ext cx="5166610" cy="645160"/>
            </a:xfrm>
            <a:prstGeom prst="rect">
              <a:avLst/>
            </a:prstGeom>
            <a:noFill/>
          </p:spPr>
          <p:txBody>
            <a:bodyPr wrap="square">
              <a:spAutoFit/>
            </a:bodyPr>
            <a:lstStyle/>
            <a:p>
              <a:pPr lvl="0" algn="dist">
                <a:lnSpc>
                  <a:spcPct val="150000"/>
                </a:lnSpc>
                <a:defRPr/>
              </a:pPr>
              <a:r>
                <a:rPr lang="zh-CN" altLang="en-US"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活动时间：</a:t>
              </a:r>
              <a:r>
                <a:rPr lang="en-US" altLang="zh-CN"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2026</a:t>
              </a:r>
              <a:r>
                <a:rPr lang="zh-CN" altLang="en-US"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年</a:t>
              </a:r>
              <a:r>
                <a:rPr lang="en-US" altLang="zh-CN"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9</a:t>
              </a:r>
              <a:r>
                <a:rPr lang="zh-CN" altLang="en-US"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月份</a:t>
              </a:r>
              <a:endParaRPr lang="zh-CN" altLang="en-US"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endParaRPr>
            </a:p>
          </p:txBody>
        </p:sp>
      </p:grpSp>
      <p:grpSp>
        <p:nvGrpSpPr>
          <p:cNvPr id="23" name="组合 22"/>
          <p:cNvGrpSpPr/>
          <p:nvPr/>
        </p:nvGrpSpPr>
        <p:grpSpPr>
          <a:xfrm>
            <a:off x="1091769" y="3207647"/>
            <a:ext cx="9739086" cy="646371"/>
            <a:chOff x="783771" y="4999686"/>
            <a:chExt cx="9739086" cy="646371"/>
          </a:xfrm>
        </p:grpSpPr>
        <p:sp>
          <p:nvSpPr>
            <p:cNvPr id="24" name="矩形 23"/>
            <p:cNvSpPr/>
            <p:nvPr/>
          </p:nvSpPr>
          <p:spPr>
            <a:xfrm>
              <a:off x="783771" y="5036457"/>
              <a:ext cx="9739086" cy="6096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3147547" y="4999686"/>
              <a:ext cx="5166610" cy="645160"/>
            </a:xfrm>
            <a:prstGeom prst="rect">
              <a:avLst/>
            </a:prstGeom>
            <a:noFill/>
          </p:spPr>
          <p:txBody>
            <a:bodyPr wrap="square">
              <a:spAutoFit/>
            </a:bodyPr>
            <a:lstStyle/>
            <a:p>
              <a:pPr lvl="0" algn="dist">
                <a:lnSpc>
                  <a:spcPct val="150000"/>
                </a:lnSpc>
                <a:defRPr/>
              </a:pPr>
              <a:r>
                <a:rPr lang="en-US" altLang="zh-CN"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2026</a:t>
              </a:r>
              <a:r>
                <a:rPr lang="zh-CN" altLang="en-US"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年全国质量月的活动主题</a:t>
              </a:r>
              <a:endParaRPr lang="zh-CN" altLang="en-US" sz="2400" b="1"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endParaRPr>
            </a:p>
          </p:txBody>
        </p:sp>
      </p:grpSp>
      <p:sp>
        <p:nvSpPr>
          <p:cNvPr id="26" name="矩形 25"/>
          <p:cNvSpPr/>
          <p:nvPr/>
        </p:nvSpPr>
        <p:spPr>
          <a:xfrm>
            <a:off x="769276" y="4313967"/>
            <a:ext cx="10565474" cy="645160"/>
          </a:xfrm>
          <a:prstGeom prst="rect">
            <a:avLst/>
          </a:prstGeom>
        </p:spPr>
        <p:txBody>
          <a:bodyPr wrap="square">
            <a:spAutoFit/>
          </a:bodyPr>
          <a:lstStyle/>
          <a:p>
            <a:pPr algn="dist"/>
            <a:r>
              <a:rPr lang="zh-CN" altLang="en-US" sz="3600" b="1" dirty="0">
                <a:solidFill>
                  <a:srgbClr val="F2AF19"/>
                </a:solidFill>
                <a:latin typeface="微软雅黑" panose="020B0503020204020204" pitchFamily="34" charset="-122"/>
                <a:ea typeface="微软雅黑" panose="020B0503020204020204" pitchFamily="34" charset="-122"/>
              </a:rPr>
              <a:t>增强质量技术基础能力 提升质量安全保障水平</a:t>
            </a:r>
            <a:endParaRPr lang="zh-CN" altLang="en-US" sz="3600" b="1" dirty="0">
              <a:solidFill>
                <a:srgbClr val="F2AF1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anim calcmode="lin" valueType="num">
                                      <p:cBhvr>
                                        <p:cTn id="16" dur="500" fill="hold"/>
                                        <p:tgtEl>
                                          <p:spTgt spid="26"/>
                                        </p:tgtEl>
                                        <p:attrNameLst>
                                          <p:attrName>ppt_x</p:attrName>
                                        </p:attrNameLst>
                                      </p:cBhvr>
                                      <p:tavLst>
                                        <p:tav tm="0">
                                          <p:val>
                                            <p:strVal val="#ppt_x"/>
                                          </p:val>
                                        </p:tav>
                                        <p:tav tm="100000">
                                          <p:val>
                                            <p:strVal val="#ppt_x"/>
                                          </p:val>
                                        </p:tav>
                                      </p:tavLst>
                                    </p:anim>
                                    <p:anim calcmode="lin" valueType="num">
                                      <p:cBhvr>
                                        <p:cTn id="17"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55" name="图片 54"/>
          <p:cNvPicPr>
            <a:picLocks noChangeAspect="1"/>
          </p:cNvPicPr>
          <p:nvPr/>
        </p:nvPicPr>
        <p:blipFill rotWithShape="1">
          <a:blip r:embed="rId1" cstate="print">
            <a:extLst>
              <a:ext uri="{28A0092B-C50C-407E-A947-70E740481C1C}">
                <a14:useLocalDpi xmlns:a14="http://schemas.microsoft.com/office/drawing/2010/main" val="0"/>
              </a:ext>
            </a:extLst>
          </a:blip>
          <a:srcRect t="48611" r="10451" b="14528"/>
          <a:stretch>
            <a:fillRect/>
          </a:stretch>
        </p:blipFill>
        <p:spPr>
          <a:xfrm>
            <a:off x="7131972" y="4634526"/>
            <a:ext cx="5060028" cy="2223474"/>
          </a:xfrm>
          <a:custGeom>
            <a:avLst/>
            <a:gdLst>
              <a:gd name="connsiteX0" fmla="*/ 0 w 5060028"/>
              <a:gd name="connsiteY0" fmla="*/ 0 h 2223474"/>
              <a:gd name="connsiteX1" fmla="*/ 5060028 w 5060028"/>
              <a:gd name="connsiteY1" fmla="*/ 0 h 2223474"/>
              <a:gd name="connsiteX2" fmla="*/ 5060028 w 5060028"/>
              <a:gd name="connsiteY2" fmla="*/ 2223474 h 2223474"/>
              <a:gd name="connsiteX3" fmla="*/ 0 w 5060028"/>
              <a:gd name="connsiteY3" fmla="*/ 2223474 h 2223474"/>
            </a:gdLst>
            <a:ahLst/>
            <a:cxnLst>
              <a:cxn ang="0">
                <a:pos x="connsiteX0" y="connsiteY0"/>
              </a:cxn>
              <a:cxn ang="0">
                <a:pos x="connsiteX1" y="connsiteY1"/>
              </a:cxn>
              <a:cxn ang="0">
                <a:pos x="connsiteX2" y="connsiteY2"/>
              </a:cxn>
              <a:cxn ang="0">
                <a:pos x="connsiteX3" y="connsiteY3"/>
              </a:cxn>
            </a:cxnLst>
            <a:rect l="l" t="t" r="r" b="b"/>
            <a:pathLst>
              <a:path w="5060028" h="2223474">
                <a:moveTo>
                  <a:pt x="0" y="0"/>
                </a:moveTo>
                <a:lnTo>
                  <a:pt x="5060028" y="0"/>
                </a:lnTo>
                <a:lnTo>
                  <a:pt x="5060028" y="2223474"/>
                </a:lnTo>
                <a:lnTo>
                  <a:pt x="0" y="2223474"/>
                </a:lnTo>
                <a:close/>
              </a:path>
            </a:pathLst>
          </a:custGeom>
        </p:spPr>
      </p:pic>
      <p:grpSp>
        <p:nvGrpSpPr>
          <p:cNvPr id="4" name="组合 3"/>
          <p:cNvGrpSpPr/>
          <p:nvPr/>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0"/>
            <a:ext cx="12192000" cy="273672"/>
            <a:chOff x="0" y="6210300"/>
            <a:chExt cx="12192000" cy="648322"/>
          </a:xfrm>
        </p:grpSpPr>
        <p:sp>
          <p:nvSpPr>
            <p:cNvPr id="21" name="矩形 20"/>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平行四边形 27"/>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430927" y="1298196"/>
            <a:ext cx="4443965" cy="4147307"/>
            <a:chOff x="870985" y="1339093"/>
            <a:chExt cx="4842307" cy="4434851"/>
          </a:xfrm>
        </p:grpSpPr>
        <p:grpSp>
          <p:nvGrpSpPr>
            <p:cNvPr id="45" name="组合 44"/>
            <p:cNvGrpSpPr/>
            <p:nvPr/>
          </p:nvGrpSpPr>
          <p:grpSpPr>
            <a:xfrm>
              <a:off x="870985" y="2803392"/>
              <a:ext cx="4800600" cy="2533651"/>
              <a:chOff x="933174" y="2209799"/>
              <a:chExt cx="4800600" cy="2533651"/>
            </a:xfrm>
          </p:grpSpPr>
          <p:sp>
            <p:nvSpPr>
              <p:cNvPr id="39" name="矩形: 圆角 38"/>
              <p:cNvSpPr/>
              <p:nvPr/>
            </p:nvSpPr>
            <p:spPr>
              <a:xfrm>
                <a:off x="933174" y="4495800"/>
                <a:ext cx="4800600" cy="247650"/>
              </a:xfrm>
              <a:prstGeom prst="roundRect">
                <a:avLst>
                  <a:gd name="adj" fmla="val 5000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形 4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197" y="2209799"/>
                <a:ext cx="4462555" cy="2371725"/>
              </a:xfrm>
              <a:prstGeom prst="rect">
                <a:avLst/>
              </a:prstGeom>
            </p:spPr>
          </p:pic>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65111" t="64167" r="10222" b="6944"/>
            <a:stretch>
              <a:fillRect/>
            </a:stretch>
          </p:blipFill>
          <p:spPr>
            <a:xfrm>
              <a:off x="979942" y="1339093"/>
              <a:ext cx="4733350" cy="4434851"/>
            </a:xfrm>
            <a:prstGeom prst="rect">
              <a:avLst/>
            </a:prstGeom>
          </p:spPr>
        </p:pic>
      </p:grpSp>
      <p:sp>
        <p:nvSpPr>
          <p:cNvPr id="47" name="文本框 46"/>
          <p:cNvSpPr txBox="1"/>
          <p:nvPr/>
        </p:nvSpPr>
        <p:spPr>
          <a:xfrm>
            <a:off x="5313042" y="2880022"/>
            <a:ext cx="6307458" cy="2122805"/>
          </a:xfrm>
          <a:prstGeom prst="rect">
            <a:avLst/>
          </a:prstGeom>
          <a:noFill/>
        </p:spPr>
        <p:txBody>
          <a:bodyPr wrap="square" rtlCol="0">
            <a:spAutoFit/>
          </a:bodyPr>
          <a:lstStyle/>
          <a:p>
            <a:r>
              <a:rPr lang="en-US" altLang="zh-CN"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2026</a:t>
            </a:r>
            <a:r>
              <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年质量月活动内容</a:t>
            </a:r>
            <a:endPar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nvGrpSpPr>
          <p:cNvPr id="50" name="组合 49"/>
          <p:cNvGrpSpPr/>
          <p:nvPr/>
        </p:nvGrpSpPr>
        <p:grpSpPr>
          <a:xfrm>
            <a:off x="5459662" y="2109858"/>
            <a:ext cx="5074988" cy="769441"/>
            <a:chOff x="5402512" y="2224158"/>
            <a:chExt cx="5074988" cy="769441"/>
          </a:xfrm>
        </p:grpSpPr>
        <p:sp>
          <p:nvSpPr>
            <p:cNvPr id="48" name="矩形 47"/>
            <p:cNvSpPr/>
            <p:nvPr/>
          </p:nvSpPr>
          <p:spPr>
            <a:xfrm>
              <a:off x="5402512" y="2647950"/>
              <a:ext cx="5074988" cy="314306"/>
            </a:xfrm>
            <a:prstGeom prst="rect">
              <a:avLst/>
            </a:prstGeom>
            <a:gradFill flip="none" rotWithShape="1">
              <a:gsLst>
                <a:gs pos="0">
                  <a:schemeClr val="bg1">
                    <a:lumMod val="75000"/>
                    <a:alpha val="24000"/>
                  </a:schemeClr>
                </a:gs>
                <a:gs pos="98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5466339" y="2224158"/>
              <a:ext cx="4287262" cy="769441"/>
            </a:xfrm>
            <a:prstGeom prst="rect">
              <a:avLst/>
            </a:prstGeom>
            <a:noFill/>
          </p:spPr>
          <p:txBody>
            <a:bodyPr wrap="square" rtlCol="0">
              <a:spAutoFit/>
            </a:bodyPr>
            <a:lstStyle/>
            <a:p>
              <a:r>
                <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PART THREE</a:t>
              </a:r>
              <a:endPar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Doub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750"/>
                                        <p:tgtEl>
                                          <p:spTgt spid="2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750"/>
                                        <p:tgtEl>
                                          <p:spTgt spid="55"/>
                                        </p:tgtEl>
                                      </p:cBhvr>
                                    </p:animEffect>
                                    <p:anim calcmode="lin" valueType="num">
                                      <p:cBhvr>
                                        <p:cTn id="15" dur="750" fill="hold"/>
                                        <p:tgtEl>
                                          <p:spTgt spid="55"/>
                                        </p:tgtEl>
                                        <p:attrNameLst>
                                          <p:attrName>ppt_x</p:attrName>
                                        </p:attrNameLst>
                                      </p:cBhvr>
                                      <p:tavLst>
                                        <p:tav tm="0">
                                          <p:val>
                                            <p:strVal val="#ppt_x"/>
                                          </p:val>
                                        </p:tav>
                                        <p:tav tm="100000">
                                          <p:val>
                                            <p:strVal val="#ppt_x"/>
                                          </p:val>
                                        </p:tav>
                                      </p:tavLst>
                                    </p:anim>
                                    <p:anim calcmode="lin" valueType="num">
                                      <p:cBhvr>
                                        <p:cTn id="16" dur="75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750" fill="hold"/>
                                        <p:tgtEl>
                                          <p:spTgt spid="46"/>
                                        </p:tgtEl>
                                        <p:attrNameLst>
                                          <p:attrName>ppt_x</p:attrName>
                                        </p:attrNameLst>
                                      </p:cBhvr>
                                      <p:tavLst>
                                        <p:tav tm="0">
                                          <p:val>
                                            <p:strVal val="0-#ppt_w/2"/>
                                          </p:val>
                                        </p:tav>
                                        <p:tav tm="100000">
                                          <p:val>
                                            <p:strVal val="#ppt_x"/>
                                          </p:val>
                                        </p:tav>
                                      </p:tavLst>
                                    </p:anim>
                                    <p:anim calcmode="lin" valueType="num">
                                      <p:cBhvr additive="base">
                                        <p:cTn id="21" dur="75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750" fill="hold"/>
                                        <p:tgtEl>
                                          <p:spTgt spid="50"/>
                                        </p:tgtEl>
                                        <p:attrNameLst>
                                          <p:attrName>ppt_x</p:attrName>
                                        </p:attrNameLst>
                                      </p:cBhvr>
                                      <p:tavLst>
                                        <p:tav tm="0">
                                          <p:val>
                                            <p:strVal val="1+#ppt_w/2"/>
                                          </p:val>
                                        </p:tav>
                                        <p:tav tm="100000">
                                          <p:val>
                                            <p:strVal val="#ppt_x"/>
                                          </p:val>
                                        </p:tav>
                                      </p:tavLst>
                                    </p:anim>
                                    <p:anim calcmode="lin" valueType="num">
                                      <p:cBhvr additive="base">
                                        <p:cTn id="26" dur="750" fill="hold"/>
                                        <p:tgtEl>
                                          <p:spTgt spid="5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41" presetClass="entr" presetSubtype="0" fill="hold" grpId="0" nodeType="afterEffect">
                                  <p:stCondLst>
                                    <p:cond delay="0"/>
                                  </p:stCondLst>
                                  <p:iterate type="lt">
                                    <p:tmPct val="6000"/>
                                  </p:iterate>
                                  <p:childTnLst>
                                    <p:set>
                                      <p:cBhvr>
                                        <p:cTn id="29" dur="1" fill="hold">
                                          <p:stCondLst>
                                            <p:cond delay="0"/>
                                          </p:stCondLst>
                                        </p:cTn>
                                        <p:tgtEl>
                                          <p:spTgt spid="47"/>
                                        </p:tgtEl>
                                        <p:attrNameLst>
                                          <p:attrName>style.visibility</p:attrName>
                                        </p:attrNameLst>
                                      </p:cBhvr>
                                      <p:to>
                                        <p:strVal val="visible"/>
                                      </p:to>
                                    </p:set>
                                    <p:anim calcmode="lin" valueType="num">
                                      <p:cBhvr>
                                        <p:cTn id="30" dur="7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1" dur="750" fill="hold"/>
                                        <p:tgtEl>
                                          <p:spTgt spid="47"/>
                                        </p:tgtEl>
                                        <p:attrNameLst>
                                          <p:attrName>ppt_y</p:attrName>
                                        </p:attrNameLst>
                                      </p:cBhvr>
                                      <p:tavLst>
                                        <p:tav tm="0">
                                          <p:val>
                                            <p:strVal val="#ppt_y"/>
                                          </p:val>
                                        </p:tav>
                                        <p:tav tm="100000">
                                          <p:val>
                                            <p:strVal val="#ppt_y"/>
                                          </p:val>
                                        </p:tav>
                                      </p:tavLst>
                                    </p:anim>
                                    <p:anim calcmode="lin" valueType="num">
                                      <p:cBhvr>
                                        <p:cTn id="32" dur="7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3" dur="7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75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895350" y="2176145"/>
            <a:ext cx="10403205" cy="3088640"/>
          </a:xfrm>
          <a:prstGeom prst="rect">
            <a:avLst/>
          </a:prstGeom>
          <a:noFill/>
        </p:spPr>
        <p:txBody>
          <a:bodyPr wrap="square" rtlCol="0">
            <a:noAutofit/>
          </a:bodyPr>
          <a:lstStyle/>
          <a:p>
            <a:pPr indent="0" fontAlgn="auto">
              <a:lnSpc>
                <a:spcPct val="150000"/>
              </a:lnSpc>
              <a:spcBef>
                <a:spcPts val="0"/>
              </a:spcBef>
              <a:spcAft>
                <a:spcPts val="0"/>
              </a:spcAft>
            </a:pPr>
            <a:r>
              <a:rPr lang="zh-CN" altLang="en-US" dirty="0">
                <a:solidFill>
                  <a:srgbClr val="404040"/>
                </a:solidFill>
                <a:latin typeface="微软雅黑" panose="020B0503020204020204" pitchFamily="34" charset="-122"/>
                <a:ea typeface="微软雅黑" panose="020B0503020204020204" pitchFamily="34" charset="-122"/>
              </a:rPr>
              <a:t>深入学习领悟习近平总书记关于质量工作的一系列重要论述和重要指示批示精神，深刻阐释“中国制造向中国创造转变、中国速度向中国质量转变、中国产品向中国品牌转变”的科学内涵和实践要求，推动质量强国理念进企业、进园区、进社区，凝聚全社会质量共识。广泛开展形式多样的群众性质量宣传活动，通过主题宣讲、事迹分享、故事大赛、科普答题等方式，传播先进质量理念，讲好中国质量故事。宣传质量督察工作，提升质量治理能力。鼓励新闻媒体深耕质量主题，创作和传播有时代内涵的质量文化作品，宣传基层一线质量创新实践。推动企业将精益求精、追求卓越的质量文化融入生产经营全过程，让崇尚质量、追求质量成为全社会的普遍共识与自觉行动。</a:t>
            </a:r>
            <a:endParaRPr lang="zh-CN" altLang="en-US" dirty="0">
              <a:solidFill>
                <a:srgbClr val="404040"/>
              </a:solidFill>
              <a:latin typeface="微软雅黑" panose="020B0503020204020204" pitchFamily="34" charset="-122"/>
              <a:ea typeface="微软雅黑" panose="020B0503020204020204" pitchFamily="34" charset="-122"/>
            </a:endParaRPr>
          </a:p>
        </p:txBody>
      </p:sp>
      <p:sp>
        <p:nvSpPr>
          <p:cNvPr id="25" name="矩形 24"/>
          <p:cNvSpPr/>
          <p:nvPr/>
        </p:nvSpPr>
        <p:spPr>
          <a:xfrm>
            <a:off x="1247140" y="1217295"/>
            <a:ext cx="4652010" cy="398780"/>
          </a:xfrm>
          <a:prstGeom prst="rect">
            <a:avLst/>
          </a:prstGeom>
          <a:solidFill>
            <a:srgbClr val="F2AF19"/>
          </a:solidFill>
        </p:spPr>
        <p:txBody>
          <a:bodyPr wrap="square">
            <a:spAutoFit/>
          </a:bodyPr>
          <a:lstStyle/>
          <a:p>
            <a:pPr lvl="0" algn="dist" defTabSz="1217930">
              <a:defRPr/>
            </a:pPr>
            <a:r>
              <a:rPr lang="zh-CN" altLang="en-US" sz="2000" b="1" kern="0" dirty="0">
                <a:solidFill>
                  <a:schemeClr val="tx1"/>
                </a:solidFill>
                <a:latin typeface="Arial" panose="020B0604020202020204" pitchFamily="34" charset="0"/>
                <a:ea typeface="微软雅黑" panose="020B0503020204020204" pitchFamily="34" charset="-122"/>
                <a:sym typeface="Arial" panose="020B0604020202020204" pitchFamily="34" charset="0"/>
              </a:rPr>
              <a:t>（一）宣贯质量理念，弘扬质量文化。</a:t>
            </a:r>
            <a:endParaRPr lang="zh-CN" altLang="en-US" sz="2000" b="1" kern="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51986" y="1149209"/>
            <a:ext cx="10211313" cy="4417696"/>
            <a:chOff x="1181099" y="1525904"/>
            <a:chExt cx="10211313" cy="4417696"/>
          </a:xfrm>
        </p:grpSpPr>
        <p:sp>
          <p:nvSpPr>
            <p:cNvPr id="6" name="Rectangle 10"/>
            <p:cNvSpPr/>
            <p:nvPr/>
          </p:nvSpPr>
          <p:spPr>
            <a:xfrm>
              <a:off x="1181099" y="1755258"/>
              <a:ext cx="10211313" cy="4188342"/>
            </a:xfrm>
            <a:prstGeom prst="rect">
              <a:avLst/>
            </a:prstGeom>
            <a:noFill/>
            <a:ln>
              <a:gradFill flip="none" rotWithShape="1">
                <a:gsLst>
                  <a:gs pos="0">
                    <a:srgbClr val="F2AF19"/>
                  </a:gs>
                  <a:gs pos="100000">
                    <a:srgbClr val="F2AF19">
                      <a:alpha val="0"/>
                    </a:srgbClr>
                  </a:gs>
                </a:gsLst>
                <a:lin ang="5400000" scaled="1"/>
                <a:tileRect/>
              </a:gradFill>
            </a:ln>
            <a:effectLst/>
          </p:spPr>
          <p:txBody>
            <a:bodyPr vert="horz" wrap="square" lIns="91440" tIns="45720" rIns="91440" bIns="45720" numCol="1" rtlCol="0" anchor="t" anchorCtr="0" compatLnSpc="1"/>
            <a:lstStyle/>
            <a:p>
              <a:pPr fontAlgn="base">
                <a:spcBef>
                  <a:spcPct val="0"/>
                </a:spcBef>
                <a:spcAft>
                  <a:spcPct val="0"/>
                </a:spcAft>
              </a:pPr>
              <a:endParaRPr lang="en-US" dirty="0">
                <a:solidFill>
                  <a:srgbClr val="000000"/>
                </a:solidFill>
                <a:latin typeface="Arial" panose="020B0604020202020204" pitchFamily="34" charset="0"/>
                <a:ea typeface="宋体" panose="02010600030101010101" pitchFamily="2" charset="-122"/>
              </a:endParaRPr>
            </a:p>
          </p:txBody>
        </p:sp>
        <p:sp>
          <p:nvSpPr>
            <p:cNvPr id="7" name="矩形: 圆角 6"/>
            <p:cNvSpPr/>
            <p:nvPr/>
          </p:nvSpPr>
          <p:spPr>
            <a:xfrm>
              <a:off x="3567639" y="1525904"/>
              <a:ext cx="5386373" cy="504802"/>
            </a:xfrm>
            <a:prstGeom prst="roundRect">
              <a:avLst>
                <a:gd name="adj" fmla="val 50000"/>
              </a:avLst>
            </a:prstGeom>
            <a:solidFill>
              <a:srgbClr val="F2AF1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dirty="0">
                <a:ln w="19050">
                  <a:noFill/>
                </a:ln>
                <a:gradFill>
                  <a:gsLst>
                    <a:gs pos="100000">
                      <a:srgbClr val="E9BE61"/>
                    </a:gs>
                    <a:gs pos="49000">
                      <a:srgbClr val="FEEFAC"/>
                    </a:gs>
                  </a:gsLst>
                  <a:lin ang="5400000" scaled="0"/>
                </a:gradFill>
                <a:latin typeface="思源宋体 CN Heavy" panose="02020900000000000000" pitchFamily="18" charset="-122"/>
                <a:ea typeface="思源宋体 CN Heavy" panose="02020900000000000000" pitchFamily="18" charset="-122"/>
              </a:endParaRPr>
            </a:p>
          </p:txBody>
        </p:sp>
        <p:sp>
          <p:nvSpPr>
            <p:cNvPr id="8" name="矩形 7"/>
            <p:cNvSpPr/>
            <p:nvPr/>
          </p:nvSpPr>
          <p:spPr>
            <a:xfrm>
              <a:off x="3585167" y="1570873"/>
              <a:ext cx="5121196" cy="460375"/>
            </a:xfrm>
            <a:prstGeom prst="rect">
              <a:avLst/>
            </a:prstGeom>
            <a:noFill/>
            <a:ln>
              <a:noFill/>
            </a:ln>
            <a:effectLst/>
          </p:spPr>
          <p:txBody>
            <a:bodyPr wrap="square" rtlCol="0">
              <a:spAutoFit/>
            </a:bodyPr>
            <a:lstStyle/>
            <a:p>
              <a:pPr algn="ctr"/>
              <a:r>
                <a:rPr lang="zh-CN" altLang="en-US" sz="2400" b="1" dirty="0">
                  <a:ln w="19050">
                    <a:noFill/>
                  </a:ln>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（二）开放质量资源，赋能质量提升。</a:t>
              </a:r>
              <a:endParaRPr lang="zh-CN" altLang="en-US" sz="2400" b="1" dirty="0">
                <a:ln w="19050">
                  <a:noFill/>
                </a:ln>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文本框 14"/>
          <p:cNvSpPr txBox="1"/>
          <p:nvPr/>
        </p:nvSpPr>
        <p:spPr>
          <a:xfrm>
            <a:off x="1613535" y="2365375"/>
            <a:ext cx="8889365" cy="2999740"/>
          </a:xfrm>
          <a:prstGeom prst="rect">
            <a:avLst/>
          </a:prstGeom>
          <a:noFill/>
        </p:spPr>
        <p:txBody>
          <a:bodyPr wrap="square" rtlCol="0">
            <a:spAutoFit/>
          </a:bodyPr>
          <a:p>
            <a:pPr indent="0" fontAlgn="auto">
              <a:lnSpc>
                <a:spcPct val="150000"/>
              </a:lnSpc>
            </a:pPr>
            <a:r>
              <a:rPr lang="zh-CN" altLang="en-US"/>
              <a:t>集中组织企业实验室、生产线、检验检测机构等向社会公众开放，让消费者近距离感知质量、了解质量。整合计量、标准、认证认可、检验检测等质量技术资源，面向中小企业开展“一站式”服务，组织专家入企帮扶，助力解决质量堵点难点问题。深入推进质量强企强链强县培育建设，推动产业链质量联动提升，开展城市质量“体检”和成果展播，展示区域质量发展新成效。搭建地方特色品牌展示推介平台，组织开展中国消费名品“四个一百”传播推广行动，通过专场发布、主题展销、品鉴体验等活动，让各地“金字招牌”集中亮相，以品牌引领消费品质提升。</a:t>
            </a:r>
            <a:endParaRPr lang="zh-CN" altLang="en-US"/>
          </a:p>
        </p:txBody>
      </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133054" y="1583985"/>
            <a:ext cx="6029996" cy="730955"/>
            <a:chOff x="3133055" y="960778"/>
            <a:chExt cx="6029996" cy="730955"/>
          </a:xfrm>
        </p:grpSpPr>
        <p:sp>
          <p:nvSpPr>
            <p:cNvPr id="7" name="Rectangle 8"/>
            <p:cNvSpPr/>
            <p:nvPr/>
          </p:nvSpPr>
          <p:spPr>
            <a:xfrm flipV="1">
              <a:off x="5665536" y="1634439"/>
              <a:ext cx="705853" cy="57294"/>
            </a:xfrm>
            <a:prstGeom prst="rect">
              <a:avLst/>
            </a:prstGeom>
            <a:solidFill>
              <a:srgbClr val="F2AF19"/>
            </a:solidFill>
            <a:ln w="12700" cap="flat" cmpd="sng" algn="ctr">
              <a:solidFill>
                <a:srgbClr val="F2AF1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3133055" y="960778"/>
              <a:ext cx="6029996" cy="645160"/>
            </a:xfrm>
            <a:prstGeom prst="rect">
              <a:avLst/>
            </a:prstGeom>
            <a:noFill/>
          </p:spPr>
          <p:txBody>
            <a:bodyPr wrap="square">
              <a:spAutoFit/>
            </a:bodyPr>
            <a:lstStyle/>
            <a:p>
              <a:pPr lvl="0" algn="dist">
                <a:lnSpc>
                  <a:spcPct val="150000"/>
                </a:lnSpc>
                <a:defRPr/>
              </a:pPr>
              <a:r>
                <a:rPr lang="zh-CN" altLang="en-US" sz="2400" b="1" kern="0" dirty="0">
                  <a:solidFill>
                    <a:schemeClr val="tx1"/>
                  </a:solidFill>
                  <a:latin typeface="微软雅黑" panose="020B0503020204020204" pitchFamily="34" charset="-122"/>
                  <a:ea typeface="微软雅黑" panose="020B0503020204020204" pitchFamily="34" charset="-122"/>
                  <a:cs typeface="+mn-ea"/>
                  <a:sym typeface="思源黑体 CN Bold" panose="020B0800000000000000" pitchFamily="34" charset="-122"/>
                </a:rPr>
                <a:t>（三）守护质量安全，优化消费环境。</a:t>
              </a:r>
              <a:endParaRPr lang="zh-CN" altLang="en-US" sz="2400" b="1" kern="0" dirty="0">
                <a:solidFill>
                  <a:schemeClr val="tx1"/>
                </a:solidFill>
                <a:latin typeface="微软雅黑" panose="020B0503020204020204" pitchFamily="34" charset="-122"/>
                <a:ea typeface="微软雅黑" panose="020B0503020204020204" pitchFamily="34" charset="-122"/>
                <a:cs typeface="+mn-ea"/>
                <a:sym typeface="思源黑体 CN Bold" panose="020B0800000000000000" pitchFamily="34" charset="-122"/>
              </a:endParaRPr>
            </a:p>
          </p:txBody>
        </p:sp>
      </p:grpSp>
      <p:sp>
        <p:nvSpPr>
          <p:cNvPr id="11" name="TextBox 15"/>
          <p:cNvSpPr txBox="1"/>
          <p:nvPr/>
        </p:nvSpPr>
        <p:spPr>
          <a:xfrm>
            <a:off x="1765300" y="2387600"/>
            <a:ext cx="9123680" cy="2999740"/>
          </a:xfrm>
          <a:prstGeom prst="rect">
            <a:avLst/>
          </a:prstGeom>
          <a:noFill/>
        </p:spPr>
        <p:txBody>
          <a:bodyPr wrap="square" rtlCol="0">
            <a:spAutoFit/>
          </a:bodyPr>
          <a:lstStyle/>
          <a:p>
            <a:pPr indent="0" fontAlgn="auto">
              <a:lnSpc>
                <a:spcPct val="150000"/>
              </a:lnSpc>
              <a:spcBef>
                <a:spcPts val="0"/>
              </a:spcBef>
              <a:spcAft>
                <a:spcPts val="0"/>
              </a:spcAft>
            </a:pPr>
            <a:r>
              <a:rPr lang="zh-CN" altLang="en-US"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rPr>
              <a:t>聚焦消费者关切的重点领域和产品，依法严厉打击侵权假冒违法行为，组织开展侵权假冒伪劣商品全国统一销毁行动，公开发布典型案例，形成有力震慑。加强儿童用品、食品接触产品等进口消费品质量安全风险监测，深入开展质量科普和消费品质量安全教育，提升公众风险防范意识和依法维权能力。围绕文旅、养老、商贸流通、金融服务、电商等与民生密切相关的领域，广泛开展服务质量承诺活动，打造一批让消费者放心满意的消费场景。深入推进版权保护专项行动，加强知识产权保护宣传教育，营造安全放心、公平有序的市场环境。</a:t>
            </a:r>
            <a:endParaRPr lang="zh-CN" altLang="en-US" kern="0" dirty="0">
              <a:solidFill>
                <a:srgbClr val="404040"/>
              </a:solidFill>
              <a:latin typeface="微软雅黑" panose="020B0503020204020204" pitchFamily="34" charset="-122"/>
              <a:ea typeface="微软雅黑" panose="020B0503020204020204" pitchFamily="34" charset="-122"/>
              <a:cs typeface="+mn-ea"/>
              <a:sym typeface="思源黑体 CN Bold" panose="020B0800000000000000" pitchFamily="34" charset="-122"/>
            </a:endParaRPr>
          </a:p>
        </p:txBody>
      </p:sp>
    </p:spTree>
    <p:custDataLst>
      <p:tags r:id="rId1"/>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55" name="图片 54"/>
          <p:cNvPicPr>
            <a:picLocks noChangeAspect="1"/>
          </p:cNvPicPr>
          <p:nvPr/>
        </p:nvPicPr>
        <p:blipFill rotWithShape="1">
          <a:blip r:embed="rId1" cstate="print">
            <a:extLst>
              <a:ext uri="{28A0092B-C50C-407E-A947-70E740481C1C}">
                <a14:useLocalDpi xmlns:a14="http://schemas.microsoft.com/office/drawing/2010/main" val="0"/>
              </a:ext>
            </a:extLst>
          </a:blip>
          <a:srcRect t="48611" r="10451" b="14528"/>
          <a:stretch>
            <a:fillRect/>
          </a:stretch>
        </p:blipFill>
        <p:spPr>
          <a:xfrm>
            <a:off x="7131972" y="4634526"/>
            <a:ext cx="5060028" cy="2223474"/>
          </a:xfrm>
          <a:custGeom>
            <a:avLst/>
            <a:gdLst>
              <a:gd name="connsiteX0" fmla="*/ 0 w 5060028"/>
              <a:gd name="connsiteY0" fmla="*/ 0 h 2223474"/>
              <a:gd name="connsiteX1" fmla="*/ 5060028 w 5060028"/>
              <a:gd name="connsiteY1" fmla="*/ 0 h 2223474"/>
              <a:gd name="connsiteX2" fmla="*/ 5060028 w 5060028"/>
              <a:gd name="connsiteY2" fmla="*/ 2223474 h 2223474"/>
              <a:gd name="connsiteX3" fmla="*/ 0 w 5060028"/>
              <a:gd name="connsiteY3" fmla="*/ 2223474 h 2223474"/>
            </a:gdLst>
            <a:ahLst/>
            <a:cxnLst>
              <a:cxn ang="0">
                <a:pos x="connsiteX0" y="connsiteY0"/>
              </a:cxn>
              <a:cxn ang="0">
                <a:pos x="connsiteX1" y="connsiteY1"/>
              </a:cxn>
              <a:cxn ang="0">
                <a:pos x="connsiteX2" y="connsiteY2"/>
              </a:cxn>
              <a:cxn ang="0">
                <a:pos x="connsiteX3" y="connsiteY3"/>
              </a:cxn>
            </a:cxnLst>
            <a:rect l="l" t="t" r="r" b="b"/>
            <a:pathLst>
              <a:path w="5060028" h="2223474">
                <a:moveTo>
                  <a:pt x="0" y="0"/>
                </a:moveTo>
                <a:lnTo>
                  <a:pt x="5060028" y="0"/>
                </a:lnTo>
                <a:lnTo>
                  <a:pt x="5060028" y="2223474"/>
                </a:lnTo>
                <a:lnTo>
                  <a:pt x="0" y="2223474"/>
                </a:lnTo>
                <a:close/>
              </a:path>
            </a:pathLst>
          </a:custGeom>
        </p:spPr>
      </p:pic>
      <p:grpSp>
        <p:nvGrpSpPr>
          <p:cNvPr id="4" name="组合 3"/>
          <p:cNvGrpSpPr/>
          <p:nvPr/>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0"/>
            <a:ext cx="12192000" cy="273672"/>
            <a:chOff x="0" y="6210300"/>
            <a:chExt cx="12192000" cy="648322"/>
          </a:xfrm>
        </p:grpSpPr>
        <p:sp>
          <p:nvSpPr>
            <p:cNvPr id="21" name="矩形 20"/>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平行四边形 27"/>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430927" y="1298196"/>
            <a:ext cx="4443965" cy="4147307"/>
            <a:chOff x="870985" y="1339093"/>
            <a:chExt cx="4842307" cy="4434851"/>
          </a:xfrm>
        </p:grpSpPr>
        <p:grpSp>
          <p:nvGrpSpPr>
            <p:cNvPr id="45" name="组合 44"/>
            <p:cNvGrpSpPr/>
            <p:nvPr/>
          </p:nvGrpSpPr>
          <p:grpSpPr>
            <a:xfrm>
              <a:off x="870985" y="2803392"/>
              <a:ext cx="4800600" cy="2533651"/>
              <a:chOff x="933174" y="2209799"/>
              <a:chExt cx="4800600" cy="2533651"/>
            </a:xfrm>
          </p:grpSpPr>
          <p:sp>
            <p:nvSpPr>
              <p:cNvPr id="39" name="矩形: 圆角 38"/>
              <p:cNvSpPr/>
              <p:nvPr/>
            </p:nvSpPr>
            <p:spPr>
              <a:xfrm>
                <a:off x="933174" y="4495800"/>
                <a:ext cx="4800600" cy="247650"/>
              </a:xfrm>
              <a:prstGeom prst="roundRect">
                <a:avLst>
                  <a:gd name="adj" fmla="val 5000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形 4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197" y="2209799"/>
                <a:ext cx="4462555" cy="2371725"/>
              </a:xfrm>
              <a:prstGeom prst="rect">
                <a:avLst/>
              </a:prstGeom>
            </p:spPr>
          </p:pic>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65111" t="64167" r="10222" b="6944"/>
            <a:stretch>
              <a:fillRect/>
            </a:stretch>
          </p:blipFill>
          <p:spPr>
            <a:xfrm>
              <a:off x="979942" y="1339093"/>
              <a:ext cx="4733350" cy="4434851"/>
            </a:xfrm>
            <a:prstGeom prst="rect">
              <a:avLst/>
            </a:prstGeom>
          </p:spPr>
        </p:pic>
      </p:grpSp>
      <p:sp>
        <p:nvSpPr>
          <p:cNvPr id="47" name="文本框 46"/>
          <p:cNvSpPr txBox="1"/>
          <p:nvPr/>
        </p:nvSpPr>
        <p:spPr>
          <a:xfrm>
            <a:off x="5313042" y="2880022"/>
            <a:ext cx="6307458" cy="2122805"/>
          </a:xfrm>
          <a:prstGeom prst="rect">
            <a:avLst/>
          </a:prstGeom>
          <a:noFill/>
        </p:spPr>
        <p:txBody>
          <a:bodyPr wrap="square" rtlCol="0">
            <a:spAutoFit/>
          </a:bodyPr>
          <a:lstStyle/>
          <a:p>
            <a:pPr algn="l">
              <a:buClrTx/>
              <a:buSzTx/>
              <a:buFontTx/>
            </a:pPr>
            <a:r>
              <a:rPr lang="en-US" altLang="zh-CN" sz="6600" b="1" dirty="0">
                <a:ln w="6350">
                  <a:noFill/>
                </a:ln>
                <a:solidFill>
                  <a:schemeClr val="tx1">
                    <a:lumMod val="75000"/>
                    <a:lumOff val="25000"/>
                  </a:schemeClr>
                </a:solidFill>
                <a:latin typeface="微软雅黑" panose="020B0503020204020204" pitchFamily="34" charset="-122"/>
                <a:ea typeface="微软雅黑" panose="020B0503020204020204" pitchFamily="34" charset="-122"/>
                <a:cs typeface="汉仪雅酷黑简" panose="00020600040101010101" charset="-122"/>
                <a:sym typeface="汉仪雅酷黑 75W" panose="020B0804020202020204" pitchFamily="34" charset="-122"/>
              </a:rPr>
              <a:t>20</a:t>
            </a:r>
            <a:r>
              <a:rPr lang="zh-CN" altLang="en-US" sz="6600" b="1" dirty="0">
                <a:ln w="6350">
                  <a:noFill/>
                </a:ln>
                <a:solidFill>
                  <a:schemeClr val="tx1">
                    <a:lumMod val="75000"/>
                    <a:lumOff val="25000"/>
                  </a:schemeClr>
                </a:solidFill>
                <a:latin typeface="微软雅黑" panose="020B0503020204020204" pitchFamily="34" charset="-122"/>
                <a:ea typeface="微软雅黑" panose="020B0503020204020204" pitchFamily="34" charset="-122"/>
                <a:cs typeface="汉仪雅酷黑简" panose="00020600040101010101" charset="-122"/>
                <a:sym typeface="汉仪雅酷黑 75W" panose="020B0804020202020204" pitchFamily="34" charset="-122"/>
              </a:rPr>
              <a:t>26</a:t>
            </a:r>
            <a:r>
              <a:rPr lang="zh-CN" altLang="en-US" sz="6600" dirty="0">
                <a:ln w="6350">
                  <a:noFill/>
                </a:ln>
                <a:solidFill>
                  <a:schemeClr val="tx1">
                    <a:lumMod val="75000"/>
                    <a:lumOff val="25000"/>
                  </a:schemeClr>
                </a:solidFill>
                <a:latin typeface="汉仪雅酷黑简" panose="00020600040101010101" charset="-122"/>
                <a:ea typeface="汉仪雅酷黑简" panose="00020600040101010101" charset="-122"/>
                <a:cs typeface="汉仪雅酷黑简" panose="00020600040101010101" charset="-122"/>
                <a:sym typeface="汉仪雅酷黑 75W" panose="020B0804020202020204" pitchFamily="34" charset="-122"/>
              </a:rPr>
              <a:t>年质量月重点安排</a:t>
            </a:r>
            <a:endParaRPr lang="zh-CN" altLang="en-US" sz="6600" dirty="0">
              <a:ln w="6350">
                <a:noFill/>
              </a:ln>
              <a:solidFill>
                <a:schemeClr val="tx1">
                  <a:lumMod val="75000"/>
                  <a:lumOff val="25000"/>
                </a:schemeClr>
              </a:solidFill>
              <a:latin typeface="汉仪雅酷黑简" panose="00020600040101010101" charset="-122"/>
              <a:ea typeface="汉仪雅酷黑简" panose="00020600040101010101" charset="-122"/>
              <a:cs typeface="汉仪雅酷黑简" panose="00020600040101010101" charset="-122"/>
              <a:sym typeface="汉仪雅酷黑 75W" panose="020B0804020202020204" pitchFamily="34" charset="-122"/>
            </a:endParaRPr>
          </a:p>
        </p:txBody>
      </p:sp>
      <p:grpSp>
        <p:nvGrpSpPr>
          <p:cNvPr id="50" name="组合 49"/>
          <p:cNvGrpSpPr/>
          <p:nvPr/>
        </p:nvGrpSpPr>
        <p:grpSpPr>
          <a:xfrm>
            <a:off x="5459662" y="2109858"/>
            <a:ext cx="5074988" cy="769441"/>
            <a:chOff x="5402512" y="2224158"/>
            <a:chExt cx="5074988" cy="769441"/>
          </a:xfrm>
        </p:grpSpPr>
        <p:sp>
          <p:nvSpPr>
            <p:cNvPr id="48" name="矩形 47"/>
            <p:cNvSpPr/>
            <p:nvPr/>
          </p:nvSpPr>
          <p:spPr>
            <a:xfrm>
              <a:off x="5402512" y="2647950"/>
              <a:ext cx="5074988" cy="314306"/>
            </a:xfrm>
            <a:prstGeom prst="rect">
              <a:avLst/>
            </a:prstGeom>
            <a:gradFill flip="none" rotWithShape="1">
              <a:gsLst>
                <a:gs pos="0">
                  <a:schemeClr val="bg1">
                    <a:lumMod val="75000"/>
                    <a:alpha val="24000"/>
                  </a:schemeClr>
                </a:gs>
                <a:gs pos="98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5466339" y="2224158"/>
              <a:ext cx="4287262" cy="769441"/>
            </a:xfrm>
            <a:prstGeom prst="rect">
              <a:avLst/>
            </a:prstGeom>
            <a:noFill/>
          </p:spPr>
          <p:txBody>
            <a:bodyPr wrap="square" rtlCol="0">
              <a:spAutoFit/>
            </a:bodyPr>
            <a:lstStyle/>
            <a:p>
              <a:r>
                <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PART FOUR</a:t>
              </a:r>
              <a:endPar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Doub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750"/>
                                        <p:tgtEl>
                                          <p:spTgt spid="2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750"/>
                                        <p:tgtEl>
                                          <p:spTgt spid="55"/>
                                        </p:tgtEl>
                                      </p:cBhvr>
                                    </p:animEffect>
                                    <p:anim calcmode="lin" valueType="num">
                                      <p:cBhvr>
                                        <p:cTn id="15" dur="750" fill="hold"/>
                                        <p:tgtEl>
                                          <p:spTgt spid="55"/>
                                        </p:tgtEl>
                                        <p:attrNameLst>
                                          <p:attrName>ppt_x</p:attrName>
                                        </p:attrNameLst>
                                      </p:cBhvr>
                                      <p:tavLst>
                                        <p:tav tm="0">
                                          <p:val>
                                            <p:strVal val="#ppt_x"/>
                                          </p:val>
                                        </p:tav>
                                        <p:tav tm="100000">
                                          <p:val>
                                            <p:strVal val="#ppt_x"/>
                                          </p:val>
                                        </p:tav>
                                      </p:tavLst>
                                    </p:anim>
                                    <p:anim calcmode="lin" valueType="num">
                                      <p:cBhvr>
                                        <p:cTn id="16" dur="75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750" fill="hold"/>
                                        <p:tgtEl>
                                          <p:spTgt spid="46"/>
                                        </p:tgtEl>
                                        <p:attrNameLst>
                                          <p:attrName>ppt_x</p:attrName>
                                        </p:attrNameLst>
                                      </p:cBhvr>
                                      <p:tavLst>
                                        <p:tav tm="0">
                                          <p:val>
                                            <p:strVal val="0-#ppt_w/2"/>
                                          </p:val>
                                        </p:tav>
                                        <p:tav tm="100000">
                                          <p:val>
                                            <p:strVal val="#ppt_x"/>
                                          </p:val>
                                        </p:tav>
                                      </p:tavLst>
                                    </p:anim>
                                    <p:anim calcmode="lin" valueType="num">
                                      <p:cBhvr additive="base">
                                        <p:cTn id="21" dur="75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750" fill="hold"/>
                                        <p:tgtEl>
                                          <p:spTgt spid="50"/>
                                        </p:tgtEl>
                                        <p:attrNameLst>
                                          <p:attrName>ppt_x</p:attrName>
                                        </p:attrNameLst>
                                      </p:cBhvr>
                                      <p:tavLst>
                                        <p:tav tm="0">
                                          <p:val>
                                            <p:strVal val="1+#ppt_w/2"/>
                                          </p:val>
                                        </p:tav>
                                        <p:tav tm="100000">
                                          <p:val>
                                            <p:strVal val="#ppt_x"/>
                                          </p:val>
                                        </p:tav>
                                      </p:tavLst>
                                    </p:anim>
                                    <p:anim calcmode="lin" valueType="num">
                                      <p:cBhvr additive="base">
                                        <p:cTn id="26" dur="750" fill="hold"/>
                                        <p:tgtEl>
                                          <p:spTgt spid="5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41" presetClass="entr" presetSubtype="0" fill="hold" grpId="0" nodeType="afterEffect">
                                  <p:stCondLst>
                                    <p:cond delay="0"/>
                                  </p:stCondLst>
                                  <p:iterate type="lt">
                                    <p:tmPct val="6000"/>
                                  </p:iterate>
                                  <p:childTnLst>
                                    <p:set>
                                      <p:cBhvr>
                                        <p:cTn id="29" dur="1" fill="hold">
                                          <p:stCondLst>
                                            <p:cond delay="0"/>
                                          </p:stCondLst>
                                        </p:cTn>
                                        <p:tgtEl>
                                          <p:spTgt spid="47"/>
                                        </p:tgtEl>
                                        <p:attrNameLst>
                                          <p:attrName>style.visibility</p:attrName>
                                        </p:attrNameLst>
                                      </p:cBhvr>
                                      <p:to>
                                        <p:strVal val="visible"/>
                                      </p:to>
                                    </p:set>
                                    <p:anim calcmode="lin" valueType="num">
                                      <p:cBhvr>
                                        <p:cTn id="30" dur="7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1" dur="750" fill="hold"/>
                                        <p:tgtEl>
                                          <p:spTgt spid="47"/>
                                        </p:tgtEl>
                                        <p:attrNameLst>
                                          <p:attrName>ppt_y</p:attrName>
                                        </p:attrNameLst>
                                      </p:cBhvr>
                                      <p:tavLst>
                                        <p:tav tm="0">
                                          <p:val>
                                            <p:strVal val="#ppt_y"/>
                                          </p:val>
                                        </p:tav>
                                        <p:tav tm="100000">
                                          <p:val>
                                            <p:strVal val="#ppt_y"/>
                                          </p:val>
                                        </p:tav>
                                      </p:tavLst>
                                    </p:anim>
                                    <p:anim calcmode="lin" valueType="num">
                                      <p:cBhvr>
                                        <p:cTn id="32" dur="7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3" dur="7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75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49329" y="1098110"/>
            <a:ext cx="5417403" cy="588269"/>
            <a:chOff x="3503352" y="2037229"/>
            <a:chExt cx="6562365" cy="588269"/>
          </a:xfrm>
          <a:solidFill>
            <a:srgbClr val="0449E2"/>
          </a:solidFill>
        </p:grpSpPr>
        <p:sp>
          <p:nvSpPr>
            <p:cNvPr id="7" name="箭头: 五边形 6"/>
            <p:cNvSpPr/>
            <p:nvPr/>
          </p:nvSpPr>
          <p:spPr>
            <a:xfrm>
              <a:off x="3503352" y="2037229"/>
              <a:ext cx="6032544" cy="588269"/>
            </a:xfrm>
            <a:prstGeom prst="homePlate">
              <a:avLst/>
            </a:prstGeom>
            <a:solidFill>
              <a:srgbClr val="F2AF19"/>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sp>
          <p:nvSpPr>
            <p:cNvPr id="8" name="文本框 7"/>
            <p:cNvSpPr txBox="1"/>
            <p:nvPr/>
          </p:nvSpPr>
          <p:spPr>
            <a:xfrm>
              <a:off x="3845879" y="2119143"/>
              <a:ext cx="6219838" cy="46037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一、市场监管总局</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48875" y="1904368"/>
            <a:ext cx="9207955" cy="4311650"/>
            <a:chOff x="1146175" y="1282701"/>
            <a:chExt cx="9207955" cy="4311650"/>
          </a:xfrm>
        </p:grpSpPr>
        <p:sp>
          <p:nvSpPr>
            <p:cNvPr id="10" name="矩形 9"/>
            <p:cNvSpPr/>
            <p:nvPr/>
          </p:nvSpPr>
          <p:spPr>
            <a:xfrm>
              <a:off x="1146175" y="1522730"/>
              <a:ext cx="9148536" cy="3830955"/>
            </a:xfrm>
            <a:prstGeom prst="rect">
              <a:avLst/>
            </a:prstGeom>
          </p:spPr>
          <p:txBody>
            <a:bodyPr wrap="square">
              <a:spAutoFit/>
            </a:bodyPr>
            <a:lstStyle/>
            <a:p>
              <a:pPr algn="just">
                <a:lnSpc>
                  <a:spcPct val="150000"/>
                </a:lnSpc>
              </a:pPr>
              <a:r>
                <a:rPr lang="zh-CN" altLang="en-US" dirty="0">
                  <a:solidFill>
                    <a:srgbClr val="000000"/>
                  </a:solidFill>
                  <a:latin typeface="微软雅黑" panose="020B0503020204020204" pitchFamily="34" charset="-122"/>
                  <a:ea typeface="微软雅黑" panose="020B0503020204020204" pitchFamily="34" charset="-122"/>
                  <a:cs typeface="字魂58号-创中黑" panose="00000500000000000000" charset="-122"/>
                </a:rPr>
                <a:t>开展“惠民生 促消费”质量强链相关成果发布宣传活动。开展消费品质量安全消费者教育活动，提升公众对消费品质量安全的认知水平与识假辨假能力。举办第十届“质量安全”全国少年儿童绘画主题宣传活动。推动开展“看得见的品质”质量开放活动。开展“电梯安全宣传周”活动，筑牢电梯安全防护防线。召开强化质量认证监管专题新闻发布会。举办“计量服务中小企业行”“质量认证宣传体验周”“全国检验检测机构开放日”“质量标准实验室开放日”等活动。开展“广告+”行动，推进广告业扩能提质。开展“2026年侵权假冒伪劣商品全国统一销毁行动”，公开发布一批产品质量领域典型案例，警示震慑违法行为。开展质量专场科普活动和市场监管科普微视频发布活动，推动上线质量强国大学堂，提升全民质量科学素养。</a:t>
              </a:r>
              <a:endParaRPr lang="zh-CN" altLang="en-US" dirty="0">
                <a:solidFill>
                  <a:srgbClr val="000000"/>
                </a:solidFill>
                <a:latin typeface="微软雅黑" panose="020B0503020204020204" pitchFamily="34" charset="-122"/>
                <a:ea typeface="微软雅黑" panose="020B0503020204020204" pitchFamily="34" charset="-122"/>
                <a:cs typeface="字魂58号-创中黑" panose="00000500000000000000" charset="-122"/>
              </a:endParaRPr>
            </a:p>
          </p:txBody>
        </p:sp>
        <p:sp>
          <p:nvSpPr>
            <p:cNvPr id="11" name="矩形 10"/>
            <p:cNvSpPr/>
            <p:nvPr/>
          </p:nvSpPr>
          <p:spPr>
            <a:xfrm>
              <a:off x="1146630" y="1282701"/>
              <a:ext cx="9207500" cy="4311650"/>
            </a:xfrm>
            <a:prstGeom prst="rect">
              <a:avLst/>
            </a:prstGeom>
            <a:noFill/>
            <a:ln w="19050">
              <a:solidFill>
                <a:srgbClr val="F2AF1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FFFF"/>
                </a:solidFill>
              </a:endParaRPr>
            </a:p>
          </p:txBody>
        </p:sp>
      </p:gr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93527" y="-57150"/>
            <a:ext cx="3479827" cy="2457450"/>
          </a:xfrm>
          <a:prstGeom prst="rect">
            <a:avLst/>
          </a:prstGeom>
        </p:spPr>
      </p:pic>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226492" y="1352550"/>
            <a:ext cx="9574858" cy="4076700"/>
            <a:chOff x="1065489" y="1832405"/>
            <a:chExt cx="3860472" cy="1895866"/>
          </a:xfrm>
        </p:grpSpPr>
        <p:sp>
          <p:nvSpPr>
            <p:cNvPr id="12" name="矩形: 圆角 11"/>
            <p:cNvSpPr/>
            <p:nvPr/>
          </p:nvSpPr>
          <p:spPr>
            <a:xfrm rot="16200000">
              <a:off x="513961" y="2383933"/>
              <a:ext cx="1895866" cy="792810"/>
            </a:xfrm>
            <a:prstGeom prst="roundRect">
              <a:avLst>
                <a:gd name="adj" fmla="val 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 name="矩形 12"/>
            <p:cNvSpPr/>
            <p:nvPr/>
          </p:nvSpPr>
          <p:spPr>
            <a:xfrm>
              <a:off x="1560239" y="2038005"/>
              <a:ext cx="296989" cy="1575097"/>
            </a:xfrm>
            <a:prstGeom prst="rect">
              <a:avLst/>
            </a:prstGeom>
          </p:spPr>
          <p:txBody>
            <a:bodyPr vert="eaVert" wrap="square">
              <a:spAutoFit/>
            </a:bodyPr>
            <a:lstStyle/>
            <a:p>
              <a:pPr>
                <a:lnSpc>
                  <a:spcPct val="150000"/>
                </a:lnSpc>
                <a:spcBef>
                  <a:spcPct val="0"/>
                </a:spcBef>
                <a:buSzPct val="25000"/>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二、中央宣传部</a:t>
              </a:r>
              <a:endParaRPr lang="zh-CN" altLang="en-US" sz="2400" b="1" cap="all"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1858299" y="1832405"/>
              <a:ext cx="3067662" cy="189586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矩形 14"/>
            <p:cNvSpPr/>
            <p:nvPr/>
          </p:nvSpPr>
          <p:spPr>
            <a:xfrm>
              <a:off x="1976537" y="2060456"/>
              <a:ext cx="2725833" cy="428785"/>
            </a:xfrm>
            <a:prstGeom prst="rect">
              <a:avLst/>
            </a:prstGeom>
          </p:spPr>
          <p:txBody>
            <a:bodyPr wrap="square">
              <a:spAutoFit/>
            </a:bodyPr>
            <a:lstStyle/>
            <a:p>
              <a:pPr algn="just">
                <a:lnSpc>
                  <a:spcPct val="150000"/>
                </a:lnSpc>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开展打击网络侵权盗版“剑网2026”、“剑影”院线电影版权保护、青少年版权保护等专项行动和大学生版权保护宣传教育活动。</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57691" y="4013200"/>
            <a:ext cx="3924310" cy="2616206"/>
          </a:xfrm>
          <a:prstGeom prst="rect">
            <a:avLst/>
          </a:prstGeom>
        </p:spPr>
      </p:pic>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down)">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226492" y="1352550"/>
            <a:ext cx="9574858" cy="4076700"/>
            <a:chOff x="1065489" y="1832405"/>
            <a:chExt cx="3860472" cy="1895866"/>
          </a:xfrm>
        </p:grpSpPr>
        <p:sp>
          <p:nvSpPr>
            <p:cNvPr id="12" name="矩形: 圆角 11"/>
            <p:cNvSpPr/>
            <p:nvPr/>
          </p:nvSpPr>
          <p:spPr>
            <a:xfrm rot="16200000">
              <a:off x="513961" y="2383933"/>
              <a:ext cx="1895866" cy="792810"/>
            </a:xfrm>
            <a:prstGeom prst="roundRect">
              <a:avLst>
                <a:gd name="adj" fmla="val 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 name="矩形 12"/>
            <p:cNvSpPr/>
            <p:nvPr/>
          </p:nvSpPr>
          <p:spPr>
            <a:xfrm>
              <a:off x="1560239" y="2038005"/>
              <a:ext cx="296989" cy="1575097"/>
            </a:xfrm>
            <a:prstGeom prst="rect">
              <a:avLst/>
            </a:prstGeom>
          </p:spPr>
          <p:txBody>
            <a:bodyPr vert="eaVert" wrap="square">
              <a:spAutoFit/>
            </a:bodyPr>
            <a:lstStyle/>
            <a:p>
              <a:pPr>
                <a:lnSpc>
                  <a:spcPct val="150000"/>
                </a:lnSpc>
                <a:spcBef>
                  <a:spcPct val="0"/>
                </a:spcBef>
                <a:buSzPct val="25000"/>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三、最高人民检察院</a:t>
              </a:r>
              <a:endParaRPr lang="zh-CN" altLang="en-US" sz="2400" b="1" cap="all"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1858299" y="1832405"/>
              <a:ext cx="3067662" cy="189586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矩形 14"/>
            <p:cNvSpPr/>
            <p:nvPr/>
          </p:nvSpPr>
          <p:spPr>
            <a:xfrm>
              <a:off x="1976537" y="2060456"/>
              <a:ext cx="2725833" cy="428785"/>
            </a:xfrm>
            <a:prstGeom prst="rect">
              <a:avLst/>
            </a:prstGeom>
          </p:spPr>
          <p:txBody>
            <a:bodyPr wrap="square">
              <a:spAutoFit/>
            </a:bodyPr>
            <a:lstStyle/>
            <a:p>
              <a:pPr algn="just">
                <a:lnSpc>
                  <a:spcPct val="150000"/>
                </a:lnSpc>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推进“食药安全益路行”检察公益诉讼监督活动。发布一批打击制售假冒伪劣商品犯罪典型案例。</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57691" y="4013200"/>
            <a:ext cx="3924310" cy="2616206"/>
          </a:xfrm>
          <a:prstGeom prst="rect">
            <a:avLst/>
          </a:prstGeom>
        </p:spPr>
      </p:pic>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down)">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226492" y="1352550"/>
            <a:ext cx="9574858" cy="4076700"/>
            <a:chOff x="1065489" y="1832405"/>
            <a:chExt cx="3860472" cy="1895866"/>
          </a:xfrm>
        </p:grpSpPr>
        <p:sp>
          <p:nvSpPr>
            <p:cNvPr id="12" name="矩形: 圆角 11"/>
            <p:cNvSpPr/>
            <p:nvPr/>
          </p:nvSpPr>
          <p:spPr>
            <a:xfrm rot="16200000">
              <a:off x="513961" y="2383933"/>
              <a:ext cx="1895866" cy="792810"/>
            </a:xfrm>
            <a:prstGeom prst="roundRect">
              <a:avLst>
                <a:gd name="adj" fmla="val 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 name="矩形 12"/>
            <p:cNvSpPr/>
            <p:nvPr/>
          </p:nvSpPr>
          <p:spPr>
            <a:xfrm>
              <a:off x="1560239" y="2038005"/>
              <a:ext cx="296989" cy="1575097"/>
            </a:xfrm>
            <a:prstGeom prst="rect">
              <a:avLst/>
            </a:prstGeom>
          </p:spPr>
          <p:txBody>
            <a:bodyPr vert="eaVert" wrap="square">
              <a:spAutoFit/>
            </a:bodyPr>
            <a:lstStyle/>
            <a:p>
              <a:pPr>
                <a:lnSpc>
                  <a:spcPct val="150000"/>
                </a:lnSpc>
                <a:spcBef>
                  <a:spcPct val="0"/>
                </a:spcBef>
                <a:buSzPct val="25000"/>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四、工业和信息化部</a:t>
              </a:r>
              <a:endParaRPr lang="zh-CN" altLang="en-US" sz="2400" b="1" cap="all"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1858299" y="1832405"/>
              <a:ext cx="3067662" cy="189586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5" name="矩形 14"/>
            <p:cNvSpPr/>
            <p:nvPr/>
          </p:nvSpPr>
          <p:spPr>
            <a:xfrm>
              <a:off x="1976537" y="2060456"/>
              <a:ext cx="2725833" cy="622210"/>
            </a:xfrm>
            <a:prstGeom prst="rect">
              <a:avLst/>
            </a:prstGeom>
          </p:spPr>
          <p:txBody>
            <a:bodyPr wrap="square">
              <a:spAutoFit/>
            </a:bodyPr>
            <a:lstStyle/>
            <a:p>
              <a:pPr algn="just">
                <a:lnSpc>
                  <a:spcPct val="150000"/>
                </a:lnSpc>
                <a:buClrTx/>
                <a:buSzTx/>
                <a:buFontTx/>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深入实施制造业卓越质量工程，举办质量提升典型案例经验交流活动。加强民爆行业质量管理，指导民爆行业开展质量培训、知识竞赛、交流研讨、质量排查整治等活动。</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57691" y="4013200"/>
            <a:ext cx="3924310" cy="2616206"/>
          </a:xfrm>
          <a:prstGeom prst="rect">
            <a:avLst/>
          </a:prstGeom>
        </p:spPr>
      </p:pic>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down)">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custDataLst>
              <p:tags r:id="rId1"/>
            </p:custDataLst>
          </p:nvPr>
        </p:nvGrpSpPr>
        <p:grpSpPr>
          <a:xfrm>
            <a:off x="189951" y="647647"/>
            <a:ext cx="11862113" cy="5000279"/>
            <a:chOff x="101752" y="647648"/>
            <a:chExt cx="11862113" cy="5000279"/>
          </a:xfrm>
        </p:grpSpPr>
        <p:grpSp>
          <p:nvGrpSpPr>
            <p:cNvPr id="2" name="组合 1"/>
            <p:cNvGrpSpPr/>
            <p:nvPr/>
          </p:nvGrpSpPr>
          <p:grpSpPr>
            <a:xfrm>
              <a:off x="3643933" y="1225910"/>
              <a:ext cx="4904134" cy="4406181"/>
              <a:chOff x="3654825" y="1433518"/>
              <a:chExt cx="4904134" cy="4406181"/>
            </a:xfrm>
          </p:grpSpPr>
          <p:sp>
            <p:nvSpPr>
              <p:cNvPr id="3" name="文本"/>
              <p:cNvSpPr>
                <a:spLocks noChangeArrowheads="1"/>
              </p:cNvSpPr>
              <p:nvPr>
                <p:custDataLst>
                  <p:tags r:id="rId2"/>
                </p:custDataLst>
              </p:nvPr>
            </p:nvSpPr>
            <p:spPr bwMode="auto">
              <a:xfrm>
                <a:off x="5497099" y="3030501"/>
                <a:ext cx="1217743" cy="1212216"/>
              </a:xfrm>
              <a:prstGeom prst="ellipse">
                <a:avLst/>
              </a:prstGeom>
              <a:solidFill>
                <a:sysClr val="window" lastClr="FFFFFF">
                  <a:lumMod val="95000"/>
                </a:sysClr>
              </a:solidFill>
              <a:ln w="25400"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字体视界-NEW魏碑体"/>
                </a:endParaRPr>
              </a:p>
            </p:txBody>
          </p:sp>
          <p:sp>
            <p:nvSpPr>
              <p:cNvPr id="6" name="文本"/>
              <p:cNvSpPr/>
              <p:nvPr>
                <p:custDataLst>
                  <p:tags r:id="rId3"/>
                </p:custDataLst>
              </p:nvPr>
            </p:nvSpPr>
            <p:spPr>
              <a:xfrm>
                <a:off x="3654825" y="2973391"/>
                <a:ext cx="1331964" cy="1326438"/>
              </a:xfrm>
              <a:custGeom>
                <a:avLst/>
                <a:gdLst>
                  <a:gd name="connsiteX0" fmla="*/ 665982 w 1331964"/>
                  <a:gd name="connsiteY0" fmla="*/ 0 h 1326438"/>
                  <a:gd name="connsiteX1" fmla="*/ 1331964 w 1331964"/>
                  <a:gd name="connsiteY1" fmla="*/ 663219 h 1326438"/>
                  <a:gd name="connsiteX2" fmla="*/ 665982 w 1331964"/>
                  <a:gd name="connsiteY2" fmla="*/ 1326438 h 1326438"/>
                  <a:gd name="connsiteX3" fmla="*/ 0 w 1331964"/>
                  <a:gd name="connsiteY3" fmla="*/ 663219 h 1326438"/>
                  <a:gd name="connsiteX4" fmla="*/ 665982 w 1331964"/>
                  <a:gd name="connsiteY4" fmla="*/ 0 h 1326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964" h="1326438">
                    <a:moveTo>
                      <a:pt x="665982" y="0"/>
                    </a:moveTo>
                    <a:cubicBezTo>
                      <a:pt x="1033794" y="0"/>
                      <a:pt x="1331964" y="296933"/>
                      <a:pt x="1331964" y="663219"/>
                    </a:cubicBezTo>
                    <a:cubicBezTo>
                      <a:pt x="1331964" y="1029505"/>
                      <a:pt x="1033794" y="1326438"/>
                      <a:pt x="665982" y="1326438"/>
                    </a:cubicBezTo>
                    <a:cubicBezTo>
                      <a:pt x="298170" y="1326438"/>
                      <a:pt x="0" y="1029505"/>
                      <a:pt x="0" y="663219"/>
                    </a:cubicBezTo>
                    <a:cubicBezTo>
                      <a:pt x="0" y="296933"/>
                      <a:pt x="298170" y="0"/>
                      <a:pt x="665982" y="0"/>
                    </a:cubicBezTo>
                    <a:close/>
                  </a:path>
                </a:pathLst>
              </a:custGeom>
              <a:solidFill>
                <a:srgbClr val="DCAB83"/>
              </a:solidFill>
              <a:ln w="25400" cap="flat">
                <a:noFill/>
                <a:prstDash val="solid"/>
                <a:miter lim="800000"/>
              </a:ln>
            </p:spPr>
            <p:txBody>
              <a:bodyPr vert="horz" wrap="square" lIns="0" tIns="91440" rIns="0" bIns="45720" numCol="1" anchor="ctr" anchorCtr="0" compatLnSpc="1"/>
              <a:lstStyle/>
              <a:p>
                <a:pPr algn="ctr"/>
                <a:endParaRPr lang="en-US" sz="1400">
                  <a:solidFill>
                    <a:srgbClr val="FFFFFF"/>
                  </a:solidFill>
                  <a:latin typeface="字体视界-NEW魏碑体"/>
                  <a:cs typeface="Montserrat" panose="02000000000000000000" pitchFamily="2" charset="0"/>
                </a:endParaRPr>
              </a:p>
            </p:txBody>
          </p:sp>
          <p:sp>
            <p:nvSpPr>
              <p:cNvPr id="7" name="文本"/>
              <p:cNvSpPr>
                <a:spLocks noChangeShapeType="1"/>
              </p:cNvSpPr>
              <p:nvPr>
                <p:custDataLst>
                  <p:tags r:id="rId4"/>
                </p:custDataLst>
              </p:nvPr>
            </p:nvSpPr>
            <p:spPr bwMode="auto">
              <a:xfrm flipH="1">
                <a:off x="4986789" y="3636609"/>
                <a:ext cx="510310" cy="0"/>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8" name="文本"/>
              <p:cNvSpPr>
                <a:spLocks noChangeArrowheads="1"/>
              </p:cNvSpPr>
              <p:nvPr>
                <p:custDataLst>
                  <p:tags r:id="rId5"/>
                </p:custDataLst>
              </p:nvPr>
            </p:nvSpPr>
            <p:spPr bwMode="auto">
              <a:xfrm>
                <a:off x="5285238" y="3426590"/>
                <a:ext cx="427408" cy="420039"/>
              </a:xfrm>
              <a:prstGeom prst="ellipse">
                <a:avLst/>
              </a:prstGeom>
              <a:solidFill>
                <a:srgbClr val="DCAB83"/>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03</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10" name="文本"/>
              <p:cNvSpPr/>
              <p:nvPr>
                <p:custDataLst>
                  <p:tags r:id="rId6"/>
                </p:custDataLst>
              </p:nvPr>
            </p:nvSpPr>
            <p:spPr>
              <a:xfrm>
                <a:off x="4547214" y="4513801"/>
                <a:ext cx="1332460" cy="1325898"/>
              </a:xfrm>
              <a:custGeom>
                <a:avLst/>
                <a:gdLst>
                  <a:gd name="connsiteX0" fmla="*/ 621125 w 1332460"/>
                  <a:gd name="connsiteY0" fmla="*/ 1790 h 1325898"/>
                  <a:gd name="connsiteX1" fmla="*/ 1000827 w 1332460"/>
                  <a:gd name="connsiteY1" fmla="*/ 88000 h 1325898"/>
                  <a:gd name="connsiteX2" fmla="*/ 1243923 w 1332460"/>
                  <a:gd name="connsiteY2" fmla="*/ 992839 h 1325898"/>
                  <a:gd name="connsiteX3" fmla="*/ 334681 w 1332460"/>
                  <a:gd name="connsiteY3" fmla="*/ 1237900 h 1325898"/>
                  <a:gd name="connsiteX4" fmla="*/ 88428 w 1332460"/>
                  <a:gd name="connsiteY4" fmla="*/ 333060 h 1325898"/>
                  <a:gd name="connsiteX5" fmla="*/ 621125 w 1332460"/>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2460" h="1325898">
                    <a:moveTo>
                      <a:pt x="621125" y="1790"/>
                    </a:moveTo>
                    <a:cubicBezTo>
                      <a:pt x="749247" y="-7580"/>
                      <a:pt x="881252" y="19666"/>
                      <a:pt x="1000827" y="88000"/>
                    </a:cubicBezTo>
                    <a:cubicBezTo>
                      <a:pt x="1316536" y="273366"/>
                      <a:pt x="1427034" y="678659"/>
                      <a:pt x="1243923" y="992839"/>
                    </a:cubicBezTo>
                    <a:cubicBezTo>
                      <a:pt x="1060811" y="1310161"/>
                      <a:pt x="653547" y="1420124"/>
                      <a:pt x="334681" y="1237900"/>
                    </a:cubicBezTo>
                    <a:cubicBezTo>
                      <a:pt x="15814" y="1052533"/>
                      <a:pt x="-94684" y="647241"/>
                      <a:pt x="88428" y="333060"/>
                    </a:cubicBezTo>
                    <a:cubicBezTo>
                      <a:pt x="204846" y="134734"/>
                      <a:pt x="407590" y="17407"/>
                      <a:pt x="621125" y="1790"/>
                    </a:cubicBezTo>
                    <a:close/>
                  </a:path>
                </a:pathLst>
              </a:custGeom>
              <a:solidFill>
                <a:srgbClr val="CC0011"/>
              </a:solidFill>
              <a:ln w="25400" cap="flat">
                <a:noFill/>
                <a:prstDash val="solid"/>
                <a:miter lim="800000"/>
              </a:ln>
            </p:spPr>
            <p:txBody>
              <a:bodyPr vert="horz" wrap="square" lIns="0" tIns="91440" rIns="0" bIns="45720" numCol="1" anchor="ctr" anchorCtr="0" compatLnSpc="1"/>
              <a:lstStyle/>
              <a:p>
                <a:pPr algn="ctr"/>
                <a:endParaRPr lang="en-US" sz="1400">
                  <a:solidFill>
                    <a:srgbClr val="FFFFFF"/>
                  </a:solidFill>
                  <a:latin typeface="字体视界-NEW魏碑体"/>
                  <a:cs typeface="Montserrat" panose="02000000000000000000" pitchFamily="2" charset="0"/>
                </a:endParaRPr>
              </a:p>
            </p:txBody>
          </p:sp>
          <p:sp>
            <p:nvSpPr>
              <p:cNvPr id="11" name="文本"/>
              <p:cNvSpPr>
                <a:spLocks noChangeShapeType="1"/>
              </p:cNvSpPr>
              <p:nvPr>
                <p:custDataLst>
                  <p:tags r:id="rId7"/>
                </p:custDataLst>
              </p:nvPr>
            </p:nvSpPr>
            <p:spPr bwMode="auto">
              <a:xfrm flipH="1">
                <a:off x="5548683" y="41616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12" name="文本"/>
              <p:cNvSpPr/>
              <p:nvPr>
                <p:custDataLst>
                  <p:tags r:id="rId8"/>
                </p:custDataLst>
              </p:nvPr>
            </p:nvSpPr>
            <p:spPr bwMode="auto">
              <a:xfrm>
                <a:off x="5559736" y="3918477"/>
                <a:ext cx="486361" cy="484518"/>
              </a:xfrm>
              <a:custGeom>
                <a:avLst/>
                <a:gdLst>
                  <a:gd name="T0" fmla="*/ 18 w 154"/>
                  <a:gd name="T1" fmla="*/ 43 h 154"/>
                  <a:gd name="T2" fmla="*/ 110 w 154"/>
                  <a:gd name="T3" fmla="*/ 19 h 154"/>
                  <a:gd name="T4" fmla="*/ 135 w 154"/>
                  <a:gd name="T5" fmla="*/ 110 h 154"/>
                  <a:gd name="T6" fmla="*/ 43 w 154"/>
                  <a:gd name="T7" fmla="*/ 135 h 154"/>
                  <a:gd name="T8" fmla="*/ 18 w 154"/>
                  <a:gd name="T9" fmla="*/ 43 h 154"/>
                </a:gdLst>
                <a:ahLst/>
                <a:cxnLst>
                  <a:cxn ang="0">
                    <a:pos x="T0" y="T1"/>
                  </a:cxn>
                  <a:cxn ang="0">
                    <a:pos x="T2" y="T3"/>
                  </a:cxn>
                  <a:cxn ang="0">
                    <a:pos x="T4" y="T5"/>
                  </a:cxn>
                  <a:cxn ang="0">
                    <a:pos x="T6" y="T7"/>
                  </a:cxn>
                  <a:cxn ang="0">
                    <a:pos x="T8" y="T9"/>
                  </a:cxn>
                </a:cxnLst>
                <a:rect l="0" t="0" r="r" b="b"/>
                <a:pathLst>
                  <a:path w="154" h="154">
                    <a:moveTo>
                      <a:pt x="18" y="43"/>
                    </a:moveTo>
                    <a:cubicBezTo>
                      <a:pt x="37" y="11"/>
                      <a:pt x="78" y="0"/>
                      <a:pt x="110" y="19"/>
                    </a:cubicBezTo>
                    <a:cubicBezTo>
                      <a:pt x="142" y="37"/>
                      <a:pt x="154" y="78"/>
                      <a:pt x="135" y="110"/>
                    </a:cubicBezTo>
                    <a:cubicBezTo>
                      <a:pt x="116" y="143"/>
                      <a:pt x="75" y="154"/>
                      <a:pt x="43" y="135"/>
                    </a:cubicBezTo>
                    <a:cubicBezTo>
                      <a:pt x="11" y="116"/>
                      <a:pt x="0" y="75"/>
                      <a:pt x="18" y="43"/>
                    </a:cubicBezTo>
                    <a:close/>
                  </a:path>
                </a:pathLst>
              </a:custGeom>
              <a:solidFill>
                <a:srgbClr val="CC0011"/>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05</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14" name="文本"/>
              <p:cNvSpPr/>
              <p:nvPr>
                <p:custDataLst>
                  <p:tags r:id="rId9"/>
                </p:custDataLst>
              </p:nvPr>
            </p:nvSpPr>
            <p:spPr>
              <a:xfrm>
                <a:off x="6333994" y="4513801"/>
                <a:ext cx="1330848" cy="1325898"/>
              </a:xfrm>
              <a:custGeom>
                <a:avLst/>
                <a:gdLst>
                  <a:gd name="connsiteX0" fmla="*/ 710476 w 1330848"/>
                  <a:gd name="connsiteY0" fmla="*/ 1790 h 1325898"/>
                  <a:gd name="connsiteX1" fmla="*/ 1242528 w 1330848"/>
                  <a:gd name="connsiteY1" fmla="*/ 333060 h 1325898"/>
                  <a:gd name="connsiteX2" fmla="*/ 996573 w 1330848"/>
                  <a:gd name="connsiteY2" fmla="*/ 1237900 h 1325898"/>
                  <a:gd name="connsiteX3" fmla="*/ 88432 w 1330848"/>
                  <a:gd name="connsiteY3" fmla="*/ 992839 h 1325898"/>
                  <a:gd name="connsiteX4" fmla="*/ 331233 w 1330848"/>
                  <a:gd name="connsiteY4" fmla="*/ 88000 h 1325898"/>
                  <a:gd name="connsiteX5" fmla="*/ 710476 w 1330848"/>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848" h="1325898">
                    <a:moveTo>
                      <a:pt x="710476" y="1790"/>
                    </a:moveTo>
                    <a:cubicBezTo>
                      <a:pt x="923753" y="17407"/>
                      <a:pt x="1126252" y="134734"/>
                      <a:pt x="1242528" y="333060"/>
                    </a:cubicBezTo>
                    <a:cubicBezTo>
                      <a:pt x="1425418" y="647241"/>
                      <a:pt x="1315054" y="1052533"/>
                      <a:pt x="996573" y="1237900"/>
                    </a:cubicBezTo>
                    <a:cubicBezTo>
                      <a:pt x="678093" y="1420124"/>
                      <a:pt x="271321" y="1310161"/>
                      <a:pt x="88432" y="992839"/>
                    </a:cubicBezTo>
                    <a:cubicBezTo>
                      <a:pt x="-94458" y="678659"/>
                      <a:pt x="15906" y="273366"/>
                      <a:pt x="331233" y="88000"/>
                    </a:cubicBezTo>
                    <a:cubicBezTo>
                      <a:pt x="450663" y="19666"/>
                      <a:pt x="582510" y="-7580"/>
                      <a:pt x="710476" y="1790"/>
                    </a:cubicBezTo>
                    <a:close/>
                  </a:path>
                </a:pathLst>
              </a:custGeom>
              <a:solidFill>
                <a:srgbClr val="DCAB83"/>
              </a:solidFill>
              <a:ln w="25400" cap="flat">
                <a:noFill/>
                <a:prstDash val="solid"/>
                <a:miter lim="800000"/>
              </a:ln>
            </p:spPr>
            <p:txBody>
              <a:bodyPr vert="horz" wrap="square" lIns="0" tIns="91440" rIns="0" bIns="45720" numCol="1" anchor="ctr" anchorCtr="0" compatLnSpc="1"/>
              <a:lstStyle/>
              <a:p>
                <a:pPr algn="ctr"/>
                <a:endParaRPr lang="en-US" sz="1400">
                  <a:solidFill>
                    <a:srgbClr val="FFFFFF"/>
                  </a:solidFill>
                  <a:latin typeface="字体视界-NEW魏碑体"/>
                  <a:cs typeface="Montserrat" panose="02000000000000000000" pitchFamily="2" charset="0"/>
                </a:endParaRPr>
              </a:p>
            </p:txBody>
          </p:sp>
          <p:sp>
            <p:nvSpPr>
              <p:cNvPr id="15" name="文本"/>
              <p:cNvSpPr>
                <a:spLocks noChangeShapeType="1"/>
              </p:cNvSpPr>
              <p:nvPr>
                <p:custDataLst>
                  <p:tags r:id="rId10"/>
                </p:custDataLst>
              </p:nvPr>
            </p:nvSpPr>
            <p:spPr bwMode="auto">
              <a:xfrm>
                <a:off x="6412709" y="41616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16" name="文本"/>
              <p:cNvSpPr/>
              <p:nvPr>
                <p:custDataLst>
                  <p:tags r:id="rId11"/>
                </p:custDataLst>
              </p:nvPr>
            </p:nvSpPr>
            <p:spPr bwMode="auto">
              <a:xfrm>
                <a:off x="6165845" y="3918477"/>
                <a:ext cx="486361" cy="484518"/>
              </a:xfrm>
              <a:custGeom>
                <a:avLst/>
                <a:gdLst>
                  <a:gd name="T0" fmla="*/ 19 w 154"/>
                  <a:gd name="T1" fmla="*/ 110 h 154"/>
                  <a:gd name="T2" fmla="*/ 44 w 154"/>
                  <a:gd name="T3" fmla="*/ 19 h 154"/>
                  <a:gd name="T4" fmla="*/ 136 w 154"/>
                  <a:gd name="T5" fmla="*/ 43 h 154"/>
                  <a:gd name="T6" fmla="*/ 111 w 154"/>
                  <a:gd name="T7" fmla="*/ 135 h 154"/>
                  <a:gd name="T8" fmla="*/ 19 w 154"/>
                  <a:gd name="T9" fmla="*/ 110 h 154"/>
                </a:gdLst>
                <a:ahLst/>
                <a:cxnLst>
                  <a:cxn ang="0">
                    <a:pos x="T0" y="T1"/>
                  </a:cxn>
                  <a:cxn ang="0">
                    <a:pos x="T2" y="T3"/>
                  </a:cxn>
                  <a:cxn ang="0">
                    <a:pos x="T4" y="T5"/>
                  </a:cxn>
                  <a:cxn ang="0">
                    <a:pos x="T6" y="T7"/>
                  </a:cxn>
                  <a:cxn ang="0">
                    <a:pos x="T8" y="T9"/>
                  </a:cxn>
                </a:cxnLst>
                <a:rect l="0" t="0" r="r" b="b"/>
                <a:pathLst>
                  <a:path w="154" h="154">
                    <a:moveTo>
                      <a:pt x="19" y="110"/>
                    </a:moveTo>
                    <a:cubicBezTo>
                      <a:pt x="0" y="78"/>
                      <a:pt x="12" y="37"/>
                      <a:pt x="44" y="19"/>
                    </a:cubicBezTo>
                    <a:cubicBezTo>
                      <a:pt x="76" y="0"/>
                      <a:pt x="117" y="11"/>
                      <a:pt x="136" y="43"/>
                    </a:cubicBezTo>
                    <a:cubicBezTo>
                      <a:pt x="154" y="75"/>
                      <a:pt x="143" y="116"/>
                      <a:pt x="111" y="135"/>
                    </a:cubicBezTo>
                    <a:cubicBezTo>
                      <a:pt x="79" y="154"/>
                      <a:pt x="38" y="143"/>
                      <a:pt x="19" y="110"/>
                    </a:cubicBezTo>
                    <a:close/>
                  </a:path>
                </a:pathLst>
              </a:custGeom>
              <a:solidFill>
                <a:srgbClr val="DCAB83"/>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06</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18" name="文本"/>
              <p:cNvSpPr/>
              <p:nvPr>
                <p:custDataLst>
                  <p:tags r:id="rId12"/>
                </p:custDataLst>
              </p:nvPr>
            </p:nvSpPr>
            <p:spPr>
              <a:xfrm>
                <a:off x="7226995" y="2973391"/>
                <a:ext cx="1331964" cy="1326438"/>
              </a:xfrm>
              <a:custGeom>
                <a:avLst/>
                <a:gdLst>
                  <a:gd name="connsiteX0" fmla="*/ 665982 w 1331964"/>
                  <a:gd name="connsiteY0" fmla="*/ 0 h 1326438"/>
                  <a:gd name="connsiteX1" fmla="*/ 1331964 w 1331964"/>
                  <a:gd name="connsiteY1" fmla="*/ 663219 h 1326438"/>
                  <a:gd name="connsiteX2" fmla="*/ 665982 w 1331964"/>
                  <a:gd name="connsiteY2" fmla="*/ 1326438 h 1326438"/>
                  <a:gd name="connsiteX3" fmla="*/ 0 w 1331964"/>
                  <a:gd name="connsiteY3" fmla="*/ 663219 h 1326438"/>
                  <a:gd name="connsiteX4" fmla="*/ 665982 w 1331964"/>
                  <a:gd name="connsiteY4" fmla="*/ 0 h 1326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964" h="1326438">
                    <a:moveTo>
                      <a:pt x="665982" y="0"/>
                    </a:moveTo>
                    <a:cubicBezTo>
                      <a:pt x="1033794" y="0"/>
                      <a:pt x="1331964" y="296933"/>
                      <a:pt x="1331964" y="663219"/>
                    </a:cubicBezTo>
                    <a:cubicBezTo>
                      <a:pt x="1331964" y="1029505"/>
                      <a:pt x="1033794" y="1326438"/>
                      <a:pt x="665982" y="1326438"/>
                    </a:cubicBezTo>
                    <a:cubicBezTo>
                      <a:pt x="298170" y="1326438"/>
                      <a:pt x="0" y="1029505"/>
                      <a:pt x="0" y="663219"/>
                    </a:cubicBezTo>
                    <a:cubicBezTo>
                      <a:pt x="0" y="296933"/>
                      <a:pt x="298170" y="0"/>
                      <a:pt x="665982" y="0"/>
                    </a:cubicBezTo>
                    <a:close/>
                  </a:path>
                </a:pathLst>
              </a:custGeom>
              <a:solidFill>
                <a:srgbClr val="CC0011"/>
              </a:solidFill>
              <a:ln w="25400" cap="flat">
                <a:noFill/>
                <a:prstDash val="solid"/>
                <a:miter lim="800000"/>
              </a:ln>
            </p:spPr>
            <p:txBody>
              <a:bodyPr vert="horz" wrap="square" lIns="0" tIns="91440" rIns="0" bIns="45720" numCol="1" anchor="ctr" anchorCtr="0" compatLnSpc="1"/>
              <a:lstStyle/>
              <a:p>
                <a:pPr algn="ctr"/>
                <a:endParaRPr lang="en-US" sz="1400" dirty="0">
                  <a:solidFill>
                    <a:srgbClr val="FFFFFF"/>
                  </a:solidFill>
                  <a:latin typeface="字体视界-NEW魏碑体"/>
                  <a:cs typeface="Montserrat" panose="02000000000000000000" pitchFamily="2" charset="0"/>
                </a:endParaRPr>
              </a:p>
            </p:txBody>
          </p:sp>
          <p:sp>
            <p:nvSpPr>
              <p:cNvPr id="19" name="文本"/>
              <p:cNvSpPr>
                <a:spLocks noChangeShapeType="1"/>
              </p:cNvSpPr>
              <p:nvPr>
                <p:custDataLst>
                  <p:tags r:id="rId13"/>
                </p:custDataLst>
              </p:nvPr>
            </p:nvSpPr>
            <p:spPr bwMode="auto">
              <a:xfrm>
                <a:off x="6714842" y="3636609"/>
                <a:ext cx="512152" cy="0"/>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20" name="文本"/>
              <p:cNvSpPr>
                <a:spLocks noChangeArrowheads="1"/>
              </p:cNvSpPr>
              <p:nvPr>
                <p:custDataLst>
                  <p:tags r:id="rId14"/>
                </p:custDataLst>
              </p:nvPr>
            </p:nvSpPr>
            <p:spPr bwMode="auto">
              <a:xfrm>
                <a:off x="6501139" y="3426590"/>
                <a:ext cx="425565" cy="420039"/>
              </a:xfrm>
              <a:prstGeom prst="ellipse">
                <a:avLst/>
              </a:prstGeom>
              <a:solidFill>
                <a:srgbClr val="CC0011"/>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04</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22" name="文本"/>
              <p:cNvSpPr/>
              <p:nvPr>
                <p:custDataLst>
                  <p:tags r:id="rId15"/>
                </p:custDataLst>
              </p:nvPr>
            </p:nvSpPr>
            <p:spPr>
              <a:xfrm>
                <a:off x="6333994" y="1433518"/>
                <a:ext cx="1330848" cy="1325898"/>
              </a:xfrm>
              <a:custGeom>
                <a:avLst/>
                <a:gdLst>
                  <a:gd name="connsiteX0" fmla="*/ 617497 w 1330848"/>
                  <a:gd name="connsiteY0" fmla="*/ 1790 h 1325898"/>
                  <a:gd name="connsiteX1" fmla="*/ 996573 w 1330848"/>
                  <a:gd name="connsiteY1" fmla="*/ 88000 h 1325898"/>
                  <a:gd name="connsiteX2" fmla="*/ 1242528 w 1330848"/>
                  <a:gd name="connsiteY2" fmla="*/ 992839 h 1325898"/>
                  <a:gd name="connsiteX3" fmla="*/ 331233 w 1330848"/>
                  <a:gd name="connsiteY3" fmla="*/ 1237900 h 1325898"/>
                  <a:gd name="connsiteX4" fmla="*/ 88432 w 1330848"/>
                  <a:gd name="connsiteY4" fmla="*/ 333060 h 1325898"/>
                  <a:gd name="connsiteX5" fmla="*/ 617497 w 1330848"/>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848" h="1325898">
                    <a:moveTo>
                      <a:pt x="617497" y="1790"/>
                    </a:moveTo>
                    <a:cubicBezTo>
                      <a:pt x="745297" y="-7580"/>
                      <a:pt x="877143" y="19666"/>
                      <a:pt x="996573" y="88000"/>
                    </a:cubicBezTo>
                    <a:cubicBezTo>
                      <a:pt x="1315054" y="273366"/>
                      <a:pt x="1425418" y="678659"/>
                      <a:pt x="1242528" y="992839"/>
                    </a:cubicBezTo>
                    <a:cubicBezTo>
                      <a:pt x="1056486" y="1310161"/>
                      <a:pt x="649714" y="1420124"/>
                      <a:pt x="331233" y="1237900"/>
                    </a:cubicBezTo>
                    <a:cubicBezTo>
                      <a:pt x="15906" y="1052533"/>
                      <a:pt x="-94458" y="647241"/>
                      <a:pt x="88432" y="333060"/>
                    </a:cubicBezTo>
                    <a:cubicBezTo>
                      <a:pt x="202738" y="134734"/>
                      <a:pt x="404498" y="17407"/>
                      <a:pt x="617497" y="1790"/>
                    </a:cubicBezTo>
                    <a:close/>
                  </a:path>
                </a:pathLst>
              </a:custGeom>
              <a:solidFill>
                <a:srgbClr val="DCAB83"/>
              </a:solidFill>
              <a:ln w="25400" cap="flat">
                <a:noFill/>
                <a:prstDash val="solid"/>
                <a:miter lim="800000"/>
              </a:ln>
            </p:spPr>
            <p:txBody>
              <a:bodyPr vert="horz" wrap="square" lIns="0" tIns="91440" rIns="0" bIns="45720" numCol="1" anchor="ctr" anchorCtr="0" compatLnSpc="1"/>
              <a:lstStyle/>
              <a:p>
                <a:pPr algn="ctr"/>
                <a:endParaRPr lang="en-US" sz="1400" dirty="0">
                  <a:solidFill>
                    <a:srgbClr val="FFFFFF"/>
                  </a:solidFill>
                  <a:latin typeface="字体视界-NEW魏碑体"/>
                  <a:cs typeface="Montserrat" panose="02000000000000000000" pitchFamily="2" charset="0"/>
                </a:endParaRPr>
              </a:p>
            </p:txBody>
          </p:sp>
          <p:sp>
            <p:nvSpPr>
              <p:cNvPr id="23" name="文本"/>
              <p:cNvSpPr>
                <a:spLocks noChangeShapeType="1"/>
              </p:cNvSpPr>
              <p:nvPr>
                <p:custDataLst>
                  <p:tags r:id="rId16"/>
                </p:custDataLst>
              </p:nvPr>
            </p:nvSpPr>
            <p:spPr bwMode="auto">
              <a:xfrm flipV="1">
                <a:off x="6412709" y="26712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24" name="文本"/>
              <p:cNvSpPr/>
              <p:nvPr>
                <p:custDataLst>
                  <p:tags r:id="rId17"/>
                </p:custDataLst>
              </p:nvPr>
            </p:nvSpPr>
            <p:spPr bwMode="auto">
              <a:xfrm>
                <a:off x="6165845" y="2870223"/>
                <a:ext cx="486361" cy="482676"/>
              </a:xfrm>
              <a:custGeom>
                <a:avLst/>
                <a:gdLst>
                  <a:gd name="T0" fmla="*/ 136 w 154"/>
                  <a:gd name="T1" fmla="*/ 111 h 154"/>
                  <a:gd name="T2" fmla="*/ 44 w 154"/>
                  <a:gd name="T3" fmla="*/ 135 h 154"/>
                  <a:gd name="T4" fmla="*/ 19 w 154"/>
                  <a:gd name="T5" fmla="*/ 44 h 154"/>
                  <a:gd name="T6" fmla="*/ 111 w 154"/>
                  <a:gd name="T7" fmla="*/ 19 h 154"/>
                  <a:gd name="T8" fmla="*/ 136 w 154"/>
                  <a:gd name="T9" fmla="*/ 111 h 154"/>
                </a:gdLst>
                <a:ahLst/>
                <a:cxnLst>
                  <a:cxn ang="0">
                    <a:pos x="T0" y="T1"/>
                  </a:cxn>
                  <a:cxn ang="0">
                    <a:pos x="T2" y="T3"/>
                  </a:cxn>
                  <a:cxn ang="0">
                    <a:pos x="T4" y="T5"/>
                  </a:cxn>
                  <a:cxn ang="0">
                    <a:pos x="T6" y="T7"/>
                  </a:cxn>
                  <a:cxn ang="0">
                    <a:pos x="T8" y="T9"/>
                  </a:cxn>
                </a:cxnLst>
                <a:rect l="0" t="0" r="r" b="b"/>
                <a:pathLst>
                  <a:path w="154" h="154">
                    <a:moveTo>
                      <a:pt x="136" y="111"/>
                    </a:moveTo>
                    <a:cubicBezTo>
                      <a:pt x="117" y="143"/>
                      <a:pt x="76" y="154"/>
                      <a:pt x="44" y="135"/>
                    </a:cubicBezTo>
                    <a:cubicBezTo>
                      <a:pt x="12" y="117"/>
                      <a:pt x="0" y="76"/>
                      <a:pt x="19" y="44"/>
                    </a:cubicBezTo>
                    <a:cubicBezTo>
                      <a:pt x="38" y="11"/>
                      <a:pt x="79" y="0"/>
                      <a:pt x="111" y="19"/>
                    </a:cubicBezTo>
                    <a:cubicBezTo>
                      <a:pt x="143" y="38"/>
                      <a:pt x="154" y="79"/>
                      <a:pt x="136" y="111"/>
                    </a:cubicBezTo>
                    <a:close/>
                  </a:path>
                </a:pathLst>
              </a:custGeom>
              <a:solidFill>
                <a:srgbClr val="DCAB83"/>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02</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26" name="文本"/>
              <p:cNvSpPr/>
              <p:nvPr>
                <p:custDataLst>
                  <p:tags r:id="rId18"/>
                </p:custDataLst>
              </p:nvPr>
            </p:nvSpPr>
            <p:spPr>
              <a:xfrm>
                <a:off x="4547214" y="1433518"/>
                <a:ext cx="1332460" cy="1325898"/>
              </a:xfrm>
              <a:custGeom>
                <a:avLst/>
                <a:gdLst>
                  <a:gd name="connsiteX0" fmla="*/ 714216 w 1332460"/>
                  <a:gd name="connsiteY0" fmla="*/ 1790 h 1325898"/>
                  <a:gd name="connsiteX1" fmla="*/ 1243923 w 1332460"/>
                  <a:gd name="connsiteY1" fmla="*/ 333060 h 1325898"/>
                  <a:gd name="connsiteX2" fmla="*/ 1000827 w 1332460"/>
                  <a:gd name="connsiteY2" fmla="*/ 1237900 h 1325898"/>
                  <a:gd name="connsiteX3" fmla="*/ 88428 w 1332460"/>
                  <a:gd name="connsiteY3" fmla="*/ 992839 h 1325898"/>
                  <a:gd name="connsiteX4" fmla="*/ 334681 w 1332460"/>
                  <a:gd name="connsiteY4" fmla="*/ 88000 h 1325898"/>
                  <a:gd name="connsiteX5" fmla="*/ 714216 w 1332460"/>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2460" h="1325898">
                    <a:moveTo>
                      <a:pt x="714216" y="1790"/>
                    </a:moveTo>
                    <a:cubicBezTo>
                      <a:pt x="927474" y="17407"/>
                      <a:pt x="1129478" y="134734"/>
                      <a:pt x="1243923" y="333060"/>
                    </a:cubicBezTo>
                    <a:cubicBezTo>
                      <a:pt x="1427034" y="647241"/>
                      <a:pt x="1316536" y="1052533"/>
                      <a:pt x="1000827" y="1237900"/>
                    </a:cubicBezTo>
                    <a:cubicBezTo>
                      <a:pt x="681961" y="1420124"/>
                      <a:pt x="274696" y="1310161"/>
                      <a:pt x="88428" y="992839"/>
                    </a:cubicBezTo>
                    <a:cubicBezTo>
                      <a:pt x="-94684" y="678659"/>
                      <a:pt x="15814" y="273366"/>
                      <a:pt x="334681" y="88000"/>
                    </a:cubicBezTo>
                    <a:cubicBezTo>
                      <a:pt x="454256" y="19666"/>
                      <a:pt x="586262" y="-7580"/>
                      <a:pt x="714216" y="1790"/>
                    </a:cubicBezTo>
                    <a:close/>
                  </a:path>
                </a:pathLst>
              </a:custGeom>
              <a:solidFill>
                <a:srgbClr val="CC0011"/>
              </a:solidFill>
              <a:ln w="25400" cap="flat">
                <a:noFill/>
                <a:prstDash val="solid"/>
                <a:miter lim="800000"/>
              </a:ln>
            </p:spPr>
            <p:txBody>
              <a:bodyPr vert="horz" wrap="square" lIns="0" tIns="91440" rIns="0" bIns="45720" numCol="1" anchor="ctr" anchorCtr="0" compatLnSpc="1"/>
              <a:lstStyle/>
              <a:p>
                <a:pPr algn="ctr"/>
                <a:endParaRPr lang="en-US" sz="1400" dirty="0">
                  <a:solidFill>
                    <a:srgbClr val="FFFFFF"/>
                  </a:solidFill>
                  <a:latin typeface="字体视界-NEW魏碑体"/>
                  <a:cs typeface="Montserrat" panose="02000000000000000000" pitchFamily="2" charset="0"/>
                </a:endParaRPr>
              </a:p>
            </p:txBody>
          </p:sp>
          <p:sp>
            <p:nvSpPr>
              <p:cNvPr id="27" name="文本"/>
              <p:cNvSpPr>
                <a:spLocks noChangeShapeType="1"/>
              </p:cNvSpPr>
              <p:nvPr>
                <p:custDataLst>
                  <p:tags r:id="rId19"/>
                </p:custDataLst>
              </p:nvPr>
            </p:nvSpPr>
            <p:spPr bwMode="auto">
              <a:xfrm flipH="1" flipV="1">
                <a:off x="5548683" y="26712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28" name="文本"/>
              <p:cNvSpPr/>
              <p:nvPr>
                <p:custDataLst>
                  <p:tags r:id="rId20"/>
                </p:custDataLst>
              </p:nvPr>
            </p:nvSpPr>
            <p:spPr bwMode="auto">
              <a:xfrm>
                <a:off x="5559736" y="2870223"/>
                <a:ext cx="486361" cy="482676"/>
              </a:xfrm>
              <a:custGeom>
                <a:avLst/>
                <a:gdLst>
                  <a:gd name="T0" fmla="*/ 135 w 154"/>
                  <a:gd name="T1" fmla="*/ 44 h 154"/>
                  <a:gd name="T2" fmla="*/ 110 w 154"/>
                  <a:gd name="T3" fmla="*/ 135 h 154"/>
                  <a:gd name="T4" fmla="*/ 18 w 154"/>
                  <a:gd name="T5" fmla="*/ 111 h 154"/>
                  <a:gd name="T6" fmla="*/ 43 w 154"/>
                  <a:gd name="T7" fmla="*/ 19 h 154"/>
                  <a:gd name="T8" fmla="*/ 135 w 154"/>
                  <a:gd name="T9" fmla="*/ 44 h 154"/>
                </a:gdLst>
                <a:ahLst/>
                <a:cxnLst>
                  <a:cxn ang="0">
                    <a:pos x="T0" y="T1"/>
                  </a:cxn>
                  <a:cxn ang="0">
                    <a:pos x="T2" y="T3"/>
                  </a:cxn>
                  <a:cxn ang="0">
                    <a:pos x="T4" y="T5"/>
                  </a:cxn>
                  <a:cxn ang="0">
                    <a:pos x="T6" y="T7"/>
                  </a:cxn>
                  <a:cxn ang="0">
                    <a:pos x="T8" y="T9"/>
                  </a:cxn>
                </a:cxnLst>
                <a:rect l="0" t="0" r="r" b="b"/>
                <a:pathLst>
                  <a:path w="154" h="154">
                    <a:moveTo>
                      <a:pt x="135" y="44"/>
                    </a:moveTo>
                    <a:cubicBezTo>
                      <a:pt x="154" y="76"/>
                      <a:pt x="142" y="117"/>
                      <a:pt x="110" y="135"/>
                    </a:cubicBezTo>
                    <a:cubicBezTo>
                      <a:pt x="78" y="154"/>
                      <a:pt x="37" y="143"/>
                      <a:pt x="18" y="111"/>
                    </a:cubicBezTo>
                    <a:cubicBezTo>
                      <a:pt x="0" y="79"/>
                      <a:pt x="11" y="38"/>
                      <a:pt x="43" y="19"/>
                    </a:cubicBezTo>
                    <a:cubicBezTo>
                      <a:pt x="75" y="0"/>
                      <a:pt x="116" y="11"/>
                      <a:pt x="135" y="44"/>
                    </a:cubicBezTo>
                    <a:close/>
                  </a:path>
                </a:pathLst>
              </a:custGeom>
              <a:solidFill>
                <a:srgbClr val="CC0011"/>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01</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grpSp>
        <p:grpSp>
          <p:nvGrpSpPr>
            <p:cNvPr id="50" name="组合 49"/>
            <p:cNvGrpSpPr/>
            <p:nvPr/>
          </p:nvGrpSpPr>
          <p:grpSpPr>
            <a:xfrm>
              <a:off x="7652850" y="647648"/>
              <a:ext cx="4311015" cy="5000279"/>
              <a:chOff x="7652850" y="647648"/>
              <a:chExt cx="4311015" cy="5000279"/>
            </a:xfrm>
          </p:grpSpPr>
          <p:sp>
            <p:nvSpPr>
              <p:cNvPr id="47" name="文本框 46"/>
              <p:cNvSpPr txBox="1"/>
              <p:nvPr>
                <p:custDataLst>
                  <p:tags r:id="rId21"/>
                </p:custDataLst>
              </p:nvPr>
            </p:nvSpPr>
            <p:spPr>
              <a:xfrm flipH="1">
                <a:off x="7763340" y="647648"/>
                <a:ext cx="4114165" cy="1721485"/>
              </a:xfrm>
              <a:prstGeom prst="rect">
                <a:avLst/>
              </a:prstGeom>
              <a:noFill/>
            </p:spPr>
            <p:txBody>
              <a:bodyPr wrap="square" rtlCol="0">
                <a:no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六、民政部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召开银发产品认证座谈会，宣传养老机构食堂“互联网+明厨亮灶”等正面案例，开展残疾人福利、儿童福利等领域标准宣贯解读。</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文本框 47"/>
              <p:cNvSpPr txBox="1"/>
              <p:nvPr>
                <p:custDataLst>
                  <p:tags r:id="rId22"/>
                </p:custDataLst>
              </p:nvPr>
            </p:nvSpPr>
            <p:spPr>
              <a:xfrm flipH="1">
                <a:off x="8518355" y="2997148"/>
                <a:ext cx="3445510" cy="64516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八、生态环境部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配合市场监管总局开展2026年度生态环境领域检验检测机构监督抽查工作。</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sp>
            <p:nvSpPr>
              <p:cNvPr id="49" name="文本框 48"/>
              <p:cNvSpPr txBox="1"/>
              <p:nvPr>
                <p:custDataLst>
                  <p:tags r:id="rId23"/>
                </p:custDataLst>
              </p:nvPr>
            </p:nvSpPr>
            <p:spPr>
              <a:xfrm flipH="1">
                <a:off x="7652850" y="4725907"/>
                <a:ext cx="4224655" cy="922020"/>
              </a:xfrm>
              <a:prstGeom prst="rect">
                <a:avLst/>
              </a:prstGeom>
              <a:noFill/>
            </p:spPr>
            <p:txBody>
              <a:bodyPr wrap="square" rtlCol="0">
                <a:spAutoFit/>
                <a:scene3d>
                  <a:camera prst="orthographicFront"/>
                  <a:lightRig rig="threePt" dir="t"/>
                </a:scene3d>
                <a:sp3d contourW="12700"/>
              </a:bodyPr>
              <a:lstStyle/>
              <a:p>
                <a:pPr algn="just">
                  <a:lnSpc>
                    <a:spcPct val="150000"/>
                  </a:lnSpc>
                  <a:buClrTx/>
                  <a:buSzTx/>
                  <a:buFontTx/>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十、交通运输部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发布2026年交通运输行业产品质量监督抽查第一批结果，持续开展行业产品质量监督抽查有关政策宣贯、交流答疑和技术帮扶。</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grpSp>
        <p:grpSp>
          <p:nvGrpSpPr>
            <p:cNvPr id="51" name="组合 50"/>
            <p:cNvGrpSpPr/>
            <p:nvPr/>
          </p:nvGrpSpPr>
          <p:grpSpPr>
            <a:xfrm flipH="1">
              <a:off x="101752" y="755431"/>
              <a:ext cx="4268595" cy="4765772"/>
              <a:chOff x="7763340" y="755431"/>
              <a:chExt cx="4268595" cy="4765772"/>
            </a:xfrm>
          </p:grpSpPr>
          <p:sp>
            <p:nvSpPr>
              <p:cNvPr id="52" name="文本框 51"/>
              <p:cNvSpPr txBox="1"/>
              <p:nvPr>
                <p:custDataLst>
                  <p:tags r:id="rId24"/>
                </p:custDataLst>
              </p:nvPr>
            </p:nvSpPr>
            <p:spPr>
              <a:xfrm flipH="1">
                <a:off x="7763465" y="755431"/>
                <a:ext cx="3995531" cy="1060450"/>
              </a:xfrm>
              <a:prstGeom prst="rect">
                <a:avLst/>
              </a:prstGeom>
              <a:noFill/>
            </p:spPr>
            <p:txBody>
              <a:bodyPr wrap="square" rtlCol="0">
                <a:spAutoFit/>
                <a:scene3d>
                  <a:camera prst="orthographicFront"/>
                  <a:lightRig rig="threePt" dir="t"/>
                </a:scene3d>
                <a:sp3d contourW="12700"/>
              </a:bodyPr>
              <a:lstStyle/>
              <a:p>
                <a:pPr algn="just">
                  <a:lnSpc>
                    <a:spcPct val="150000"/>
                  </a:lnSpc>
                  <a:buClrTx/>
                  <a:buSzTx/>
                  <a:buFontTx/>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五、公安部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深入打击侵犯知识产权和制售伪劣商品犯罪，公布一批典型案例，加强以案释法、以案示警。</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sp>
            <p:nvSpPr>
              <p:cNvPr id="53" name="文本框 52"/>
              <p:cNvSpPr txBox="1"/>
              <p:nvPr>
                <p:custDataLst>
                  <p:tags r:id="rId25"/>
                </p:custDataLst>
              </p:nvPr>
            </p:nvSpPr>
            <p:spPr>
              <a:xfrm flipH="1">
                <a:off x="8569280" y="2924412"/>
                <a:ext cx="3462655" cy="119888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七、自然资源部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联合市场监管总局开展自然资源领域检验检测机构“双随机、一公开”监督抽查和能力验证工作。开展重要标准宣贯和测绘产品、海水淡化领域质量交流活动。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sp>
            <p:nvSpPr>
              <p:cNvPr id="54" name="文本框 53"/>
              <p:cNvSpPr txBox="1"/>
              <p:nvPr>
                <p:custDataLst>
                  <p:tags r:id="rId26"/>
                </p:custDataLst>
              </p:nvPr>
            </p:nvSpPr>
            <p:spPr>
              <a:xfrm flipH="1">
                <a:off x="7763340" y="4599183"/>
                <a:ext cx="3995531" cy="92202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九、住房城乡建设部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召开2026年全国住房城乡建设系统“质量月”启动活动暨现场观摩会，宣传建设“好房子”质量创新做法和经验。</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grpSp>
      </p:grpSp>
      <p:sp>
        <p:nvSpPr>
          <p:cNvPr id="56" name="文本"/>
          <p:cNvSpPr>
            <a:spLocks noChangeAspect="1"/>
          </p:cNvSpPr>
          <p:nvPr>
            <p:custDataLst>
              <p:tags r:id="rId27"/>
            </p:custDataLst>
          </p:nvPr>
        </p:nvSpPr>
        <p:spPr bwMode="auto">
          <a:xfrm>
            <a:off x="5072158" y="1599947"/>
            <a:ext cx="474324" cy="609685"/>
          </a:xfrm>
          <a:custGeom>
            <a:avLst/>
            <a:gdLst>
              <a:gd name="T0" fmla="*/ 5989 w 6182"/>
              <a:gd name="T1" fmla="*/ 3179 h 7948"/>
              <a:gd name="T2" fmla="*/ 5023 w 6182"/>
              <a:gd name="T3" fmla="*/ 3179 h 7948"/>
              <a:gd name="T4" fmla="*/ 5023 w 6182"/>
              <a:gd name="T5" fmla="*/ 1987 h 7948"/>
              <a:gd name="T6" fmla="*/ 3091 w 6182"/>
              <a:gd name="T7" fmla="*/ 0 h 7948"/>
              <a:gd name="T8" fmla="*/ 1159 w 6182"/>
              <a:gd name="T9" fmla="*/ 1987 h 7948"/>
              <a:gd name="T10" fmla="*/ 1159 w 6182"/>
              <a:gd name="T11" fmla="*/ 3179 h 7948"/>
              <a:gd name="T12" fmla="*/ 193 w 6182"/>
              <a:gd name="T13" fmla="*/ 3179 h 7948"/>
              <a:gd name="T14" fmla="*/ 0 w 6182"/>
              <a:gd name="T15" fmla="*/ 3378 h 7948"/>
              <a:gd name="T16" fmla="*/ 0 w 6182"/>
              <a:gd name="T17" fmla="*/ 4769 h 7948"/>
              <a:gd name="T18" fmla="*/ 3091 w 6182"/>
              <a:gd name="T19" fmla="*/ 7948 h 7948"/>
              <a:gd name="T20" fmla="*/ 6182 w 6182"/>
              <a:gd name="T21" fmla="*/ 4769 h 7948"/>
              <a:gd name="T22" fmla="*/ 6182 w 6182"/>
              <a:gd name="T23" fmla="*/ 3378 h 7948"/>
              <a:gd name="T24" fmla="*/ 5989 w 6182"/>
              <a:gd name="T25" fmla="*/ 3179 h 7948"/>
              <a:gd name="T26" fmla="*/ 3091 w 6182"/>
              <a:gd name="T27" fmla="*/ 5762 h 7948"/>
              <a:gd name="T28" fmla="*/ 2511 w 6182"/>
              <a:gd name="T29" fmla="*/ 5166 h 7948"/>
              <a:gd name="T30" fmla="*/ 3091 w 6182"/>
              <a:gd name="T31" fmla="*/ 4570 h 7948"/>
              <a:gd name="T32" fmla="*/ 3671 w 6182"/>
              <a:gd name="T33" fmla="*/ 5166 h 7948"/>
              <a:gd name="T34" fmla="*/ 3091 w 6182"/>
              <a:gd name="T35" fmla="*/ 5762 h 7948"/>
              <a:gd name="T36" fmla="*/ 1932 w 6182"/>
              <a:gd name="T37" fmla="*/ 3179 h 7948"/>
              <a:gd name="T38" fmla="*/ 1932 w 6182"/>
              <a:gd name="T39" fmla="*/ 1987 h 7948"/>
              <a:gd name="T40" fmla="*/ 3091 w 6182"/>
              <a:gd name="T41" fmla="*/ 794 h 7948"/>
              <a:gd name="T42" fmla="*/ 4250 w 6182"/>
              <a:gd name="T43" fmla="*/ 1987 h 7948"/>
              <a:gd name="T44" fmla="*/ 4250 w 6182"/>
              <a:gd name="T45" fmla="*/ 3179 h 7948"/>
              <a:gd name="T46" fmla="*/ 1932 w 6182"/>
              <a:gd name="T47" fmla="*/ 3179 h 7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82" h="7948">
                <a:moveTo>
                  <a:pt x="5989" y="3179"/>
                </a:moveTo>
                <a:lnTo>
                  <a:pt x="5023" y="3179"/>
                </a:lnTo>
                <a:lnTo>
                  <a:pt x="5023" y="1987"/>
                </a:lnTo>
                <a:cubicBezTo>
                  <a:pt x="5023" y="891"/>
                  <a:pt x="4156" y="0"/>
                  <a:pt x="3091" y="0"/>
                </a:cubicBezTo>
                <a:cubicBezTo>
                  <a:pt x="2026" y="0"/>
                  <a:pt x="1159" y="891"/>
                  <a:pt x="1159" y="1987"/>
                </a:cubicBezTo>
                <a:lnTo>
                  <a:pt x="1159" y="3179"/>
                </a:lnTo>
                <a:lnTo>
                  <a:pt x="193" y="3179"/>
                </a:lnTo>
                <a:cubicBezTo>
                  <a:pt x="87" y="3179"/>
                  <a:pt x="0" y="3269"/>
                  <a:pt x="0" y="3378"/>
                </a:cubicBezTo>
                <a:lnTo>
                  <a:pt x="0" y="4769"/>
                </a:lnTo>
                <a:cubicBezTo>
                  <a:pt x="0" y="6525"/>
                  <a:pt x="1384" y="7948"/>
                  <a:pt x="3091" y="7948"/>
                </a:cubicBezTo>
                <a:cubicBezTo>
                  <a:pt x="4798" y="7948"/>
                  <a:pt x="6182" y="6525"/>
                  <a:pt x="6182" y="4769"/>
                </a:cubicBezTo>
                <a:lnTo>
                  <a:pt x="6182" y="3378"/>
                </a:lnTo>
                <a:cubicBezTo>
                  <a:pt x="6182" y="3269"/>
                  <a:pt x="6095" y="3179"/>
                  <a:pt x="5989" y="3179"/>
                </a:cubicBezTo>
                <a:close/>
                <a:moveTo>
                  <a:pt x="3091" y="5762"/>
                </a:moveTo>
                <a:cubicBezTo>
                  <a:pt x="2771" y="5762"/>
                  <a:pt x="2511" y="5496"/>
                  <a:pt x="2511" y="5166"/>
                </a:cubicBezTo>
                <a:cubicBezTo>
                  <a:pt x="2511" y="4837"/>
                  <a:pt x="2771" y="4570"/>
                  <a:pt x="3091" y="4570"/>
                </a:cubicBezTo>
                <a:cubicBezTo>
                  <a:pt x="3411" y="4570"/>
                  <a:pt x="3671" y="4837"/>
                  <a:pt x="3671" y="5166"/>
                </a:cubicBezTo>
                <a:cubicBezTo>
                  <a:pt x="3671" y="5496"/>
                  <a:pt x="3411" y="5762"/>
                  <a:pt x="3091" y="5762"/>
                </a:cubicBezTo>
                <a:close/>
                <a:moveTo>
                  <a:pt x="1932" y="3179"/>
                </a:moveTo>
                <a:lnTo>
                  <a:pt x="1932" y="1987"/>
                </a:lnTo>
                <a:cubicBezTo>
                  <a:pt x="1932" y="1329"/>
                  <a:pt x="2452" y="794"/>
                  <a:pt x="3091" y="794"/>
                </a:cubicBezTo>
                <a:cubicBezTo>
                  <a:pt x="3730" y="794"/>
                  <a:pt x="4250" y="1329"/>
                  <a:pt x="4250" y="1987"/>
                </a:cubicBezTo>
                <a:lnTo>
                  <a:pt x="4250" y="3179"/>
                </a:lnTo>
                <a:lnTo>
                  <a:pt x="1932" y="3179"/>
                </a:lnTo>
                <a:close/>
              </a:path>
            </a:pathLst>
          </a:custGeom>
          <a:solidFill>
            <a:schemeClr val="bg1"/>
          </a:solidFill>
          <a:ln>
            <a:noFill/>
          </a:ln>
        </p:spPr>
      </p:sp>
      <p:sp>
        <p:nvSpPr>
          <p:cNvPr id="57" name="文本"/>
          <p:cNvSpPr>
            <a:spLocks noChangeAspect="1"/>
          </p:cNvSpPr>
          <p:nvPr>
            <p:custDataLst>
              <p:tags r:id="rId28"/>
            </p:custDataLst>
          </p:nvPr>
        </p:nvSpPr>
        <p:spPr bwMode="auto">
          <a:xfrm>
            <a:off x="4034958" y="3076819"/>
            <a:ext cx="609685" cy="603393"/>
          </a:xfrm>
          <a:custGeom>
            <a:avLst/>
            <a:gdLst>
              <a:gd name="T0" fmla="*/ 2709 w 7873"/>
              <a:gd name="T1" fmla="*/ 1592 h 7791"/>
              <a:gd name="T2" fmla="*/ 5329 w 7873"/>
              <a:gd name="T3" fmla="*/ 1624 h 7791"/>
              <a:gd name="T4" fmla="*/ 5782 w 7873"/>
              <a:gd name="T5" fmla="*/ 969 h 7791"/>
              <a:gd name="T6" fmla="*/ 5477 w 7873"/>
              <a:gd name="T7" fmla="*/ 432 h 7791"/>
              <a:gd name="T8" fmla="*/ 4004 w 7873"/>
              <a:gd name="T9" fmla="*/ 13 h 7791"/>
              <a:gd name="T10" fmla="*/ 2709 w 7873"/>
              <a:gd name="T11" fmla="*/ 368 h 7791"/>
              <a:gd name="T12" fmla="*/ 2352 w 7873"/>
              <a:gd name="T13" fmla="*/ 840 h 7791"/>
              <a:gd name="T14" fmla="*/ 2709 w 7873"/>
              <a:gd name="T15" fmla="*/ 1592 h 7791"/>
              <a:gd name="T16" fmla="*/ 2699 w 7873"/>
              <a:gd name="T17" fmla="*/ 2258 h 7791"/>
              <a:gd name="T18" fmla="*/ 3046 w 7873"/>
              <a:gd name="T19" fmla="*/ 2376 h 7791"/>
              <a:gd name="T20" fmla="*/ 3351 w 7873"/>
              <a:gd name="T21" fmla="*/ 2537 h 7791"/>
              <a:gd name="T22" fmla="*/ 4656 w 7873"/>
              <a:gd name="T23" fmla="*/ 2570 h 7791"/>
              <a:gd name="T24" fmla="*/ 5624 w 7873"/>
              <a:gd name="T25" fmla="*/ 2076 h 7791"/>
              <a:gd name="T26" fmla="*/ 5782 w 7873"/>
              <a:gd name="T27" fmla="*/ 1335 h 7791"/>
              <a:gd name="T28" fmla="*/ 5698 w 7873"/>
              <a:gd name="T29" fmla="*/ 1592 h 7791"/>
              <a:gd name="T30" fmla="*/ 2331 w 7873"/>
              <a:gd name="T31" fmla="*/ 1335 h 7791"/>
              <a:gd name="T32" fmla="*/ 2699 w 7873"/>
              <a:gd name="T33" fmla="*/ 2258 h 7791"/>
              <a:gd name="T34" fmla="*/ 3730 w 7873"/>
              <a:gd name="T35" fmla="*/ 2903 h 7791"/>
              <a:gd name="T36" fmla="*/ 3888 w 7873"/>
              <a:gd name="T37" fmla="*/ 3300 h 7791"/>
              <a:gd name="T38" fmla="*/ 4414 w 7873"/>
              <a:gd name="T39" fmla="*/ 3128 h 7791"/>
              <a:gd name="T40" fmla="*/ 5519 w 7873"/>
              <a:gd name="T41" fmla="*/ 2849 h 7791"/>
              <a:gd name="T42" fmla="*/ 5782 w 7873"/>
              <a:gd name="T43" fmla="*/ 2011 h 7791"/>
              <a:gd name="T44" fmla="*/ 5761 w 7873"/>
              <a:gd name="T45" fmla="*/ 2140 h 7791"/>
              <a:gd name="T46" fmla="*/ 3730 w 7873"/>
              <a:gd name="T47" fmla="*/ 2903 h 7791"/>
              <a:gd name="T48" fmla="*/ 3330 w 7873"/>
              <a:gd name="T49" fmla="*/ 2967 h 7791"/>
              <a:gd name="T50" fmla="*/ 1752 w 7873"/>
              <a:gd name="T51" fmla="*/ 2494 h 7791"/>
              <a:gd name="T52" fmla="*/ 742 w 7873"/>
              <a:gd name="T53" fmla="*/ 2709 h 7791"/>
              <a:gd name="T54" fmla="*/ 152 w 7873"/>
              <a:gd name="T55" fmla="*/ 3644 h 7791"/>
              <a:gd name="T56" fmla="*/ 1815 w 7873"/>
              <a:gd name="T57" fmla="*/ 4428 h 7791"/>
              <a:gd name="T58" fmla="*/ 3530 w 7873"/>
              <a:gd name="T59" fmla="*/ 3687 h 7791"/>
              <a:gd name="T60" fmla="*/ 3330 w 7873"/>
              <a:gd name="T61" fmla="*/ 2967 h 7791"/>
              <a:gd name="T62" fmla="*/ 3236 w 7873"/>
              <a:gd name="T63" fmla="*/ 4267 h 7791"/>
              <a:gd name="T64" fmla="*/ 100 w 7873"/>
              <a:gd name="T65" fmla="*/ 3837 h 7791"/>
              <a:gd name="T66" fmla="*/ 289 w 7873"/>
              <a:gd name="T67" fmla="*/ 4567 h 7791"/>
              <a:gd name="T68" fmla="*/ 3036 w 7873"/>
              <a:gd name="T69" fmla="*/ 4825 h 7791"/>
              <a:gd name="T70" fmla="*/ 3288 w 7873"/>
              <a:gd name="T71" fmla="*/ 4234 h 7791"/>
              <a:gd name="T72" fmla="*/ 3236 w 7873"/>
              <a:gd name="T73" fmla="*/ 4267 h 7791"/>
              <a:gd name="T74" fmla="*/ 7676 w 7873"/>
              <a:gd name="T75" fmla="*/ 4686 h 7791"/>
              <a:gd name="T76" fmla="*/ 5708 w 7873"/>
              <a:gd name="T77" fmla="*/ 3407 h 7791"/>
              <a:gd name="T78" fmla="*/ 4193 w 7873"/>
              <a:gd name="T79" fmla="*/ 4063 h 7791"/>
              <a:gd name="T80" fmla="*/ 3572 w 7873"/>
              <a:gd name="T81" fmla="*/ 5620 h 7791"/>
              <a:gd name="T82" fmla="*/ 4214 w 7873"/>
              <a:gd name="T83" fmla="*/ 7145 h 7791"/>
              <a:gd name="T84" fmla="*/ 5740 w 7873"/>
              <a:gd name="T85" fmla="*/ 7779 h 7791"/>
              <a:gd name="T86" fmla="*/ 7245 w 7873"/>
              <a:gd name="T87" fmla="*/ 7134 h 7791"/>
              <a:gd name="T88" fmla="*/ 7866 w 7873"/>
              <a:gd name="T89" fmla="*/ 5577 h 7791"/>
              <a:gd name="T90" fmla="*/ 7676 w 7873"/>
              <a:gd name="T91" fmla="*/ 4686 h 7791"/>
              <a:gd name="T92" fmla="*/ 5719 w 7873"/>
              <a:gd name="T93" fmla="*/ 6286 h 7791"/>
              <a:gd name="T94" fmla="*/ 4267 w 7873"/>
              <a:gd name="T95" fmla="*/ 5953 h 7791"/>
              <a:gd name="T96" fmla="*/ 4330 w 7873"/>
              <a:gd name="T97" fmla="*/ 5556 h 7791"/>
              <a:gd name="T98" fmla="*/ 5603 w 7873"/>
              <a:gd name="T99" fmla="*/ 5867 h 7791"/>
              <a:gd name="T100" fmla="*/ 6908 w 7873"/>
              <a:gd name="T101" fmla="*/ 3977 h 7791"/>
              <a:gd name="T102" fmla="*/ 7255 w 7873"/>
              <a:gd name="T103" fmla="*/ 4535 h 7791"/>
              <a:gd name="T104" fmla="*/ 5719 w 7873"/>
              <a:gd name="T105" fmla="*/ 6286 h 7791"/>
              <a:gd name="T106" fmla="*/ 121 w 7873"/>
              <a:gd name="T107" fmla="*/ 4492 h 7791"/>
              <a:gd name="T108" fmla="*/ 152 w 7873"/>
              <a:gd name="T109" fmla="*/ 5008 h 7791"/>
              <a:gd name="T110" fmla="*/ 1310 w 7873"/>
              <a:gd name="T111" fmla="*/ 5738 h 7791"/>
              <a:gd name="T112" fmla="*/ 2930 w 7873"/>
              <a:gd name="T113" fmla="*/ 5566 h 7791"/>
              <a:gd name="T114" fmla="*/ 2962 w 7873"/>
              <a:gd name="T115" fmla="*/ 5169 h 7791"/>
              <a:gd name="T116" fmla="*/ 121 w 7873"/>
              <a:gd name="T117" fmla="*/ 4492 h 7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73" h="7791">
                <a:moveTo>
                  <a:pt x="2709" y="1592"/>
                </a:moveTo>
                <a:cubicBezTo>
                  <a:pt x="3377" y="2060"/>
                  <a:pt x="4681" y="2036"/>
                  <a:pt x="5329" y="1624"/>
                </a:cubicBezTo>
                <a:cubicBezTo>
                  <a:pt x="5545" y="1487"/>
                  <a:pt x="5785" y="1286"/>
                  <a:pt x="5782" y="969"/>
                </a:cubicBezTo>
                <a:cubicBezTo>
                  <a:pt x="5780" y="712"/>
                  <a:pt x="5610" y="541"/>
                  <a:pt x="5477" y="432"/>
                </a:cubicBezTo>
                <a:cubicBezTo>
                  <a:pt x="5134" y="153"/>
                  <a:pt x="4575" y="0"/>
                  <a:pt x="4004" y="13"/>
                </a:cubicBezTo>
                <a:cubicBezTo>
                  <a:pt x="3452" y="27"/>
                  <a:pt x="3028" y="142"/>
                  <a:pt x="2709" y="368"/>
                </a:cubicBezTo>
                <a:cubicBezTo>
                  <a:pt x="2579" y="460"/>
                  <a:pt x="2397" y="651"/>
                  <a:pt x="2352" y="840"/>
                </a:cubicBezTo>
                <a:cubicBezTo>
                  <a:pt x="2268" y="1188"/>
                  <a:pt x="2508" y="1452"/>
                  <a:pt x="2709" y="1592"/>
                </a:cubicBezTo>
                <a:close/>
                <a:moveTo>
                  <a:pt x="2699" y="2258"/>
                </a:moveTo>
                <a:cubicBezTo>
                  <a:pt x="2797" y="2310"/>
                  <a:pt x="2931" y="2327"/>
                  <a:pt x="3046" y="2376"/>
                </a:cubicBezTo>
                <a:cubicBezTo>
                  <a:pt x="3149" y="2421"/>
                  <a:pt x="3244" y="2499"/>
                  <a:pt x="3351" y="2537"/>
                </a:cubicBezTo>
                <a:cubicBezTo>
                  <a:pt x="3702" y="2664"/>
                  <a:pt x="4247" y="2653"/>
                  <a:pt x="4656" y="2570"/>
                </a:cubicBezTo>
                <a:cubicBezTo>
                  <a:pt x="5060" y="2487"/>
                  <a:pt x="5429" y="2312"/>
                  <a:pt x="5624" y="2076"/>
                </a:cubicBezTo>
                <a:cubicBezTo>
                  <a:pt x="5764" y="1906"/>
                  <a:pt x="5830" y="1635"/>
                  <a:pt x="5782" y="1335"/>
                </a:cubicBezTo>
                <a:cubicBezTo>
                  <a:pt x="5772" y="1424"/>
                  <a:pt x="5742" y="1519"/>
                  <a:pt x="5698" y="1592"/>
                </a:cubicBezTo>
                <a:cubicBezTo>
                  <a:pt x="5156" y="2500"/>
                  <a:pt x="2595" y="2483"/>
                  <a:pt x="2331" y="1335"/>
                </a:cubicBezTo>
                <a:cubicBezTo>
                  <a:pt x="2289" y="1782"/>
                  <a:pt x="2428" y="2114"/>
                  <a:pt x="2699" y="2258"/>
                </a:cubicBezTo>
                <a:close/>
                <a:moveTo>
                  <a:pt x="3730" y="2903"/>
                </a:moveTo>
                <a:cubicBezTo>
                  <a:pt x="3794" y="3024"/>
                  <a:pt x="3869" y="3133"/>
                  <a:pt x="3888" y="3300"/>
                </a:cubicBezTo>
                <a:cubicBezTo>
                  <a:pt x="4160" y="3343"/>
                  <a:pt x="4254" y="3211"/>
                  <a:pt x="4414" y="3128"/>
                </a:cubicBezTo>
                <a:cubicBezTo>
                  <a:pt x="4739" y="2959"/>
                  <a:pt x="5059" y="2880"/>
                  <a:pt x="5519" y="2849"/>
                </a:cubicBezTo>
                <a:cubicBezTo>
                  <a:pt x="5727" y="2700"/>
                  <a:pt x="5840" y="2396"/>
                  <a:pt x="5782" y="2011"/>
                </a:cubicBezTo>
                <a:cubicBezTo>
                  <a:pt x="5775" y="2060"/>
                  <a:pt x="5774" y="2105"/>
                  <a:pt x="5761" y="2140"/>
                </a:cubicBezTo>
                <a:cubicBezTo>
                  <a:pt x="5540" y="2743"/>
                  <a:pt x="4538" y="2972"/>
                  <a:pt x="3730" y="2903"/>
                </a:cubicBezTo>
                <a:close/>
                <a:moveTo>
                  <a:pt x="3330" y="2967"/>
                </a:moveTo>
                <a:cubicBezTo>
                  <a:pt x="2977" y="2629"/>
                  <a:pt x="2385" y="2464"/>
                  <a:pt x="1752" y="2494"/>
                </a:cubicBezTo>
                <a:cubicBezTo>
                  <a:pt x="1329" y="2515"/>
                  <a:pt x="1030" y="2573"/>
                  <a:pt x="742" y="2709"/>
                </a:cubicBezTo>
                <a:cubicBezTo>
                  <a:pt x="435" y="2855"/>
                  <a:pt x="0" y="3158"/>
                  <a:pt x="152" y="3644"/>
                </a:cubicBezTo>
                <a:cubicBezTo>
                  <a:pt x="317" y="4167"/>
                  <a:pt x="1145" y="4424"/>
                  <a:pt x="1815" y="4428"/>
                </a:cubicBezTo>
                <a:cubicBezTo>
                  <a:pt x="2518" y="4432"/>
                  <a:pt x="3327" y="4194"/>
                  <a:pt x="3530" y="3687"/>
                </a:cubicBezTo>
                <a:cubicBezTo>
                  <a:pt x="3654" y="3377"/>
                  <a:pt x="3498" y="3127"/>
                  <a:pt x="3330" y="2967"/>
                </a:cubicBezTo>
                <a:close/>
                <a:moveTo>
                  <a:pt x="3236" y="4267"/>
                </a:moveTo>
                <a:cubicBezTo>
                  <a:pt x="2479" y="4956"/>
                  <a:pt x="393" y="4883"/>
                  <a:pt x="100" y="3837"/>
                </a:cubicBezTo>
                <a:cubicBezTo>
                  <a:pt x="89" y="4158"/>
                  <a:pt x="149" y="4405"/>
                  <a:pt x="289" y="4567"/>
                </a:cubicBezTo>
                <a:cubicBezTo>
                  <a:pt x="809" y="5172"/>
                  <a:pt x="2306" y="5269"/>
                  <a:pt x="3036" y="4825"/>
                </a:cubicBezTo>
                <a:cubicBezTo>
                  <a:pt x="3102" y="4610"/>
                  <a:pt x="3176" y="4403"/>
                  <a:pt x="3288" y="4234"/>
                </a:cubicBezTo>
                <a:cubicBezTo>
                  <a:pt x="3260" y="4206"/>
                  <a:pt x="3247" y="4256"/>
                  <a:pt x="3236" y="4267"/>
                </a:cubicBezTo>
                <a:close/>
                <a:moveTo>
                  <a:pt x="7676" y="4686"/>
                </a:moveTo>
                <a:cubicBezTo>
                  <a:pt x="7360" y="3976"/>
                  <a:pt x="6678" y="3405"/>
                  <a:pt x="5708" y="3407"/>
                </a:cubicBezTo>
                <a:cubicBezTo>
                  <a:pt x="5002" y="3409"/>
                  <a:pt x="4538" y="3710"/>
                  <a:pt x="4193" y="4063"/>
                </a:cubicBezTo>
                <a:cubicBezTo>
                  <a:pt x="3851" y="4412"/>
                  <a:pt x="3559" y="4942"/>
                  <a:pt x="3572" y="5620"/>
                </a:cubicBezTo>
                <a:cubicBezTo>
                  <a:pt x="3585" y="6291"/>
                  <a:pt x="3852" y="6780"/>
                  <a:pt x="4214" y="7145"/>
                </a:cubicBezTo>
                <a:cubicBezTo>
                  <a:pt x="4572" y="7506"/>
                  <a:pt x="5098" y="7791"/>
                  <a:pt x="5740" y="7779"/>
                </a:cubicBezTo>
                <a:cubicBezTo>
                  <a:pt x="6380" y="7767"/>
                  <a:pt x="6891" y="7500"/>
                  <a:pt x="7245" y="7134"/>
                </a:cubicBezTo>
                <a:cubicBezTo>
                  <a:pt x="7592" y="6776"/>
                  <a:pt x="7873" y="6254"/>
                  <a:pt x="7866" y="5577"/>
                </a:cubicBezTo>
                <a:cubicBezTo>
                  <a:pt x="7862" y="5260"/>
                  <a:pt x="7791" y="4942"/>
                  <a:pt x="7676" y="4686"/>
                </a:cubicBezTo>
                <a:close/>
                <a:moveTo>
                  <a:pt x="5719" y="6286"/>
                </a:moveTo>
                <a:cubicBezTo>
                  <a:pt x="5246" y="6164"/>
                  <a:pt x="4746" y="6069"/>
                  <a:pt x="4267" y="5953"/>
                </a:cubicBezTo>
                <a:cubicBezTo>
                  <a:pt x="4280" y="5812"/>
                  <a:pt x="4304" y="5683"/>
                  <a:pt x="4330" y="5556"/>
                </a:cubicBezTo>
                <a:cubicBezTo>
                  <a:pt x="4751" y="5663"/>
                  <a:pt x="5186" y="5756"/>
                  <a:pt x="5603" y="5867"/>
                </a:cubicBezTo>
                <a:cubicBezTo>
                  <a:pt x="6042" y="5241"/>
                  <a:pt x="6475" y="4609"/>
                  <a:pt x="6908" y="3977"/>
                </a:cubicBezTo>
                <a:cubicBezTo>
                  <a:pt x="7035" y="4151"/>
                  <a:pt x="7136" y="4353"/>
                  <a:pt x="7255" y="4535"/>
                </a:cubicBezTo>
                <a:cubicBezTo>
                  <a:pt x="6754" y="5129"/>
                  <a:pt x="6248" y="5720"/>
                  <a:pt x="5719" y="6286"/>
                </a:cubicBezTo>
                <a:close/>
                <a:moveTo>
                  <a:pt x="121" y="4492"/>
                </a:moveTo>
                <a:cubicBezTo>
                  <a:pt x="128" y="4663"/>
                  <a:pt x="104" y="4863"/>
                  <a:pt x="152" y="5008"/>
                </a:cubicBezTo>
                <a:cubicBezTo>
                  <a:pt x="286" y="5405"/>
                  <a:pt x="816" y="5648"/>
                  <a:pt x="1310" y="5738"/>
                </a:cubicBezTo>
                <a:cubicBezTo>
                  <a:pt x="1869" y="5840"/>
                  <a:pt x="2512" y="5761"/>
                  <a:pt x="2930" y="5566"/>
                </a:cubicBezTo>
                <a:cubicBezTo>
                  <a:pt x="2928" y="5421"/>
                  <a:pt x="2946" y="5296"/>
                  <a:pt x="2962" y="5169"/>
                </a:cubicBezTo>
                <a:cubicBezTo>
                  <a:pt x="2038" y="5580"/>
                  <a:pt x="359" y="5455"/>
                  <a:pt x="121" y="4492"/>
                </a:cubicBezTo>
                <a:close/>
              </a:path>
            </a:pathLst>
          </a:custGeom>
          <a:solidFill>
            <a:schemeClr val="bg1"/>
          </a:solidFill>
          <a:ln>
            <a:noFill/>
          </a:ln>
        </p:spPr>
      </p:sp>
      <p:sp>
        <p:nvSpPr>
          <p:cNvPr id="58" name="文本"/>
          <p:cNvSpPr>
            <a:spLocks noChangeAspect="1"/>
          </p:cNvSpPr>
          <p:nvPr>
            <p:custDataLst>
              <p:tags r:id="rId29"/>
            </p:custDataLst>
          </p:nvPr>
        </p:nvSpPr>
        <p:spPr bwMode="auto">
          <a:xfrm>
            <a:off x="6833950" y="4664550"/>
            <a:ext cx="480539" cy="609685"/>
          </a:xfrm>
          <a:custGeom>
            <a:avLst/>
            <a:gdLst>
              <a:gd name="T0" fmla="*/ 3166 w 6332"/>
              <a:gd name="T1" fmla="*/ 0 h 8034"/>
              <a:gd name="T2" fmla="*/ 0 w 6332"/>
              <a:gd name="T3" fmla="*/ 3166 h 8034"/>
              <a:gd name="T4" fmla="*/ 2481 w 6332"/>
              <a:gd name="T5" fmla="*/ 7590 h 8034"/>
              <a:gd name="T6" fmla="*/ 3853 w 6332"/>
              <a:gd name="T7" fmla="*/ 7588 h 8034"/>
              <a:gd name="T8" fmla="*/ 6332 w 6332"/>
              <a:gd name="T9" fmla="*/ 3166 h 8034"/>
              <a:gd name="T10" fmla="*/ 3166 w 6332"/>
              <a:gd name="T11" fmla="*/ 0 h 8034"/>
              <a:gd name="T12" fmla="*/ 3166 w 6332"/>
              <a:gd name="T13" fmla="*/ 0 h 8034"/>
              <a:gd name="T14" fmla="*/ 3166 w 6332"/>
              <a:gd name="T15" fmla="*/ 0 h 8034"/>
              <a:gd name="T16" fmla="*/ 3166 w 6332"/>
              <a:gd name="T17" fmla="*/ 0 h 8034"/>
              <a:gd name="T18" fmla="*/ 3166 w 6332"/>
              <a:gd name="T19" fmla="*/ 4529 h 8034"/>
              <a:gd name="T20" fmla="*/ 1702 w 6332"/>
              <a:gd name="T21" fmla="*/ 3065 h 8034"/>
              <a:gd name="T22" fmla="*/ 3166 w 6332"/>
              <a:gd name="T23" fmla="*/ 1600 h 8034"/>
              <a:gd name="T24" fmla="*/ 4630 w 6332"/>
              <a:gd name="T25" fmla="*/ 3065 h 8034"/>
              <a:gd name="T26" fmla="*/ 3166 w 6332"/>
              <a:gd name="T27" fmla="*/ 4529 h 8034"/>
              <a:gd name="T28" fmla="*/ 3166 w 6332"/>
              <a:gd name="T29" fmla="*/ 4529 h 8034"/>
              <a:gd name="T30" fmla="*/ 3166 w 6332"/>
              <a:gd name="T31" fmla="*/ 4529 h 8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32" h="8034">
                <a:moveTo>
                  <a:pt x="3166" y="0"/>
                </a:moveTo>
                <a:cubicBezTo>
                  <a:pt x="1418" y="0"/>
                  <a:pt x="0" y="1418"/>
                  <a:pt x="0" y="3166"/>
                </a:cubicBezTo>
                <a:cubicBezTo>
                  <a:pt x="0" y="4914"/>
                  <a:pt x="2481" y="7590"/>
                  <a:pt x="2481" y="7590"/>
                </a:cubicBezTo>
                <a:cubicBezTo>
                  <a:pt x="2859" y="8031"/>
                  <a:pt x="3478" y="8034"/>
                  <a:pt x="3853" y="7588"/>
                </a:cubicBezTo>
                <a:cubicBezTo>
                  <a:pt x="3853" y="7588"/>
                  <a:pt x="6332" y="4914"/>
                  <a:pt x="6332" y="3166"/>
                </a:cubicBezTo>
                <a:cubicBezTo>
                  <a:pt x="6332" y="1418"/>
                  <a:pt x="4914" y="0"/>
                  <a:pt x="3166" y="0"/>
                </a:cubicBezTo>
                <a:lnTo>
                  <a:pt x="3166" y="0"/>
                </a:lnTo>
                <a:lnTo>
                  <a:pt x="3166" y="0"/>
                </a:lnTo>
                <a:lnTo>
                  <a:pt x="3166" y="0"/>
                </a:lnTo>
                <a:close/>
                <a:moveTo>
                  <a:pt x="3166" y="4529"/>
                </a:moveTo>
                <a:cubicBezTo>
                  <a:pt x="2357" y="4529"/>
                  <a:pt x="1702" y="3874"/>
                  <a:pt x="1702" y="3065"/>
                </a:cubicBezTo>
                <a:cubicBezTo>
                  <a:pt x="1702" y="2256"/>
                  <a:pt x="2357" y="1600"/>
                  <a:pt x="3166" y="1600"/>
                </a:cubicBezTo>
                <a:cubicBezTo>
                  <a:pt x="3975" y="1600"/>
                  <a:pt x="4630" y="2256"/>
                  <a:pt x="4630" y="3065"/>
                </a:cubicBezTo>
                <a:cubicBezTo>
                  <a:pt x="4630" y="3874"/>
                  <a:pt x="3975" y="4529"/>
                  <a:pt x="3166" y="4529"/>
                </a:cubicBezTo>
                <a:lnTo>
                  <a:pt x="3166" y="4529"/>
                </a:lnTo>
                <a:close/>
                <a:moveTo>
                  <a:pt x="3166" y="4529"/>
                </a:moveTo>
                <a:close/>
              </a:path>
            </a:pathLst>
          </a:custGeom>
          <a:solidFill>
            <a:schemeClr val="bg1"/>
          </a:solidFill>
          <a:ln>
            <a:noFill/>
          </a:ln>
        </p:spPr>
      </p:sp>
      <p:sp>
        <p:nvSpPr>
          <p:cNvPr id="59" name="文本"/>
          <p:cNvSpPr>
            <a:spLocks noChangeAspect="1"/>
          </p:cNvSpPr>
          <p:nvPr>
            <p:custDataLst>
              <p:tags r:id="rId30"/>
            </p:custDataLst>
          </p:nvPr>
        </p:nvSpPr>
        <p:spPr bwMode="auto">
          <a:xfrm>
            <a:off x="7665441" y="3218979"/>
            <a:ext cx="609685" cy="587960"/>
          </a:xfrm>
          <a:custGeom>
            <a:avLst/>
            <a:gdLst>
              <a:gd name="T0" fmla="*/ 11888 w 12803"/>
              <a:gd name="T1" fmla="*/ 0 h 12345"/>
              <a:gd name="T2" fmla="*/ 914 w 12803"/>
              <a:gd name="T3" fmla="*/ 0 h 12345"/>
              <a:gd name="T4" fmla="*/ 0 w 12803"/>
              <a:gd name="T5" fmla="*/ 914 h 12345"/>
              <a:gd name="T6" fmla="*/ 0 w 12803"/>
              <a:gd name="T7" fmla="*/ 8687 h 12345"/>
              <a:gd name="T8" fmla="*/ 914 w 12803"/>
              <a:gd name="T9" fmla="*/ 9602 h 12345"/>
              <a:gd name="T10" fmla="*/ 3201 w 12803"/>
              <a:gd name="T11" fmla="*/ 9602 h 12345"/>
              <a:gd name="T12" fmla="*/ 3201 w 12803"/>
              <a:gd name="T13" fmla="*/ 12345 h 12345"/>
              <a:gd name="T14" fmla="*/ 8230 w 12803"/>
              <a:gd name="T15" fmla="*/ 9602 h 12345"/>
              <a:gd name="T16" fmla="*/ 11888 w 12803"/>
              <a:gd name="T17" fmla="*/ 9602 h 12345"/>
              <a:gd name="T18" fmla="*/ 12803 w 12803"/>
              <a:gd name="T19" fmla="*/ 8687 h 12345"/>
              <a:gd name="T20" fmla="*/ 12803 w 12803"/>
              <a:gd name="T21" fmla="*/ 914 h 12345"/>
              <a:gd name="T22" fmla="*/ 11888 w 12803"/>
              <a:gd name="T23" fmla="*/ 0 h 12345"/>
              <a:gd name="T24" fmla="*/ 3201 w 12803"/>
              <a:gd name="T25" fmla="*/ 5487 h 12345"/>
              <a:gd name="T26" fmla="*/ 2286 w 12803"/>
              <a:gd name="T27" fmla="*/ 4572 h 12345"/>
              <a:gd name="T28" fmla="*/ 3201 w 12803"/>
              <a:gd name="T29" fmla="*/ 3658 h 12345"/>
              <a:gd name="T30" fmla="*/ 4115 w 12803"/>
              <a:gd name="T31" fmla="*/ 4572 h 12345"/>
              <a:gd name="T32" fmla="*/ 3201 w 12803"/>
              <a:gd name="T33" fmla="*/ 5487 h 12345"/>
              <a:gd name="T34" fmla="*/ 6401 w 12803"/>
              <a:gd name="T35" fmla="*/ 5487 h 12345"/>
              <a:gd name="T36" fmla="*/ 5487 w 12803"/>
              <a:gd name="T37" fmla="*/ 4572 h 12345"/>
              <a:gd name="T38" fmla="*/ 6401 w 12803"/>
              <a:gd name="T39" fmla="*/ 3658 h 12345"/>
              <a:gd name="T40" fmla="*/ 7316 w 12803"/>
              <a:gd name="T41" fmla="*/ 4572 h 12345"/>
              <a:gd name="T42" fmla="*/ 6401 w 12803"/>
              <a:gd name="T43" fmla="*/ 5487 h 12345"/>
              <a:gd name="T44" fmla="*/ 9602 w 12803"/>
              <a:gd name="T45" fmla="*/ 5487 h 12345"/>
              <a:gd name="T46" fmla="*/ 8687 w 12803"/>
              <a:gd name="T47" fmla="*/ 4572 h 12345"/>
              <a:gd name="T48" fmla="*/ 9602 w 12803"/>
              <a:gd name="T49" fmla="*/ 3658 h 12345"/>
              <a:gd name="T50" fmla="*/ 10516 w 12803"/>
              <a:gd name="T51" fmla="*/ 4572 h 12345"/>
              <a:gd name="T52" fmla="*/ 9602 w 12803"/>
              <a:gd name="T53" fmla="*/ 5487 h 12345"/>
              <a:gd name="T54" fmla="*/ 9602 w 12803"/>
              <a:gd name="T55" fmla="*/ 5487 h 12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03" h="12345">
                <a:moveTo>
                  <a:pt x="11888" y="0"/>
                </a:moveTo>
                <a:lnTo>
                  <a:pt x="914" y="0"/>
                </a:lnTo>
                <a:cubicBezTo>
                  <a:pt x="409" y="0"/>
                  <a:pt x="0" y="409"/>
                  <a:pt x="0" y="914"/>
                </a:cubicBezTo>
                <a:lnTo>
                  <a:pt x="0" y="8687"/>
                </a:lnTo>
                <a:cubicBezTo>
                  <a:pt x="0" y="9193"/>
                  <a:pt x="409" y="9602"/>
                  <a:pt x="914" y="9602"/>
                </a:cubicBezTo>
                <a:lnTo>
                  <a:pt x="3201" y="9602"/>
                </a:lnTo>
                <a:lnTo>
                  <a:pt x="3201" y="12345"/>
                </a:lnTo>
                <a:lnTo>
                  <a:pt x="8230" y="9602"/>
                </a:lnTo>
                <a:lnTo>
                  <a:pt x="11888" y="9602"/>
                </a:lnTo>
                <a:cubicBezTo>
                  <a:pt x="12393" y="9602"/>
                  <a:pt x="12803" y="9193"/>
                  <a:pt x="12803" y="8687"/>
                </a:cubicBezTo>
                <a:lnTo>
                  <a:pt x="12803" y="914"/>
                </a:lnTo>
                <a:cubicBezTo>
                  <a:pt x="12803" y="409"/>
                  <a:pt x="12393" y="0"/>
                  <a:pt x="11888" y="0"/>
                </a:cubicBezTo>
                <a:close/>
                <a:moveTo>
                  <a:pt x="3201" y="5487"/>
                </a:moveTo>
                <a:cubicBezTo>
                  <a:pt x="2695" y="5487"/>
                  <a:pt x="2286" y="5077"/>
                  <a:pt x="2286" y="4572"/>
                </a:cubicBezTo>
                <a:cubicBezTo>
                  <a:pt x="2286" y="4067"/>
                  <a:pt x="2695" y="3658"/>
                  <a:pt x="3201" y="3658"/>
                </a:cubicBezTo>
                <a:cubicBezTo>
                  <a:pt x="3706" y="3658"/>
                  <a:pt x="4115" y="4067"/>
                  <a:pt x="4115" y="4572"/>
                </a:cubicBezTo>
                <a:cubicBezTo>
                  <a:pt x="4115" y="5077"/>
                  <a:pt x="3706" y="5487"/>
                  <a:pt x="3201" y="5487"/>
                </a:cubicBezTo>
                <a:close/>
                <a:moveTo>
                  <a:pt x="6401" y="5487"/>
                </a:moveTo>
                <a:cubicBezTo>
                  <a:pt x="5896" y="5487"/>
                  <a:pt x="5487" y="5077"/>
                  <a:pt x="5487" y="4572"/>
                </a:cubicBezTo>
                <a:cubicBezTo>
                  <a:pt x="5487" y="4067"/>
                  <a:pt x="5896" y="3658"/>
                  <a:pt x="6401" y="3658"/>
                </a:cubicBezTo>
                <a:cubicBezTo>
                  <a:pt x="6907" y="3658"/>
                  <a:pt x="7316" y="4067"/>
                  <a:pt x="7316" y="4572"/>
                </a:cubicBezTo>
                <a:cubicBezTo>
                  <a:pt x="7316" y="5077"/>
                  <a:pt x="6907" y="5487"/>
                  <a:pt x="6401" y="5487"/>
                </a:cubicBezTo>
                <a:close/>
                <a:moveTo>
                  <a:pt x="9602" y="5487"/>
                </a:moveTo>
                <a:cubicBezTo>
                  <a:pt x="9097" y="5487"/>
                  <a:pt x="8687" y="5077"/>
                  <a:pt x="8687" y="4572"/>
                </a:cubicBezTo>
                <a:cubicBezTo>
                  <a:pt x="8687" y="4067"/>
                  <a:pt x="9097" y="3658"/>
                  <a:pt x="9602" y="3658"/>
                </a:cubicBezTo>
                <a:cubicBezTo>
                  <a:pt x="10107" y="3658"/>
                  <a:pt x="10516" y="4067"/>
                  <a:pt x="10516" y="4572"/>
                </a:cubicBezTo>
                <a:cubicBezTo>
                  <a:pt x="10516" y="5077"/>
                  <a:pt x="10107" y="5487"/>
                  <a:pt x="9602" y="5487"/>
                </a:cubicBezTo>
                <a:close/>
                <a:moveTo>
                  <a:pt x="9602" y="5487"/>
                </a:moveTo>
                <a:close/>
              </a:path>
            </a:pathLst>
          </a:custGeom>
          <a:solidFill>
            <a:schemeClr val="bg1"/>
          </a:solidFill>
          <a:ln>
            <a:noFill/>
          </a:ln>
        </p:spPr>
      </p:sp>
      <p:sp>
        <p:nvSpPr>
          <p:cNvPr id="60" name="文本"/>
          <p:cNvSpPr>
            <a:spLocks noChangeAspect="1"/>
          </p:cNvSpPr>
          <p:nvPr>
            <p:custDataLst>
              <p:tags r:id="rId31"/>
            </p:custDataLst>
          </p:nvPr>
        </p:nvSpPr>
        <p:spPr bwMode="auto">
          <a:xfrm>
            <a:off x="4985908" y="4664550"/>
            <a:ext cx="609685" cy="609181"/>
          </a:xfrm>
          <a:custGeom>
            <a:avLst/>
            <a:gdLst>
              <a:gd name="T0" fmla="*/ 11212 w 12607"/>
              <a:gd name="T1" fmla="*/ 4855 h 12594"/>
              <a:gd name="T2" fmla="*/ 11019 w 12607"/>
              <a:gd name="T3" fmla="*/ 4855 h 12594"/>
              <a:gd name="T4" fmla="*/ 10644 w 12607"/>
              <a:gd name="T5" fmla="*/ 3981 h 12594"/>
              <a:gd name="T6" fmla="*/ 10796 w 12607"/>
              <a:gd name="T7" fmla="*/ 3830 h 12594"/>
              <a:gd name="T8" fmla="*/ 10796 w 12607"/>
              <a:gd name="T9" fmla="*/ 1864 h 12594"/>
              <a:gd name="T10" fmla="*/ 10755 w 12607"/>
              <a:gd name="T11" fmla="*/ 1823 h 12594"/>
              <a:gd name="T12" fmla="*/ 8781 w 12607"/>
              <a:gd name="T13" fmla="*/ 1823 h 12594"/>
              <a:gd name="T14" fmla="*/ 8611 w 12607"/>
              <a:gd name="T15" fmla="*/ 1992 h 12594"/>
              <a:gd name="T16" fmla="*/ 7729 w 12607"/>
              <a:gd name="T17" fmla="*/ 1634 h 12594"/>
              <a:gd name="T18" fmla="*/ 7729 w 12607"/>
              <a:gd name="T19" fmla="*/ 1390 h 12594"/>
              <a:gd name="T20" fmla="*/ 6333 w 12607"/>
              <a:gd name="T21" fmla="*/ 0 h 12594"/>
              <a:gd name="T22" fmla="*/ 6274 w 12607"/>
              <a:gd name="T23" fmla="*/ 0 h 12594"/>
              <a:gd name="T24" fmla="*/ 4878 w 12607"/>
              <a:gd name="T25" fmla="*/ 1390 h 12594"/>
              <a:gd name="T26" fmla="*/ 4878 w 12607"/>
              <a:gd name="T27" fmla="*/ 1652 h 12594"/>
              <a:gd name="T28" fmla="*/ 4033 w 12607"/>
              <a:gd name="T29" fmla="*/ 2003 h 12594"/>
              <a:gd name="T30" fmla="*/ 3852 w 12607"/>
              <a:gd name="T31" fmla="*/ 1823 h 12594"/>
              <a:gd name="T32" fmla="*/ 1878 w 12607"/>
              <a:gd name="T33" fmla="*/ 1823 h 12594"/>
              <a:gd name="T34" fmla="*/ 1837 w 12607"/>
              <a:gd name="T35" fmla="*/ 1864 h 12594"/>
              <a:gd name="T36" fmla="*/ 1837 w 12607"/>
              <a:gd name="T37" fmla="*/ 3830 h 12594"/>
              <a:gd name="T38" fmla="*/ 2012 w 12607"/>
              <a:gd name="T39" fmla="*/ 4004 h 12594"/>
              <a:gd name="T40" fmla="*/ 1650 w 12607"/>
              <a:gd name="T41" fmla="*/ 4855 h 12594"/>
              <a:gd name="T42" fmla="*/ 1396 w 12607"/>
              <a:gd name="T43" fmla="*/ 4855 h 12594"/>
              <a:gd name="T44" fmla="*/ 0 w 12607"/>
              <a:gd name="T45" fmla="*/ 6245 h 12594"/>
              <a:gd name="T46" fmla="*/ 0 w 12607"/>
              <a:gd name="T47" fmla="*/ 6304 h 12594"/>
              <a:gd name="T48" fmla="*/ 1396 w 12607"/>
              <a:gd name="T49" fmla="*/ 7694 h 12594"/>
              <a:gd name="T50" fmla="*/ 1618 w 12607"/>
              <a:gd name="T51" fmla="*/ 7694 h 12594"/>
              <a:gd name="T52" fmla="*/ 1983 w 12607"/>
              <a:gd name="T53" fmla="*/ 8593 h 12594"/>
              <a:gd name="T54" fmla="*/ 1814 w 12607"/>
              <a:gd name="T55" fmla="*/ 8761 h 12594"/>
              <a:gd name="T56" fmla="*/ 1814 w 12607"/>
              <a:gd name="T57" fmla="*/ 10728 h 12594"/>
              <a:gd name="T58" fmla="*/ 1855 w 12607"/>
              <a:gd name="T59" fmla="*/ 10769 h 12594"/>
              <a:gd name="T60" fmla="*/ 3829 w 12607"/>
              <a:gd name="T61" fmla="*/ 10769 h 12594"/>
              <a:gd name="T62" fmla="*/ 3981 w 12607"/>
              <a:gd name="T63" fmla="*/ 10618 h 12594"/>
              <a:gd name="T64" fmla="*/ 4878 w 12607"/>
              <a:gd name="T65" fmla="*/ 10999 h 12594"/>
              <a:gd name="T66" fmla="*/ 4878 w 12607"/>
              <a:gd name="T67" fmla="*/ 11204 h 12594"/>
              <a:gd name="T68" fmla="*/ 6274 w 12607"/>
              <a:gd name="T69" fmla="*/ 12594 h 12594"/>
              <a:gd name="T70" fmla="*/ 6333 w 12607"/>
              <a:gd name="T71" fmla="*/ 12594 h 12594"/>
              <a:gd name="T72" fmla="*/ 7729 w 12607"/>
              <a:gd name="T73" fmla="*/ 11204 h 12594"/>
              <a:gd name="T74" fmla="*/ 7729 w 12607"/>
              <a:gd name="T75" fmla="*/ 11016 h 12594"/>
              <a:gd name="T76" fmla="*/ 8664 w 12607"/>
              <a:gd name="T77" fmla="*/ 10630 h 12594"/>
              <a:gd name="T78" fmla="*/ 8803 w 12607"/>
              <a:gd name="T79" fmla="*/ 10769 h 12594"/>
              <a:gd name="T80" fmla="*/ 10777 w 12607"/>
              <a:gd name="T81" fmla="*/ 10769 h 12594"/>
              <a:gd name="T82" fmla="*/ 10819 w 12607"/>
              <a:gd name="T83" fmla="*/ 10728 h 12594"/>
              <a:gd name="T84" fmla="*/ 10819 w 12607"/>
              <a:gd name="T85" fmla="*/ 8761 h 12594"/>
              <a:gd name="T86" fmla="*/ 10673 w 12607"/>
              <a:gd name="T87" fmla="*/ 8616 h 12594"/>
              <a:gd name="T88" fmla="*/ 11051 w 12607"/>
              <a:gd name="T89" fmla="*/ 7694 h 12594"/>
              <a:gd name="T90" fmla="*/ 11211 w 12607"/>
              <a:gd name="T91" fmla="*/ 7694 h 12594"/>
              <a:gd name="T92" fmla="*/ 12607 w 12607"/>
              <a:gd name="T93" fmla="*/ 6304 h 12594"/>
              <a:gd name="T94" fmla="*/ 12607 w 12607"/>
              <a:gd name="T95" fmla="*/ 6245 h 12594"/>
              <a:gd name="T96" fmla="*/ 11212 w 12607"/>
              <a:gd name="T97" fmla="*/ 4855 h 12594"/>
              <a:gd name="T98" fmla="*/ 6337 w 12607"/>
              <a:gd name="T99" fmla="*/ 8498 h 12594"/>
              <a:gd name="T100" fmla="*/ 4152 w 12607"/>
              <a:gd name="T101" fmla="*/ 6323 h 12594"/>
              <a:gd name="T102" fmla="*/ 6337 w 12607"/>
              <a:gd name="T103" fmla="*/ 4146 h 12594"/>
              <a:gd name="T104" fmla="*/ 8521 w 12607"/>
              <a:gd name="T105" fmla="*/ 6323 h 12594"/>
              <a:gd name="T106" fmla="*/ 6337 w 12607"/>
              <a:gd name="T107" fmla="*/ 8498 h 12594"/>
              <a:gd name="T108" fmla="*/ 6337 w 12607"/>
              <a:gd name="T109" fmla="*/ 8498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7" h="12594">
                <a:moveTo>
                  <a:pt x="11212" y="4855"/>
                </a:moveTo>
                <a:lnTo>
                  <a:pt x="11019" y="4855"/>
                </a:lnTo>
                <a:cubicBezTo>
                  <a:pt x="10923" y="4550"/>
                  <a:pt x="10796" y="4258"/>
                  <a:pt x="10644" y="3981"/>
                </a:cubicBezTo>
                <a:lnTo>
                  <a:pt x="10796" y="3830"/>
                </a:lnTo>
                <a:cubicBezTo>
                  <a:pt x="11341" y="3287"/>
                  <a:pt x="11341" y="2407"/>
                  <a:pt x="10796" y="1864"/>
                </a:cubicBezTo>
                <a:lnTo>
                  <a:pt x="10755" y="1823"/>
                </a:lnTo>
                <a:cubicBezTo>
                  <a:pt x="10209" y="1279"/>
                  <a:pt x="9326" y="1279"/>
                  <a:pt x="8781" y="1823"/>
                </a:cubicBezTo>
                <a:lnTo>
                  <a:pt x="8611" y="1992"/>
                </a:lnTo>
                <a:cubicBezTo>
                  <a:pt x="8332" y="1846"/>
                  <a:pt x="8037" y="1725"/>
                  <a:pt x="7729" y="1634"/>
                </a:cubicBezTo>
                <a:lnTo>
                  <a:pt x="7729" y="1390"/>
                </a:lnTo>
                <a:cubicBezTo>
                  <a:pt x="7729" y="622"/>
                  <a:pt x="7104" y="0"/>
                  <a:pt x="6333" y="0"/>
                </a:cubicBezTo>
                <a:lnTo>
                  <a:pt x="6274" y="0"/>
                </a:lnTo>
                <a:cubicBezTo>
                  <a:pt x="5503" y="0"/>
                  <a:pt x="4878" y="622"/>
                  <a:pt x="4878" y="1390"/>
                </a:cubicBezTo>
                <a:lnTo>
                  <a:pt x="4878" y="1652"/>
                </a:lnTo>
                <a:cubicBezTo>
                  <a:pt x="4584" y="1742"/>
                  <a:pt x="4301" y="1861"/>
                  <a:pt x="4033" y="2003"/>
                </a:cubicBezTo>
                <a:lnTo>
                  <a:pt x="3852" y="1823"/>
                </a:lnTo>
                <a:cubicBezTo>
                  <a:pt x="3307" y="1280"/>
                  <a:pt x="2423" y="1280"/>
                  <a:pt x="1878" y="1823"/>
                </a:cubicBezTo>
                <a:lnTo>
                  <a:pt x="1837" y="1864"/>
                </a:lnTo>
                <a:cubicBezTo>
                  <a:pt x="1292" y="2407"/>
                  <a:pt x="1292" y="3287"/>
                  <a:pt x="1837" y="3830"/>
                </a:cubicBezTo>
                <a:lnTo>
                  <a:pt x="2012" y="4004"/>
                </a:lnTo>
                <a:cubicBezTo>
                  <a:pt x="1865" y="4274"/>
                  <a:pt x="1743" y="4558"/>
                  <a:pt x="1650" y="4855"/>
                </a:cubicBezTo>
                <a:lnTo>
                  <a:pt x="1396" y="4855"/>
                </a:lnTo>
                <a:cubicBezTo>
                  <a:pt x="625" y="4855"/>
                  <a:pt x="0" y="5478"/>
                  <a:pt x="0" y="6245"/>
                </a:cubicBezTo>
                <a:lnTo>
                  <a:pt x="0" y="6304"/>
                </a:lnTo>
                <a:cubicBezTo>
                  <a:pt x="0" y="7072"/>
                  <a:pt x="625" y="7694"/>
                  <a:pt x="1396" y="7694"/>
                </a:cubicBezTo>
                <a:lnTo>
                  <a:pt x="1618" y="7694"/>
                </a:lnTo>
                <a:cubicBezTo>
                  <a:pt x="1710" y="8008"/>
                  <a:pt x="1833" y="8308"/>
                  <a:pt x="1983" y="8593"/>
                </a:cubicBezTo>
                <a:lnTo>
                  <a:pt x="1814" y="8761"/>
                </a:lnTo>
                <a:cubicBezTo>
                  <a:pt x="1269" y="9304"/>
                  <a:pt x="1269" y="10185"/>
                  <a:pt x="1814" y="10728"/>
                </a:cubicBezTo>
                <a:lnTo>
                  <a:pt x="1855" y="10769"/>
                </a:lnTo>
                <a:cubicBezTo>
                  <a:pt x="2400" y="11312"/>
                  <a:pt x="3284" y="11312"/>
                  <a:pt x="3829" y="10769"/>
                </a:cubicBezTo>
                <a:lnTo>
                  <a:pt x="3981" y="10618"/>
                </a:lnTo>
                <a:cubicBezTo>
                  <a:pt x="4264" y="10773"/>
                  <a:pt x="4564" y="10902"/>
                  <a:pt x="4878" y="10999"/>
                </a:cubicBezTo>
                <a:lnTo>
                  <a:pt x="4878" y="11204"/>
                </a:lnTo>
                <a:cubicBezTo>
                  <a:pt x="4878" y="11972"/>
                  <a:pt x="5503" y="12594"/>
                  <a:pt x="6274" y="12594"/>
                </a:cubicBezTo>
                <a:lnTo>
                  <a:pt x="6333" y="12594"/>
                </a:lnTo>
                <a:cubicBezTo>
                  <a:pt x="7104" y="12594"/>
                  <a:pt x="7729" y="11972"/>
                  <a:pt x="7729" y="11204"/>
                </a:cubicBezTo>
                <a:lnTo>
                  <a:pt x="7729" y="11016"/>
                </a:lnTo>
                <a:cubicBezTo>
                  <a:pt x="8056" y="10920"/>
                  <a:pt x="8368" y="10788"/>
                  <a:pt x="8664" y="10630"/>
                </a:cubicBezTo>
                <a:lnTo>
                  <a:pt x="8803" y="10769"/>
                </a:lnTo>
                <a:cubicBezTo>
                  <a:pt x="9348" y="11312"/>
                  <a:pt x="10233" y="11312"/>
                  <a:pt x="10777" y="10769"/>
                </a:cubicBezTo>
                <a:lnTo>
                  <a:pt x="10819" y="10728"/>
                </a:lnTo>
                <a:cubicBezTo>
                  <a:pt x="11364" y="10185"/>
                  <a:pt x="11364" y="9304"/>
                  <a:pt x="10819" y="8761"/>
                </a:cubicBezTo>
                <a:lnTo>
                  <a:pt x="10673" y="8616"/>
                </a:lnTo>
                <a:cubicBezTo>
                  <a:pt x="10828" y="8324"/>
                  <a:pt x="10956" y="8017"/>
                  <a:pt x="11051" y="7694"/>
                </a:cubicBezTo>
                <a:lnTo>
                  <a:pt x="11211" y="7694"/>
                </a:lnTo>
                <a:cubicBezTo>
                  <a:pt x="11982" y="7694"/>
                  <a:pt x="12607" y="7071"/>
                  <a:pt x="12607" y="6304"/>
                </a:cubicBezTo>
                <a:lnTo>
                  <a:pt x="12607" y="6245"/>
                </a:lnTo>
                <a:cubicBezTo>
                  <a:pt x="12607" y="5477"/>
                  <a:pt x="11982" y="4855"/>
                  <a:pt x="11212" y="4855"/>
                </a:cubicBezTo>
                <a:close/>
                <a:moveTo>
                  <a:pt x="6337" y="8498"/>
                </a:moveTo>
                <a:cubicBezTo>
                  <a:pt x="5130" y="8498"/>
                  <a:pt x="4152" y="7524"/>
                  <a:pt x="4152" y="6323"/>
                </a:cubicBezTo>
                <a:cubicBezTo>
                  <a:pt x="4152" y="5120"/>
                  <a:pt x="5130" y="4146"/>
                  <a:pt x="6337" y="4146"/>
                </a:cubicBezTo>
                <a:cubicBezTo>
                  <a:pt x="7544" y="4146"/>
                  <a:pt x="8521" y="5120"/>
                  <a:pt x="8521" y="6323"/>
                </a:cubicBezTo>
                <a:cubicBezTo>
                  <a:pt x="8521" y="7524"/>
                  <a:pt x="7544" y="8498"/>
                  <a:pt x="6337" y="8498"/>
                </a:cubicBezTo>
                <a:close/>
                <a:moveTo>
                  <a:pt x="6337" y="8498"/>
                </a:moveTo>
                <a:close/>
              </a:path>
            </a:pathLst>
          </a:custGeom>
          <a:solidFill>
            <a:schemeClr val="bg1"/>
          </a:solidFill>
          <a:ln>
            <a:noFill/>
          </a:ln>
        </p:spPr>
      </p:sp>
      <p:sp>
        <p:nvSpPr>
          <p:cNvPr id="61" name="文本"/>
          <p:cNvSpPr>
            <a:spLocks noChangeAspect="1"/>
          </p:cNvSpPr>
          <p:nvPr>
            <p:custDataLst>
              <p:tags r:id="rId32"/>
            </p:custDataLst>
          </p:nvPr>
        </p:nvSpPr>
        <p:spPr bwMode="auto">
          <a:xfrm>
            <a:off x="6791228" y="1610809"/>
            <a:ext cx="565985" cy="609685"/>
          </a:xfrm>
          <a:custGeom>
            <a:avLst/>
            <a:gdLst>
              <a:gd name="T0" fmla="*/ 10712 w 11708"/>
              <a:gd name="T1" fmla="*/ 21 h 12613"/>
              <a:gd name="T2" fmla="*/ 10456 w 11708"/>
              <a:gd name="T3" fmla="*/ 20 h 12613"/>
              <a:gd name="T4" fmla="*/ 10325 w 11708"/>
              <a:gd name="T5" fmla="*/ 47 h 12613"/>
              <a:gd name="T6" fmla="*/ 9395 w 11708"/>
              <a:gd name="T7" fmla="*/ 1216 h 12613"/>
              <a:gd name="T8" fmla="*/ 8433 w 11708"/>
              <a:gd name="T9" fmla="*/ 976 h 12613"/>
              <a:gd name="T10" fmla="*/ 7046 w 11708"/>
              <a:gd name="T11" fmla="*/ 1083 h 12613"/>
              <a:gd name="T12" fmla="*/ 4358 w 11708"/>
              <a:gd name="T13" fmla="*/ 2553 h 12613"/>
              <a:gd name="T14" fmla="*/ 3333 w 11708"/>
              <a:gd name="T15" fmla="*/ 3342 h 12613"/>
              <a:gd name="T16" fmla="*/ 1854 w 11708"/>
              <a:gd name="T17" fmla="*/ 3755 h 12613"/>
              <a:gd name="T18" fmla="*/ 728 w 11708"/>
              <a:gd name="T19" fmla="*/ 4023 h 12613"/>
              <a:gd name="T20" fmla="*/ 53 w 11708"/>
              <a:gd name="T21" fmla="*/ 4850 h 12613"/>
              <a:gd name="T22" fmla="*/ 32 w 11708"/>
              <a:gd name="T23" fmla="*/ 4916 h 12613"/>
              <a:gd name="T24" fmla="*/ 14 w 11708"/>
              <a:gd name="T25" fmla="*/ 4929 h 12613"/>
              <a:gd name="T26" fmla="*/ 0 w 11708"/>
              <a:gd name="T27" fmla="*/ 5056 h 12613"/>
              <a:gd name="T28" fmla="*/ 0 w 11708"/>
              <a:gd name="T29" fmla="*/ 5084 h 12613"/>
              <a:gd name="T30" fmla="*/ 0 w 11708"/>
              <a:gd name="T31" fmla="*/ 5282 h 12613"/>
              <a:gd name="T32" fmla="*/ 0 w 11708"/>
              <a:gd name="T33" fmla="*/ 5311 h 12613"/>
              <a:gd name="T34" fmla="*/ 15 w 11708"/>
              <a:gd name="T35" fmla="*/ 5466 h 12613"/>
              <a:gd name="T36" fmla="*/ 32 w 11708"/>
              <a:gd name="T37" fmla="*/ 5479 h 12613"/>
              <a:gd name="T38" fmla="*/ 320 w 11708"/>
              <a:gd name="T39" fmla="*/ 6494 h 12613"/>
              <a:gd name="T40" fmla="*/ 1657 w 11708"/>
              <a:gd name="T41" fmla="*/ 8578 h 12613"/>
              <a:gd name="T42" fmla="*/ 4450 w 11708"/>
              <a:gd name="T43" fmla="*/ 10985 h 12613"/>
              <a:gd name="T44" fmla="*/ 6401 w 11708"/>
              <a:gd name="T45" fmla="*/ 11632 h 12613"/>
              <a:gd name="T46" fmla="*/ 7491 w 11708"/>
              <a:gd name="T47" fmla="*/ 11224 h 12613"/>
              <a:gd name="T48" fmla="*/ 7750 w 11708"/>
              <a:gd name="T49" fmla="*/ 10617 h 12613"/>
              <a:gd name="T50" fmla="*/ 8144 w 11708"/>
              <a:gd name="T51" fmla="*/ 9057 h 12613"/>
              <a:gd name="T52" fmla="*/ 8945 w 11708"/>
              <a:gd name="T53" fmla="*/ 7679 h 12613"/>
              <a:gd name="T54" fmla="*/ 10341 w 11708"/>
              <a:gd name="T55" fmla="*/ 5606 h 12613"/>
              <a:gd name="T56" fmla="*/ 10610 w 11708"/>
              <a:gd name="T57" fmla="*/ 2746 h 12613"/>
              <a:gd name="T58" fmla="*/ 10473 w 11708"/>
              <a:gd name="T59" fmla="*/ 2318 h 12613"/>
              <a:gd name="T60" fmla="*/ 11658 w 11708"/>
              <a:gd name="T61" fmla="*/ 1351 h 12613"/>
              <a:gd name="T62" fmla="*/ 11683 w 11708"/>
              <a:gd name="T63" fmla="*/ 1246 h 12613"/>
              <a:gd name="T64" fmla="*/ 11683 w 11708"/>
              <a:gd name="T65" fmla="*/ 1001 h 12613"/>
              <a:gd name="T66" fmla="*/ 10712 w 11708"/>
              <a:gd name="T67" fmla="*/ 21 h 12613"/>
              <a:gd name="T68" fmla="*/ 8713 w 11708"/>
              <a:gd name="T69" fmla="*/ 2115 h 12613"/>
              <a:gd name="T70" fmla="*/ 6525 w 11708"/>
              <a:gd name="T71" fmla="*/ 3424 h 12613"/>
              <a:gd name="T72" fmla="*/ 4830 w 11708"/>
              <a:gd name="T73" fmla="*/ 5301 h 12613"/>
              <a:gd name="T74" fmla="*/ 2957 w 11708"/>
              <a:gd name="T75" fmla="*/ 6660 h 12613"/>
              <a:gd name="T76" fmla="*/ 2478 w 11708"/>
              <a:gd name="T77" fmla="*/ 6777 h 12613"/>
              <a:gd name="T78" fmla="*/ 2124 w 11708"/>
              <a:gd name="T79" fmla="*/ 6695 h 12613"/>
              <a:gd name="T80" fmla="*/ 1497 w 11708"/>
              <a:gd name="T81" fmla="*/ 5850 h 12613"/>
              <a:gd name="T82" fmla="*/ 1467 w 11708"/>
              <a:gd name="T83" fmla="*/ 5684 h 12613"/>
              <a:gd name="T84" fmla="*/ 1554 w 11708"/>
              <a:gd name="T85" fmla="*/ 5585 h 12613"/>
              <a:gd name="T86" fmla="*/ 3506 w 11708"/>
              <a:gd name="T87" fmla="*/ 5044 h 12613"/>
              <a:gd name="T88" fmla="*/ 5285 w 11708"/>
              <a:gd name="T89" fmla="*/ 3681 h 12613"/>
              <a:gd name="T90" fmla="*/ 6672 w 11708"/>
              <a:gd name="T91" fmla="*/ 2456 h 12613"/>
              <a:gd name="T92" fmla="*/ 8576 w 11708"/>
              <a:gd name="T93" fmla="*/ 2025 h 12613"/>
              <a:gd name="T94" fmla="*/ 8712 w 11708"/>
              <a:gd name="T95" fmla="*/ 2060 h 12613"/>
              <a:gd name="T96" fmla="*/ 8713 w 11708"/>
              <a:gd name="T97" fmla="*/ 2115 h 12613"/>
              <a:gd name="T98" fmla="*/ 10542 w 11708"/>
              <a:gd name="T99" fmla="*/ 1734 h 12613"/>
              <a:gd name="T100" fmla="*/ 9969 w 11708"/>
              <a:gd name="T101" fmla="*/ 1170 h 12613"/>
              <a:gd name="T102" fmla="*/ 10533 w 11708"/>
              <a:gd name="T103" fmla="*/ 598 h 12613"/>
              <a:gd name="T104" fmla="*/ 11105 w 11708"/>
              <a:gd name="T105" fmla="*/ 1161 h 12613"/>
              <a:gd name="T106" fmla="*/ 10542 w 11708"/>
              <a:gd name="T107" fmla="*/ 1734 h 12613"/>
              <a:gd name="T108" fmla="*/ 4679 w 11708"/>
              <a:gd name="T109" fmla="*/ 11663 h 12613"/>
              <a:gd name="T110" fmla="*/ 3078 w 11708"/>
              <a:gd name="T111" fmla="*/ 10636 h 12613"/>
              <a:gd name="T112" fmla="*/ 2902 w 11708"/>
              <a:gd name="T113" fmla="*/ 10642 h 12613"/>
              <a:gd name="T114" fmla="*/ 2568 w 11708"/>
              <a:gd name="T115" fmla="*/ 11810 h 12613"/>
              <a:gd name="T116" fmla="*/ 3422 w 11708"/>
              <a:gd name="T117" fmla="*/ 12610 h 12613"/>
              <a:gd name="T118" fmla="*/ 3848 w 11708"/>
              <a:gd name="T119" fmla="*/ 12613 h 12613"/>
              <a:gd name="T120" fmla="*/ 4739 w 11708"/>
              <a:gd name="T121" fmla="*/ 11817 h 12613"/>
              <a:gd name="T122" fmla="*/ 4679 w 11708"/>
              <a:gd name="T123" fmla="*/ 11663 h 12613"/>
              <a:gd name="T124" fmla="*/ 4679 w 11708"/>
              <a:gd name="T125" fmla="*/ 11663 h 1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08" h="12613">
                <a:moveTo>
                  <a:pt x="10712" y="21"/>
                </a:moveTo>
                <a:cubicBezTo>
                  <a:pt x="10627" y="18"/>
                  <a:pt x="10542" y="19"/>
                  <a:pt x="10456" y="20"/>
                </a:cubicBezTo>
                <a:cubicBezTo>
                  <a:pt x="10427" y="66"/>
                  <a:pt x="10358" y="9"/>
                  <a:pt x="10325" y="47"/>
                </a:cubicBezTo>
                <a:cubicBezTo>
                  <a:pt x="9728" y="203"/>
                  <a:pt x="9429" y="599"/>
                  <a:pt x="9395" y="1216"/>
                </a:cubicBezTo>
                <a:cubicBezTo>
                  <a:pt x="9078" y="1094"/>
                  <a:pt x="8763" y="1010"/>
                  <a:pt x="8433" y="976"/>
                </a:cubicBezTo>
                <a:cubicBezTo>
                  <a:pt x="7963" y="927"/>
                  <a:pt x="7502" y="974"/>
                  <a:pt x="7046" y="1083"/>
                </a:cubicBezTo>
                <a:cubicBezTo>
                  <a:pt x="6018" y="1331"/>
                  <a:pt x="5143" y="1861"/>
                  <a:pt x="4358" y="2553"/>
                </a:cubicBezTo>
                <a:cubicBezTo>
                  <a:pt x="4034" y="2839"/>
                  <a:pt x="3739" y="3160"/>
                  <a:pt x="3333" y="3342"/>
                </a:cubicBezTo>
                <a:cubicBezTo>
                  <a:pt x="2859" y="3553"/>
                  <a:pt x="2356" y="3651"/>
                  <a:pt x="1854" y="3755"/>
                </a:cubicBezTo>
                <a:cubicBezTo>
                  <a:pt x="1476" y="3833"/>
                  <a:pt x="1095" y="3895"/>
                  <a:pt x="728" y="4023"/>
                </a:cubicBezTo>
                <a:cubicBezTo>
                  <a:pt x="331" y="4162"/>
                  <a:pt x="116" y="4442"/>
                  <a:pt x="53" y="4850"/>
                </a:cubicBezTo>
                <a:cubicBezTo>
                  <a:pt x="50" y="4873"/>
                  <a:pt x="39" y="4894"/>
                  <a:pt x="32" y="4916"/>
                </a:cubicBezTo>
                <a:cubicBezTo>
                  <a:pt x="26" y="4925"/>
                  <a:pt x="20" y="4930"/>
                  <a:pt x="14" y="4929"/>
                </a:cubicBezTo>
                <a:cubicBezTo>
                  <a:pt x="9" y="4971"/>
                  <a:pt x="26" y="5016"/>
                  <a:pt x="0" y="5056"/>
                </a:cubicBezTo>
                <a:lnTo>
                  <a:pt x="0" y="5084"/>
                </a:lnTo>
                <a:cubicBezTo>
                  <a:pt x="22" y="5150"/>
                  <a:pt x="22" y="5216"/>
                  <a:pt x="0" y="5282"/>
                </a:cubicBezTo>
                <a:lnTo>
                  <a:pt x="0" y="5311"/>
                </a:lnTo>
                <a:cubicBezTo>
                  <a:pt x="28" y="5360"/>
                  <a:pt x="8" y="5415"/>
                  <a:pt x="15" y="5466"/>
                </a:cubicBezTo>
                <a:cubicBezTo>
                  <a:pt x="20" y="5466"/>
                  <a:pt x="26" y="5470"/>
                  <a:pt x="32" y="5479"/>
                </a:cubicBezTo>
                <a:cubicBezTo>
                  <a:pt x="100" y="5825"/>
                  <a:pt x="182" y="6167"/>
                  <a:pt x="320" y="6494"/>
                </a:cubicBezTo>
                <a:cubicBezTo>
                  <a:pt x="644" y="7267"/>
                  <a:pt x="1112" y="7948"/>
                  <a:pt x="1657" y="8578"/>
                </a:cubicBezTo>
                <a:cubicBezTo>
                  <a:pt x="2469" y="9518"/>
                  <a:pt x="3370" y="10357"/>
                  <a:pt x="4450" y="10985"/>
                </a:cubicBezTo>
                <a:cubicBezTo>
                  <a:pt x="5053" y="11336"/>
                  <a:pt x="5689" y="11607"/>
                  <a:pt x="6401" y="11632"/>
                </a:cubicBezTo>
                <a:cubicBezTo>
                  <a:pt x="6815" y="11647"/>
                  <a:pt x="7216" y="11591"/>
                  <a:pt x="7491" y="11224"/>
                </a:cubicBezTo>
                <a:cubicBezTo>
                  <a:pt x="7625" y="11045"/>
                  <a:pt x="7691" y="10831"/>
                  <a:pt x="7750" y="10617"/>
                </a:cubicBezTo>
                <a:cubicBezTo>
                  <a:pt x="7892" y="10100"/>
                  <a:pt x="7986" y="9571"/>
                  <a:pt x="8144" y="9057"/>
                </a:cubicBezTo>
                <a:cubicBezTo>
                  <a:pt x="8305" y="8535"/>
                  <a:pt x="8558" y="8071"/>
                  <a:pt x="8945" y="7679"/>
                </a:cubicBezTo>
                <a:cubicBezTo>
                  <a:pt x="9538" y="7075"/>
                  <a:pt x="10019" y="6392"/>
                  <a:pt x="10341" y="5606"/>
                </a:cubicBezTo>
                <a:cubicBezTo>
                  <a:pt x="10720" y="4681"/>
                  <a:pt x="10862" y="3731"/>
                  <a:pt x="10610" y="2746"/>
                </a:cubicBezTo>
                <a:cubicBezTo>
                  <a:pt x="10573" y="2601"/>
                  <a:pt x="10519" y="2460"/>
                  <a:pt x="10473" y="2318"/>
                </a:cubicBezTo>
                <a:cubicBezTo>
                  <a:pt x="11208" y="2202"/>
                  <a:pt x="11536" y="1935"/>
                  <a:pt x="11658" y="1351"/>
                </a:cubicBezTo>
                <a:cubicBezTo>
                  <a:pt x="11687" y="1326"/>
                  <a:pt x="11649" y="1269"/>
                  <a:pt x="11683" y="1246"/>
                </a:cubicBezTo>
                <a:lnTo>
                  <a:pt x="11683" y="1001"/>
                </a:lnTo>
                <a:cubicBezTo>
                  <a:pt x="11708" y="530"/>
                  <a:pt x="11169" y="0"/>
                  <a:pt x="10712" y="21"/>
                </a:cubicBezTo>
                <a:close/>
                <a:moveTo>
                  <a:pt x="8713" y="2115"/>
                </a:moveTo>
                <a:cubicBezTo>
                  <a:pt x="7823" y="2284"/>
                  <a:pt x="7160" y="2834"/>
                  <a:pt x="6525" y="3424"/>
                </a:cubicBezTo>
                <a:cubicBezTo>
                  <a:pt x="5905" y="3999"/>
                  <a:pt x="5362" y="4646"/>
                  <a:pt x="4830" y="5301"/>
                </a:cubicBezTo>
                <a:cubicBezTo>
                  <a:pt x="4327" y="5921"/>
                  <a:pt x="3724" y="6405"/>
                  <a:pt x="2957" y="6660"/>
                </a:cubicBezTo>
                <a:cubicBezTo>
                  <a:pt x="2802" y="6712"/>
                  <a:pt x="2638" y="6740"/>
                  <a:pt x="2478" y="6777"/>
                </a:cubicBezTo>
                <a:cubicBezTo>
                  <a:pt x="2347" y="6807"/>
                  <a:pt x="2235" y="6776"/>
                  <a:pt x="2124" y="6695"/>
                </a:cubicBezTo>
                <a:cubicBezTo>
                  <a:pt x="1826" y="6477"/>
                  <a:pt x="1597" y="6212"/>
                  <a:pt x="1497" y="5850"/>
                </a:cubicBezTo>
                <a:cubicBezTo>
                  <a:pt x="1482" y="5796"/>
                  <a:pt x="1476" y="5739"/>
                  <a:pt x="1467" y="5684"/>
                </a:cubicBezTo>
                <a:cubicBezTo>
                  <a:pt x="1456" y="5615"/>
                  <a:pt x="1473" y="5584"/>
                  <a:pt x="1554" y="5585"/>
                </a:cubicBezTo>
                <a:cubicBezTo>
                  <a:pt x="2257" y="5596"/>
                  <a:pt x="2897" y="5370"/>
                  <a:pt x="3506" y="5044"/>
                </a:cubicBezTo>
                <a:cubicBezTo>
                  <a:pt x="4172" y="4686"/>
                  <a:pt x="4738" y="4197"/>
                  <a:pt x="5285" y="3681"/>
                </a:cubicBezTo>
                <a:cubicBezTo>
                  <a:pt x="5733" y="3257"/>
                  <a:pt x="6159" y="2807"/>
                  <a:pt x="6672" y="2456"/>
                </a:cubicBezTo>
                <a:cubicBezTo>
                  <a:pt x="7250" y="2059"/>
                  <a:pt x="7882" y="1903"/>
                  <a:pt x="8576" y="2025"/>
                </a:cubicBezTo>
                <a:cubicBezTo>
                  <a:pt x="8622" y="2033"/>
                  <a:pt x="8667" y="2048"/>
                  <a:pt x="8712" y="2060"/>
                </a:cubicBezTo>
                <a:cubicBezTo>
                  <a:pt x="8730" y="2078"/>
                  <a:pt x="8729" y="2096"/>
                  <a:pt x="8713" y="2115"/>
                </a:cubicBezTo>
                <a:close/>
                <a:moveTo>
                  <a:pt x="10542" y="1734"/>
                </a:moveTo>
                <a:cubicBezTo>
                  <a:pt x="10236" y="1738"/>
                  <a:pt x="9974" y="1480"/>
                  <a:pt x="9969" y="1170"/>
                </a:cubicBezTo>
                <a:cubicBezTo>
                  <a:pt x="9965" y="863"/>
                  <a:pt x="10223" y="602"/>
                  <a:pt x="10533" y="598"/>
                </a:cubicBezTo>
                <a:cubicBezTo>
                  <a:pt x="10843" y="595"/>
                  <a:pt x="11101" y="849"/>
                  <a:pt x="11105" y="1161"/>
                </a:cubicBezTo>
                <a:cubicBezTo>
                  <a:pt x="11109" y="1469"/>
                  <a:pt x="10852" y="1730"/>
                  <a:pt x="10542" y="1734"/>
                </a:cubicBezTo>
                <a:close/>
                <a:moveTo>
                  <a:pt x="4679" y="11663"/>
                </a:moveTo>
                <a:cubicBezTo>
                  <a:pt x="4101" y="11390"/>
                  <a:pt x="3575" y="11034"/>
                  <a:pt x="3078" y="10636"/>
                </a:cubicBezTo>
                <a:cubicBezTo>
                  <a:pt x="3007" y="10579"/>
                  <a:pt x="2963" y="10583"/>
                  <a:pt x="2902" y="10642"/>
                </a:cubicBezTo>
                <a:cubicBezTo>
                  <a:pt x="2563" y="10967"/>
                  <a:pt x="2436" y="11355"/>
                  <a:pt x="2568" y="11810"/>
                </a:cubicBezTo>
                <a:cubicBezTo>
                  <a:pt x="2693" y="12243"/>
                  <a:pt x="2998" y="12493"/>
                  <a:pt x="3422" y="12610"/>
                </a:cubicBezTo>
                <a:cubicBezTo>
                  <a:pt x="3564" y="12611"/>
                  <a:pt x="3706" y="12612"/>
                  <a:pt x="3848" y="12613"/>
                </a:cubicBezTo>
                <a:cubicBezTo>
                  <a:pt x="4294" y="12515"/>
                  <a:pt x="4594" y="12254"/>
                  <a:pt x="4739" y="11817"/>
                </a:cubicBezTo>
                <a:cubicBezTo>
                  <a:pt x="4763" y="11744"/>
                  <a:pt x="4760" y="11701"/>
                  <a:pt x="4679" y="11663"/>
                </a:cubicBezTo>
                <a:close/>
                <a:moveTo>
                  <a:pt x="4679" y="11663"/>
                </a:moveTo>
                <a:close/>
              </a:path>
            </a:pathLst>
          </a:custGeom>
          <a:solidFill>
            <a:schemeClr val="bg1"/>
          </a:solidFill>
          <a:ln>
            <a:noFill/>
          </a:ln>
        </p:spPr>
      </p:sp>
      <p:sp>
        <p:nvSpPr>
          <p:cNvPr id="4" name="文本框 3"/>
          <p:cNvSpPr txBox="1"/>
          <p:nvPr/>
        </p:nvSpPr>
        <p:spPr>
          <a:xfrm>
            <a:off x="4458335" y="198755"/>
            <a:ext cx="3486785" cy="645160"/>
          </a:xfrm>
          <a:prstGeom prst="rect">
            <a:avLst/>
          </a:prstGeom>
          <a:noFill/>
        </p:spPr>
        <p:txBody>
          <a:bodyPr wrap="square" rtlCol="0">
            <a:spAutoFit/>
          </a:bodyPr>
          <a:p>
            <a:pPr algn="dist"/>
            <a:r>
              <a:rPr lang="zh-CN" altLang="en-US" sz="3600" b="1">
                <a:solidFill>
                  <a:srgbClr val="C20000"/>
                </a:solidFill>
                <a:latin typeface="汉仪文黑-75简" panose="00020600040101010101" charset="-122"/>
                <a:ea typeface="汉仪文黑-75简" panose="00020600040101010101" charset="-122"/>
                <a:cs typeface="汉仪文黑-45简" panose="00020600040101010101" charset="-122"/>
              </a:rPr>
              <a:t>质量月重点安排</a:t>
            </a:r>
            <a:endParaRPr lang="zh-CN" altLang="en-US" sz="3600" b="1">
              <a:solidFill>
                <a:srgbClr val="C20000"/>
              </a:solidFill>
              <a:latin typeface="汉仪文黑-75简" panose="00020600040101010101" charset="-122"/>
              <a:ea typeface="汉仪文黑-75简" panose="0002060004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custDataLst>
              <p:tags r:id="rId1"/>
            </p:custDataLst>
          </p:nvPr>
        </p:nvGrpSpPr>
        <p:grpSpPr>
          <a:xfrm>
            <a:off x="189951" y="647647"/>
            <a:ext cx="11862113" cy="4984443"/>
            <a:chOff x="101752" y="647648"/>
            <a:chExt cx="11862113" cy="4984443"/>
          </a:xfrm>
        </p:grpSpPr>
        <p:grpSp>
          <p:nvGrpSpPr>
            <p:cNvPr id="2" name="组合 1"/>
            <p:cNvGrpSpPr/>
            <p:nvPr/>
          </p:nvGrpSpPr>
          <p:grpSpPr>
            <a:xfrm>
              <a:off x="3643933" y="1225910"/>
              <a:ext cx="4904134" cy="4406181"/>
              <a:chOff x="3654825" y="1433518"/>
              <a:chExt cx="4904134" cy="4406181"/>
            </a:xfrm>
          </p:grpSpPr>
          <p:sp>
            <p:nvSpPr>
              <p:cNvPr id="3" name="文本"/>
              <p:cNvSpPr>
                <a:spLocks noChangeArrowheads="1"/>
              </p:cNvSpPr>
              <p:nvPr>
                <p:custDataLst>
                  <p:tags r:id="rId2"/>
                </p:custDataLst>
              </p:nvPr>
            </p:nvSpPr>
            <p:spPr bwMode="auto">
              <a:xfrm>
                <a:off x="5497099" y="3030501"/>
                <a:ext cx="1217743" cy="1212216"/>
              </a:xfrm>
              <a:prstGeom prst="ellipse">
                <a:avLst/>
              </a:prstGeom>
              <a:solidFill>
                <a:sysClr val="window" lastClr="FFFFFF">
                  <a:lumMod val="95000"/>
                </a:sysClr>
              </a:solidFill>
              <a:ln w="25400"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字体视界-NEW魏碑体"/>
                </a:endParaRPr>
              </a:p>
            </p:txBody>
          </p:sp>
          <p:sp>
            <p:nvSpPr>
              <p:cNvPr id="6" name="文本"/>
              <p:cNvSpPr/>
              <p:nvPr>
                <p:custDataLst>
                  <p:tags r:id="rId3"/>
                </p:custDataLst>
              </p:nvPr>
            </p:nvSpPr>
            <p:spPr>
              <a:xfrm>
                <a:off x="3654825" y="2973391"/>
                <a:ext cx="1331964" cy="1326438"/>
              </a:xfrm>
              <a:custGeom>
                <a:avLst/>
                <a:gdLst>
                  <a:gd name="connsiteX0" fmla="*/ 665982 w 1331964"/>
                  <a:gd name="connsiteY0" fmla="*/ 0 h 1326438"/>
                  <a:gd name="connsiteX1" fmla="*/ 1331964 w 1331964"/>
                  <a:gd name="connsiteY1" fmla="*/ 663219 h 1326438"/>
                  <a:gd name="connsiteX2" fmla="*/ 665982 w 1331964"/>
                  <a:gd name="connsiteY2" fmla="*/ 1326438 h 1326438"/>
                  <a:gd name="connsiteX3" fmla="*/ 0 w 1331964"/>
                  <a:gd name="connsiteY3" fmla="*/ 663219 h 1326438"/>
                  <a:gd name="connsiteX4" fmla="*/ 665982 w 1331964"/>
                  <a:gd name="connsiteY4" fmla="*/ 0 h 1326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964" h="1326438">
                    <a:moveTo>
                      <a:pt x="665982" y="0"/>
                    </a:moveTo>
                    <a:cubicBezTo>
                      <a:pt x="1033794" y="0"/>
                      <a:pt x="1331964" y="296933"/>
                      <a:pt x="1331964" y="663219"/>
                    </a:cubicBezTo>
                    <a:cubicBezTo>
                      <a:pt x="1331964" y="1029505"/>
                      <a:pt x="1033794" y="1326438"/>
                      <a:pt x="665982" y="1326438"/>
                    </a:cubicBezTo>
                    <a:cubicBezTo>
                      <a:pt x="298170" y="1326438"/>
                      <a:pt x="0" y="1029505"/>
                      <a:pt x="0" y="663219"/>
                    </a:cubicBezTo>
                    <a:cubicBezTo>
                      <a:pt x="0" y="296933"/>
                      <a:pt x="298170" y="0"/>
                      <a:pt x="665982" y="0"/>
                    </a:cubicBezTo>
                    <a:close/>
                  </a:path>
                </a:pathLst>
              </a:custGeom>
              <a:solidFill>
                <a:srgbClr val="DCAB83"/>
              </a:solidFill>
              <a:ln w="25400" cap="flat">
                <a:noFill/>
                <a:prstDash val="solid"/>
                <a:miter lim="800000"/>
              </a:ln>
            </p:spPr>
            <p:txBody>
              <a:bodyPr vert="horz" wrap="square" lIns="0" tIns="91440" rIns="0" bIns="45720" numCol="1" anchor="ctr" anchorCtr="0" compatLnSpc="1"/>
              <a:lstStyle/>
              <a:p>
                <a:pPr algn="ctr"/>
                <a:endParaRPr lang="en-US" sz="1400">
                  <a:solidFill>
                    <a:srgbClr val="FFFFFF"/>
                  </a:solidFill>
                  <a:latin typeface="字体视界-NEW魏碑体"/>
                  <a:cs typeface="Montserrat" panose="02000000000000000000" pitchFamily="2" charset="0"/>
                </a:endParaRPr>
              </a:p>
            </p:txBody>
          </p:sp>
          <p:sp>
            <p:nvSpPr>
              <p:cNvPr id="7" name="文本"/>
              <p:cNvSpPr>
                <a:spLocks noChangeShapeType="1"/>
              </p:cNvSpPr>
              <p:nvPr>
                <p:custDataLst>
                  <p:tags r:id="rId4"/>
                </p:custDataLst>
              </p:nvPr>
            </p:nvSpPr>
            <p:spPr bwMode="auto">
              <a:xfrm flipH="1">
                <a:off x="4986789" y="3636609"/>
                <a:ext cx="510310" cy="0"/>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8" name="文本"/>
              <p:cNvSpPr>
                <a:spLocks noChangeArrowheads="1"/>
              </p:cNvSpPr>
              <p:nvPr>
                <p:custDataLst>
                  <p:tags r:id="rId5"/>
                </p:custDataLst>
              </p:nvPr>
            </p:nvSpPr>
            <p:spPr bwMode="auto">
              <a:xfrm>
                <a:off x="5285238" y="3426590"/>
                <a:ext cx="427408" cy="420039"/>
              </a:xfrm>
              <a:prstGeom prst="ellipse">
                <a:avLst/>
              </a:prstGeom>
              <a:solidFill>
                <a:srgbClr val="DCAB83"/>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03</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10" name="文本"/>
              <p:cNvSpPr/>
              <p:nvPr>
                <p:custDataLst>
                  <p:tags r:id="rId6"/>
                </p:custDataLst>
              </p:nvPr>
            </p:nvSpPr>
            <p:spPr>
              <a:xfrm>
                <a:off x="4547214" y="4513801"/>
                <a:ext cx="1332460" cy="1325898"/>
              </a:xfrm>
              <a:custGeom>
                <a:avLst/>
                <a:gdLst>
                  <a:gd name="connsiteX0" fmla="*/ 621125 w 1332460"/>
                  <a:gd name="connsiteY0" fmla="*/ 1790 h 1325898"/>
                  <a:gd name="connsiteX1" fmla="*/ 1000827 w 1332460"/>
                  <a:gd name="connsiteY1" fmla="*/ 88000 h 1325898"/>
                  <a:gd name="connsiteX2" fmla="*/ 1243923 w 1332460"/>
                  <a:gd name="connsiteY2" fmla="*/ 992839 h 1325898"/>
                  <a:gd name="connsiteX3" fmla="*/ 334681 w 1332460"/>
                  <a:gd name="connsiteY3" fmla="*/ 1237900 h 1325898"/>
                  <a:gd name="connsiteX4" fmla="*/ 88428 w 1332460"/>
                  <a:gd name="connsiteY4" fmla="*/ 333060 h 1325898"/>
                  <a:gd name="connsiteX5" fmla="*/ 621125 w 1332460"/>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2460" h="1325898">
                    <a:moveTo>
                      <a:pt x="621125" y="1790"/>
                    </a:moveTo>
                    <a:cubicBezTo>
                      <a:pt x="749247" y="-7580"/>
                      <a:pt x="881252" y="19666"/>
                      <a:pt x="1000827" y="88000"/>
                    </a:cubicBezTo>
                    <a:cubicBezTo>
                      <a:pt x="1316536" y="273366"/>
                      <a:pt x="1427034" y="678659"/>
                      <a:pt x="1243923" y="992839"/>
                    </a:cubicBezTo>
                    <a:cubicBezTo>
                      <a:pt x="1060811" y="1310161"/>
                      <a:pt x="653547" y="1420124"/>
                      <a:pt x="334681" y="1237900"/>
                    </a:cubicBezTo>
                    <a:cubicBezTo>
                      <a:pt x="15814" y="1052533"/>
                      <a:pt x="-94684" y="647241"/>
                      <a:pt x="88428" y="333060"/>
                    </a:cubicBezTo>
                    <a:cubicBezTo>
                      <a:pt x="204846" y="134734"/>
                      <a:pt x="407590" y="17407"/>
                      <a:pt x="621125" y="1790"/>
                    </a:cubicBezTo>
                    <a:close/>
                  </a:path>
                </a:pathLst>
              </a:custGeom>
              <a:solidFill>
                <a:srgbClr val="CC0011"/>
              </a:solidFill>
              <a:ln w="25400" cap="flat">
                <a:noFill/>
                <a:prstDash val="solid"/>
                <a:miter lim="800000"/>
              </a:ln>
            </p:spPr>
            <p:txBody>
              <a:bodyPr vert="horz" wrap="square" lIns="0" tIns="91440" rIns="0" bIns="45720" numCol="1" anchor="ctr" anchorCtr="0" compatLnSpc="1"/>
              <a:lstStyle/>
              <a:p>
                <a:pPr algn="ctr"/>
                <a:endParaRPr lang="en-US" sz="1400">
                  <a:solidFill>
                    <a:srgbClr val="FFFFFF"/>
                  </a:solidFill>
                  <a:latin typeface="字体视界-NEW魏碑体"/>
                  <a:cs typeface="Montserrat" panose="02000000000000000000" pitchFamily="2" charset="0"/>
                </a:endParaRPr>
              </a:p>
            </p:txBody>
          </p:sp>
          <p:sp>
            <p:nvSpPr>
              <p:cNvPr id="11" name="文本"/>
              <p:cNvSpPr>
                <a:spLocks noChangeShapeType="1"/>
              </p:cNvSpPr>
              <p:nvPr>
                <p:custDataLst>
                  <p:tags r:id="rId7"/>
                </p:custDataLst>
              </p:nvPr>
            </p:nvSpPr>
            <p:spPr bwMode="auto">
              <a:xfrm flipH="1">
                <a:off x="5548683" y="41616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12" name="文本"/>
              <p:cNvSpPr/>
              <p:nvPr>
                <p:custDataLst>
                  <p:tags r:id="rId8"/>
                </p:custDataLst>
              </p:nvPr>
            </p:nvSpPr>
            <p:spPr bwMode="auto">
              <a:xfrm>
                <a:off x="5559736" y="3918477"/>
                <a:ext cx="486361" cy="484518"/>
              </a:xfrm>
              <a:custGeom>
                <a:avLst/>
                <a:gdLst>
                  <a:gd name="T0" fmla="*/ 18 w 154"/>
                  <a:gd name="T1" fmla="*/ 43 h 154"/>
                  <a:gd name="T2" fmla="*/ 110 w 154"/>
                  <a:gd name="T3" fmla="*/ 19 h 154"/>
                  <a:gd name="T4" fmla="*/ 135 w 154"/>
                  <a:gd name="T5" fmla="*/ 110 h 154"/>
                  <a:gd name="T6" fmla="*/ 43 w 154"/>
                  <a:gd name="T7" fmla="*/ 135 h 154"/>
                  <a:gd name="T8" fmla="*/ 18 w 154"/>
                  <a:gd name="T9" fmla="*/ 43 h 154"/>
                </a:gdLst>
                <a:ahLst/>
                <a:cxnLst>
                  <a:cxn ang="0">
                    <a:pos x="T0" y="T1"/>
                  </a:cxn>
                  <a:cxn ang="0">
                    <a:pos x="T2" y="T3"/>
                  </a:cxn>
                  <a:cxn ang="0">
                    <a:pos x="T4" y="T5"/>
                  </a:cxn>
                  <a:cxn ang="0">
                    <a:pos x="T6" y="T7"/>
                  </a:cxn>
                  <a:cxn ang="0">
                    <a:pos x="T8" y="T9"/>
                  </a:cxn>
                </a:cxnLst>
                <a:rect l="0" t="0" r="r" b="b"/>
                <a:pathLst>
                  <a:path w="154" h="154">
                    <a:moveTo>
                      <a:pt x="18" y="43"/>
                    </a:moveTo>
                    <a:cubicBezTo>
                      <a:pt x="37" y="11"/>
                      <a:pt x="78" y="0"/>
                      <a:pt x="110" y="19"/>
                    </a:cubicBezTo>
                    <a:cubicBezTo>
                      <a:pt x="142" y="37"/>
                      <a:pt x="154" y="78"/>
                      <a:pt x="135" y="110"/>
                    </a:cubicBezTo>
                    <a:cubicBezTo>
                      <a:pt x="116" y="143"/>
                      <a:pt x="75" y="154"/>
                      <a:pt x="43" y="135"/>
                    </a:cubicBezTo>
                    <a:cubicBezTo>
                      <a:pt x="11" y="116"/>
                      <a:pt x="0" y="75"/>
                      <a:pt x="18" y="43"/>
                    </a:cubicBezTo>
                    <a:close/>
                  </a:path>
                </a:pathLst>
              </a:custGeom>
              <a:solidFill>
                <a:srgbClr val="CC0011"/>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05</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14" name="文本"/>
              <p:cNvSpPr/>
              <p:nvPr>
                <p:custDataLst>
                  <p:tags r:id="rId9"/>
                </p:custDataLst>
              </p:nvPr>
            </p:nvSpPr>
            <p:spPr>
              <a:xfrm>
                <a:off x="6333994" y="4513801"/>
                <a:ext cx="1330848" cy="1325898"/>
              </a:xfrm>
              <a:custGeom>
                <a:avLst/>
                <a:gdLst>
                  <a:gd name="connsiteX0" fmla="*/ 710476 w 1330848"/>
                  <a:gd name="connsiteY0" fmla="*/ 1790 h 1325898"/>
                  <a:gd name="connsiteX1" fmla="*/ 1242528 w 1330848"/>
                  <a:gd name="connsiteY1" fmla="*/ 333060 h 1325898"/>
                  <a:gd name="connsiteX2" fmla="*/ 996573 w 1330848"/>
                  <a:gd name="connsiteY2" fmla="*/ 1237900 h 1325898"/>
                  <a:gd name="connsiteX3" fmla="*/ 88432 w 1330848"/>
                  <a:gd name="connsiteY3" fmla="*/ 992839 h 1325898"/>
                  <a:gd name="connsiteX4" fmla="*/ 331233 w 1330848"/>
                  <a:gd name="connsiteY4" fmla="*/ 88000 h 1325898"/>
                  <a:gd name="connsiteX5" fmla="*/ 710476 w 1330848"/>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848" h="1325898">
                    <a:moveTo>
                      <a:pt x="710476" y="1790"/>
                    </a:moveTo>
                    <a:cubicBezTo>
                      <a:pt x="923753" y="17407"/>
                      <a:pt x="1126252" y="134734"/>
                      <a:pt x="1242528" y="333060"/>
                    </a:cubicBezTo>
                    <a:cubicBezTo>
                      <a:pt x="1425418" y="647241"/>
                      <a:pt x="1315054" y="1052533"/>
                      <a:pt x="996573" y="1237900"/>
                    </a:cubicBezTo>
                    <a:cubicBezTo>
                      <a:pt x="678093" y="1420124"/>
                      <a:pt x="271321" y="1310161"/>
                      <a:pt x="88432" y="992839"/>
                    </a:cubicBezTo>
                    <a:cubicBezTo>
                      <a:pt x="-94458" y="678659"/>
                      <a:pt x="15906" y="273366"/>
                      <a:pt x="331233" y="88000"/>
                    </a:cubicBezTo>
                    <a:cubicBezTo>
                      <a:pt x="450663" y="19666"/>
                      <a:pt x="582510" y="-7580"/>
                      <a:pt x="710476" y="1790"/>
                    </a:cubicBezTo>
                    <a:close/>
                  </a:path>
                </a:pathLst>
              </a:custGeom>
              <a:solidFill>
                <a:srgbClr val="DCAB83"/>
              </a:solidFill>
              <a:ln w="25400" cap="flat">
                <a:noFill/>
                <a:prstDash val="solid"/>
                <a:miter lim="800000"/>
              </a:ln>
            </p:spPr>
            <p:txBody>
              <a:bodyPr vert="horz" wrap="square" lIns="0" tIns="91440" rIns="0" bIns="45720" numCol="1" anchor="ctr" anchorCtr="0" compatLnSpc="1"/>
              <a:lstStyle/>
              <a:p>
                <a:pPr algn="ctr"/>
                <a:endParaRPr lang="en-US" sz="1400">
                  <a:solidFill>
                    <a:srgbClr val="FFFFFF"/>
                  </a:solidFill>
                  <a:latin typeface="字体视界-NEW魏碑体"/>
                  <a:cs typeface="Montserrat" panose="02000000000000000000" pitchFamily="2" charset="0"/>
                </a:endParaRPr>
              </a:p>
            </p:txBody>
          </p:sp>
          <p:sp>
            <p:nvSpPr>
              <p:cNvPr id="15" name="文本"/>
              <p:cNvSpPr>
                <a:spLocks noChangeShapeType="1"/>
              </p:cNvSpPr>
              <p:nvPr>
                <p:custDataLst>
                  <p:tags r:id="rId10"/>
                </p:custDataLst>
              </p:nvPr>
            </p:nvSpPr>
            <p:spPr bwMode="auto">
              <a:xfrm>
                <a:off x="6412709" y="41616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16" name="文本"/>
              <p:cNvSpPr/>
              <p:nvPr>
                <p:custDataLst>
                  <p:tags r:id="rId11"/>
                </p:custDataLst>
              </p:nvPr>
            </p:nvSpPr>
            <p:spPr bwMode="auto">
              <a:xfrm>
                <a:off x="6165845" y="3918477"/>
                <a:ext cx="486361" cy="484518"/>
              </a:xfrm>
              <a:custGeom>
                <a:avLst/>
                <a:gdLst>
                  <a:gd name="T0" fmla="*/ 19 w 154"/>
                  <a:gd name="T1" fmla="*/ 110 h 154"/>
                  <a:gd name="T2" fmla="*/ 44 w 154"/>
                  <a:gd name="T3" fmla="*/ 19 h 154"/>
                  <a:gd name="T4" fmla="*/ 136 w 154"/>
                  <a:gd name="T5" fmla="*/ 43 h 154"/>
                  <a:gd name="T6" fmla="*/ 111 w 154"/>
                  <a:gd name="T7" fmla="*/ 135 h 154"/>
                  <a:gd name="T8" fmla="*/ 19 w 154"/>
                  <a:gd name="T9" fmla="*/ 110 h 154"/>
                </a:gdLst>
                <a:ahLst/>
                <a:cxnLst>
                  <a:cxn ang="0">
                    <a:pos x="T0" y="T1"/>
                  </a:cxn>
                  <a:cxn ang="0">
                    <a:pos x="T2" y="T3"/>
                  </a:cxn>
                  <a:cxn ang="0">
                    <a:pos x="T4" y="T5"/>
                  </a:cxn>
                  <a:cxn ang="0">
                    <a:pos x="T6" y="T7"/>
                  </a:cxn>
                  <a:cxn ang="0">
                    <a:pos x="T8" y="T9"/>
                  </a:cxn>
                </a:cxnLst>
                <a:rect l="0" t="0" r="r" b="b"/>
                <a:pathLst>
                  <a:path w="154" h="154">
                    <a:moveTo>
                      <a:pt x="19" y="110"/>
                    </a:moveTo>
                    <a:cubicBezTo>
                      <a:pt x="0" y="78"/>
                      <a:pt x="12" y="37"/>
                      <a:pt x="44" y="19"/>
                    </a:cubicBezTo>
                    <a:cubicBezTo>
                      <a:pt x="76" y="0"/>
                      <a:pt x="117" y="11"/>
                      <a:pt x="136" y="43"/>
                    </a:cubicBezTo>
                    <a:cubicBezTo>
                      <a:pt x="154" y="75"/>
                      <a:pt x="143" y="116"/>
                      <a:pt x="111" y="135"/>
                    </a:cubicBezTo>
                    <a:cubicBezTo>
                      <a:pt x="79" y="154"/>
                      <a:pt x="38" y="143"/>
                      <a:pt x="19" y="110"/>
                    </a:cubicBezTo>
                    <a:close/>
                  </a:path>
                </a:pathLst>
              </a:custGeom>
              <a:solidFill>
                <a:srgbClr val="DCAB83"/>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06</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18" name="文本"/>
              <p:cNvSpPr/>
              <p:nvPr>
                <p:custDataLst>
                  <p:tags r:id="rId12"/>
                </p:custDataLst>
              </p:nvPr>
            </p:nvSpPr>
            <p:spPr>
              <a:xfrm>
                <a:off x="7226995" y="2973391"/>
                <a:ext cx="1331964" cy="1326438"/>
              </a:xfrm>
              <a:custGeom>
                <a:avLst/>
                <a:gdLst>
                  <a:gd name="connsiteX0" fmla="*/ 665982 w 1331964"/>
                  <a:gd name="connsiteY0" fmla="*/ 0 h 1326438"/>
                  <a:gd name="connsiteX1" fmla="*/ 1331964 w 1331964"/>
                  <a:gd name="connsiteY1" fmla="*/ 663219 h 1326438"/>
                  <a:gd name="connsiteX2" fmla="*/ 665982 w 1331964"/>
                  <a:gd name="connsiteY2" fmla="*/ 1326438 h 1326438"/>
                  <a:gd name="connsiteX3" fmla="*/ 0 w 1331964"/>
                  <a:gd name="connsiteY3" fmla="*/ 663219 h 1326438"/>
                  <a:gd name="connsiteX4" fmla="*/ 665982 w 1331964"/>
                  <a:gd name="connsiteY4" fmla="*/ 0 h 1326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964" h="1326438">
                    <a:moveTo>
                      <a:pt x="665982" y="0"/>
                    </a:moveTo>
                    <a:cubicBezTo>
                      <a:pt x="1033794" y="0"/>
                      <a:pt x="1331964" y="296933"/>
                      <a:pt x="1331964" y="663219"/>
                    </a:cubicBezTo>
                    <a:cubicBezTo>
                      <a:pt x="1331964" y="1029505"/>
                      <a:pt x="1033794" y="1326438"/>
                      <a:pt x="665982" y="1326438"/>
                    </a:cubicBezTo>
                    <a:cubicBezTo>
                      <a:pt x="298170" y="1326438"/>
                      <a:pt x="0" y="1029505"/>
                      <a:pt x="0" y="663219"/>
                    </a:cubicBezTo>
                    <a:cubicBezTo>
                      <a:pt x="0" y="296933"/>
                      <a:pt x="298170" y="0"/>
                      <a:pt x="665982" y="0"/>
                    </a:cubicBezTo>
                    <a:close/>
                  </a:path>
                </a:pathLst>
              </a:custGeom>
              <a:solidFill>
                <a:srgbClr val="CC0011"/>
              </a:solidFill>
              <a:ln w="25400" cap="flat">
                <a:noFill/>
                <a:prstDash val="solid"/>
                <a:miter lim="800000"/>
              </a:ln>
            </p:spPr>
            <p:txBody>
              <a:bodyPr vert="horz" wrap="square" lIns="0" tIns="91440" rIns="0" bIns="45720" numCol="1" anchor="ctr" anchorCtr="0" compatLnSpc="1"/>
              <a:lstStyle/>
              <a:p>
                <a:pPr algn="ctr"/>
                <a:endParaRPr lang="en-US" sz="1400" dirty="0">
                  <a:solidFill>
                    <a:srgbClr val="FFFFFF"/>
                  </a:solidFill>
                  <a:latin typeface="字体视界-NEW魏碑体"/>
                  <a:cs typeface="Montserrat" panose="02000000000000000000" pitchFamily="2" charset="0"/>
                </a:endParaRPr>
              </a:p>
            </p:txBody>
          </p:sp>
          <p:sp>
            <p:nvSpPr>
              <p:cNvPr id="19" name="文本"/>
              <p:cNvSpPr>
                <a:spLocks noChangeShapeType="1"/>
              </p:cNvSpPr>
              <p:nvPr>
                <p:custDataLst>
                  <p:tags r:id="rId13"/>
                </p:custDataLst>
              </p:nvPr>
            </p:nvSpPr>
            <p:spPr bwMode="auto">
              <a:xfrm>
                <a:off x="6714842" y="3636609"/>
                <a:ext cx="512152" cy="0"/>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20" name="文本"/>
              <p:cNvSpPr>
                <a:spLocks noChangeArrowheads="1"/>
              </p:cNvSpPr>
              <p:nvPr>
                <p:custDataLst>
                  <p:tags r:id="rId14"/>
                </p:custDataLst>
              </p:nvPr>
            </p:nvSpPr>
            <p:spPr bwMode="auto">
              <a:xfrm>
                <a:off x="6501139" y="3426590"/>
                <a:ext cx="425565" cy="420039"/>
              </a:xfrm>
              <a:prstGeom prst="ellipse">
                <a:avLst/>
              </a:prstGeom>
              <a:solidFill>
                <a:srgbClr val="CC0011"/>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04</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22" name="文本"/>
              <p:cNvSpPr/>
              <p:nvPr>
                <p:custDataLst>
                  <p:tags r:id="rId15"/>
                </p:custDataLst>
              </p:nvPr>
            </p:nvSpPr>
            <p:spPr>
              <a:xfrm>
                <a:off x="6333994" y="1433518"/>
                <a:ext cx="1330848" cy="1325898"/>
              </a:xfrm>
              <a:custGeom>
                <a:avLst/>
                <a:gdLst>
                  <a:gd name="connsiteX0" fmla="*/ 617497 w 1330848"/>
                  <a:gd name="connsiteY0" fmla="*/ 1790 h 1325898"/>
                  <a:gd name="connsiteX1" fmla="*/ 996573 w 1330848"/>
                  <a:gd name="connsiteY1" fmla="*/ 88000 h 1325898"/>
                  <a:gd name="connsiteX2" fmla="*/ 1242528 w 1330848"/>
                  <a:gd name="connsiteY2" fmla="*/ 992839 h 1325898"/>
                  <a:gd name="connsiteX3" fmla="*/ 331233 w 1330848"/>
                  <a:gd name="connsiteY3" fmla="*/ 1237900 h 1325898"/>
                  <a:gd name="connsiteX4" fmla="*/ 88432 w 1330848"/>
                  <a:gd name="connsiteY4" fmla="*/ 333060 h 1325898"/>
                  <a:gd name="connsiteX5" fmla="*/ 617497 w 1330848"/>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848" h="1325898">
                    <a:moveTo>
                      <a:pt x="617497" y="1790"/>
                    </a:moveTo>
                    <a:cubicBezTo>
                      <a:pt x="745297" y="-7580"/>
                      <a:pt x="877143" y="19666"/>
                      <a:pt x="996573" y="88000"/>
                    </a:cubicBezTo>
                    <a:cubicBezTo>
                      <a:pt x="1315054" y="273366"/>
                      <a:pt x="1425418" y="678659"/>
                      <a:pt x="1242528" y="992839"/>
                    </a:cubicBezTo>
                    <a:cubicBezTo>
                      <a:pt x="1056486" y="1310161"/>
                      <a:pt x="649714" y="1420124"/>
                      <a:pt x="331233" y="1237900"/>
                    </a:cubicBezTo>
                    <a:cubicBezTo>
                      <a:pt x="15906" y="1052533"/>
                      <a:pt x="-94458" y="647241"/>
                      <a:pt x="88432" y="333060"/>
                    </a:cubicBezTo>
                    <a:cubicBezTo>
                      <a:pt x="202738" y="134734"/>
                      <a:pt x="404498" y="17407"/>
                      <a:pt x="617497" y="1790"/>
                    </a:cubicBezTo>
                    <a:close/>
                  </a:path>
                </a:pathLst>
              </a:custGeom>
              <a:solidFill>
                <a:srgbClr val="DCAB83"/>
              </a:solidFill>
              <a:ln w="25400" cap="flat">
                <a:noFill/>
                <a:prstDash val="solid"/>
                <a:miter lim="800000"/>
              </a:ln>
            </p:spPr>
            <p:txBody>
              <a:bodyPr vert="horz" wrap="square" lIns="0" tIns="91440" rIns="0" bIns="45720" numCol="1" anchor="ctr" anchorCtr="0" compatLnSpc="1"/>
              <a:lstStyle/>
              <a:p>
                <a:pPr algn="ctr"/>
                <a:endParaRPr lang="en-US" sz="1400" dirty="0">
                  <a:solidFill>
                    <a:srgbClr val="FFFFFF"/>
                  </a:solidFill>
                  <a:latin typeface="字体视界-NEW魏碑体"/>
                  <a:cs typeface="Montserrat" panose="02000000000000000000" pitchFamily="2" charset="0"/>
                </a:endParaRPr>
              </a:p>
            </p:txBody>
          </p:sp>
          <p:sp>
            <p:nvSpPr>
              <p:cNvPr id="23" name="文本"/>
              <p:cNvSpPr>
                <a:spLocks noChangeShapeType="1"/>
              </p:cNvSpPr>
              <p:nvPr>
                <p:custDataLst>
                  <p:tags r:id="rId16"/>
                </p:custDataLst>
              </p:nvPr>
            </p:nvSpPr>
            <p:spPr bwMode="auto">
              <a:xfrm flipV="1">
                <a:off x="6412709" y="26712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24" name="文本"/>
              <p:cNvSpPr/>
              <p:nvPr>
                <p:custDataLst>
                  <p:tags r:id="rId17"/>
                </p:custDataLst>
              </p:nvPr>
            </p:nvSpPr>
            <p:spPr bwMode="auto">
              <a:xfrm>
                <a:off x="6165845" y="2870223"/>
                <a:ext cx="486361" cy="482676"/>
              </a:xfrm>
              <a:custGeom>
                <a:avLst/>
                <a:gdLst>
                  <a:gd name="T0" fmla="*/ 136 w 154"/>
                  <a:gd name="T1" fmla="*/ 111 h 154"/>
                  <a:gd name="T2" fmla="*/ 44 w 154"/>
                  <a:gd name="T3" fmla="*/ 135 h 154"/>
                  <a:gd name="T4" fmla="*/ 19 w 154"/>
                  <a:gd name="T5" fmla="*/ 44 h 154"/>
                  <a:gd name="T6" fmla="*/ 111 w 154"/>
                  <a:gd name="T7" fmla="*/ 19 h 154"/>
                  <a:gd name="T8" fmla="*/ 136 w 154"/>
                  <a:gd name="T9" fmla="*/ 111 h 154"/>
                </a:gdLst>
                <a:ahLst/>
                <a:cxnLst>
                  <a:cxn ang="0">
                    <a:pos x="T0" y="T1"/>
                  </a:cxn>
                  <a:cxn ang="0">
                    <a:pos x="T2" y="T3"/>
                  </a:cxn>
                  <a:cxn ang="0">
                    <a:pos x="T4" y="T5"/>
                  </a:cxn>
                  <a:cxn ang="0">
                    <a:pos x="T6" y="T7"/>
                  </a:cxn>
                  <a:cxn ang="0">
                    <a:pos x="T8" y="T9"/>
                  </a:cxn>
                </a:cxnLst>
                <a:rect l="0" t="0" r="r" b="b"/>
                <a:pathLst>
                  <a:path w="154" h="154">
                    <a:moveTo>
                      <a:pt x="136" y="111"/>
                    </a:moveTo>
                    <a:cubicBezTo>
                      <a:pt x="117" y="143"/>
                      <a:pt x="76" y="154"/>
                      <a:pt x="44" y="135"/>
                    </a:cubicBezTo>
                    <a:cubicBezTo>
                      <a:pt x="12" y="117"/>
                      <a:pt x="0" y="76"/>
                      <a:pt x="19" y="44"/>
                    </a:cubicBezTo>
                    <a:cubicBezTo>
                      <a:pt x="38" y="11"/>
                      <a:pt x="79" y="0"/>
                      <a:pt x="111" y="19"/>
                    </a:cubicBezTo>
                    <a:cubicBezTo>
                      <a:pt x="143" y="38"/>
                      <a:pt x="154" y="79"/>
                      <a:pt x="136" y="111"/>
                    </a:cubicBezTo>
                    <a:close/>
                  </a:path>
                </a:pathLst>
              </a:custGeom>
              <a:solidFill>
                <a:srgbClr val="DCAB83"/>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02</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sp>
            <p:nvSpPr>
              <p:cNvPr id="26" name="文本"/>
              <p:cNvSpPr/>
              <p:nvPr>
                <p:custDataLst>
                  <p:tags r:id="rId18"/>
                </p:custDataLst>
              </p:nvPr>
            </p:nvSpPr>
            <p:spPr>
              <a:xfrm>
                <a:off x="4547214" y="1433518"/>
                <a:ext cx="1332460" cy="1325898"/>
              </a:xfrm>
              <a:custGeom>
                <a:avLst/>
                <a:gdLst>
                  <a:gd name="connsiteX0" fmla="*/ 714216 w 1332460"/>
                  <a:gd name="connsiteY0" fmla="*/ 1790 h 1325898"/>
                  <a:gd name="connsiteX1" fmla="*/ 1243923 w 1332460"/>
                  <a:gd name="connsiteY1" fmla="*/ 333060 h 1325898"/>
                  <a:gd name="connsiteX2" fmla="*/ 1000827 w 1332460"/>
                  <a:gd name="connsiteY2" fmla="*/ 1237900 h 1325898"/>
                  <a:gd name="connsiteX3" fmla="*/ 88428 w 1332460"/>
                  <a:gd name="connsiteY3" fmla="*/ 992839 h 1325898"/>
                  <a:gd name="connsiteX4" fmla="*/ 334681 w 1332460"/>
                  <a:gd name="connsiteY4" fmla="*/ 88000 h 1325898"/>
                  <a:gd name="connsiteX5" fmla="*/ 714216 w 1332460"/>
                  <a:gd name="connsiteY5" fmla="*/ 1790 h 132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2460" h="1325898">
                    <a:moveTo>
                      <a:pt x="714216" y="1790"/>
                    </a:moveTo>
                    <a:cubicBezTo>
                      <a:pt x="927474" y="17407"/>
                      <a:pt x="1129478" y="134734"/>
                      <a:pt x="1243923" y="333060"/>
                    </a:cubicBezTo>
                    <a:cubicBezTo>
                      <a:pt x="1427034" y="647241"/>
                      <a:pt x="1316536" y="1052533"/>
                      <a:pt x="1000827" y="1237900"/>
                    </a:cubicBezTo>
                    <a:cubicBezTo>
                      <a:pt x="681961" y="1420124"/>
                      <a:pt x="274696" y="1310161"/>
                      <a:pt x="88428" y="992839"/>
                    </a:cubicBezTo>
                    <a:cubicBezTo>
                      <a:pt x="-94684" y="678659"/>
                      <a:pt x="15814" y="273366"/>
                      <a:pt x="334681" y="88000"/>
                    </a:cubicBezTo>
                    <a:cubicBezTo>
                      <a:pt x="454256" y="19666"/>
                      <a:pt x="586262" y="-7580"/>
                      <a:pt x="714216" y="1790"/>
                    </a:cubicBezTo>
                    <a:close/>
                  </a:path>
                </a:pathLst>
              </a:custGeom>
              <a:solidFill>
                <a:srgbClr val="CC0011"/>
              </a:solidFill>
              <a:ln w="25400" cap="flat">
                <a:noFill/>
                <a:prstDash val="solid"/>
                <a:miter lim="800000"/>
              </a:ln>
            </p:spPr>
            <p:txBody>
              <a:bodyPr vert="horz" wrap="square" lIns="0" tIns="91440" rIns="0" bIns="45720" numCol="1" anchor="ctr" anchorCtr="0" compatLnSpc="1"/>
              <a:lstStyle/>
              <a:p>
                <a:pPr algn="ctr"/>
                <a:endParaRPr lang="en-US" sz="1400" dirty="0">
                  <a:solidFill>
                    <a:srgbClr val="FFFFFF"/>
                  </a:solidFill>
                  <a:latin typeface="字体视界-NEW魏碑体"/>
                  <a:cs typeface="Montserrat" panose="02000000000000000000" pitchFamily="2" charset="0"/>
                </a:endParaRPr>
              </a:p>
            </p:txBody>
          </p:sp>
          <p:sp>
            <p:nvSpPr>
              <p:cNvPr id="27" name="文本"/>
              <p:cNvSpPr>
                <a:spLocks noChangeShapeType="1"/>
              </p:cNvSpPr>
              <p:nvPr>
                <p:custDataLst>
                  <p:tags r:id="rId19"/>
                </p:custDataLst>
              </p:nvPr>
            </p:nvSpPr>
            <p:spPr bwMode="auto">
              <a:xfrm flipH="1" flipV="1">
                <a:off x="5548683" y="2671257"/>
                <a:ext cx="252392" cy="440303"/>
              </a:xfrm>
              <a:prstGeom prst="line">
                <a:avLst/>
              </a:prstGeom>
              <a:noFill/>
              <a:ln w="254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solidFill>
                    <a:prstClr val="black"/>
                  </a:solidFill>
                  <a:latin typeface="字体视界-NEW魏碑体"/>
                </a:endParaRPr>
              </a:p>
            </p:txBody>
          </p:sp>
          <p:sp>
            <p:nvSpPr>
              <p:cNvPr id="28" name="文本"/>
              <p:cNvSpPr/>
              <p:nvPr>
                <p:custDataLst>
                  <p:tags r:id="rId20"/>
                </p:custDataLst>
              </p:nvPr>
            </p:nvSpPr>
            <p:spPr bwMode="auto">
              <a:xfrm>
                <a:off x="5559736" y="2870223"/>
                <a:ext cx="486361" cy="482676"/>
              </a:xfrm>
              <a:custGeom>
                <a:avLst/>
                <a:gdLst>
                  <a:gd name="T0" fmla="*/ 135 w 154"/>
                  <a:gd name="T1" fmla="*/ 44 h 154"/>
                  <a:gd name="T2" fmla="*/ 110 w 154"/>
                  <a:gd name="T3" fmla="*/ 135 h 154"/>
                  <a:gd name="T4" fmla="*/ 18 w 154"/>
                  <a:gd name="T5" fmla="*/ 111 h 154"/>
                  <a:gd name="T6" fmla="*/ 43 w 154"/>
                  <a:gd name="T7" fmla="*/ 19 h 154"/>
                  <a:gd name="T8" fmla="*/ 135 w 154"/>
                  <a:gd name="T9" fmla="*/ 44 h 154"/>
                </a:gdLst>
                <a:ahLst/>
                <a:cxnLst>
                  <a:cxn ang="0">
                    <a:pos x="T0" y="T1"/>
                  </a:cxn>
                  <a:cxn ang="0">
                    <a:pos x="T2" y="T3"/>
                  </a:cxn>
                  <a:cxn ang="0">
                    <a:pos x="T4" y="T5"/>
                  </a:cxn>
                  <a:cxn ang="0">
                    <a:pos x="T6" y="T7"/>
                  </a:cxn>
                  <a:cxn ang="0">
                    <a:pos x="T8" y="T9"/>
                  </a:cxn>
                </a:cxnLst>
                <a:rect l="0" t="0" r="r" b="b"/>
                <a:pathLst>
                  <a:path w="154" h="154">
                    <a:moveTo>
                      <a:pt x="135" y="44"/>
                    </a:moveTo>
                    <a:cubicBezTo>
                      <a:pt x="154" y="76"/>
                      <a:pt x="142" y="117"/>
                      <a:pt x="110" y="135"/>
                    </a:cubicBezTo>
                    <a:cubicBezTo>
                      <a:pt x="78" y="154"/>
                      <a:pt x="37" y="143"/>
                      <a:pt x="18" y="111"/>
                    </a:cubicBezTo>
                    <a:cubicBezTo>
                      <a:pt x="0" y="79"/>
                      <a:pt x="11" y="38"/>
                      <a:pt x="43" y="19"/>
                    </a:cubicBezTo>
                    <a:cubicBezTo>
                      <a:pt x="75" y="0"/>
                      <a:pt x="116" y="11"/>
                      <a:pt x="135" y="44"/>
                    </a:cubicBezTo>
                    <a:close/>
                  </a:path>
                </a:pathLst>
              </a:custGeom>
              <a:solidFill>
                <a:srgbClr val="CC0011"/>
              </a:solidFill>
              <a:ln w="25400" cap="flat">
                <a:noFill/>
                <a:prstDash val="solid"/>
                <a:miter lim="800000"/>
              </a:ln>
            </p:spPr>
            <p:txBody>
              <a:bodyPr vert="horz" wrap="square" lIns="0" tIns="0" rIns="0" bIns="0" numCol="1" anchor="ctr" anchorCtr="0" compatLnSpc="1"/>
              <a:lstStyle/>
              <a:p>
                <a:pPr algn="ctr"/>
                <a:r>
                  <a:rPr lang="en-US" sz="1600" b="1" dirty="0">
                    <a:solidFill>
                      <a:prstClr val="white"/>
                    </a:solidFill>
                    <a:latin typeface="思源黑体 CN Normal" panose="020B0400000000000000" pitchFamily="34" charset="-122"/>
                    <a:ea typeface="思源黑体 CN Normal" panose="020B0400000000000000" pitchFamily="34" charset="-122"/>
                  </a:rPr>
                  <a:t>01</a:t>
                </a:r>
                <a:endParaRPr lang="en-US" sz="1600" b="1" dirty="0">
                  <a:solidFill>
                    <a:prstClr val="white"/>
                  </a:solidFill>
                  <a:latin typeface="思源黑体 CN Normal" panose="020B0400000000000000" pitchFamily="34" charset="-122"/>
                  <a:ea typeface="思源黑体 CN Normal" panose="020B0400000000000000" pitchFamily="34" charset="-122"/>
                </a:endParaRPr>
              </a:p>
            </p:txBody>
          </p:sp>
        </p:grpSp>
        <p:grpSp>
          <p:nvGrpSpPr>
            <p:cNvPr id="50" name="组合 49"/>
            <p:cNvGrpSpPr/>
            <p:nvPr/>
          </p:nvGrpSpPr>
          <p:grpSpPr>
            <a:xfrm>
              <a:off x="7652850" y="647648"/>
              <a:ext cx="4311015" cy="4723419"/>
              <a:chOff x="7652850" y="647648"/>
              <a:chExt cx="4311015" cy="4723419"/>
            </a:xfrm>
          </p:grpSpPr>
          <p:sp>
            <p:nvSpPr>
              <p:cNvPr id="47" name="文本框 46"/>
              <p:cNvSpPr txBox="1"/>
              <p:nvPr>
                <p:custDataLst>
                  <p:tags r:id="rId21"/>
                </p:custDataLst>
              </p:nvPr>
            </p:nvSpPr>
            <p:spPr>
              <a:xfrm flipH="1">
                <a:off x="7763340" y="647648"/>
                <a:ext cx="4114165" cy="1721485"/>
              </a:xfrm>
              <a:prstGeom prst="rect">
                <a:avLst/>
              </a:prstGeom>
              <a:noFill/>
            </p:spPr>
            <p:txBody>
              <a:bodyPr wrap="square" rtlCol="0">
                <a:no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十二、农业农村部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举办全国名特优新农产品产销对接、“农安科普乡村行”、“农科开放日”等活动。开展香蕉芒果产业提质增效技术观摩交流、玉米籽粒联合收获机质量调查、农作物病虫害绿色防控、水产养殖科学用药知识普及等专项工作。</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8" name="文本框 47"/>
              <p:cNvSpPr txBox="1"/>
              <p:nvPr>
                <p:custDataLst>
                  <p:tags r:id="rId22"/>
                </p:custDataLst>
              </p:nvPr>
            </p:nvSpPr>
            <p:spPr>
              <a:xfrm flipH="1">
                <a:off x="8518355" y="2997148"/>
                <a:ext cx="3445510" cy="92202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十四、文化和旅游部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举办文化和旅游市场信用和质量工作研讨培训班，开展服务质量提升主题活动。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sp>
            <p:nvSpPr>
              <p:cNvPr id="49" name="文本框 48"/>
              <p:cNvSpPr txBox="1"/>
              <p:nvPr>
                <p:custDataLst>
                  <p:tags r:id="rId23"/>
                </p:custDataLst>
              </p:nvPr>
            </p:nvSpPr>
            <p:spPr>
              <a:xfrm flipH="1">
                <a:off x="7652850" y="4725907"/>
                <a:ext cx="4224655" cy="645160"/>
              </a:xfrm>
              <a:prstGeom prst="rect">
                <a:avLst/>
              </a:prstGeom>
              <a:noFill/>
            </p:spPr>
            <p:txBody>
              <a:bodyPr wrap="square" rtlCol="0">
                <a:spAutoFit/>
                <a:scene3d>
                  <a:camera prst="orthographicFront"/>
                  <a:lightRig rig="threePt" dir="t"/>
                </a:scene3d>
                <a:sp3d contourW="12700"/>
              </a:bodyPr>
              <a:lstStyle/>
              <a:p>
                <a:pPr algn="just">
                  <a:lnSpc>
                    <a:spcPct val="150000"/>
                  </a:lnSpc>
                  <a:buClrTx/>
                  <a:buSzTx/>
                  <a:buFontTx/>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十六、中国人民银行</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开展“金融标准 为民利企”主题活动，宣传金融标准化相关政策文件及标准。</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grpSp>
        <p:grpSp>
          <p:nvGrpSpPr>
            <p:cNvPr id="51" name="组合 50"/>
            <p:cNvGrpSpPr/>
            <p:nvPr/>
          </p:nvGrpSpPr>
          <p:grpSpPr>
            <a:xfrm flipH="1">
              <a:off x="101752" y="755431"/>
              <a:ext cx="4268595" cy="4765772"/>
              <a:chOff x="7763340" y="755431"/>
              <a:chExt cx="4268595" cy="4765772"/>
            </a:xfrm>
          </p:grpSpPr>
          <p:sp>
            <p:nvSpPr>
              <p:cNvPr id="52" name="文本框 51"/>
              <p:cNvSpPr txBox="1"/>
              <p:nvPr>
                <p:custDataLst>
                  <p:tags r:id="rId24"/>
                </p:custDataLst>
              </p:nvPr>
            </p:nvSpPr>
            <p:spPr>
              <a:xfrm flipH="1">
                <a:off x="7763465" y="755431"/>
                <a:ext cx="3995531" cy="92202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十一、水利部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开展重大水利工程项目稽察和质量监督检查，强化工程建设全过程管控，稳步提升水利工程建设质量管理能力和水平。</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sp>
            <p:nvSpPr>
              <p:cNvPr id="53" name="文本框 52"/>
              <p:cNvSpPr txBox="1"/>
              <p:nvPr>
                <p:custDataLst>
                  <p:tags r:id="rId25"/>
                </p:custDataLst>
              </p:nvPr>
            </p:nvSpPr>
            <p:spPr>
              <a:xfrm flipH="1">
                <a:off x="8569280" y="2924412"/>
                <a:ext cx="3462655" cy="92202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十三、商务部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开展国家级服务业标准化试点（商贸流通专项）工作，总结推广以标准化支撑商贸流通高质量发展的典型案例。</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sp>
            <p:nvSpPr>
              <p:cNvPr id="54" name="文本框 53"/>
              <p:cNvSpPr txBox="1"/>
              <p:nvPr>
                <p:custDataLst>
                  <p:tags r:id="rId26"/>
                </p:custDataLst>
              </p:nvPr>
            </p:nvSpPr>
            <p:spPr>
              <a:xfrm flipH="1">
                <a:off x="7763340" y="4599183"/>
                <a:ext cx="3995531" cy="92202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十五、应急管理部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开展“去伪存真 全民共治”消防产品科普宣传活动，宣贯《烟花爆竹 安全与质量》（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GB 10631—2025）</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rPr>
                  <a:t>标准。</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endParaRPr>
              </a:p>
            </p:txBody>
          </p:sp>
        </p:grpSp>
      </p:grpSp>
      <p:sp>
        <p:nvSpPr>
          <p:cNvPr id="56" name="文本"/>
          <p:cNvSpPr>
            <a:spLocks noChangeAspect="1"/>
          </p:cNvSpPr>
          <p:nvPr>
            <p:custDataLst>
              <p:tags r:id="rId27"/>
            </p:custDataLst>
          </p:nvPr>
        </p:nvSpPr>
        <p:spPr bwMode="auto">
          <a:xfrm>
            <a:off x="5072158" y="1599947"/>
            <a:ext cx="474324" cy="609685"/>
          </a:xfrm>
          <a:custGeom>
            <a:avLst/>
            <a:gdLst>
              <a:gd name="T0" fmla="*/ 5989 w 6182"/>
              <a:gd name="T1" fmla="*/ 3179 h 7948"/>
              <a:gd name="T2" fmla="*/ 5023 w 6182"/>
              <a:gd name="T3" fmla="*/ 3179 h 7948"/>
              <a:gd name="T4" fmla="*/ 5023 w 6182"/>
              <a:gd name="T5" fmla="*/ 1987 h 7948"/>
              <a:gd name="T6" fmla="*/ 3091 w 6182"/>
              <a:gd name="T7" fmla="*/ 0 h 7948"/>
              <a:gd name="T8" fmla="*/ 1159 w 6182"/>
              <a:gd name="T9" fmla="*/ 1987 h 7948"/>
              <a:gd name="T10" fmla="*/ 1159 w 6182"/>
              <a:gd name="T11" fmla="*/ 3179 h 7948"/>
              <a:gd name="T12" fmla="*/ 193 w 6182"/>
              <a:gd name="T13" fmla="*/ 3179 h 7948"/>
              <a:gd name="T14" fmla="*/ 0 w 6182"/>
              <a:gd name="T15" fmla="*/ 3378 h 7948"/>
              <a:gd name="T16" fmla="*/ 0 w 6182"/>
              <a:gd name="T17" fmla="*/ 4769 h 7948"/>
              <a:gd name="T18" fmla="*/ 3091 w 6182"/>
              <a:gd name="T19" fmla="*/ 7948 h 7948"/>
              <a:gd name="T20" fmla="*/ 6182 w 6182"/>
              <a:gd name="T21" fmla="*/ 4769 h 7948"/>
              <a:gd name="T22" fmla="*/ 6182 w 6182"/>
              <a:gd name="T23" fmla="*/ 3378 h 7948"/>
              <a:gd name="T24" fmla="*/ 5989 w 6182"/>
              <a:gd name="T25" fmla="*/ 3179 h 7948"/>
              <a:gd name="T26" fmla="*/ 3091 w 6182"/>
              <a:gd name="T27" fmla="*/ 5762 h 7948"/>
              <a:gd name="T28" fmla="*/ 2511 w 6182"/>
              <a:gd name="T29" fmla="*/ 5166 h 7948"/>
              <a:gd name="T30" fmla="*/ 3091 w 6182"/>
              <a:gd name="T31" fmla="*/ 4570 h 7948"/>
              <a:gd name="T32" fmla="*/ 3671 w 6182"/>
              <a:gd name="T33" fmla="*/ 5166 h 7948"/>
              <a:gd name="T34" fmla="*/ 3091 w 6182"/>
              <a:gd name="T35" fmla="*/ 5762 h 7948"/>
              <a:gd name="T36" fmla="*/ 1932 w 6182"/>
              <a:gd name="T37" fmla="*/ 3179 h 7948"/>
              <a:gd name="T38" fmla="*/ 1932 w 6182"/>
              <a:gd name="T39" fmla="*/ 1987 h 7948"/>
              <a:gd name="T40" fmla="*/ 3091 w 6182"/>
              <a:gd name="T41" fmla="*/ 794 h 7948"/>
              <a:gd name="T42" fmla="*/ 4250 w 6182"/>
              <a:gd name="T43" fmla="*/ 1987 h 7948"/>
              <a:gd name="T44" fmla="*/ 4250 w 6182"/>
              <a:gd name="T45" fmla="*/ 3179 h 7948"/>
              <a:gd name="T46" fmla="*/ 1932 w 6182"/>
              <a:gd name="T47" fmla="*/ 3179 h 7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82" h="7948">
                <a:moveTo>
                  <a:pt x="5989" y="3179"/>
                </a:moveTo>
                <a:lnTo>
                  <a:pt x="5023" y="3179"/>
                </a:lnTo>
                <a:lnTo>
                  <a:pt x="5023" y="1987"/>
                </a:lnTo>
                <a:cubicBezTo>
                  <a:pt x="5023" y="891"/>
                  <a:pt x="4156" y="0"/>
                  <a:pt x="3091" y="0"/>
                </a:cubicBezTo>
                <a:cubicBezTo>
                  <a:pt x="2026" y="0"/>
                  <a:pt x="1159" y="891"/>
                  <a:pt x="1159" y="1987"/>
                </a:cubicBezTo>
                <a:lnTo>
                  <a:pt x="1159" y="3179"/>
                </a:lnTo>
                <a:lnTo>
                  <a:pt x="193" y="3179"/>
                </a:lnTo>
                <a:cubicBezTo>
                  <a:pt x="87" y="3179"/>
                  <a:pt x="0" y="3269"/>
                  <a:pt x="0" y="3378"/>
                </a:cubicBezTo>
                <a:lnTo>
                  <a:pt x="0" y="4769"/>
                </a:lnTo>
                <a:cubicBezTo>
                  <a:pt x="0" y="6525"/>
                  <a:pt x="1384" y="7948"/>
                  <a:pt x="3091" y="7948"/>
                </a:cubicBezTo>
                <a:cubicBezTo>
                  <a:pt x="4798" y="7948"/>
                  <a:pt x="6182" y="6525"/>
                  <a:pt x="6182" y="4769"/>
                </a:cubicBezTo>
                <a:lnTo>
                  <a:pt x="6182" y="3378"/>
                </a:lnTo>
                <a:cubicBezTo>
                  <a:pt x="6182" y="3269"/>
                  <a:pt x="6095" y="3179"/>
                  <a:pt x="5989" y="3179"/>
                </a:cubicBezTo>
                <a:close/>
                <a:moveTo>
                  <a:pt x="3091" y="5762"/>
                </a:moveTo>
                <a:cubicBezTo>
                  <a:pt x="2771" y="5762"/>
                  <a:pt x="2511" y="5496"/>
                  <a:pt x="2511" y="5166"/>
                </a:cubicBezTo>
                <a:cubicBezTo>
                  <a:pt x="2511" y="4837"/>
                  <a:pt x="2771" y="4570"/>
                  <a:pt x="3091" y="4570"/>
                </a:cubicBezTo>
                <a:cubicBezTo>
                  <a:pt x="3411" y="4570"/>
                  <a:pt x="3671" y="4837"/>
                  <a:pt x="3671" y="5166"/>
                </a:cubicBezTo>
                <a:cubicBezTo>
                  <a:pt x="3671" y="5496"/>
                  <a:pt x="3411" y="5762"/>
                  <a:pt x="3091" y="5762"/>
                </a:cubicBezTo>
                <a:close/>
                <a:moveTo>
                  <a:pt x="1932" y="3179"/>
                </a:moveTo>
                <a:lnTo>
                  <a:pt x="1932" y="1987"/>
                </a:lnTo>
                <a:cubicBezTo>
                  <a:pt x="1932" y="1329"/>
                  <a:pt x="2452" y="794"/>
                  <a:pt x="3091" y="794"/>
                </a:cubicBezTo>
                <a:cubicBezTo>
                  <a:pt x="3730" y="794"/>
                  <a:pt x="4250" y="1329"/>
                  <a:pt x="4250" y="1987"/>
                </a:cubicBezTo>
                <a:lnTo>
                  <a:pt x="4250" y="3179"/>
                </a:lnTo>
                <a:lnTo>
                  <a:pt x="1932" y="3179"/>
                </a:lnTo>
                <a:close/>
              </a:path>
            </a:pathLst>
          </a:custGeom>
          <a:solidFill>
            <a:schemeClr val="bg1"/>
          </a:solidFill>
          <a:ln>
            <a:noFill/>
          </a:ln>
        </p:spPr>
      </p:sp>
      <p:sp>
        <p:nvSpPr>
          <p:cNvPr id="57" name="文本"/>
          <p:cNvSpPr>
            <a:spLocks noChangeAspect="1"/>
          </p:cNvSpPr>
          <p:nvPr>
            <p:custDataLst>
              <p:tags r:id="rId28"/>
            </p:custDataLst>
          </p:nvPr>
        </p:nvSpPr>
        <p:spPr bwMode="auto">
          <a:xfrm>
            <a:off x="4034958" y="3076819"/>
            <a:ext cx="609685" cy="603393"/>
          </a:xfrm>
          <a:custGeom>
            <a:avLst/>
            <a:gdLst>
              <a:gd name="T0" fmla="*/ 2709 w 7873"/>
              <a:gd name="T1" fmla="*/ 1592 h 7791"/>
              <a:gd name="T2" fmla="*/ 5329 w 7873"/>
              <a:gd name="T3" fmla="*/ 1624 h 7791"/>
              <a:gd name="T4" fmla="*/ 5782 w 7873"/>
              <a:gd name="T5" fmla="*/ 969 h 7791"/>
              <a:gd name="T6" fmla="*/ 5477 w 7873"/>
              <a:gd name="T7" fmla="*/ 432 h 7791"/>
              <a:gd name="T8" fmla="*/ 4004 w 7873"/>
              <a:gd name="T9" fmla="*/ 13 h 7791"/>
              <a:gd name="T10" fmla="*/ 2709 w 7873"/>
              <a:gd name="T11" fmla="*/ 368 h 7791"/>
              <a:gd name="T12" fmla="*/ 2352 w 7873"/>
              <a:gd name="T13" fmla="*/ 840 h 7791"/>
              <a:gd name="T14" fmla="*/ 2709 w 7873"/>
              <a:gd name="T15" fmla="*/ 1592 h 7791"/>
              <a:gd name="T16" fmla="*/ 2699 w 7873"/>
              <a:gd name="T17" fmla="*/ 2258 h 7791"/>
              <a:gd name="T18" fmla="*/ 3046 w 7873"/>
              <a:gd name="T19" fmla="*/ 2376 h 7791"/>
              <a:gd name="T20" fmla="*/ 3351 w 7873"/>
              <a:gd name="T21" fmla="*/ 2537 h 7791"/>
              <a:gd name="T22" fmla="*/ 4656 w 7873"/>
              <a:gd name="T23" fmla="*/ 2570 h 7791"/>
              <a:gd name="T24" fmla="*/ 5624 w 7873"/>
              <a:gd name="T25" fmla="*/ 2076 h 7791"/>
              <a:gd name="T26" fmla="*/ 5782 w 7873"/>
              <a:gd name="T27" fmla="*/ 1335 h 7791"/>
              <a:gd name="T28" fmla="*/ 5698 w 7873"/>
              <a:gd name="T29" fmla="*/ 1592 h 7791"/>
              <a:gd name="T30" fmla="*/ 2331 w 7873"/>
              <a:gd name="T31" fmla="*/ 1335 h 7791"/>
              <a:gd name="T32" fmla="*/ 2699 w 7873"/>
              <a:gd name="T33" fmla="*/ 2258 h 7791"/>
              <a:gd name="T34" fmla="*/ 3730 w 7873"/>
              <a:gd name="T35" fmla="*/ 2903 h 7791"/>
              <a:gd name="T36" fmla="*/ 3888 w 7873"/>
              <a:gd name="T37" fmla="*/ 3300 h 7791"/>
              <a:gd name="T38" fmla="*/ 4414 w 7873"/>
              <a:gd name="T39" fmla="*/ 3128 h 7791"/>
              <a:gd name="T40" fmla="*/ 5519 w 7873"/>
              <a:gd name="T41" fmla="*/ 2849 h 7791"/>
              <a:gd name="T42" fmla="*/ 5782 w 7873"/>
              <a:gd name="T43" fmla="*/ 2011 h 7791"/>
              <a:gd name="T44" fmla="*/ 5761 w 7873"/>
              <a:gd name="T45" fmla="*/ 2140 h 7791"/>
              <a:gd name="T46" fmla="*/ 3730 w 7873"/>
              <a:gd name="T47" fmla="*/ 2903 h 7791"/>
              <a:gd name="T48" fmla="*/ 3330 w 7873"/>
              <a:gd name="T49" fmla="*/ 2967 h 7791"/>
              <a:gd name="T50" fmla="*/ 1752 w 7873"/>
              <a:gd name="T51" fmla="*/ 2494 h 7791"/>
              <a:gd name="T52" fmla="*/ 742 w 7873"/>
              <a:gd name="T53" fmla="*/ 2709 h 7791"/>
              <a:gd name="T54" fmla="*/ 152 w 7873"/>
              <a:gd name="T55" fmla="*/ 3644 h 7791"/>
              <a:gd name="T56" fmla="*/ 1815 w 7873"/>
              <a:gd name="T57" fmla="*/ 4428 h 7791"/>
              <a:gd name="T58" fmla="*/ 3530 w 7873"/>
              <a:gd name="T59" fmla="*/ 3687 h 7791"/>
              <a:gd name="T60" fmla="*/ 3330 w 7873"/>
              <a:gd name="T61" fmla="*/ 2967 h 7791"/>
              <a:gd name="T62" fmla="*/ 3236 w 7873"/>
              <a:gd name="T63" fmla="*/ 4267 h 7791"/>
              <a:gd name="T64" fmla="*/ 100 w 7873"/>
              <a:gd name="T65" fmla="*/ 3837 h 7791"/>
              <a:gd name="T66" fmla="*/ 289 w 7873"/>
              <a:gd name="T67" fmla="*/ 4567 h 7791"/>
              <a:gd name="T68" fmla="*/ 3036 w 7873"/>
              <a:gd name="T69" fmla="*/ 4825 h 7791"/>
              <a:gd name="T70" fmla="*/ 3288 w 7873"/>
              <a:gd name="T71" fmla="*/ 4234 h 7791"/>
              <a:gd name="T72" fmla="*/ 3236 w 7873"/>
              <a:gd name="T73" fmla="*/ 4267 h 7791"/>
              <a:gd name="T74" fmla="*/ 7676 w 7873"/>
              <a:gd name="T75" fmla="*/ 4686 h 7791"/>
              <a:gd name="T76" fmla="*/ 5708 w 7873"/>
              <a:gd name="T77" fmla="*/ 3407 h 7791"/>
              <a:gd name="T78" fmla="*/ 4193 w 7873"/>
              <a:gd name="T79" fmla="*/ 4063 h 7791"/>
              <a:gd name="T80" fmla="*/ 3572 w 7873"/>
              <a:gd name="T81" fmla="*/ 5620 h 7791"/>
              <a:gd name="T82" fmla="*/ 4214 w 7873"/>
              <a:gd name="T83" fmla="*/ 7145 h 7791"/>
              <a:gd name="T84" fmla="*/ 5740 w 7873"/>
              <a:gd name="T85" fmla="*/ 7779 h 7791"/>
              <a:gd name="T86" fmla="*/ 7245 w 7873"/>
              <a:gd name="T87" fmla="*/ 7134 h 7791"/>
              <a:gd name="T88" fmla="*/ 7866 w 7873"/>
              <a:gd name="T89" fmla="*/ 5577 h 7791"/>
              <a:gd name="T90" fmla="*/ 7676 w 7873"/>
              <a:gd name="T91" fmla="*/ 4686 h 7791"/>
              <a:gd name="T92" fmla="*/ 5719 w 7873"/>
              <a:gd name="T93" fmla="*/ 6286 h 7791"/>
              <a:gd name="T94" fmla="*/ 4267 w 7873"/>
              <a:gd name="T95" fmla="*/ 5953 h 7791"/>
              <a:gd name="T96" fmla="*/ 4330 w 7873"/>
              <a:gd name="T97" fmla="*/ 5556 h 7791"/>
              <a:gd name="T98" fmla="*/ 5603 w 7873"/>
              <a:gd name="T99" fmla="*/ 5867 h 7791"/>
              <a:gd name="T100" fmla="*/ 6908 w 7873"/>
              <a:gd name="T101" fmla="*/ 3977 h 7791"/>
              <a:gd name="T102" fmla="*/ 7255 w 7873"/>
              <a:gd name="T103" fmla="*/ 4535 h 7791"/>
              <a:gd name="T104" fmla="*/ 5719 w 7873"/>
              <a:gd name="T105" fmla="*/ 6286 h 7791"/>
              <a:gd name="T106" fmla="*/ 121 w 7873"/>
              <a:gd name="T107" fmla="*/ 4492 h 7791"/>
              <a:gd name="T108" fmla="*/ 152 w 7873"/>
              <a:gd name="T109" fmla="*/ 5008 h 7791"/>
              <a:gd name="T110" fmla="*/ 1310 w 7873"/>
              <a:gd name="T111" fmla="*/ 5738 h 7791"/>
              <a:gd name="T112" fmla="*/ 2930 w 7873"/>
              <a:gd name="T113" fmla="*/ 5566 h 7791"/>
              <a:gd name="T114" fmla="*/ 2962 w 7873"/>
              <a:gd name="T115" fmla="*/ 5169 h 7791"/>
              <a:gd name="T116" fmla="*/ 121 w 7873"/>
              <a:gd name="T117" fmla="*/ 4492 h 7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73" h="7791">
                <a:moveTo>
                  <a:pt x="2709" y="1592"/>
                </a:moveTo>
                <a:cubicBezTo>
                  <a:pt x="3377" y="2060"/>
                  <a:pt x="4681" y="2036"/>
                  <a:pt x="5329" y="1624"/>
                </a:cubicBezTo>
                <a:cubicBezTo>
                  <a:pt x="5545" y="1487"/>
                  <a:pt x="5785" y="1286"/>
                  <a:pt x="5782" y="969"/>
                </a:cubicBezTo>
                <a:cubicBezTo>
                  <a:pt x="5780" y="712"/>
                  <a:pt x="5610" y="541"/>
                  <a:pt x="5477" y="432"/>
                </a:cubicBezTo>
                <a:cubicBezTo>
                  <a:pt x="5134" y="153"/>
                  <a:pt x="4575" y="0"/>
                  <a:pt x="4004" y="13"/>
                </a:cubicBezTo>
                <a:cubicBezTo>
                  <a:pt x="3452" y="27"/>
                  <a:pt x="3028" y="142"/>
                  <a:pt x="2709" y="368"/>
                </a:cubicBezTo>
                <a:cubicBezTo>
                  <a:pt x="2579" y="460"/>
                  <a:pt x="2397" y="651"/>
                  <a:pt x="2352" y="840"/>
                </a:cubicBezTo>
                <a:cubicBezTo>
                  <a:pt x="2268" y="1188"/>
                  <a:pt x="2508" y="1452"/>
                  <a:pt x="2709" y="1592"/>
                </a:cubicBezTo>
                <a:close/>
                <a:moveTo>
                  <a:pt x="2699" y="2258"/>
                </a:moveTo>
                <a:cubicBezTo>
                  <a:pt x="2797" y="2310"/>
                  <a:pt x="2931" y="2327"/>
                  <a:pt x="3046" y="2376"/>
                </a:cubicBezTo>
                <a:cubicBezTo>
                  <a:pt x="3149" y="2421"/>
                  <a:pt x="3244" y="2499"/>
                  <a:pt x="3351" y="2537"/>
                </a:cubicBezTo>
                <a:cubicBezTo>
                  <a:pt x="3702" y="2664"/>
                  <a:pt x="4247" y="2653"/>
                  <a:pt x="4656" y="2570"/>
                </a:cubicBezTo>
                <a:cubicBezTo>
                  <a:pt x="5060" y="2487"/>
                  <a:pt x="5429" y="2312"/>
                  <a:pt x="5624" y="2076"/>
                </a:cubicBezTo>
                <a:cubicBezTo>
                  <a:pt x="5764" y="1906"/>
                  <a:pt x="5830" y="1635"/>
                  <a:pt x="5782" y="1335"/>
                </a:cubicBezTo>
                <a:cubicBezTo>
                  <a:pt x="5772" y="1424"/>
                  <a:pt x="5742" y="1519"/>
                  <a:pt x="5698" y="1592"/>
                </a:cubicBezTo>
                <a:cubicBezTo>
                  <a:pt x="5156" y="2500"/>
                  <a:pt x="2595" y="2483"/>
                  <a:pt x="2331" y="1335"/>
                </a:cubicBezTo>
                <a:cubicBezTo>
                  <a:pt x="2289" y="1782"/>
                  <a:pt x="2428" y="2114"/>
                  <a:pt x="2699" y="2258"/>
                </a:cubicBezTo>
                <a:close/>
                <a:moveTo>
                  <a:pt x="3730" y="2903"/>
                </a:moveTo>
                <a:cubicBezTo>
                  <a:pt x="3794" y="3024"/>
                  <a:pt x="3869" y="3133"/>
                  <a:pt x="3888" y="3300"/>
                </a:cubicBezTo>
                <a:cubicBezTo>
                  <a:pt x="4160" y="3343"/>
                  <a:pt x="4254" y="3211"/>
                  <a:pt x="4414" y="3128"/>
                </a:cubicBezTo>
                <a:cubicBezTo>
                  <a:pt x="4739" y="2959"/>
                  <a:pt x="5059" y="2880"/>
                  <a:pt x="5519" y="2849"/>
                </a:cubicBezTo>
                <a:cubicBezTo>
                  <a:pt x="5727" y="2700"/>
                  <a:pt x="5840" y="2396"/>
                  <a:pt x="5782" y="2011"/>
                </a:cubicBezTo>
                <a:cubicBezTo>
                  <a:pt x="5775" y="2060"/>
                  <a:pt x="5774" y="2105"/>
                  <a:pt x="5761" y="2140"/>
                </a:cubicBezTo>
                <a:cubicBezTo>
                  <a:pt x="5540" y="2743"/>
                  <a:pt x="4538" y="2972"/>
                  <a:pt x="3730" y="2903"/>
                </a:cubicBezTo>
                <a:close/>
                <a:moveTo>
                  <a:pt x="3330" y="2967"/>
                </a:moveTo>
                <a:cubicBezTo>
                  <a:pt x="2977" y="2629"/>
                  <a:pt x="2385" y="2464"/>
                  <a:pt x="1752" y="2494"/>
                </a:cubicBezTo>
                <a:cubicBezTo>
                  <a:pt x="1329" y="2515"/>
                  <a:pt x="1030" y="2573"/>
                  <a:pt x="742" y="2709"/>
                </a:cubicBezTo>
                <a:cubicBezTo>
                  <a:pt x="435" y="2855"/>
                  <a:pt x="0" y="3158"/>
                  <a:pt x="152" y="3644"/>
                </a:cubicBezTo>
                <a:cubicBezTo>
                  <a:pt x="317" y="4167"/>
                  <a:pt x="1145" y="4424"/>
                  <a:pt x="1815" y="4428"/>
                </a:cubicBezTo>
                <a:cubicBezTo>
                  <a:pt x="2518" y="4432"/>
                  <a:pt x="3327" y="4194"/>
                  <a:pt x="3530" y="3687"/>
                </a:cubicBezTo>
                <a:cubicBezTo>
                  <a:pt x="3654" y="3377"/>
                  <a:pt x="3498" y="3127"/>
                  <a:pt x="3330" y="2967"/>
                </a:cubicBezTo>
                <a:close/>
                <a:moveTo>
                  <a:pt x="3236" y="4267"/>
                </a:moveTo>
                <a:cubicBezTo>
                  <a:pt x="2479" y="4956"/>
                  <a:pt x="393" y="4883"/>
                  <a:pt x="100" y="3837"/>
                </a:cubicBezTo>
                <a:cubicBezTo>
                  <a:pt x="89" y="4158"/>
                  <a:pt x="149" y="4405"/>
                  <a:pt x="289" y="4567"/>
                </a:cubicBezTo>
                <a:cubicBezTo>
                  <a:pt x="809" y="5172"/>
                  <a:pt x="2306" y="5269"/>
                  <a:pt x="3036" y="4825"/>
                </a:cubicBezTo>
                <a:cubicBezTo>
                  <a:pt x="3102" y="4610"/>
                  <a:pt x="3176" y="4403"/>
                  <a:pt x="3288" y="4234"/>
                </a:cubicBezTo>
                <a:cubicBezTo>
                  <a:pt x="3260" y="4206"/>
                  <a:pt x="3247" y="4256"/>
                  <a:pt x="3236" y="4267"/>
                </a:cubicBezTo>
                <a:close/>
                <a:moveTo>
                  <a:pt x="7676" y="4686"/>
                </a:moveTo>
                <a:cubicBezTo>
                  <a:pt x="7360" y="3976"/>
                  <a:pt x="6678" y="3405"/>
                  <a:pt x="5708" y="3407"/>
                </a:cubicBezTo>
                <a:cubicBezTo>
                  <a:pt x="5002" y="3409"/>
                  <a:pt x="4538" y="3710"/>
                  <a:pt x="4193" y="4063"/>
                </a:cubicBezTo>
                <a:cubicBezTo>
                  <a:pt x="3851" y="4412"/>
                  <a:pt x="3559" y="4942"/>
                  <a:pt x="3572" y="5620"/>
                </a:cubicBezTo>
                <a:cubicBezTo>
                  <a:pt x="3585" y="6291"/>
                  <a:pt x="3852" y="6780"/>
                  <a:pt x="4214" y="7145"/>
                </a:cubicBezTo>
                <a:cubicBezTo>
                  <a:pt x="4572" y="7506"/>
                  <a:pt x="5098" y="7791"/>
                  <a:pt x="5740" y="7779"/>
                </a:cubicBezTo>
                <a:cubicBezTo>
                  <a:pt x="6380" y="7767"/>
                  <a:pt x="6891" y="7500"/>
                  <a:pt x="7245" y="7134"/>
                </a:cubicBezTo>
                <a:cubicBezTo>
                  <a:pt x="7592" y="6776"/>
                  <a:pt x="7873" y="6254"/>
                  <a:pt x="7866" y="5577"/>
                </a:cubicBezTo>
                <a:cubicBezTo>
                  <a:pt x="7862" y="5260"/>
                  <a:pt x="7791" y="4942"/>
                  <a:pt x="7676" y="4686"/>
                </a:cubicBezTo>
                <a:close/>
                <a:moveTo>
                  <a:pt x="5719" y="6286"/>
                </a:moveTo>
                <a:cubicBezTo>
                  <a:pt x="5246" y="6164"/>
                  <a:pt x="4746" y="6069"/>
                  <a:pt x="4267" y="5953"/>
                </a:cubicBezTo>
                <a:cubicBezTo>
                  <a:pt x="4280" y="5812"/>
                  <a:pt x="4304" y="5683"/>
                  <a:pt x="4330" y="5556"/>
                </a:cubicBezTo>
                <a:cubicBezTo>
                  <a:pt x="4751" y="5663"/>
                  <a:pt x="5186" y="5756"/>
                  <a:pt x="5603" y="5867"/>
                </a:cubicBezTo>
                <a:cubicBezTo>
                  <a:pt x="6042" y="5241"/>
                  <a:pt x="6475" y="4609"/>
                  <a:pt x="6908" y="3977"/>
                </a:cubicBezTo>
                <a:cubicBezTo>
                  <a:pt x="7035" y="4151"/>
                  <a:pt x="7136" y="4353"/>
                  <a:pt x="7255" y="4535"/>
                </a:cubicBezTo>
                <a:cubicBezTo>
                  <a:pt x="6754" y="5129"/>
                  <a:pt x="6248" y="5720"/>
                  <a:pt x="5719" y="6286"/>
                </a:cubicBezTo>
                <a:close/>
                <a:moveTo>
                  <a:pt x="121" y="4492"/>
                </a:moveTo>
                <a:cubicBezTo>
                  <a:pt x="128" y="4663"/>
                  <a:pt x="104" y="4863"/>
                  <a:pt x="152" y="5008"/>
                </a:cubicBezTo>
                <a:cubicBezTo>
                  <a:pt x="286" y="5405"/>
                  <a:pt x="816" y="5648"/>
                  <a:pt x="1310" y="5738"/>
                </a:cubicBezTo>
                <a:cubicBezTo>
                  <a:pt x="1869" y="5840"/>
                  <a:pt x="2512" y="5761"/>
                  <a:pt x="2930" y="5566"/>
                </a:cubicBezTo>
                <a:cubicBezTo>
                  <a:pt x="2928" y="5421"/>
                  <a:pt x="2946" y="5296"/>
                  <a:pt x="2962" y="5169"/>
                </a:cubicBezTo>
                <a:cubicBezTo>
                  <a:pt x="2038" y="5580"/>
                  <a:pt x="359" y="5455"/>
                  <a:pt x="121" y="4492"/>
                </a:cubicBezTo>
                <a:close/>
              </a:path>
            </a:pathLst>
          </a:custGeom>
          <a:solidFill>
            <a:schemeClr val="bg1"/>
          </a:solidFill>
          <a:ln>
            <a:noFill/>
          </a:ln>
        </p:spPr>
      </p:sp>
      <p:sp>
        <p:nvSpPr>
          <p:cNvPr id="58" name="文本"/>
          <p:cNvSpPr>
            <a:spLocks noChangeAspect="1"/>
          </p:cNvSpPr>
          <p:nvPr>
            <p:custDataLst>
              <p:tags r:id="rId29"/>
            </p:custDataLst>
          </p:nvPr>
        </p:nvSpPr>
        <p:spPr bwMode="auto">
          <a:xfrm>
            <a:off x="6833950" y="4664550"/>
            <a:ext cx="480539" cy="609685"/>
          </a:xfrm>
          <a:custGeom>
            <a:avLst/>
            <a:gdLst>
              <a:gd name="T0" fmla="*/ 3166 w 6332"/>
              <a:gd name="T1" fmla="*/ 0 h 8034"/>
              <a:gd name="T2" fmla="*/ 0 w 6332"/>
              <a:gd name="T3" fmla="*/ 3166 h 8034"/>
              <a:gd name="T4" fmla="*/ 2481 w 6332"/>
              <a:gd name="T5" fmla="*/ 7590 h 8034"/>
              <a:gd name="T6" fmla="*/ 3853 w 6332"/>
              <a:gd name="T7" fmla="*/ 7588 h 8034"/>
              <a:gd name="T8" fmla="*/ 6332 w 6332"/>
              <a:gd name="T9" fmla="*/ 3166 h 8034"/>
              <a:gd name="T10" fmla="*/ 3166 w 6332"/>
              <a:gd name="T11" fmla="*/ 0 h 8034"/>
              <a:gd name="T12" fmla="*/ 3166 w 6332"/>
              <a:gd name="T13" fmla="*/ 0 h 8034"/>
              <a:gd name="T14" fmla="*/ 3166 w 6332"/>
              <a:gd name="T15" fmla="*/ 0 h 8034"/>
              <a:gd name="T16" fmla="*/ 3166 w 6332"/>
              <a:gd name="T17" fmla="*/ 0 h 8034"/>
              <a:gd name="T18" fmla="*/ 3166 w 6332"/>
              <a:gd name="T19" fmla="*/ 4529 h 8034"/>
              <a:gd name="T20" fmla="*/ 1702 w 6332"/>
              <a:gd name="T21" fmla="*/ 3065 h 8034"/>
              <a:gd name="T22" fmla="*/ 3166 w 6332"/>
              <a:gd name="T23" fmla="*/ 1600 h 8034"/>
              <a:gd name="T24" fmla="*/ 4630 w 6332"/>
              <a:gd name="T25" fmla="*/ 3065 h 8034"/>
              <a:gd name="T26" fmla="*/ 3166 w 6332"/>
              <a:gd name="T27" fmla="*/ 4529 h 8034"/>
              <a:gd name="T28" fmla="*/ 3166 w 6332"/>
              <a:gd name="T29" fmla="*/ 4529 h 8034"/>
              <a:gd name="T30" fmla="*/ 3166 w 6332"/>
              <a:gd name="T31" fmla="*/ 4529 h 8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32" h="8034">
                <a:moveTo>
                  <a:pt x="3166" y="0"/>
                </a:moveTo>
                <a:cubicBezTo>
                  <a:pt x="1418" y="0"/>
                  <a:pt x="0" y="1418"/>
                  <a:pt x="0" y="3166"/>
                </a:cubicBezTo>
                <a:cubicBezTo>
                  <a:pt x="0" y="4914"/>
                  <a:pt x="2481" y="7590"/>
                  <a:pt x="2481" y="7590"/>
                </a:cubicBezTo>
                <a:cubicBezTo>
                  <a:pt x="2859" y="8031"/>
                  <a:pt x="3478" y="8034"/>
                  <a:pt x="3853" y="7588"/>
                </a:cubicBezTo>
                <a:cubicBezTo>
                  <a:pt x="3853" y="7588"/>
                  <a:pt x="6332" y="4914"/>
                  <a:pt x="6332" y="3166"/>
                </a:cubicBezTo>
                <a:cubicBezTo>
                  <a:pt x="6332" y="1418"/>
                  <a:pt x="4914" y="0"/>
                  <a:pt x="3166" y="0"/>
                </a:cubicBezTo>
                <a:lnTo>
                  <a:pt x="3166" y="0"/>
                </a:lnTo>
                <a:lnTo>
                  <a:pt x="3166" y="0"/>
                </a:lnTo>
                <a:lnTo>
                  <a:pt x="3166" y="0"/>
                </a:lnTo>
                <a:close/>
                <a:moveTo>
                  <a:pt x="3166" y="4529"/>
                </a:moveTo>
                <a:cubicBezTo>
                  <a:pt x="2357" y="4529"/>
                  <a:pt x="1702" y="3874"/>
                  <a:pt x="1702" y="3065"/>
                </a:cubicBezTo>
                <a:cubicBezTo>
                  <a:pt x="1702" y="2256"/>
                  <a:pt x="2357" y="1600"/>
                  <a:pt x="3166" y="1600"/>
                </a:cubicBezTo>
                <a:cubicBezTo>
                  <a:pt x="3975" y="1600"/>
                  <a:pt x="4630" y="2256"/>
                  <a:pt x="4630" y="3065"/>
                </a:cubicBezTo>
                <a:cubicBezTo>
                  <a:pt x="4630" y="3874"/>
                  <a:pt x="3975" y="4529"/>
                  <a:pt x="3166" y="4529"/>
                </a:cubicBezTo>
                <a:lnTo>
                  <a:pt x="3166" y="4529"/>
                </a:lnTo>
                <a:close/>
                <a:moveTo>
                  <a:pt x="3166" y="4529"/>
                </a:moveTo>
                <a:close/>
              </a:path>
            </a:pathLst>
          </a:custGeom>
          <a:solidFill>
            <a:schemeClr val="bg1"/>
          </a:solidFill>
          <a:ln>
            <a:noFill/>
          </a:ln>
        </p:spPr>
      </p:sp>
      <p:sp>
        <p:nvSpPr>
          <p:cNvPr id="59" name="文本"/>
          <p:cNvSpPr>
            <a:spLocks noChangeAspect="1"/>
          </p:cNvSpPr>
          <p:nvPr>
            <p:custDataLst>
              <p:tags r:id="rId30"/>
            </p:custDataLst>
          </p:nvPr>
        </p:nvSpPr>
        <p:spPr bwMode="auto">
          <a:xfrm>
            <a:off x="7665441" y="3218979"/>
            <a:ext cx="609685" cy="587960"/>
          </a:xfrm>
          <a:custGeom>
            <a:avLst/>
            <a:gdLst>
              <a:gd name="T0" fmla="*/ 11888 w 12803"/>
              <a:gd name="T1" fmla="*/ 0 h 12345"/>
              <a:gd name="T2" fmla="*/ 914 w 12803"/>
              <a:gd name="T3" fmla="*/ 0 h 12345"/>
              <a:gd name="T4" fmla="*/ 0 w 12803"/>
              <a:gd name="T5" fmla="*/ 914 h 12345"/>
              <a:gd name="T6" fmla="*/ 0 w 12803"/>
              <a:gd name="T7" fmla="*/ 8687 h 12345"/>
              <a:gd name="T8" fmla="*/ 914 w 12803"/>
              <a:gd name="T9" fmla="*/ 9602 h 12345"/>
              <a:gd name="T10" fmla="*/ 3201 w 12803"/>
              <a:gd name="T11" fmla="*/ 9602 h 12345"/>
              <a:gd name="T12" fmla="*/ 3201 w 12803"/>
              <a:gd name="T13" fmla="*/ 12345 h 12345"/>
              <a:gd name="T14" fmla="*/ 8230 w 12803"/>
              <a:gd name="T15" fmla="*/ 9602 h 12345"/>
              <a:gd name="T16" fmla="*/ 11888 w 12803"/>
              <a:gd name="T17" fmla="*/ 9602 h 12345"/>
              <a:gd name="T18" fmla="*/ 12803 w 12803"/>
              <a:gd name="T19" fmla="*/ 8687 h 12345"/>
              <a:gd name="T20" fmla="*/ 12803 w 12803"/>
              <a:gd name="T21" fmla="*/ 914 h 12345"/>
              <a:gd name="T22" fmla="*/ 11888 w 12803"/>
              <a:gd name="T23" fmla="*/ 0 h 12345"/>
              <a:gd name="T24" fmla="*/ 3201 w 12803"/>
              <a:gd name="T25" fmla="*/ 5487 h 12345"/>
              <a:gd name="T26" fmla="*/ 2286 w 12803"/>
              <a:gd name="T27" fmla="*/ 4572 h 12345"/>
              <a:gd name="T28" fmla="*/ 3201 w 12803"/>
              <a:gd name="T29" fmla="*/ 3658 h 12345"/>
              <a:gd name="T30" fmla="*/ 4115 w 12803"/>
              <a:gd name="T31" fmla="*/ 4572 h 12345"/>
              <a:gd name="T32" fmla="*/ 3201 w 12803"/>
              <a:gd name="T33" fmla="*/ 5487 h 12345"/>
              <a:gd name="T34" fmla="*/ 6401 w 12803"/>
              <a:gd name="T35" fmla="*/ 5487 h 12345"/>
              <a:gd name="T36" fmla="*/ 5487 w 12803"/>
              <a:gd name="T37" fmla="*/ 4572 h 12345"/>
              <a:gd name="T38" fmla="*/ 6401 w 12803"/>
              <a:gd name="T39" fmla="*/ 3658 h 12345"/>
              <a:gd name="T40" fmla="*/ 7316 w 12803"/>
              <a:gd name="T41" fmla="*/ 4572 h 12345"/>
              <a:gd name="T42" fmla="*/ 6401 w 12803"/>
              <a:gd name="T43" fmla="*/ 5487 h 12345"/>
              <a:gd name="T44" fmla="*/ 9602 w 12803"/>
              <a:gd name="T45" fmla="*/ 5487 h 12345"/>
              <a:gd name="T46" fmla="*/ 8687 w 12803"/>
              <a:gd name="T47" fmla="*/ 4572 h 12345"/>
              <a:gd name="T48" fmla="*/ 9602 w 12803"/>
              <a:gd name="T49" fmla="*/ 3658 h 12345"/>
              <a:gd name="T50" fmla="*/ 10516 w 12803"/>
              <a:gd name="T51" fmla="*/ 4572 h 12345"/>
              <a:gd name="T52" fmla="*/ 9602 w 12803"/>
              <a:gd name="T53" fmla="*/ 5487 h 12345"/>
              <a:gd name="T54" fmla="*/ 9602 w 12803"/>
              <a:gd name="T55" fmla="*/ 5487 h 12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03" h="12345">
                <a:moveTo>
                  <a:pt x="11888" y="0"/>
                </a:moveTo>
                <a:lnTo>
                  <a:pt x="914" y="0"/>
                </a:lnTo>
                <a:cubicBezTo>
                  <a:pt x="409" y="0"/>
                  <a:pt x="0" y="409"/>
                  <a:pt x="0" y="914"/>
                </a:cubicBezTo>
                <a:lnTo>
                  <a:pt x="0" y="8687"/>
                </a:lnTo>
                <a:cubicBezTo>
                  <a:pt x="0" y="9193"/>
                  <a:pt x="409" y="9602"/>
                  <a:pt x="914" y="9602"/>
                </a:cubicBezTo>
                <a:lnTo>
                  <a:pt x="3201" y="9602"/>
                </a:lnTo>
                <a:lnTo>
                  <a:pt x="3201" y="12345"/>
                </a:lnTo>
                <a:lnTo>
                  <a:pt x="8230" y="9602"/>
                </a:lnTo>
                <a:lnTo>
                  <a:pt x="11888" y="9602"/>
                </a:lnTo>
                <a:cubicBezTo>
                  <a:pt x="12393" y="9602"/>
                  <a:pt x="12803" y="9193"/>
                  <a:pt x="12803" y="8687"/>
                </a:cubicBezTo>
                <a:lnTo>
                  <a:pt x="12803" y="914"/>
                </a:lnTo>
                <a:cubicBezTo>
                  <a:pt x="12803" y="409"/>
                  <a:pt x="12393" y="0"/>
                  <a:pt x="11888" y="0"/>
                </a:cubicBezTo>
                <a:close/>
                <a:moveTo>
                  <a:pt x="3201" y="5487"/>
                </a:moveTo>
                <a:cubicBezTo>
                  <a:pt x="2695" y="5487"/>
                  <a:pt x="2286" y="5077"/>
                  <a:pt x="2286" y="4572"/>
                </a:cubicBezTo>
                <a:cubicBezTo>
                  <a:pt x="2286" y="4067"/>
                  <a:pt x="2695" y="3658"/>
                  <a:pt x="3201" y="3658"/>
                </a:cubicBezTo>
                <a:cubicBezTo>
                  <a:pt x="3706" y="3658"/>
                  <a:pt x="4115" y="4067"/>
                  <a:pt x="4115" y="4572"/>
                </a:cubicBezTo>
                <a:cubicBezTo>
                  <a:pt x="4115" y="5077"/>
                  <a:pt x="3706" y="5487"/>
                  <a:pt x="3201" y="5487"/>
                </a:cubicBezTo>
                <a:close/>
                <a:moveTo>
                  <a:pt x="6401" y="5487"/>
                </a:moveTo>
                <a:cubicBezTo>
                  <a:pt x="5896" y="5487"/>
                  <a:pt x="5487" y="5077"/>
                  <a:pt x="5487" y="4572"/>
                </a:cubicBezTo>
                <a:cubicBezTo>
                  <a:pt x="5487" y="4067"/>
                  <a:pt x="5896" y="3658"/>
                  <a:pt x="6401" y="3658"/>
                </a:cubicBezTo>
                <a:cubicBezTo>
                  <a:pt x="6907" y="3658"/>
                  <a:pt x="7316" y="4067"/>
                  <a:pt x="7316" y="4572"/>
                </a:cubicBezTo>
                <a:cubicBezTo>
                  <a:pt x="7316" y="5077"/>
                  <a:pt x="6907" y="5487"/>
                  <a:pt x="6401" y="5487"/>
                </a:cubicBezTo>
                <a:close/>
                <a:moveTo>
                  <a:pt x="9602" y="5487"/>
                </a:moveTo>
                <a:cubicBezTo>
                  <a:pt x="9097" y="5487"/>
                  <a:pt x="8687" y="5077"/>
                  <a:pt x="8687" y="4572"/>
                </a:cubicBezTo>
                <a:cubicBezTo>
                  <a:pt x="8687" y="4067"/>
                  <a:pt x="9097" y="3658"/>
                  <a:pt x="9602" y="3658"/>
                </a:cubicBezTo>
                <a:cubicBezTo>
                  <a:pt x="10107" y="3658"/>
                  <a:pt x="10516" y="4067"/>
                  <a:pt x="10516" y="4572"/>
                </a:cubicBezTo>
                <a:cubicBezTo>
                  <a:pt x="10516" y="5077"/>
                  <a:pt x="10107" y="5487"/>
                  <a:pt x="9602" y="5487"/>
                </a:cubicBezTo>
                <a:close/>
                <a:moveTo>
                  <a:pt x="9602" y="5487"/>
                </a:moveTo>
                <a:close/>
              </a:path>
            </a:pathLst>
          </a:custGeom>
          <a:solidFill>
            <a:schemeClr val="bg1"/>
          </a:solidFill>
          <a:ln>
            <a:noFill/>
          </a:ln>
        </p:spPr>
      </p:sp>
      <p:sp>
        <p:nvSpPr>
          <p:cNvPr id="60" name="文本"/>
          <p:cNvSpPr>
            <a:spLocks noChangeAspect="1"/>
          </p:cNvSpPr>
          <p:nvPr>
            <p:custDataLst>
              <p:tags r:id="rId31"/>
            </p:custDataLst>
          </p:nvPr>
        </p:nvSpPr>
        <p:spPr bwMode="auto">
          <a:xfrm>
            <a:off x="4985908" y="4664550"/>
            <a:ext cx="609685" cy="609181"/>
          </a:xfrm>
          <a:custGeom>
            <a:avLst/>
            <a:gdLst>
              <a:gd name="T0" fmla="*/ 11212 w 12607"/>
              <a:gd name="T1" fmla="*/ 4855 h 12594"/>
              <a:gd name="T2" fmla="*/ 11019 w 12607"/>
              <a:gd name="T3" fmla="*/ 4855 h 12594"/>
              <a:gd name="T4" fmla="*/ 10644 w 12607"/>
              <a:gd name="T5" fmla="*/ 3981 h 12594"/>
              <a:gd name="T6" fmla="*/ 10796 w 12607"/>
              <a:gd name="T7" fmla="*/ 3830 h 12594"/>
              <a:gd name="T8" fmla="*/ 10796 w 12607"/>
              <a:gd name="T9" fmla="*/ 1864 h 12594"/>
              <a:gd name="T10" fmla="*/ 10755 w 12607"/>
              <a:gd name="T11" fmla="*/ 1823 h 12594"/>
              <a:gd name="T12" fmla="*/ 8781 w 12607"/>
              <a:gd name="T13" fmla="*/ 1823 h 12594"/>
              <a:gd name="T14" fmla="*/ 8611 w 12607"/>
              <a:gd name="T15" fmla="*/ 1992 h 12594"/>
              <a:gd name="T16" fmla="*/ 7729 w 12607"/>
              <a:gd name="T17" fmla="*/ 1634 h 12594"/>
              <a:gd name="T18" fmla="*/ 7729 w 12607"/>
              <a:gd name="T19" fmla="*/ 1390 h 12594"/>
              <a:gd name="T20" fmla="*/ 6333 w 12607"/>
              <a:gd name="T21" fmla="*/ 0 h 12594"/>
              <a:gd name="T22" fmla="*/ 6274 w 12607"/>
              <a:gd name="T23" fmla="*/ 0 h 12594"/>
              <a:gd name="T24" fmla="*/ 4878 w 12607"/>
              <a:gd name="T25" fmla="*/ 1390 h 12594"/>
              <a:gd name="T26" fmla="*/ 4878 w 12607"/>
              <a:gd name="T27" fmla="*/ 1652 h 12594"/>
              <a:gd name="T28" fmla="*/ 4033 w 12607"/>
              <a:gd name="T29" fmla="*/ 2003 h 12594"/>
              <a:gd name="T30" fmla="*/ 3852 w 12607"/>
              <a:gd name="T31" fmla="*/ 1823 h 12594"/>
              <a:gd name="T32" fmla="*/ 1878 w 12607"/>
              <a:gd name="T33" fmla="*/ 1823 h 12594"/>
              <a:gd name="T34" fmla="*/ 1837 w 12607"/>
              <a:gd name="T35" fmla="*/ 1864 h 12594"/>
              <a:gd name="T36" fmla="*/ 1837 w 12607"/>
              <a:gd name="T37" fmla="*/ 3830 h 12594"/>
              <a:gd name="T38" fmla="*/ 2012 w 12607"/>
              <a:gd name="T39" fmla="*/ 4004 h 12594"/>
              <a:gd name="T40" fmla="*/ 1650 w 12607"/>
              <a:gd name="T41" fmla="*/ 4855 h 12594"/>
              <a:gd name="T42" fmla="*/ 1396 w 12607"/>
              <a:gd name="T43" fmla="*/ 4855 h 12594"/>
              <a:gd name="T44" fmla="*/ 0 w 12607"/>
              <a:gd name="T45" fmla="*/ 6245 h 12594"/>
              <a:gd name="T46" fmla="*/ 0 w 12607"/>
              <a:gd name="T47" fmla="*/ 6304 h 12594"/>
              <a:gd name="T48" fmla="*/ 1396 w 12607"/>
              <a:gd name="T49" fmla="*/ 7694 h 12594"/>
              <a:gd name="T50" fmla="*/ 1618 w 12607"/>
              <a:gd name="T51" fmla="*/ 7694 h 12594"/>
              <a:gd name="T52" fmla="*/ 1983 w 12607"/>
              <a:gd name="T53" fmla="*/ 8593 h 12594"/>
              <a:gd name="T54" fmla="*/ 1814 w 12607"/>
              <a:gd name="T55" fmla="*/ 8761 h 12594"/>
              <a:gd name="T56" fmla="*/ 1814 w 12607"/>
              <a:gd name="T57" fmla="*/ 10728 h 12594"/>
              <a:gd name="T58" fmla="*/ 1855 w 12607"/>
              <a:gd name="T59" fmla="*/ 10769 h 12594"/>
              <a:gd name="T60" fmla="*/ 3829 w 12607"/>
              <a:gd name="T61" fmla="*/ 10769 h 12594"/>
              <a:gd name="T62" fmla="*/ 3981 w 12607"/>
              <a:gd name="T63" fmla="*/ 10618 h 12594"/>
              <a:gd name="T64" fmla="*/ 4878 w 12607"/>
              <a:gd name="T65" fmla="*/ 10999 h 12594"/>
              <a:gd name="T66" fmla="*/ 4878 w 12607"/>
              <a:gd name="T67" fmla="*/ 11204 h 12594"/>
              <a:gd name="T68" fmla="*/ 6274 w 12607"/>
              <a:gd name="T69" fmla="*/ 12594 h 12594"/>
              <a:gd name="T70" fmla="*/ 6333 w 12607"/>
              <a:gd name="T71" fmla="*/ 12594 h 12594"/>
              <a:gd name="T72" fmla="*/ 7729 w 12607"/>
              <a:gd name="T73" fmla="*/ 11204 h 12594"/>
              <a:gd name="T74" fmla="*/ 7729 w 12607"/>
              <a:gd name="T75" fmla="*/ 11016 h 12594"/>
              <a:gd name="T76" fmla="*/ 8664 w 12607"/>
              <a:gd name="T77" fmla="*/ 10630 h 12594"/>
              <a:gd name="T78" fmla="*/ 8803 w 12607"/>
              <a:gd name="T79" fmla="*/ 10769 h 12594"/>
              <a:gd name="T80" fmla="*/ 10777 w 12607"/>
              <a:gd name="T81" fmla="*/ 10769 h 12594"/>
              <a:gd name="T82" fmla="*/ 10819 w 12607"/>
              <a:gd name="T83" fmla="*/ 10728 h 12594"/>
              <a:gd name="T84" fmla="*/ 10819 w 12607"/>
              <a:gd name="T85" fmla="*/ 8761 h 12594"/>
              <a:gd name="T86" fmla="*/ 10673 w 12607"/>
              <a:gd name="T87" fmla="*/ 8616 h 12594"/>
              <a:gd name="T88" fmla="*/ 11051 w 12607"/>
              <a:gd name="T89" fmla="*/ 7694 h 12594"/>
              <a:gd name="T90" fmla="*/ 11211 w 12607"/>
              <a:gd name="T91" fmla="*/ 7694 h 12594"/>
              <a:gd name="T92" fmla="*/ 12607 w 12607"/>
              <a:gd name="T93" fmla="*/ 6304 h 12594"/>
              <a:gd name="T94" fmla="*/ 12607 w 12607"/>
              <a:gd name="T95" fmla="*/ 6245 h 12594"/>
              <a:gd name="T96" fmla="*/ 11212 w 12607"/>
              <a:gd name="T97" fmla="*/ 4855 h 12594"/>
              <a:gd name="T98" fmla="*/ 6337 w 12607"/>
              <a:gd name="T99" fmla="*/ 8498 h 12594"/>
              <a:gd name="T100" fmla="*/ 4152 w 12607"/>
              <a:gd name="T101" fmla="*/ 6323 h 12594"/>
              <a:gd name="T102" fmla="*/ 6337 w 12607"/>
              <a:gd name="T103" fmla="*/ 4146 h 12594"/>
              <a:gd name="T104" fmla="*/ 8521 w 12607"/>
              <a:gd name="T105" fmla="*/ 6323 h 12594"/>
              <a:gd name="T106" fmla="*/ 6337 w 12607"/>
              <a:gd name="T107" fmla="*/ 8498 h 12594"/>
              <a:gd name="T108" fmla="*/ 6337 w 12607"/>
              <a:gd name="T109" fmla="*/ 8498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7" h="12594">
                <a:moveTo>
                  <a:pt x="11212" y="4855"/>
                </a:moveTo>
                <a:lnTo>
                  <a:pt x="11019" y="4855"/>
                </a:lnTo>
                <a:cubicBezTo>
                  <a:pt x="10923" y="4550"/>
                  <a:pt x="10796" y="4258"/>
                  <a:pt x="10644" y="3981"/>
                </a:cubicBezTo>
                <a:lnTo>
                  <a:pt x="10796" y="3830"/>
                </a:lnTo>
                <a:cubicBezTo>
                  <a:pt x="11341" y="3287"/>
                  <a:pt x="11341" y="2407"/>
                  <a:pt x="10796" y="1864"/>
                </a:cubicBezTo>
                <a:lnTo>
                  <a:pt x="10755" y="1823"/>
                </a:lnTo>
                <a:cubicBezTo>
                  <a:pt x="10209" y="1279"/>
                  <a:pt x="9326" y="1279"/>
                  <a:pt x="8781" y="1823"/>
                </a:cubicBezTo>
                <a:lnTo>
                  <a:pt x="8611" y="1992"/>
                </a:lnTo>
                <a:cubicBezTo>
                  <a:pt x="8332" y="1846"/>
                  <a:pt x="8037" y="1725"/>
                  <a:pt x="7729" y="1634"/>
                </a:cubicBezTo>
                <a:lnTo>
                  <a:pt x="7729" y="1390"/>
                </a:lnTo>
                <a:cubicBezTo>
                  <a:pt x="7729" y="622"/>
                  <a:pt x="7104" y="0"/>
                  <a:pt x="6333" y="0"/>
                </a:cubicBezTo>
                <a:lnTo>
                  <a:pt x="6274" y="0"/>
                </a:lnTo>
                <a:cubicBezTo>
                  <a:pt x="5503" y="0"/>
                  <a:pt x="4878" y="622"/>
                  <a:pt x="4878" y="1390"/>
                </a:cubicBezTo>
                <a:lnTo>
                  <a:pt x="4878" y="1652"/>
                </a:lnTo>
                <a:cubicBezTo>
                  <a:pt x="4584" y="1742"/>
                  <a:pt x="4301" y="1861"/>
                  <a:pt x="4033" y="2003"/>
                </a:cubicBezTo>
                <a:lnTo>
                  <a:pt x="3852" y="1823"/>
                </a:lnTo>
                <a:cubicBezTo>
                  <a:pt x="3307" y="1280"/>
                  <a:pt x="2423" y="1280"/>
                  <a:pt x="1878" y="1823"/>
                </a:cubicBezTo>
                <a:lnTo>
                  <a:pt x="1837" y="1864"/>
                </a:lnTo>
                <a:cubicBezTo>
                  <a:pt x="1292" y="2407"/>
                  <a:pt x="1292" y="3287"/>
                  <a:pt x="1837" y="3830"/>
                </a:cubicBezTo>
                <a:lnTo>
                  <a:pt x="2012" y="4004"/>
                </a:lnTo>
                <a:cubicBezTo>
                  <a:pt x="1865" y="4274"/>
                  <a:pt x="1743" y="4558"/>
                  <a:pt x="1650" y="4855"/>
                </a:cubicBezTo>
                <a:lnTo>
                  <a:pt x="1396" y="4855"/>
                </a:lnTo>
                <a:cubicBezTo>
                  <a:pt x="625" y="4855"/>
                  <a:pt x="0" y="5478"/>
                  <a:pt x="0" y="6245"/>
                </a:cubicBezTo>
                <a:lnTo>
                  <a:pt x="0" y="6304"/>
                </a:lnTo>
                <a:cubicBezTo>
                  <a:pt x="0" y="7072"/>
                  <a:pt x="625" y="7694"/>
                  <a:pt x="1396" y="7694"/>
                </a:cubicBezTo>
                <a:lnTo>
                  <a:pt x="1618" y="7694"/>
                </a:lnTo>
                <a:cubicBezTo>
                  <a:pt x="1710" y="8008"/>
                  <a:pt x="1833" y="8308"/>
                  <a:pt x="1983" y="8593"/>
                </a:cubicBezTo>
                <a:lnTo>
                  <a:pt x="1814" y="8761"/>
                </a:lnTo>
                <a:cubicBezTo>
                  <a:pt x="1269" y="9304"/>
                  <a:pt x="1269" y="10185"/>
                  <a:pt x="1814" y="10728"/>
                </a:cubicBezTo>
                <a:lnTo>
                  <a:pt x="1855" y="10769"/>
                </a:lnTo>
                <a:cubicBezTo>
                  <a:pt x="2400" y="11312"/>
                  <a:pt x="3284" y="11312"/>
                  <a:pt x="3829" y="10769"/>
                </a:cubicBezTo>
                <a:lnTo>
                  <a:pt x="3981" y="10618"/>
                </a:lnTo>
                <a:cubicBezTo>
                  <a:pt x="4264" y="10773"/>
                  <a:pt x="4564" y="10902"/>
                  <a:pt x="4878" y="10999"/>
                </a:cubicBezTo>
                <a:lnTo>
                  <a:pt x="4878" y="11204"/>
                </a:lnTo>
                <a:cubicBezTo>
                  <a:pt x="4878" y="11972"/>
                  <a:pt x="5503" y="12594"/>
                  <a:pt x="6274" y="12594"/>
                </a:cubicBezTo>
                <a:lnTo>
                  <a:pt x="6333" y="12594"/>
                </a:lnTo>
                <a:cubicBezTo>
                  <a:pt x="7104" y="12594"/>
                  <a:pt x="7729" y="11972"/>
                  <a:pt x="7729" y="11204"/>
                </a:cubicBezTo>
                <a:lnTo>
                  <a:pt x="7729" y="11016"/>
                </a:lnTo>
                <a:cubicBezTo>
                  <a:pt x="8056" y="10920"/>
                  <a:pt x="8368" y="10788"/>
                  <a:pt x="8664" y="10630"/>
                </a:cubicBezTo>
                <a:lnTo>
                  <a:pt x="8803" y="10769"/>
                </a:lnTo>
                <a:cubicBezTo>
                  <a:pt x="9348" y="11312"/>
                  <a:pt x="10233" y="11312"/>
                  <a:pt x="10777" y="10769"/>
                </a:cubicBezTo>
                <a:lnTo>
                  <a:pt x="10819" y="10728"/>
                </a:lnTo>
                <a:cubicBezTo>
                  <a:pt x="11364" y="10185"/>
                  <a:pt x="11364" y="9304"/>
                  <a:pt x="10819" y="8761"/>
                </a:cubicBezTo>
                <a:lnTo>
                  <a:pt x="10673" y="8616"/>
                </a:lnTo>
                <a:cubicBezTo>
                  <a:pt x="10828" y="8324"/>
                  <a:pt x="10956" y="8017"/>
                  <a:pt x="11051" y="7694"/>
                </a:cubicBezTo>
                <a:lnTo>
                  <a:pt x="11211" y="7694"/>
                </a:lnTo>
                <a:cubicBezTo>
                  <a:pt x="11982" y="7694"/>
                  <a:pt x="12607" y="7071"/>
                  <a:pt x="12607" y="6304"/>
                </a:cubicBezTo>
                <a:lnTo>
                  <a:pt x="12607" y="6245"/>
                </a:lnTo>
                <a:cubicBezTo>
                  <a:pt x="12607" y="5477"/>
                  <a:pt x="11982" y="4855"/>
                  <a:pt x="11212" y="4855"/>
                </a:cubicBezTo>
                <a:close/>
                <a:moveTo>
                  <a:pt x="6337" y="8498"/>
                </a:moveTo>
                <a:cubicBezTo>
                  <a:pt x="5130" y="8498"/>
                  <a:pt x="4152" y="7524"/>
                  <a:pt x="4152" y="6323"/>
                </a:cubicBezTo>
                <a:cubicBezTo>
                  <a:pt x="4152" y="5120"/>
                  <a:pt x="5130" y="4146"/>
                  <a:pt x="6337" y="4146"/>
                </a:cubicBezTo>
                <a:cubicBezTo>
                  <a:pt x="7544" y="4146"/>
                  <a:pt x="8521" y="5120"/>
                  <a:pt x="8521" y="6323"/>
                </a:cubicBezTo>
                <a:cubicBezTo>
                  <a:pt x="8521" y="7524"/>
                  <a:pt x="7544" y="8498"/>
                  <a:pt x="6337" y="8498"/>
                </a:cubicBezTo>
                <a:close/>
                <a:moveTo>
                  <a:pt x="6337" y="8498"/>
                </a:moveTo>
                <a:close/>
              </a:path>
            </a:pathLst>
          </a:custGeom>
          <a:solidFill>
            <a:schemeClr val="bg1"/>
          </a:solidFill>
          <a:ln>
            <a:noFill/>
          </a:ln>
        </p:spPr>
      </p:sp>
      <p:sp>
        <p:nvSpPr>
          <p:cNvPr id="61" name="文本"/>
          <p:cNvSpPr>
            <a:spLocks noChangeAspect="1"/>
          </p:cNvSpPr>
          <p:nvPr>
            <p:custDataLst>
              <p:tags r:id="rId32"/>
            </p:custDataLst>
          </p:nvPr>
        </p:nvSpPr>
        <p:spPr bwMode="auto">
          <a:xfrm>
            <a:off x="6791228" y="1610809"/>
            <a:ext cx="565985" cy="609685"/>
          </a:xfrm>
          <a:custGeom>
            <a:avLst/>
            <a:gdLst>
              <a:gd name="T0" fmla="*/ 10712 w 11708"/>
              <a:gd name="T1" fmla="*/ 21 h 12613"/>
              <a:gd name="T2" fmla="*/ 10456 w 11708"/>
              <a:gd name="T3" fmla="*/ 20 h 12613"/>
              <a:gd name="T4" fmla="*/ 10325 w 11708"/>
              <a:gd name="T5" fmla="*/ 47 h 12613"/>
              <a:gd name="T6" fmla="*/ 9395 w 11708"/>
              <a:gd name="T7" fmla="*/ 1216 h 12613"/>
              <a:gd name="T8" fmla="*/ 8433 w 11708"/>
              <a:gd name="T9" fmla="*/ 976 h 12613"/>
              <a:gd name="T10" fmla="*/ 7046 w 11708"/>
              <a:gd name="T11" fmla="*/ 1083 h 12613"/>
              <a:gd name="T12" fmla="*/ 4358 w 11708"/>
              <a:gd name="T13" fmla="*/ 2553 h 12613"/>
              <a:gd name="T14" fmla="*/ 3333 w 11708"/>
              <a:gd name="T15" fmla="*/ 3342 h 12613"/>
              <a:gd name="T16" fmla="*/ 1854 w 11708"/>
              <a:gd name="T17" fmla="*/ 3755 h 12613"/>
              <a:gd name="T18" fmla="*/ 728 w 11708"/>
              <a:gd name="T19" fmla="*/ 4023 h 12613"/>
              <a:gd name="T20" fmla="*/ 53 w 11708"/>
              <a:gd name="T21" fmla="*/ 4850 h 12613"/>
              <a:gd name="T22" fmla="*/ 32 w 11708"/>
              <a:gd name="T23" fmla="*/ 4916 h 12613"/>
              <a:gd name="T24" fmla="*/ 14 w 11708"/>
              <a:gd name="T25" fmla="*/ 4929 h 12613"/>
              <a:gd name="T26" fmla="*/ 0 w 11708"/>
              <a:gd name="T27" fmla="*/ 5056 h 12613"/>
              <a:gd name="T28" fmla="*/ 0 w 11708"/>
              <a:gd name="T29" fmla="*/ 5084 h 12613"/>
              <a:gd name="T30" fmla="*/ 0 w 11708"/>
              <a:gd name="T31" fmla="*/ 5282 h 12613"/>
              <a:gd name="T32" fmla="*/ 0 w 11708"/>
              <a:gd name="T33" fmla="*/ 5311 h 12613"/>
              <a:gd name="T34" fmla="*/ 15 w 11708"/>
              <a:gd name="T35" fmla="*/ 5466 h 12613"/>
              <a:gd name="T36" fmla="*/ 32 w 11708"/>
              <a:gd name="T37" fmla="*/ 5479 h 12613"/>
              <a:gd name="T38" fmla="*/ 320 w 11708"/>
              <a:gd name="T39" fmla="*/ 6494 h 12613"/>
              <a:gd name="T40" fmla="*/ 1657 w 11708"/>
              <a:gd name="T41" fmla="*/ 8578 h 12613"/>
              <a:gd name="T42" fmla="*/ 4450 w 11708"/>
              <a:gd name="T43" fmla="*/ 10985 h 12613"/>
              <a:gd name="T44" fmla="*/ 6401 w 11708"/>
              <a:gd name="T45" fmla="*/ 11632 h 12613"/>
              <a:gd name="T46" fmla="*/ 7491 w 11708"/>
              <a:gd name="T47" fmla="*/ 11224 h 12613"/>
              <a:gd name="T48" fmla="*/ 7750 w 11708"/>
              <a:gd name="T49" fmla="*/ 10617 h 12613"/>
              <a:gd name="T50" fmla="*/ 8144 w 11708"/>
              <a:gd name="T51" fmla="*/ 9057 h 12613"/>
              <a:gd name="T52" fmla="*/ 8945 w 11708"/>
              <a:gd name="T53" fmla="*/ 7679 h 12613"/>
              <a:gd name="T54" fmla="*/ 10341 w 11708"/>
              <a:gd name="T55" fmla="*/ 5606 h 12613"/>
              <a:gd name="T56" fmla="*/ 10610 w 11708"/>
              <a:gd name="T57" fmla="*/ 2746 h 12613"/>
              <a:gd name="T58" fmla="*/ 10473 w 11708"/>
              <a:gd name="T59" fmla="*/ 2318 h 12613"/>
              <a:gd name="T60" fmla="*/ 11658 w 11708"/>
              <a:gd name="T61" fmla="*/ 1351 h 12613"/>
              <a:gd name="T62" fmla="*/ 11683 w 11708"/>
              <a:gd name="T63" fmla="*/ 1246 h 12613"/>
              <a:gd name="T64" fmla="*/ 11683 w 11708"/>
              <a:gd name="T65" fmla="*/ 1001 h 12613"/>
              <a:gd name="T66" fmla="*/ 10712 w 11708"/>
              <a:gd name="T67" fmla="*/ 21 h 12613"/>
              <a:gd name="T68" fmla="*/ 8713 w 11708"/>
              <a:gd name="T69" fmla="*/ 2115 h 12613"/>
              <a:gd name="T70" fmla="*/ 6525 w 11708"/>
              <a:gd name="T71" fmla="*/ 3424 h 12613"/>
              <a:gd name="T72" fmla="*/ 4830 w 11708"/>
              <a:gd name="T73" fmla="*/ 5301 h 12613"/>
              <a:gd name="T74" fmla="*/ 2957 w 11708"/>
              <a:gd name="T75" fmla="*/ 6660 h 12613"/>
              <a:gd name="T76" fmla="*/ 2478 w 11708"/>
              <a:gd name="T77" fmla="*/ 6777 h 12613"/>
              <a:gd name="T78" fmla="*/ 2124 w 11708"/>
              <a:gd name="T79" fmla="*/ 6695 h 12613"/>
              <a:gd name="T80" fmla="*/ 1497 w 11708"/>
              <a:gd name="T81" fmla="*/ 5850 h 12613"/>
              <a:gd name="T82" fmla="*/ 1467 w 11708"/>
              <a:gd name="T83" fmla="*/ 5684 h 12613"/>
              <a:gd name="T84" fmla="*/ 1554 w 11708"/>
              <a:gd name="T85" fmla="*/ 5585 h 12613"/>
              <a:gd name="T86" fmla="*/ 3506 w 11708"/>
              <a:gd name="T87" fmla="*/ 5044 h 12613"/>
              <a:gd name="T88" fmla="*/ 5285 w 11708"/>
              <a:gd name="T89" fmla="*/ 3681 h 12613"/>
              <a:gd name="T90" fmla="*/ 6672 w 11708"/>
              <a:gd name="T91" fmla="*/ 2456 h 12613"/>
              <a:gd name="T92" fmla="*/ 8576 w 11708"/>
              <a:gd name="T93" fmla="*/ 2025 h 12613"/>
              <a:gd name="T94" fmla="*/ 8712 w 11708"/>
              <a:gd name="T95" fmla="*/ 2060 h 12613"/>
              <a:gd name="T96" fmla="*/ 8713 w 11708"/>
              <a:gd name="T97" fmla="*/ 2115 h 12613"/>
              <a:gd name="T98" fmla="*/ 10542 w 11708"/>
              <a:gd name="T99" fmla="*/ 1734 h 12613"/>
              <a:gd name="T100" fmla="*/ 9969 w 11708"/>
              <a:gd name="T101" fmla="*/ 1170 h 12613"/>
              <a:gd name="T102" fmla="*/ 10533 w 11708"/>
              <a:gd name="T103" fmla="*/ 598 h 12613"/>
              <a:gd name="T104" fmla="*/ 11105 w 11708"/>
              <a:gd name="T105" fmla="*/ 1161 h 12613"/>
              <a:gd name="T106" fmla="*/ 10542 w 11708"/>
              <a:gd name="T107" fmla="*/ 1734 h 12613"/>
              <a:gd name="T108" fmla="*/ 4679 w 11708"/>
              <a:gd name="T109" fmla="*/ 11663 h 12613"/>
              <a:gd name="T110" fmla="*/ 3078 w 11708"/>
              <a:gd name="T111" fmla="*/ 10636 h 12613"/>
              <a:gd name="T112" fmla="*/ 2902 w 11708"/>
              <a:gd name="T113" fmla="*/ 10642 h 12613"/>
              <a:gd name="T114" fmla="*/ 2568 w 11708"/>
              <a:gd name="T115" fmla="*/ 11810 h 12613"/>
              <a:gd name="T116" fmla="*/ 3422 w 11708"/>
              <a:gd name="T117" fmla="*/ 12610 h 12613"/>
              <a:gd name="T118" fmla="*/ 3848 w 11708"/>
              <a:gd name="T119" fmla="*/ 12613 h 12613"/>
              <a:gd name="T120" fmla="*/ 4739 w 11708"/>
              <a:gd name="T121" fmla="*/ 11817 h 12613"/>
              <a:gd name="T122" fmla="*/ 4679 w 11708"/>
              <a:gd name="T123" fmla="*/ 11663 h 12613"/>
              <a:gd name="T124" fmla="*/ 4679 w 11708"/>
              <a:gd name="T125" fmla="*/ 11663 h 1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08" h="12613">
                <a:moveTo>
                  <a:pt x="10712" y="21"/>
                </a:moveTo>
                <a:cubicBezTo>
                  <a:pt x="10627" y="18"/>
                  <a:pt x="10542" y="19"/>
                  <a:pt x="10456" y="20"/>
                </a:cubicBezTo>
                <a:cubicBezTo>
                  <a:pt x="10427" y="66"/>
                  <a:pt x="10358" y="9"/>
                  <a:pt x="10325" y="47"/>
                </a:cubicBezTo>
                <a:cubicBezTo>
                  <a:pt x="9728" y="203"/>
                  <a:pt x="9429" y="599"/>
                  <a:pt x="9395" y="1216"/>
                </a:cubicBezTo>
                <a:cubicBezTo>
                  <a:pt x="9078" y="1094"/>
                  <a:pt x="8763" y="1010"/>
                  <a:pt x="8433" y="976"/>
                </a:cubicBezTo>
                <a:cubicBezTo>
                  <a:pt x="7963" y="927"/>
                  <a:pt x="7502" y="974"/>
                  <a:pt x="7046" y="1083"/>
                </a:cubicBezTo>
                <a:cubicBezTo>
                  <a:pt x="6018" y="1331"/>
                  <a:pt x="5143" y="1861"/>
                  <a:pt x="4358" y="2553"/>
                </a:cubicBezTo>
                <a:cubicBezTo>
                  <a:pt x="4034" y="2839"/>
                  <a:pt x="3739" y="3160"/>
                  <a:pt x="3333" y="3342"/>
                </a:cubicBezTo>
                <a:cubicBezTo>
                  <a:pt x="2859" y="3553"/>
                  <a:pt x="2356" y="3651"/>
                  <a:pt x="1854" y="3755"/>
                </a:cubicBezTo>
                <a:cubicBezTo>
                  <a:pt x="1476" y="3833"/>
                  <a:pt x="1095" y="3895"/>
                  <a:pt x="728" y="4023"/>
                </a:cubicBezTo>
                <a:cubicBezTo>
                  <a:pt x="331" y="4162"/>
                  <a:pt x="116" y="4442"/>
                  <a:pt x="53" y="4850"/>
                </a:cubicBezTo>
                <a:cubicBezTo>
                  <a:pt x="50" y="4873"/>
                  <a:pt x="39" y="4894"/>
                  <a:pt x="32" y="4916"/>
                </a:cubicBezTo>
                <a:cubicBezTo>
                  <a:pt x="26" y="4925"/>
                  <a:pt x="20" y="4930"/>
                  <a:pt x="14" y="4929"/>
                </a:cubicBezTo>
                <a:cubicBezTo>
                  <a:pt x="9" y="4971"/>
                  <a:pt x="26" y="5016"/>
                  <a:pt x="0" y="5056"/>
                </a:cubicBezTo>
                <a:lnTo>
                  <a:pt x="0" y="5084"/>
                </a:lnTo>
                <a:cubicBezTo>
                  <a:pt x="22" y="5150"/>
                  <a:pt x="22" y="5216"/>
                  <a:pt x="0" y="5282"/>
                </a:cubicBezTo>
                <a:lnTo>
                  <a:pt x="0" y="5311"/>
                </a:lnTo>
                <a:cubicBezTo>
                  <a:pt x="28" y="5360"/>
                  <a:pt x="8" y="5415"/>
                  <a:pt x="15" y="5466"/>
                </a:cubicBezTo>
                <a:cubicBezTo>
                  <a:pt x="20" y="5466"/>
                  <a:pt x="26" y="5470"/>
                  <a:pt x="32" y="5479"/>
                </a:cubicBezTo>
                <a:cubicBezTo>
                  <a:pt x="100" y="5825"/>
                  <a:pt x="182" y="6167"/>
                  <a:pt x="320" y="6494"/>
                </a:cubicBezTo>
                <a:cubicBezTo>
                  <a:pt x="644" y="7267"/>
                  <a:pt x="1112" y="7948"/>
                  <a:pt x="1657" y="8578"/>
                </a:cubicBezTo>
                <a:cubicBezTo>
                  <a:pt x="2469" y="9518"/>
                  <a:pt x="3370" y="10357"/>
                  <a:pt x="4450" y="10985"/>
                </a:cubicBezTo>
                <a:cubicBezTo>
                  <a:pt x="5053" y="11336"/>
                  <a:pt x="5689" y="11607"/>
                  <a:pt x="6401" y="11632"/>
                </a:cubicBezTo>
                <a:cubicBezTo>
                  <a:pt x="6815" y="11647"/>
                  <a:pt x="7216" y="11591"/>
                  <a:pt x="7491" y="11224"/>
                </a:cubicBezTo>
                <a:cubicBezTo>
                  <a:pt x="7625" y="11045"/>
                  <a:pt x="7691" y="10831"/>
                  <a:pt x="7750" y="10617"/>
                </a:cubicBezTo>
                <a:cubicBezTo>
                  <a:pt x="7892" y="10100"/>
                  <a:pt x="7986" y="9571"/>
                  <a:pt x="8144" y="9057"/>
                </a:cubicBezTo>
                <a:cubicBezTo>
                  <a:pt x="8305" y="8535"/>
                  <a:pt x="8558" y="8071"/>
                  <a:pt x="8945" y="7679"/>
                </a:cubicBezTo>
                <a:cubicBezTo>
                  <a:pt x="9538" y="7075"/>
                  <a:pt x="10019" y="6392"/>
                  <a:pt x="10341" y="5606"/>
                </a:cubicBezTo>
                <a:cubicBezTo>
                  <a:pt x="10720" y="4681"/>
                  <a:pt x="10862" y="3731"/>
                  <a:pt x="10610" y="2746"/>
                </a:cubicBezTo>
                <a:cubicBezTo>
                  <a:pt x="10573" y="2601"/>
                  <a:pt x="10519" y="2460"/>
                  <a:pt x="10473" y="2318"/>
                </a:cubicBezTo>
                <a:cubicBezTo>
                  <a:pt x="11208" y="2202"/>
                  <a:pt x="11536" y="1935"/>
                  <a:pt x="11658" y="1351"/>
                </a:cubicBezTo>
                <a:cubicBezTo>
                  <a:pt x="11687" y="1326"/>
                  <a:pt x="11649" y="1269"/>
                  <a:pt x="11683" y="1246"/>
                </a:cubicBezTo>
                <a:lnTo>
                  <a:pt x="11683" y="1001"/>
                </a:lnTo>
                <a:cubicBezTo>
                  <a:pt x="11708" y="530"/>
                  <a:pt x="11169" y="0"/>
                  <a:pt x="10712" y="21"/>
                </a:cubicBezTo>
                <a:close/>
                <a:moveTo>
                  <a:pt x="8713" y="2115"/>
                </a:moveTo>
                <a:cubicBezTo>
                  <a:pt x="7823" y="2284"/>
                  <a:pt x="7160" y="2834"/>
                  <a:pt x="6525" y="3424"/>
                </a:cubicBezTo>
                <a:cubicBezTo>
                  <a:pt x="5905" y="3999"/>
                  <a:pt x="5362" y="4646"/>
                  <a:pt x="4830" y="5301"/>
                </a:cubicBezTo>
                <a:cubicBezTo>
                  <a:pt x="4327" y="5921"/>
                  <a:pt x="3724" y="6405"/>
                  <a:pt x="2957" y="6660"/>
                </a:cubicBezTo>
                <a:cubicBezTo>
                  <a:pt x="2802" y="6712"/>
                  <a:pt x="2638" y="6740"/>
                  <a:pt x="2478" y="6777"/>
                </a:cubicBezTo>
                <a:cubicBezTo>
                  <a:pt x="2347" y="6807"/>
                  <a:pt x="2235" y="6776"/>
                  <a:pt x="2124" y="6695"/>
                </a:cubicBezTo>
                <a:cubicBezTo>
                  <a:pt x="1826" y="6477"/>
                  <a:pt x="1597" y="6212"/>
                  <a:pt x="1497" y="5850"/>
                </a:cubicBezTo>
                <a:cubicBezTo>
                  <a:pt x="1482" y="5796"/>
                  <a:pt x="1476" y="5739"/>
                  <a:pt x="1467" y="5684"/>
                </a:cubicBezTo>
                <a:cubicBezTo>
                  <a:pt x="1456" y="5615"/>
                  <a:pt x="1473" y="5584"/>
                  <a:pt x="1554" y="5585"/>
                </a:cubicBezTo>
                <a:cubicBezTo>
                  <a:pt x="2257" y="5596"/>
                  <a:pt x="2897" y="5370"/>
                  <a:pt x="3506" y="5044"/>
                </a:cubicBezTo>
                <a:cubicBezTo>
                  <a:pt x="4172" y="4686"/>
                  <a:pt x="4738" y="4197"/>
                  <a:pt x="5285" y="3681"/>
                </a:cubicBezTo>
                <a:cubicBezTo>
                  <a:pt x="5733" y="3257"/>
                  <a:pt x="6159" y="2807"/>
                  <a:pt x="6672" y="2456"/>
                </a:cubicBezTo>
                <a:cubicBezTo>
                  <a:pt x="7250" y="2059"/>
                  <a:pt x="7882" y="1903"/>
                  <a:pt x="8576" y="2025"/>
                </a:cubicBezTo>
                <a:cubicBezTo>
                  <a:pt x="8622" y="2033"/>
                  <a:pt x="8667" y="2048"/>
                  <a:pt x="8712" y="2060"/>
                </a:cubicBezTo>
                <a:cubicBezTo>
                  <a:pt x="8730" y="2078"/>
                  <a:pt x="8729" y="2096"/>
                  <a:pt x="8713" y="2115"/>
                </a:cubicBezTo>
                <a:close/>
                <a:moveTo>
                  <a:pt x="10542" y="1734"/>
                </a:moveTo>
                <a:cubicBezTo>
                  <a:pt x="10236" y="1738"/>
                  <a:pt x="9974" y="1480"/>
                  <a:pt x="9969" y="1170"/>
                </a:cubicBezTo>
                <a:cubicBezTo>
                  <a:pt x="9965" y="863"/>
                  <a:pt x="10223" y="602"/>
                  <a:pt x="10533" y="598"/>
                </a:cubicBezTo>
                <a:cubicBezTo>
                  <a:pt x="10843" y="595"/>
                  <a:pt x="11101" y="849"/>
                  <a:pt x="11105" y="1161"/>
                </a:cubicBezTo>
                <a:cubicBezTo>
                  <a:pt x="11109" y="1469"/>
                  <a:pt x="10852" y="1730"/>
                  <a:pt x="10542" y="1734"/>
                </a:cubicBezTo>
                <a:close/>
                <a:moveTo>
                  <a:pt x="4679" y="11663"/>
                </a:moveTo>
                <a:cubicBezTo>
                  <a:pt x="4101" y="11390"/>
                  <a:pt x="3575" y="11034"/>
                  <a:pt x="3078" y="10636"/>
                </a:cubicBezTo>
                <a:cubicBezTo>
                  <a:pt x="3007" y="10579"/>
                  <a:pt x="2963" y="10583"/>
                  <a:pt x="2902" y="10642"/>
                </a:cubicBezTo>
                <a:cubicBezTo>
                  <a:pt x="2563" y="10967"/>
                  <a:pt x="2436" y="11355"/>
                  <a:pt x="2568" y="11810"/>
                </a:cubicBezTo>
                <a:cubicBezTo>
                  <a:pt x="2693" y="12243"/>
                  <a:pt x="2998" y="12493"/>
                  <a:pt x="3422" y="12610"/>
                </a:cubicBezTo>
                <a:cubicBezTo>
                  <a:pt x="3564" y="12611"/>
                  <a:pt x="3706" y="12612"/>
                  <a:pt x="3848" y="12613"/>
                </a:cubicBezTo>
                <a:cubicBezTo>
                  <a:pt x="4294" y="12515"/>
                  <a:pt x="4594" y="12254"/>
                  <a:pt x="4739" y="11817"/>
                </a:cubicBezTo>
                <a:cubicBezTo>
                  <a:pt x="4763" y="11744"/>
                  <a:pt x="4760" y="11701"/>
                  <a:pt x="4679" y="11663"/>
                </a:cubicBezTo>
                <a:close/>
                <a:moveTo>
                  <a:pt x="4679" y="11663"/>
                </a:moveTo>
                <a:close/>
              </a:path>
            </a:pathLst>
          </a:custGeom>
          <a:solidFill>
            <a:schemeClr val="bg1"/>
          </a:solidFill>
          <a:ln>
            <a:noFill/>
          </a:ln>
        </p:spPr>
      </p:sp>
      <p:sp>
        <p:nvSpPr>
          <p:cNvPr id="4" name="文本框 3"/>
          <p:cNvSpPr txBox="1"/>
          <p:nvPr/>
        </p:nvSpPr>
        <p:spPr>
          <a:xfrm>
            <a:off x="4458335" y="198755"/>
            <a:ext cx="3486785" cy="645160"/>
          </a:xfrm>
          <a:prstGeom prst="rect">
            <a:avLst/>
          </a:prstGeom>
          <a:noFill/>
        </p:spPr>
        <p:txBody>
          <a:bodyPr wrap="square" rtlCol="0">
            <a:spAutoFit/>
          </a:bodyPr>
          <a:p>
            <a:pPr algn="dist"/>
            <a:r>
              <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rPr>
              <a:t>质量月重点安排</a:t>
            </a:r>
            <a:endPar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custDataLst>
              <p:tags r:id="rId1"/>
            </p:custDataLst>
          </p:nvPr>
        </p:nvGrpSpPr>
        <p:grpSpPr>
          <a:xfrm>
            <a:off x="931824" y="791122"/>
            <a:ext cx="9606931" cy="3608578"/>
            <a:chOff x="931824" y="2042240"/>
            <a:chExt cx="9606931" cy="3608578"/>
          </a:xfrm>
        </p:grpSpPr>
        <p:grpSp>
          <p:nvGrpSpPr>
            <p:cNvPr id="2" name="组合 1"/>
            <p:cNvGrpSpPr/>
            <p:nvPr/>
          </p:nvGrpSpPr>
          <p:grpSpPr>
            <a:xfrm>
              <a:off x="1653245" y="2042240"/>
              <a:ext cx="8885510" cy="2000590"/>
              <a:chOff x="1653245" y="2042240"/>
              <a:chExt cx="8885510" cy="2000590"/>
            </a:xfrm>
          </p:grpSpPr>
          <p:grpSp>
            <p:nvGrpSpPr>
              <p:cNvPr id="7" name="组合 6"/>
              <p:cNvGrpSpPr/>
              <p:nvPr/>
            </p:nvGrpSpPr>
            <p:grpSpPr>
              <a:xfrm>
                <a:off x="1653245" y="2042240"/>
                <a:ext cx="1848533" cy="2000590"/>
                <a:chOff x="1597716" y="2042240"/>
                <a:chExt cx="1848533" cy="2000590"/>
              </a:xfrm>
            </p:grpSpPr>
            <p:sp>
              <p:nvSpPr>
                <p:cNvPr id="8" name="AutoShape 2"/>
                <p:cNvSpPr/>
                <p:nvPr>
                  <p:custDataLst>
                    <p:tags r:id="rId2"/>
                  </p:custDataLst>
                </p:nvPr>
              </p:nvSpPr>
              <p:spPr bwMode="auto">
                <a:xfrm>
                  <a:off x="1597716" y="2042240"/>
                  <a:ext cx="1848533" cy="2000590"/>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rgbClr val="CC001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9" name="AutoShape 2"/>
                <p:cNvSpPr/>
                <p:nvPr>
                  <p:custDataLst>
                    <p:tags r:id="rId3"/>
                  </p:custDataLst>
                </p:nvPr>
              </p:nvSpPr>
              <p:spPr bwMode="auto">
                <a:xfrm>
                  <a:off x="1857922" y="2323852"/>
                  <a:ext cx="1328120" cy="1437367"/>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ysClr val="window" lastClr="FFFFFF"/>
                </a:solidFill>
                <a:ln>
                  <a:noFill/>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7D7D7D"/>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10" name="TextBox 19"/>
                <p:cNvSpPr txBox="1"/>
                <p:nvPr>
                  <p:custDataLst>
                    <p:tags r:id="rId4"/>
                  </p:custDataLst>
                </p:nvPr>
              </p:nvSpPr>
              <p:spPr>
                <a:xfrm>
                  <a:off x="2077790" y="2627037"/>
                  <a:ext cx="861060" cy="829945"/>
                </a:xfrm>
                <a:prstGeom prst="rect">
                  <a:avLst/>
                </a:prstGeom>
                <a:noFill/>
              </p:spPr>
              <p:txBody>
                <a:bodyPr wrap="none" rtlCol="0">
                  <a:spAutoFit/>
                </a:bodyPr>
                <a:lstStyle>
                  <a:defPPr>
                    <a:defRPr lang="zh-CN"/>
                  </a:defPPr>
                  <a:lvl1pPr>
                    <a:defRPr sz="3200">
                      <a:solidFill>
                        <a:schemeClr val="bg1"/>
                      </a:solidFill>
                      <a:latin typeface="字魂31号-凝宋" panose="00000500000000000000" pitchFamily="2" charset="-122"/>
                      <a:ea typeface="字魂31号-凝宋" panose="00000500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rPr>
                    <a:t>17</a:t>
                  </a:r>
                  <a:endPar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grpSp>
            <p:nvGrpSpPr>
              <p:cNvPr id="17" name="组合 16"/>
              <p:cNvGrpSpPr/>
              <p:nvPr/>
            </p:nvGrpSpPr>
            <p:grpSpPr>
              <a:xfrm>
                <a:off x="5171734" y="2042240"/>
                <a:ext cx="1848533" cy="2000590"/>
                <a:chOff x="5171734" y="2042240"/>
                <a:chExt cx="1848533" cy="2000590"/>
              </a:xfrm>
            </p:grpSpPr>
            <p:grpSp>
              <p:nvGrpSpPr>
                <p:cNvPr id="18" name="Group 10"/>
                <p:cNvGrpSpPr/>
                <p:nvPr/>
              </p:nvGrpSpPr>
              <p:grpSpPr>
                <a:xfrm>
                  <a:off x="5171734" y="2042240"/>
                  <a:ext cx="1848533" cy="2000590"/>
                  <a:chOff x="4419600" y="1614488"/>
                  <a:chExt cx="3353197" cy="3629025"/>
                </a:xfrm>
              </p:grpSpPr>
              <p:sp>
                <p:nvSpPr>
                  <p:cNvPr id="20" name="AutoShape 2"/>
                  <p:cNvSpPr/>
                  <p:nvPr>
                    <p:custDataLst>
                      <p:tags r:id="rId5"/>
                    </p:custDataLst>
                  </p:nvPr>
                </p:nvSpPr>
                <p:spPr bwMode="auto">
                  <a:xfrm>
                    <a:off x="4419600" y="1614488"/>
                    <a:ext cx="3353197" cy="362902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rgbClr val="DCAB83"/>
                  </a:solidFill>
                  <a:ln>
                    <a:noFill/>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7D7D7D"/>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21" name="AutoShape 2"/>
                  <p:cNvSpPr/>
                  <p:nvPr>
                    <p:custDataLst>
                      <p:tags r:id="rId6"/>
                    </p:custDataLst>
                  </p:nvPr>
                </p:nvSpPr>
                <p:spPr bwMode="auto">
                  <a:xfrm>
                    <a:off x="4891410" y="2125324"/>
                    <a:ext cx="2409179" cy="2607351"/>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ysClr val="window" lastClr="FFFFFF"/>
                  </a:solidFill>
                  <a:ln>
                    <a:noFill/>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7D7D7D"/>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sp>
              <p:nvSpPr>
                <p:cNvPr id="19" name="TextBox 19"/>
                <p:cNvSpPr txBox="1"/>
                <p:nvPr>
                  <p:custDataLst>
                    <p:tags r:id="rId7"/>
                  </p:custDataLst>
                </p:nvPr>
              </p:nvSpPr>
              <p:spPr>
                <a:xfrm>
                  <a:off x="5652610" y="2627037"/>
                  <a:ext cx="861060" cy="829945"/>
                </a:xfrm>
                <a:prstGeom prst="rect">
                  <a:avLst/>
                </a:prstGeom>
                <a:noFill/>
              </p:spPr>
              <p:txBody>
                <a:bodyPr wrap="none" rtlCol="0">
                  <a:spAutoFit/>
                </a:bodyPr>
                <a:lstStyle>
                  <a:defPPr>
                    <a:defRPr lang="zh-CN"/>
                  </a:defPPr>
                  <a:lvl1pPr>
                    <a:defRPr sz="3200">
                      <a:solidFill>
                        <a:schemeClr val="bg1"/>
                      </a:solidFill>
                      <a:latin typeface="字魂31号-凝宋" panose="00000500000000000000" pitchFamily="2" charset="-122"/>
                      <a:ea typeface="字魂31号-凝宋" panose="00000500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rPr>
                    <a:t>18</a:t>
                  </a:r>
                  <a:endPar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grpSp>
            <p:nvGrpSpPr>
              <p:cNvPr id="22" name="组合 21"/>
              <p:cNvGrpSpPr/>
              <p:nvPr/>
            </p:nvGrpSpPr>
            <p:grpSpPr>
              <a:xfrm>
                <a:off x="8690222" y="2042240"/>
                <a:ext cx="1848533" cy="2000590"/>
                <a:chOff x="8690332" y="2042240"/>
                <a:chExt cx="1848533" cy="2000590"/>
              </a:xfrm>
            </p:grpSpPr>
            <p:grpSp>
              <p:nvGrpSpPr>
                <p:cNvPr id="23" name="Group 3"/>
                <p:cNvGrpSpPr/>
                <p:nvPr/>
              </p:nvGrpSpPr>
              <p:grpSpPr>
                <a:xfrm>
                  <a:off x="8690332" y="2042240"/>
                  <a:ext cx="1848533" cy="2000590"/>
                  <a:chOff x="4419600" y="1614488"/>
                  <a:chExt cx="3353197" cy="3629025"/>
                </a:xfrm>
              </p:grpSpPr>
              <p:sp>
                <p:nvSpPr>
                  <p:cNvPr id="25" name="AutoShape 2"/>
                  <p:cNvSpPr/>
                  <p:nvPr>
                    <p:custDataLst>
                      <p:tags r:id="rId8"/>
                    </p:custDataLst>
                  </p:nvPr>
                </p:nvSpPr>
                <p:spPr bwMode="auto">
                  <a:xfrm>
                    <a:off x="4419600" y="1614488"/>
                    <a:ext cx="3353197" cy="362902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rgbClr val="CC0011"/>
                  </a:solidFill>
                  <a:ln>
                    <a:noFill/>
                  </a:ln>
                </p:spPr>
                <p:txBody>
                  <a:bodyPr lIns="0" tIns="0" rIns="0" bIns="0"/>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26" name="AutoShape 2"/>
                  <p:cNvSpPr/>
                  <p:nvPr>
                    <p:custDataLst>
                      <p:tags r:id="rId9"/>
                    </p:custDataLst>
                  </p:nvPr>
                </p:nvSpPr>
                <p:spPr bwMode="auto">
                  <a:xfrm>
                    <a:off x="4891410" y="2125324"/>
                    <a:ext cx="2409179" cy="2607351"/>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ysClr val="window" lastClr="FFFFFF"/>
                  </a:solidFill>
                  <a:ln>
                    <a:noFill/>
                  </a:ln>
                </p:spPr>
                <p:txBody>
                  <a:bodyPr lIns="0" tIns="0" rIns="0" bIns="0"/>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sp>
              <p:nvSpPr>
                <p:cNvPr id="24" name="文本"/>
                <p:cNvSpPr txBox="1"/>
                <p:nvPr>
                  <p:custDataLst>
                    <p:tags r:id="rId10"/>
                  </p:custDataLst>
                </p:nvPr>
              </p:nvSpPr>
              <p:spPr>
                <a:xfrm>
                  <a:off x="9184069" y="2627037"/>
                  <a:ext cx="861060" cy="829945"/>
                </a:xfrm>
                <a:prstGeom prst="rect">
                  <a:avLst/>
                </a:prstGeom>
                <a:noFill/>
              </p:spPr>
              <p:txBody>
                <a:bodyPr wrap="none" rtlCol="0">
                  <a:spAutoFit/>
                </a:bodyPr>
                <a:lstStyle>
                  <a:defPPr>
                    <a:defRPr lang="zh-CN"/>
                  </a:defPPr>
                  <a:lvl1pPr>
                    <a:defRPr sz="3200">
                      <a:solidFill>
                        <a:schemeClr val="bg1"/>
                      </a:solidFill>
                      <a:latin typeface="字魂31号-凝宋" panose="00000500000000000000" pitchFamily="2" charset="-122"/>
                      <a:ea typeface="字魂31号-凝宋" panose="00000500000000000000" pitchFamily="2"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4800" b="1" i="0" u="none" strike="noStrike" kern="0" cap="none" spc="0" normalizeH="0" baseline="0" noProof="0" dirty="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rPr>
                    <a:t>19</a:t>
                  </a:r>
                  <a:endParaRPr kumimoji="0" lang="en-US" sz="4800" b="1" i="0" u="none" strike="noStrike" kern="0" cap="none" spc="0" normalizeH="0" baseline="0" noProof="0" dirty="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grpSp>
        <p:grpSp>
          <p:nvGrpSpPr>
            <p:cNvPr id="29" name="组合 28"/>
            <p:cNvGrpSpPr/>
            <p:nvPr/>
          </p:nvGrpSpPr>
          <p:grpSpPr>
            <a:xfrm>
              <a:off x="931824" y="4047443"/>
              <a:ext cx="3212465" cy="1603375"/>
              <a:chOff x="860831" y="3477600"/>
              <a:chExt cx="3212465" cy="1603375"/>
            </a:xfrm>
          </p:grpSpPr>
          <p:sp>
            <p:nvSpPr>
              <p:cNvPr id="27" name="文本框 26"/>
              <p:cNvSpPr txBox="1"/>
              <p:nvPr>
                <p:custDataLst>
                  <p:tags r:id="rId11"/>
                </p:custDataLst>
              </p:nvPr>
            </p:nvSpPr>
            <p:spPr>
              <a:xfrm flipH="1">
                <a:off x="860831" y="4343740"/>
                <a:ext cx="3212465" cy="737235"/>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开展第九届中央企业</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QC</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小组成果发表赛。</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TextBox 11"/>
              <p:cNvSpPr txBox="1"/>
              <p:nvPr>
                <p:custDataLst>
                  <p:tags r:id="rId12"/>
                </p:custDataLst>
              </p:nvPr>
            </p:nvSpPr>
            <p:spPr>
              <a:xfrm flipH="1">
                <a:off x="1440630" y="3477600"/>
                <a:ext cx="2103836" cy="368935"/>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国务院国资委</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endParaRPr>
              </a:p>
            </p:txBody>
          </p:sp>
        </p:grpSp>
      </p:grpSp>
      <p:sp>
        <p:nvSpPr>
          <p:cNvPr id="37" name="椭圆 36"/>
          <p:cNvSpPr/>
          <p:nvPr>
            <p:custDataLst>
              <p:tags r:id="rId13"/>
            </p:custDataLst>
          </p:nvPr>
        </p:nvSpPr>
        <p:spPr>
          <a:xfrm>
            <a:off x="4144229" y="1655193"/>
            <a:ext cx="272446" cy="272446"/>
          </a:xfrm>
          <a:prstGeom prst="ellipse">
            <a:avLst/>
          </a:prstGeom>
          <a:solidFill>
            <a:srgbClr val="CC00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custDataLst>
              <p:tags r:id="rId14"/>
            </p:custDataLst>
          </p:nvPr>
        </p:nvSpPr>
        <p:spPr>
          <a:xfrm>
            <a:off x="7775326" y="1655193"/>
            <a:ext cx="272446" cy="272446"/>
          </a:xfrm>
          <a:prstGeom prst="ellipse">
            <a:avLst/>
          </a:prstGeom>
          <a:solidFill>
            <a:srgbClr val="CC00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15"/>
            </p:custDataLst>
          </p:nvPr>
        </p:nvSpPr>
        <p:spPr>
          <a:xfrm flipH="1">
            <a:off x="4477029" y="3662465"/>
            <a:ext cx="3212465" cy="1060450"/>
          </a:xfrm>
          <a:prstGeom prst="rect">
            <a:avLst/>
          </a:prstGeom>
          <a:noFill/>
        </p:spPr>
        <p:txBody>
          <a:bodyPr wrap="square" rtlCol="0">
            <a:spAutoFit/>
            <a:scene3d>
              <a:camera prst="orthographicFront"/>
              <a:lightRig rig="threePt" dir="t"/>
            </a:scene3d>
            <a:sp3d contourW="12700"/>
          </a:bodyPr>
          <a:p>
            <a:pPr algn="just">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聚焦儿童用品、食品接触产品等重点产品，开展跨境电商进口消费品质量安全风险监测。</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TextBox 11"/>
          <p:cNvSpPr txBox="1"/>
          <p:nvPr>
            <p:custDataLst>
              <p:tags r:id="rId16"/>
            </p:custDataLst>
          </p:nvPr>
        </p:nvSpPr>
        <p:spPr>
          <a:xfrm flipH="1">
            <a:off x="5056828" y="2796325"/>
            <a:ext cx="2103836" cy="368935"/>
          </a:xfrm>
          <a:prstGeom prst="rect">
            <a:avLst/>
          </a:prstGeom>
          <a:noFill/>
        </p:spPr>
        <p:txBody>
          <a:bodyPr wrap="square" lIns="0" tIns="0" rIns="0" bIns="0" rtlCol="0">
            <a:spAutoFit/>
            <a:scene3d>
              <a:camera prst="orthographicFront"/>
              <a:lightRig rig="threePt" dir="t"/>
            </a:scene3d>
            <a:sp3d contourW="12700"/>
          </a:bodyPr>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海关总署</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endParaRPr>
          </a:p>
        </p:txBody>
      </p:sp>
      <p:sp>
        <p:nvSpPr>
          <p:cNvPr id="6" name="文本框 5"/>
          <p:cNvSpPr txBox="1"/>
          <p:nvPr>
            <p:custDataLst>
              <p:tags r:id="rId17"/>
            </p:custDataLst>
          </p:nvPr>
        </p:nvSpPr>
        <p:spPr>
          <a:xfrm flipH="1">
            <a:off x="8008264" y="3662465"/>
            <a:ext cx="3212465" cy="737235"/>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十九、举办知识产权快速维权案例模拟演示活动。</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TextBox 11"/>
          <p:cNvSpPr txBox="1"/>
          <p:nvPr>
            <p:custDataLst>
              <p:tags r:id="rId18"/>
            </p:custDataLst>
          </p:nvPr>
        </p:nvSpPr>
        <p:spPr>
          <a:xfrm flipH="1">
            <a:off x="8477885" y="2796540"/>
            <a:ext cx="2273300" cy="368935"/>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国家知识产权局</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endParaRPr>
          </a:p>
        </p:txBody>
      </p:sp>
      <p:sp>
        <p:nvSpPr>
          <p:cNvPr id="12" name="文本框 11"/>
          <p:cNvSpPr txBox="1"/>
          <p:nvPr/>
        </p:nvSpPr>
        <p:spPr>
          <a:xfrm>
            <a:off x="4458335" y="198755"/>
            <a:ext cx="3486785" cy="645160"/>
          </a:xfrm>
          <a:prstGeom prst="rect">
            <a:avLst/>
          </a:prstGeom>
          <a:noFill/>
        </p:spPr>
        <p:txBody>
          <a:bodyPr wrap="square" rtlCol="0">
            <a:spAutoFit/>
          </a:bodyPr>
          <a:p>
            <a:pPr algn="dist"/>
            <a:r>
              <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rPr>
              <a:t>质量月重点安排</a:t>
            </a:r>
            <a:endPar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1"/>
            </p:custDataLst>
          </p:nvPr>
        </p:nvGrpSpPr>
        <p:grpSpPr>
          <a:xfrm rot="0">
            <a:off x="1653540" y="791210"/>
            <a:ext cx="8885555" cy="2000885"/>
            <a:chOff x="1653245" y="2042240"/>
            <a:chExt cx="8885510" cy="2000590"/>
          </a:xfrm>
        </p:grpSpPr>
        <p:grpSp>
          <p:nvGrpSpPr>
            <p:cNvPr id="7" name="组合 6"/>
            <p:cNvGrpSpPr/>
            <p:nvPr/>
          </p:nvGrpSpPr>
          <p:grpSpPr>
            <a:xfrm>
              <a:off x="1653245" y="2042240"/>
              <a:ext cx="1848533" cy="2000590"/>
              <a:chOff x="1597716" y="2042240"/>
              <a:chExt cx="1848533" cy="2000590"/>
            </a:xfrm>
          </p:grpSpPr>
          <p:sp>
            <p:nvSpPr>
              <p:cNvPr id="8" name="AutoShape 2"/>
              <p:cNvSpPr/>
              <p:nvPr>
                <p:custDataLst>
                  <p:tags r:id="rId2"/>
                </p:custDataLst>
              </p:nvPr>
            </p:nvSpPr>
            <p:spPr bwMode="auto">
              <a:xfrm>
                <a:off x="1597716" y="2042240"/>
                <a:ext cx="1848533" cy="2000590"/>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rgbClr val="CC001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9" name="AutoShape 2"/>
              <p:cNvSpPr/>
              <p:nvPr>
                <p:custDataLst>
                  <p:tags r:id="rId3"/>
                </p:custDataLst>
              </p:nvPr>
            </p:nvSpPr>
            <p:spPr bwMode="auto">
              <a:xfrm>
                <a:off x="1857922" y="2323852"/>
                <a:ext cx="1328120" cy="1437367"/>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ysClr val="window" lastClr="FFFFFF"/>
              </a:solidFill>
              <a:ln>
                <a:noFill/>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7D7D7D"/>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10" name="TextBox 19"/>
              <p:cNvSpPr txBox="1"/>
              <p:nvPr>
                <p:custDataLst>
                  <p:tags r:id="rId4"/>
                </p:custDataLst>
              </p:nvPr>
            </p:nvSpPr>
            <p:spPr>
              <a:xfrm>
                <a:off x="2077790" y="2627037"/>
                <a:ext cx="861060" cy="829945"/>
              </a:xfrm>
              <a:prstGeom prst="rect">
                <a:avLst/>
              </a:prstGeom>
              <a:noFill/>
            </p:spPr>
            <p:txBody>
              <a:bodyPr wrap="none" rtlCol="0">
                <a:spAutoFit/>
              </a:bodyPr>
              <a:lstStyle>
                <a:defPPr>
                  <a:defRPr lang="zh-CN"/>
                </a:defPPr>
                <a:lvl1pPr>
                  <a:defRPr sz="3200">
                    <a:solidFill>
                      <a:schemeClr val="bg1"/>
                    </a:solidFill>
                    <a:latin typeface="字魂31号-凝宋" panose="00000500000000000000" pitchFamily="2" charset="-122"/>
                    <a:ea typeface="字魂31号-凝宋" panose="00000500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rPr>
                  <a:t>21</a:t>
                </a:r>
                <a:endPar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grpSp>
          <p:nvGrpSpPr>
            <p:cNvPr id="17" name="组合 16"/>
            <p:cNvGrpSpPr/>
            <p:nvPr/>
          </p:nvGrpSpPr>
          <p:grpSpPr>
            <a:xfrm>
              <a:off x="5171734" y="2042240"/>
              <a:ext cx="1848533" cy="2000590"/>
              <a:chOff x="5171734" y="2042240"/>
              <a:chExt cx="1848533" cy="2000590"/>
            </a:xfrm>
          </p:grpSpPr>
          <p:grpSp>
            <p:nvGrpSpPr>
              <p:cNvPr id="18" name="Group 10"/>
              <p:cNvGrpSpPr/>
              <p:nvPr/>
            </p:nvGrpSpPr>
            <p:grpSpPr>
              <a:xfrm>
                <a:off x="5171734" y="2042240"/>
                <a:ext cx="1848533" cy="2000590"/>
                <a:chOff x="4419600" y="1614488"/>
                <a:chExt cx="3353197" cy="3629025"/>
              </a:xfrm>
            </p:grpSpPr>
            <p:sp>
              <p:nvSpPr>
                <p:cNvPr id="20" name="AutoShape 2"/>
                <p:cNvSpPr/>
                <p:nvPr>
                  <p:custDataLst>
                    <p:tags r:id="rId5"/>
                  </p:custDataLst>
                </p:nvPr>
              </p:nvSpPr>
              <p:spPr bwMode="auto">
                <a:xfrm>
                  <a:off x="4419600" y="1614488"/>
                  <a:ext cx="3353197" cy="362902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rgbClr val="DCAB83"/>
                </a:solidFill>
                <a:ln>
                  <a:noFill/>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7D7D7D"/>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21" name="AutoShape 2"/>
                <p:cNvSpPr/>
                <p:nvPr>
                  <p:custDataLst>
                    <p:tags r:id="rId6"/>
                  </p:custDataLst>
                </p:nvPr>
              </p:nvSpPr>
              <p:spPr bwMode="auto">
                <a:xfrm>
                  <a:off x="4891410" y="2125324"/>
                  <a:ext cx="2409179" cy="2607351"/>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ysClr val="window" lastClr="FFFFFF"/>
                </a:solidFill>
                <a:ln>
                  <a:noFill/>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1" i="0" u="none" strike="noStrike" kern="0" cap="none" spc="0" normalizeH="0" baseline="0" noProof="0">
                    <a:ln>
                      <a:noFill/>
                    </a:ln>
                    <a:solidFill>
                      <a:srgbClr val="7D7D7D"/>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sp>
            <p:nvSpPr>
              <p:cNvPr id="19" name="TextBox 19"/>
              <p:cNvSpPr txBox="1"/>
              <p:nvPr>
                <p:custDataLst>
                  <p:tags r:id="rId7"/>
                </p:custDataLst>
              </p:nvPr>
            </p:nvSpPr>
            <p:spPr>
              <a:xfrm>
                <a:off x="5652610" y="2627037"/>
                <a:ext cx="861060" cy="829945"/>
              </a:xfrm>
              <a:prstGeom prst="rect">
                <a:avLst/>
              </a:prstGeom>
              <a:noFill/>
            </p:spPr>
            <p:txBody>
              <a:bodyPr wrap="none" rtlCol="0">
                <a:spAutoFit/>
              </a:bodyPr>
              <a:lstStyle>
                <a:defPPr>
                  <a:defRPr lang="zh-CN"/>
                </a:defPPr>
                <a:lvl1pPr>
                  <a:defRPr sz="3200">
                    <a:solidFill>
                      <a:schemeClr val="bg1"/>
                    </a:solidFill>
                    <a:latin typeface="字魂31号-凝宋" panose="00000500000000000000" pitchFamily="2" charset="-122"/>
                    <a:ea typeface="字魂31号-凝宋" panose="00000500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rPr>
                  <a:t>21</a:t>
                </a:r>
                <a:endParaRPr kumimoji="0" lang="en-US" sz="4800" b="1"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grpSp>
          <p:nvGrpSpPr>
            <p:cNvPr id="22" name="组合 21"/>
            <p:cNvGrpSpPr/>
            <p:nvPr/>
          </p:nvGrpSpPr>
          <p:grpSpPr>
            <a:xfrm>
              <a:off x="8690222" y="2042240"/>
              <a:ext cx="1848533" cy="2000590"/>
              <a:chOff x="8690332" y="2042240"/>
              <a:chExt cx="1848533" cy="2000590"/>
            </a:xfrm>
          </p:grpSpPr>
          <p:grpSp>
            <p:nvGrpSpPr>
              <p:cNvPr id="23" name="Group 3"/>
              <p:cNvGrpSpPr/>
              <p:nvPr/>
            </p:nvGrpSpPr>
            <p:grpSpPr>
              <a:xfrm>
                <a:off x="8690332" y="2042240"/>
                <a:ext cx="1848533" cy="2000590"/>
                <a:chOff x="4419600" y="1614488"/>
                <a:chExt cx="3353197" cy="3629025"/>
              </a:xfrm>
            </p:grpSpPr>
            <p:sp>
              <p:nvSpPr>
                <p:cNvPr id="25" name="AutoShape 2"/>
                <p:cNvSpPr/>
                <p:nvPr>
                  <p:custDataLst>
                    <p:tags r:id="rId8"/>
                  </p:custDataLst>
                </p:nvPr>
              </p:nvSpPr>
              <p:spPr bwMode="auto">
                <a:xfrm>
                  <a:off x="4419600" y="1614488"/>
                  <a:ext cx="3353197" cy="362902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rgbClr val="CC0011"/>
                </a:solidFill>
                <a:ln>
                  <a:noFill/>
                </a:ln>
              </p:spPr>
              <p:txBody>
                <a:bodyPr lIns="0" tIns="0" rIns="0" bIns="0"/>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26" name="AutoShape 2"/>
                <p:cNvSpPr/>
                <p:nvPr>
                  <p:custDataLst>
                    <p:tags r:id="rId9"/>
                  </p:custDataLst>
                </p:nvPr>
              </p:nvSpPr>
              <p:spPr bwMode="auto">
                <a:xfrm>
                  <a:off x="4891410" y="2125324"/>
                  <a:ext cx="2409179" cy="2607351"/>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ysClr val="window" lastClr="FFFFFF"/>
                </a:solidFill>
                <a:ln>
                  <a:noFill/>
                </a:ln>
              </p:spPr>
              <p:txBody>
                <a:bodyPr lIns="0" tIns="0" rIns="0" bIns="0"/>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sp>
            <p:nvSpPr>
              <p:cNvPr id="24" name="文本"/>
              <p:cNvSpPr txBox="1"/>
              <p:nvPr>
                <p:custDataLst>
                  <p:tags r:id="rId10"/>
                </p:custDataLst>
              </p:nvPr>
            </p:nvSpPr>
            <p:spPr>
              <a:xfrm>
                <a:off x="9184069" y="2627037"/>
                <a:ext cx="861060" cy="829945"/>
              </a:xfrm>
              <a:prstGeom prst="rect">
                <a:avLst/>
              </a:prstGeom>
              <a:noFill/>
            </p:spPr>
            <p:txBody>
              <a:bodyPr wrap="none" rtlCol="0">
                <a:spAutoFit/>
              </a:bodyPr>
              <a:lstStyle>
                <a:defPPr>
                  <a:defRPr lang="zh-CN"/>
                </a:defPPr>
                <a:lvl1pPr>
                  <a:defRPr sz="3200">
                    <a:solidFill>
                      <a:schemeClr val="bg1"/>
                    </a:solidFill>
                    <a:latin typeface="字魂31号-凝宋" panose="00000500000000000000" pitchFamily="2" charset="-122"/>
                    <a:ea typeface="字魂31号-凝宋" panose="00000500000000000000" pitchFamily="2"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4800" b="1" i="0" u="none" strike="noStrike" kern="0" cap="none" spc="0" normalizeH="0" baseline="0" noProof="0" dirty="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rPr>
                  <a:t>22</a:t>
                </a:r>
                <a:endParaRPr kumimoji="0" lang="en-US" sz="4800" b="1" i="0" u="none" strike="noStrike" kern="0" cap="none" spc="0" normalizeH="0" baseline="0" noProof="0" dirty="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grpSp>
      <p:sp>
        <p:nvSpPr>
          <p:cNvPr id="37" name="椭圆 36"/>
          <p:cNvSpPr/>
          <p:nvPr>
            <p:custDataLst>
              <p:tags r:id="rId11"/>
            </p:custDataLst>
          </p:nvPr>
        </p:nvSpPr>
        <p:spPr>
          <a:xfrm>
            <a:off x="4144229" y="1655193"/>
            <a:ext cx="272446" cy="272446"/>
          </a:xfrm>
          <a:prstGeom prst="ellipse">
            <a:avLst/>
          </a:prstGeom>
          <a:solidFill>
            <a:srgbClr val="CC00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custDataLst>
              <p:tags r:id="rId12"/>
            </p:custDataLst>
          </p:nvPr>
        </p:nvSpPr>
        <p:spPr>
          <a:xfrm>
            <a:off x="7775326" y="1655193"/>
            <a:ext cx="272446" cy="272446"/>
          </a:xfrm>
          <a:prstGeom prst="ellipse">
            <a:avLst/>
          </a:prstGeom>
          <a:solidFill>
            <a:srgbClr val="CC00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custDataLst>
              <p:tags r:id="rId13"/>
            </p:custDataLst>
          </p:nvPr>
        </p:nvSpPr>
        <p:spPr>
          <a:xfrm flipH="1">
            <a:off x="945794" y="3722790"/>
            <a:ext cx="3212465" cy="1706880"/>
          </a:xfrm>
          <a:prstGeom prst="rect">
            <a:avLst/>
          </a:prstGeom>
          <a:noFill/>
        </p:spPr>
        <p:txBody>
          <a:bodyPr wrap="square" rtlCol="0">
            <a:spAutoFit/>
            <a:scene3d>
              <a:camera prst="orthographicFront"/>
              <a:lightRig rig="threePt" dir="t"/>
            </a:scene3d>
            <a:sp3d contourW="12700"/>
          </a:bodyPr>
          <a:p>
            <a:pPr algn="just">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开展农资供应、农业社会化服务、农产品流通和再生资源回收利用等领域标准宣贯和应用推广活动。加强质量技术服务和技能培训，组织农业产业化龙头企业开展质量品牌提升交流活动。</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TextBox 11"/>
          <p:cNvSpPr txBox="1"/>
          <p:nvPr>
            <p:custDataLst>
              <p:tags r:id="rId14"/>
            </p:custDataLst>
          </p:nvPr>
        </p:nvSpPr>
        <p:spPr>
          <a:xfrm flipH="1">
            <a:off x="1525593" y="2856650"/>
            <a:ext cx="2103836" cy="368935"/>
          </a:xfrm>
          <a:prstGeom prst="rect">
            <a:avLst/>
          </a:prstGeom>
          <a:noFill/>
        </p:spPr>
        <p:txBody>
          <a:bodyPr wrap="square" lIns="0" tIns="0" rIns="0" bIns="0" rtlCol="0">
            <a:spAutoFit/>
            <a:scene3d>
              <a:camera prst="orthographicFront"/>
              <a:lightRig rig="threePt" dir="t"/>
            </a:scene3d>
            <a:sp3d contourW="12700"/>
          </a:bodyPr>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供销合作总社</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endParaRPr>
          </a:p>
        </p:txBody>
      </p:sp>
      <p:sp>
        <p:nvSpPr>
          <p:cNvPr id="6" name="文本框 5"/>
          <p:cNvSpPr txBox="1"/>
          <p:nvPr>
            <p:custDataLst>
              <p:tags r:id="rId15"/>
            </p:custDataLst>
          </p:nvPr>
        </p:nvSpPr>
        <p:spPr>
          <a:xfrm flipH="1">
            <a:off x="4477029" y="3722790"/>
            <a:ext cx="3212465" cy="1060450"/>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开展第九届全国职工职业技能大赛网上练兵活动，设置质量赛题，传播质量知识。</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TextBox 11"/>
          <p:cNvSpPr txBox="1"/>
          <p:nvPr>
            <p:custDataLst>
              <p:tags r:id="rId16"/>
            </p:custDataLst>
          </p:nvPr>
        </p:nvSpPr>
        <p:spPr>
          <a:xfrm flipH="1">
            <a:off x="4946650" y="2856865"/>
            <a:ext cx="2273300" cy="368935"/>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全国总工会</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endParaRPr>
          </a:p>
        </p:txBody>
      </p:sp>
      <p:sp>
        <p:nvSpPr>
          <p:cNvPr id="12" name="文本框 11"/>
          <p:cNvSpPr txBox="1"/>
          <p:nvPr/>
        </p:nvSpPr>
        <p:spPr>
          <a:xfrm>
            <a:off x="4458335" y="198755"/>
            <a:ext cx="3486785" cy="645160"/>
          </a:xfrm>
          <a:prstGeom prst="rect">
            <a:avLst/>
          </a:prstGeom>
          <a:noFill/>
        </p:spPr>
        <p:txBody>
          <a:bodyPr wrap="square" rtlCol="0">
            <a:spAutoFit/>
          </a:bodyPr>
          <a:p>
            <a:pPr algn="dist"/>
            <a:r>
              <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rPr>
              <a:t>质量月重点安排</a:t>
            </a:r>
            <a:endPar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endParaRPr>
          </a:p>
        </p:txBody>
      </p:sp>
      <p:sp>
        <p:nvSpPr>
          <p:cNvPr id="5" name="文本框 4"/>
          <p:cNvSpPr txBox="1"/>
          <p:nvPr>
            <p:custDataLst>
              <p:tags r:id="rId17"/>
            </p:custDataLst>
          </p:nvPr>
        </p:nvSpPr>
        <p:spPr>
          <a:xfrm flipH="1">
            <a:off x="8008264" y="3722790"/>
            <a:ext cx="3212465" cy="1383665"/>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开展网络质量素养科普答题活动和“科普中国说”科学家演讲活动，依托“科普中国”平台制作主题科普内容，传播质量知识。</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11"/>
          <p:cNvSpPr txBox="1"/>
          <p:nvPr>
            <p:custDataLst>
              <p:tags r:id="rId18"/>
            </p:custDataLst>
          </p:nvPr>
        </p:nvSpPr>
        <p:spPr>
          <a:xfrm flipH="1">
            <a:off x="8477885" y="2856865"/>
            <a:ext cx="2273300" cy="368935"/>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中国科协</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rot="0">
            <a:off x="5158105" y="791210"/>
            <a:ext cx="1848485" cy="2000885"/>
            <a:chOff x="5157735" y="2042240"/>
            <a:chExt cx="1848533" cy="2000590"/>
          </a:xfrm>
        </p:grpSpPr>
        <p:sp>
          <p:nvSpPr>
            <p:cNvPr id="25" name="AutoShape 2"/>
            <p:cNvSpPr/>
            <p:nvPr>
              <p:custDataLst>
                <p:tags r:id="rId1"/>
              </p:custDataLst>
            </p:nvPr>
          </p:nvSpPr>
          <p:spPr bwMode="auto">
            <a:xfrm>
              <a:off x="5157735" y="2042240"/>
              <a:ext cx="1848533" cy="2000590"/>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solidFill>
              <a:srgbClr val="CC0011"/>
            </a:solidFill>
            <a:ln>
              <a:noFill/>
            </a:ln>
          </p:spPr>
          <p:txBody>
            <a:bodyPr lIns="0" tIns="0" rIns="0" bIns="0"/>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sp>
          <p:nvSpPr>
            <p:cNvPr id="24" name="文本"/>
            <p:cNvSpPr txBox="1"/>
            <p:nvPr>
              <p:custDataLst>
                <p:tags r:id="rId2"/>
              </p:custDataLst>
            </p:nvPr>
          </p:nvSpPr>
          <p:spPr>
            <a:xfrm>
              <a:off x="5651474" y="2627037"/>
              <a:ext cx="861056" cy="829823"/>
            </a:xfrm>
            <a:prstGeom prst="rect">
              <a:avLst/>
            </a:prstGeom>
            <a:noFill/>
          </p:spPr>
          <p:txBody>
            <a:bodyPr wrap="none" rtlCol="0">
              <a:spAutoFit/>
            </a:bodyPr>
            <a:lstStyle>
              <a:defPPr>
                <a:defRPr lang="zh-CN"/>
              </a:defPPr>
              <a:lvl1pPr>
                <a:defRPr sz="3200">
                  <a:solidFill>
                    <a:schemeClr val="bg1"/>
                  </a:solidFill>
                  <a:latin typeface="字魂31号-凝宋" panose="00000500000000000000" pitchFamily="2" charset="-122"/>
                  <a:ea typeface="字魂31号-凝宋" panose="00000500000000000000" pitchFamily="2"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4800" b="1" i="0" u="none" strike="noStrike" kern="0" cap="none" spc="0" normalizeH="0" baseline="0" noProof="0" dirty="0">
                  <a:ln>
                    <a:noFill/>
                  </a:ln>
                  <a:solidFill>
                    <a:schemeClr val="bg1"/>
                  </a:solidFill>
                  <a:effectLst/>
                  <a:uLnTx/>
                  <a:uFillTx/>
                  <a:latin typeface="Arial" panose="020B0604020202020204" pitchFamily="34" charset="0"/>
                  <a:ea typeface="思源黑体 CN Medium" panose="020B0600000000000000" pitchFamily="34" charset="-122"/>
                  <a:sym typeface="Arial" panose="020B0604020202020204" pitchFamily="34" charset="0"/>
                </a:rPr>
                <a:t>23</a:t>
              </a:r>
              <a:endParaRPr kumimoji="0" lang="en-US" sz="4800" b="1" i="0" u="none" strike="noStrike" kern="0" cap="none" spc="0" normalizeH="0" baseline="0" noProof="0" dirty="0">
                <a:ln>
                  <a:noFill/>
                </a:ln>
                <a:solidFill>
                  <a:schemeClr val="bg1"/>
                </a:solidFill>
                <a:effectLst/>
                <a:uLnTx/>
                <a:uFillTx/>
                <a:latin typeface="Arial" panose="020B0604020202020204" pitchFamily="34" charset="0"/>
                <a:ea typeface="思源黑体 CN Medium" panose="020B0600000000000000" pitchFamily="34" charset="-122"/>
                <a:sym typeface="Arial" panose="020B0604020202020204" pitchFamily="34" charset="0"/>
              </a:endParaRPr>
            </a:p>
          </p:txBody>
        </p:sp>
      </p:grpSp>
      <p:sp>
        <p:nvSpPr>
          <p:cNvPr id="37" name="椭圆 36"/>
          <p:cNvSpPr/>
          <p:nvPr>
            <p:custDataLst>
              <p:tags r:id="rId3"/>
            </p:custDataLst>
          </p:nvPr>
        </p:nvSpPr>
        <p:spPr>
          <a:xfrm>
            <a:off x="4144229" y="1655193"/>
            <a:ext cx="272446" cy="272446"/>
          </a:xfrm>
          <a:prstGeom prst="ellipse">
            <a:avLst/>
          </a:prstGeom>
          <a:solidFill>
            <a:srgbClr val="CC00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custDataLst>
              <p:tags r:id="rId4"/>
            </p:custDataLst>
          </p:nvPr>
        </p:nvSpPr>
        <p:spPr>
          <a:xfrm>
            <a:off x="7775326" y="1655193"/>
            <a:ext cx="272446" cy="272446"/>
          </a:xfrm>
          <a:prstGeom prst="ellipse">
            <a:avLst/>
          </a:prstGeom>
          <a:solidFill>
            <a:srgbClr val="CC00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custDataLst>
              <p:tags r:id="rId5"/>
            </p:custDataLst>
          </p:nvPr>
        </p:nvSpPr>
        <p:spPr>
          <a:xfrm flipH="1">
            <a:off x="3392805" y="3723005"/>
            <a:ext cx="5406390" cy="1476375"/>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举办2026民营经济创新发展大会，开展民营经济标准创新周活动，发布商会团体标准提质升级倡议和民营企业发展新质生产力案例。</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TextBox 11"/>
          <p:cNvSpPr txBox="1"/>
          <p:nvPr>
            <p:custDataLst>
              <p:tags r:id="rId6"/>
            </p:custDataLst>
          </p:nvPr>
        </p:nvSpPr>
        <p:spPr>
          <a:xfrm flipH="1">
            <a:off x="4946650" y="2856865"/>
            <a:ext cx="2273300" cy="368935"/>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rPr>
              <a:t>全国工商联</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思源黑体 CN Normal" panose="020B0400000000000000" pitchFamily="34" charset="-122"/>
              <a:sym typeface="+mn-ea"/>
            </a:endParaRPr>
          </a:p>
        </p:txBody>
      </p:sp>
      <p:sp>
        <p:nvSpPr>
          <p:cNvPr id="12" name="文本框 11"/>
          <p:cNvSpPr txBox="1"/>
          <p:nvPr/>
        </p:nvSpPr>
        <p:spPr>
          <a:xfrm>
            <a:off x="4458335" y="198755"/>
            <a:ext cx="3486785" cy="645160"/>
          </a:xfrm>
          <a:prstGeom prst="rect">
            <a:avLst/>
          </a:prstGeom>
          <a:noFill/>
        </p:spPr>
        <p:txBody>
          <a:bodyPr wrap="square" rtlCol="0">
            <a:spAutoFit/>
          </a:bodyPr>
          <a:p>
            <a:pPr algn="dist"/>
            <a:r>
              <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rPr>
              <a:t>质量月重点安排</a:t>
            </a:r>
            <a:endPar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2000">
        <p:fade/>
      </p:transition>
    </mc:Choice>
    <mc:Fallback>
      <p:transition spd="slow" advTm="2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 name="图片 12" descr="robots-efficiently-sorting-hundreds-parcels-per-hour-3d-rendering_41470-3492.webp"/>
          <p:cNvPicPr/>
          <p:nvPr/>
        </p:nvPicPr>
        <p:blipFill>
          <a:blip r:embed="rId1"/>
          <a:srcRect t="49749" b="3455"/>
          <a:stretch>
            <a:fillRect/>
          </a:stretch>
        </p:blipFill>
        <p:spPr>
          <a:xfrm>
            <a:off x="3432175" y="1720215"/>
            <a:ext cx="5198400" cy="1419225"/>
          </a:xfrm>
          <a:custGeom>
            <a:avLst/>
            <a:gdLst/>
            <a:ahLst/>
            <a:cxnLst>
              <a:cxn ang="3">
                <a:pos x="hc" y="t"/>
              </a:cxn>
              <a:cxn ang="cd2">
                <a:pos x="l" y="vc"/>
              </a:cxn>
              <a:cxn ang="cd4">
                <a:pos x="hc" y="b"/>
              </a:cxn>
              <a:cxn ang="0">
                <a:pos x="r" y="vc"/>
              </a:cxn>
            </a:cxnLst>
            <a:rect l="l" t="t" r="r" b="b"/>
            <a:pathLst>
              <a:path w="8494" h="2235">
                <a:moveTo>
                  <a:pt x="0" y="0"/>
                </a:moveTo>
                <a:lnTo>
                  <a:pt x="8494" y="0"/>
                </a:lnTo>
                <a:lnTo>
                  <a:pt x="8494" y="2235"/>
                </a:lnTo>
                <a:lnTo>
                  <a:pt x="0" y="2235"/>
                </a:lnTo>
                <a:lnTo>
                  <a:pt x="0" y="0"/>
                </a:lnTo>
                <a:close/>
              </a:path>
            </a:pathLst>
          </a:custGeom>
        </p:spPr>
      </p:pic>
      <p:sp>
        <p:nvSpPr>
          <p:cNvPr id="2" name="文本框 1"/>
          <p:cNvSpPr txBox="1"/>
          <p:nvPr/>
        </p:nvSpPr>
        <p:spPr>
          <a:xfrm>
            <a:off x="4048125" y="548005"/>
            <a:ext cx="4095750" cy="645160"/>
          </a:xfrm>
          <a:prstGeom prst="rect">
            <a:avLst/>
          </a:prstGeom>
          <a:noFill/>
        </p:spPr>
        <p:txBody>
          <a:bodyPr wrap="square" rtlCol="0">
            <a:spAutoFit/>
          </a:bodyPr>
          <a:p>
            <a:pPr algn="dist"/>
            <a:r>
              <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rPr>
              <a:t>活动要求</a:t>
            </a:r>
            <a:endParaRPr lang="zh-CN" altLang="en-US" sz="3600">
              <a:solidFill>
                <a:srgbClr val="C20000"/>
              </a:solidFill>
              <a:latin typeface="汉仪文黑-75简" panose="00020600040101010101" charset="-122"/>
              <a:ea typeface="汉仪文黑-75简" panose="00020600040101010101" charset="-122"/>
              <a:cs typeface="汉仪文黑-45简" panose="00020600040101010101" charset="-122"/>
            </a:endParaRPr>
          </a:p>
        </p:txBody>
      </p:sp>
      <p:sp>
        <p:nvSpPr>
          <p:cNvPr id="8" name="文本框 7"/>
          <p:cNvSpPr txBox="1"/>
          <p:nvPr/>
        </p:nvSpPr>
        <p:spPr>
          <a:xfrm>
            <a:off x="2716530" y="3768725"/>
            <a:ext cx="6628130" cy="2168525"/>
          </a:xfrm>
          <a:prstGeom prst="rect">
            <a:avLst/>
          </a:prstGeom>
          <a:noFill/>
        </p:spPr>
        <p:txBody>
          <a:bodyPr wrap="square" rtlCol="0">
            <a:spAutoFit/>
          </a:bodyPr>
          <a:p>
            <a:pPr>
              <a:lnSpc>
                <a:spcPct val="150000"/>
              </a:lnSpc>
              <a:spcBef>
                <a:spcPts val="0"/>
              </a:spcBef>
              <a:spcAft>
                <a:spcPts val="0"/>
              </a:spcAft>
            </a:pPr>
            <a:r>
              <a:rPr lang="zh-CN" altLang="en-US">
                <a:cs typeface="汉仪文黑-45简" panose="00020600040101010101" charset="-122"/>
              </a:rPr>
              <a:t>各地区各部门要精心组织、创新形式、注重实效，把“质量月”活动打造成推动质量发展、服务民生需求的重要平台。要树立和践行正确政绩观，简朴、务实、高效开展活动，力戒形式主义，注重为基层减负。坚持自愿性、公益性原则，严禁借活动名义向企业摊派收费、搭车收费。</a:t>
            </a:r>
            <a:endParaRPr lang="zh-CN" altLang="en-US">
              <a:cs typeface="汉仪文黑-45简" panose="00020600040101010101" charset="-122"/>
            </a:endParaRPr>
          </a:p>
        </p:txBody>
      </p:sp>
      <p:sp>
        <p:nvSpPr>
          <p:cNvPr id="16" name="矩形 15"/>
          <p:cNvSpPr/>
          <p:nvPr/>
        </p:nvSpPr>
        <p:spPr>
          <a:xfrm>
            <a:off x="3431540" y="2943860"/>
            <a:ext cx="5198745" cy="5473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文黑-45简" panose="00020600040101010101" charset="-122"/>
            </a:endParaRPr>
          </a:p>
        </p:txBody>
      </p:sp>
      <p:sp>
        <p:nvSpPr>
          <p:cNvPr id="6" name="文本框 5"/>
          <p:cNvSpPr txBox="1"/>
          <p:nvPr/>
        </p:nvSpPr>
        <p:spPr>
          <a:xfrm>
            <a:off x="4033520" y="2988945"/>
            <a:ext cx="4027805" cy="450850"/>
          </a:xfrm>
          <a:prstGeom prst="rect">
            <a:avLst/>
          </a:prstGeom>
          <a:noFill/>
        </p:spPr>
        <p:txBody>
          <a:bodyPr wrap="square" rtlCol="0">
            <a:spAutoFit/>
          </a:bodyPr>
          <a:p>
            <a:pPr algn="dist">
              <a:lnSpc>
                <a:spcPct val="130000"/>
              </a:lnSpc>
              <a:spcBef>
                <a:spcPts val="0"/>
              </a:spcBef>
              <a:spcAft>
                <a:spcPts val="0"/>
              </a:spcAft>
            </a:pPr>
            <a:r>
              <a:rPr lang="zh-CN" altLang="en-US" b="1">
                <a:solidFill>
                  <a:schemeClr val="accent4">
                    <a:lumMod val="60000"/>
                    <a:lumOff val="40000"/>
                  </a:schemeClr>
                </a:solidFill>
                <a:cs typeface="汉仪文黑-45简" panose="00020600040101010101" charset="-122"/>
                <a:sym typeface="+mn-ea"/>
              </a:rPr>
              <a:t>杜绝形式主义，注重为基层减负</a:t>
            </a:r>
            <a:endParaRPr lang="zh-CN" altLang="en-US" b="1">
              <a:solidFill>
                <a:schemeClr val="accent4">
                  <a:lumMod val="60000"/>
                  <a:lumOff val="40000"/>
                </a:schemeClr>
              </a:solidFill>
              <a:cs typeface="汉仪文黑-45简" panose="00020600040101010101"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55" name="图片 54"/>
          <p:cNvPicPr>
            <a:picLocks noChangeAspect="1"/>
          </p:cNvPicPr>
          <p:nvPr/>
        </p:nvPicPr>
        <p:blipFill rotWithShape="1">
          <a:blip r:embed="rId1" cstate="print">
            <a:extLst>
              <a:ext uri="{28A0092B-C50C-407E-A947-70E740481C1C}">
                <a14:useLocalDpi xmlns:a14="http://schemas.microsoft.com/office/drawing/2010/main" val="0"/>
              </a:ext>
            </a:extLst>
          </a:blip>
          <a:srcRect t="48611" r="10451" b="14528"/>
          <a:stretch>
            <a:fillRect/>
          </a:stretch>
        </p:blipFill>
        <p:spPr>
          <a:xfrm>
            <a:off x="7131972" y="4634526"/>
            <a:ext cx="5060028" cy="2223474"/>
          </a:xfrm>
          <a:custGeom>
            <a:avLst/>
            <a:gdLst>
              <a:gd name="connsiteX0" fmla="*/ 0 w 5060028"/>
              <a:gd name="connsiteY0" fmla="*/ 0 h 2223474"/>
              <a:gd name="connsiteX1" fmla="*/ 5060028 w 5060028"/>
              <a:gd name="connsiteY1" fmla="*/ 0 h 2223474"/>
              <a:gd name="connsiteX2" fmla="*/ 5060028 w 5060028"/>
              <a:gd name="connsiteY2" fmla="*/ 2223474 h 2223474"/>
              <a:gd name="connsiteX3" fmla="*/ 0 w 5060028"/>
              <a:gd name="connsiteY3" fmla="*/ 2223474 h 2223474"/>
            </a:gdLst>
            <a:ahLst/>
            <a:cxnLst>
              <a:cxn ang="0">
                <a:pos x="connsiteX0" y="connsiteY0"/>
              </a:cxn>
              <a:cxn ang="0">
                <a:pos x="connsiteX1" y="connsiteY1"/>
              </a:cxn>
              <a:cxn ang="0">
                <a:pos x="connsiteX2" y="connsiteY2"/>
              </a:cxn>
              <a:cxn ang="0">
                <a:pos x="connsiteX3" y="connsiteY3"/>
              </a:cxn>
            </a:cxnLst>
            <a:rect l="l" t="t" r="r" b="b"/>
            <a:pathLst>
              <a:path w="5060028" h="2223474">
                <a:moveTo>
                  <a:pt x="0" y="0"/>
                </a:moveTo>
                <a:lnTo>
                  <a:pt x="5060028" y="0"/>
                </a:lnTo>
                <a:lnTo>
                  <a:pt x="5060028" y="2223474"/>
                </a:lnTo>
                <a:lnTo>
                  <a:pt x="0" y="2223474"/>
                </a:lnTo>
                <a:close/>
              </a:path>
            </a:pathLst>
          </a:custGeom>
        </p:spPr>
      </p:pic>
      <p:grpSp>
        <p:nvGrpSpPr>
          <p:cNvPr id="4" name="组合 3"/>
          <p:cNvGrpSpPr/>
          <p:nvPr/>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0"/>
            <a:ext cx="12192000" cy="273672"/>
            <a:chOff x="0" y="6210300"/>
            <a:chExt cx="12192000" cy="648322"/>
          </a:xfrm>
        </p:grpSpPr>
        <p:sp>
          <p:nvSpPr>
            <p:cNvPr id="21" name="矩形 20"/>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平行四边形 27"/>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430927" y="1298196"/>
            <a:ext cx="4443965" cy="4147307"/>
            <a:chOff x="870985" y="1339093"/>
            <a:chExt cx="4842307" cy="4434851"/>
          </a:xfrm>
        </p:grpSpPr>
        <p:grpSp>
          <p:nvGrpSpPr>
            <p:cNvPr id="45" name="组合 44"/>
            <p:cNvGrpSpPr/>
            <p:nvPr/>
          </p:nvGrpSpPr>
          <p:grpSpPr>
            <a:xfrm>
              <a:off x="870985" y="2803392"/>
              <a:ext cx="4800600" cy="2533651"/>
              <a:chOff x="933174" y="2209799"/>
              <a:chExt cx="4800600" cy="2533651"/>
            </a:xfrm>
          </p:grpSpPr>
          <p:sp>
            <p:nvSpPr>
              <p:cNvPr id="39" name="矩形: 圆角 38"/>
              <p:cNvSpPr/>
              <p:nvPr/>
            </p:nvSpPr>
            <p:spPr>
              <a:xfrm>
                <a:off x="933174" y="4495800"/>
                <a:ext cx="4800600" cy="247650"/>
              </a:xfrm>
              <a:prstGeom prst="roundRect">
                <a:avLst>
                  <a:gd name="adj" fmla="val 5000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形 4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197" y="2209799"/>
                <a:ext cx="4462555" cy="2371725"/>
              </a:xfrm>
              <a:prstGeom prst="rect">
                <a:avLst/>
              </a:prstGeom>
            </p:spPr>
          </p:pic>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65111" t="64167" r="10222" b="6944"/>
            <a:stretch>
              <a:fillRect/>
            </a:stretch>
          </p:blipFill>
          <p:spPr>
            <a:xfrm>
              <a:off x="979942" y="1339093"/>
              <a:ext cx="4733350" cy="4434851"/>
            </a:xfrm>
            <a:prstGeom prst="rect">
              <a:avLst/>
            </a:prstGeom>
          </p:spPr>
        </p:pic>
      </p:grpSp>
      <p:sp>
        <p:nvSpPr>
          <p:cNvPr id="47" name="文本框 46"/>
          <p:cNvSpPr txBox="1"/>
          <p:nvPr/>
        </p:nvSpPr>
        <p:spPr>
          <a:xfrm>
            <a:off x="5313042" y="2880022"/>
            <a:ext cx="6307458" cy="2122805"/>
          </a:xfrm>
          <a:prstGeom prst="rect">
            <a:avLst/>
          </a:prstGeom>
          <a:noFill/>
        </p:spPr>
        <p:txBody>
          <a:bodyPr wrap="square" rtlCol="0">
            <a:spAutoFit/>
          </a:bodyPr>
          <a:lstStyle/>
          <a:p>
            <a:r>
              <a:rPr lang="en-US" altLang="zh-CN"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2026</a:t>
            </a:r>
            <a:r>
              <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年质量月宣传口号</a:t>
            </a:r>
            <a:endPar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nvGrpSpPr>
          <p:cNvPr id="50" name="组合 49"/>
          <p:cNvGrpSpPr/>
          <p:nvPr/>
        </p:nvGrpSpPr>
        <p:grpSpPr>
          <a:xfrm>
            <a:off x="5459662" y="2109858"/>
            <a:ext cx="5074988" cy="769441"/>
            <a:chOff x="5402512" y="2224158"/>
            <a:chExt cx="5074988" cy="769441"/>
          </a:xfrm>
        </p:grpSpPr>
        <p:sp>
          <p:nvSpPr>
            <p:cNvPr id="48" name="矩形 47"/>
            <p:cNvSpPr/>
            <p:nvPr/>
          </p:nvSpPr>
          <p:spPr>
            <a:xfrm>
              <a:off x="5402512" y="2647950"/>
              <a:ext cx="5074988" cy="314306"/>
            </a:xfrm>
            <a:prstGeom prst="rect">
              <a:avLst/>
            </a:prstGeom>
            <a:gradFill flip="none" rotWithShape="1">
              <a:gsLst>
                <a:gs pos="0">
                  <a:schemeClr val="bg1">
                    <a:lumMod val="75000"/>
                    <a:alpha val="24000"/>
                  </a:schemeClr>
                </a:gs>
                <a:gs pos="98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5466339" y="2224158"/>
              <a:ext cx="4287262" cy="769441"/>
            </a:xfrm>
            <a:prstGeom prst="rect">
              <a:avLst/>
            </a:prstGeom>
            <a:noFill/>
          </p:spPr>
          <p:txBody>
            <a:bodyPr wrap="square" rtlCol="0">
              <a:spAutoFit/>
            </a:bodyPr>
            <a:lstStyle/>
            <a:p>
              <a:r>
                <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PART FIVE</a:t>
              </a:r>
              <a:endPar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Doub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750"/>
                                        <p:tgtEl>
                                          <p:spTgt spid="2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750"/>
                                        <p:tgtEl>
                                          <p:spTgt spid="55"/>
                                        </p:tgtEl>
                                      </p:cBhvr>
                                    </p:animEffect>
                                    <p:anim calcmode="lin" valueType="num">
                                      <p:cBhvr>
                                        <p:cTn id="15" dur="750" fill="hold"/>
                                        <p:tgtEl>
                                          <p:spTgt spid="55"/>
                                        </p:tgtEl>
                                        <p:attrNameLst>
                                          <p:attrName>ppt_x</p:attrName>
                                        </p:attrNameLst>
                                      </p:cBhvr>
                                      <p:tavLst>
                                        <p:tav tm="0">
                                          <p:val>
                                            <p:strVal val="#ppt_x"/>
                                          </p:val>
                                        </p:tav>
                                        <p:tav tm="100000">
                                          <p:val>
                                            <p:strVal val="#ppt_x"/>
                                          </p:val>
                                        </p:tav>
                                      </p:tavLst>
                                    </p:anim>
                                    <p:anim calcmode="lin" valueType="num">
                                      <p:cBhvr>
                                        <p:cTn id="16" dur="75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750" fill="hold"/>
                                        <p:tgtEl>
                                          <p:spTgt spid="46"/>
                                        </p:tgtEl>
                                        <p:attrNameLst>
                                          <p:attrName>ppt_x</p:attrName>
                                        </p:attrNameLst>
                                      </p:cBhvr>
                                      <p:tavLst>
                                        <p:tav tm="0">
                                          <p:val>
                                            <p:strVal val="0-#ppt_w/2"/>
                                          </p:val>
                                        </p:tav>
                                        <p:tav tm="100000">
                                          <p:val>
                                            <p:strVal val="#ppt_x"/>
                                          </p:val>
                                        </p:tav>
                                      </p:tavLst>
                                    </p:anim>
                                    <p:anim calcmode="lin" valueType="num">
                                      <p:cBhvr additive="base">
                                        <p:cTn id="21" dur="75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750" fill="hold"/>
                                        <p:tgtEl>
                                          <p:spTgt spid="50"/>
                                        </p:tgtEl>
                                        <p:attrNameLst>
                                          <p:attrName>ppt_x</p:attrName>
                                        </p:attrNameLst>
                                      </p:cBhvr>
                                      <p:tavLst>
                                        <p:tav tm="0">
                                          <p:val>
                                            <p:strVal val="1+#ppt_w/2"/>
                                          </p:val>
                                        </p:tav>
                                        <p:tav tm="100000">
                                          <p:val>
                                            <p:strVal val="#ppt_x"/>
                                          </p:val>
                                        </p:tav>
                                      </p:tavLst>
                                    </p:anim>
                                    <p:anim calcmode="lin" valueType="num">
                                      <p:cBhvr additive="base">
                                        <p:cTn id="26" dur="750" fill="hold"/>
                                        <p:tgtEl>
                                          <p:spTgt spid="5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41" presetClass="entr" presetSubtype="0" fill="hold" grpId="0" nodeType="afterEffect">
                                  <p:stCondLst>
                                    <p:cond delay="0"/>
                                  </p:stCondLst>
                                  <p:iterate type="lt">
                                    <p:tmPct val="6000"/>
                                  </p:iterate>
                                  <p:childTnLst>
                                    <p:set>
                                      <p:cBhvr>
                                        <p:cTn id="29" dur="1" fill="hold">
                                          <p:stCondLst>
                                            <p:cond delay="0"/>
                                          </p:stCondLst>
                                        </p:cTn>
                                        <p:tgtEl>
                                          <p:spTgt spid="47"/>
                                        </p:tgtEl>
                                        <p:attrNameLst>
                                          <p:attrName>style.visibility</p:attrName>
                                        </p:attrNameLst>
                                      </p:cBhvr>
                                      <p:to>
                                        <p:strVal val="visible"/>
                                      </p:to>
                                    </p:set>
                                    <p:anim calcmode="lin" valueType="num">
                                      <p:cBhvr>
                                        <p:cTn id="30" dur="7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1" dur="750" fill="hold"/>
                                        <p:tgtEl>
                                          <p:spTgt spid="47"/>
                                        </p:tgtEl>
                                        <p:attrNameLst>
                                          <p:attrName>ppt_y</p:attrName>
                                        </p:attrNameLst>
                                      </p:cBhvr>
                                      <p:tavLst>
                                        <p:tav tm="0">
                                          <p:val>
                                            <p:strVal val="#ppt_y"/>
                                          </p:val>
                                        </p:tav>
                                        <p:tav tm="100000">
                                          <p:val>
                                            <p:strVal val="#ppt_y"/>
                                          </p:val>
                                        </p:tav>
                                      </p:tavLst>
                                    </p:anim>
                                    <p:anim calcmode="lin" valueType="num">
                                      <p:cBhvr>
                                        <p:cTn id="32" dur="7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3" dur="7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75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custDataLst>
              <p:tags r:id="rId1"/>
            </p:custDataLst>
          </p:nvPr>
        </p:nvGrpSpPr>
        <p:grpSpPr>
          <a:xfrm>
            <a:off x="1381043" y="730518"/>
            <a:ext cx="7964170" cy="1054100"/>
            <a:chOff x="882246" y="3768608"/>
            <a:chExt cx="7964170" cy="1054100"/>
          </a:xfrm>
        </p:grpSpPr>
        <p:sp>
          <p:nvSpPr>
            <p:cNvPr id="21" name="文本框 20"/>
            <p:cNvSpPr txBox="1"/>
            <p:nvPr>
              <p:custDataLst>
                <p:tags r:id="rId2"/>
              </p:custDataLst>
            </p:nvPr>
          </p:nvSpPr>
          <p:spPr>
            <a:xfrm>
              <a:off x="882246" y="4474914"/>
              <a:ext cx="1020006" cy="305510"/>
            </a:xfrm>
            <a:prstGeom prst="roundRect">
              <a:avLst/>
            </a:prstGeom>
            <a:gradFill flip="none" rotWithShape="1">
              <a:gsLst>
                <a:gs pos="0">
                  <a:srgbClr val="F2AF19"/>
                </a:gs>
                <a:gs pos="100000">
                  <a:srgbClr val="F2AF19"/>
                </a:gs>
              </a:gsLst>
              <a:lin ang="6600000" scaled="0"/>
              <a:tileRect/>
            </a:gradFill>
          </p:spPr>
          <p:txBody>
            <a:bodyPr wrap="square" rtlCol="0">
              <a:spAutoFit/>
            </a:bodyPr>
            <a:lstStyle/>
            <a:p>
              <a:pPr algn="ctr"/>
              <a:r>
                <a:rPr kumimoji="0" lang="en-US" altLang="zh-CN"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1</a:t>
              </a:r>
              <a:endParaRPr kumimoji="0" lang="en-US" altLang="zh-CN"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2" name="矩形 21"/>
            <p:cNvSpPr/>
            <p:nvPr>
              <p:custDataLst>
                <p:tags r:id="rId3"/>
              </p:custDataLst>
            </p:nvPr>
          </p:nvSpPr>
          <p:spPr>
            <a:xfrm>
              <a:off x="2130656" y="3768608"/>
              <a:ext cx="6715760" cy="1054100"/>
            </a:xfrm>
            <a:prstGeom prst="rect">
              <a:avLst/>
            </a:prstGeom>
          </p:spPr>
          <p:txBody>
            <a:bodyPr vert="horz" lIns="91440" tIns="45720" rIns="91440" bIns="45720" rtlCol="0" anchor="b">
              <a:noAutofit/>
            </a:bodyPr>
            <a:lstStyle/>
            <a:p>
              <a:pPr algn="l">
                <a:lnSpc>
                  <a:spcPct val="130000"/>
                </a:lnSpc>
                <a:spcBef>
                  <a:spcPts val="0"/>
                </a:spcBef>
                <a:spcAft>
                  <a:spcPts val="0"/>
                </a:spcAft>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坚持质量第一 建设质量强国</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grpSp>
        <p:nvGrpSpPr>
          <p:cNvPr id="34" name="组合 33"/>
          <p:cNvGrpSpPr/>
          <p:nvPr>
            <p:custDataLst>
              <p:tags r:id="rId4"/>
            </p:custDataLst>
          </p:nvPr>
        </p:nvGrpSpPr>
        <p:grpSpPr>
          <a:xfrm>
            <a:off x="1381043" y="1797125"/>
            <a:ext cx="6683375" cy="1054100"/>
            <a:chOff x="882246" y="3451108"/>
            <a:chExt cx="6683375" cy="1054100"/>
          </a:xfrm>
        </p:grpSpPr>
        <p:sp>
          <p:nvSpPr>
            <p:cNvPr id="35" name="文本框 34"/>
            <p:cNvSpPr txBox="1"/>
            <p:nvPr>
              <p:custDataLst>
                <p:tags r:id="rId5"/>
              </p:custDataLst>
            </p:nvPr>
          </p:nvSpPr>
          <p:spPr>
            <a:xfrm>
              <a:off x="882246" y="4157414"/>
              <a:ext cx="1020006" cy="305510"/>
            </a:xfrm>
            <a:prstGeom prst="roundRect">
              <a:avLst/>
            </a:prstGeom>
            <a:gradFill flip="none" rotWithShape="1">
              <a:gsLst>
                <a:gs pos="0">
                  <a:srgbClr val="F2AF19"/>
                </a:gs>
                <a:gs pos="100000">
                  <a:srgbClr val="F2AF19"/>
                </a:gs>
              </a:gsLst>
              <a:lin ang="6600000" scaled="0"/>
              <a:tileRect/>
            </a:gradFill>
          </p:spPr>
          <p:txBody>
            <a:bodyPr wrap="square" rtlCol="0">
              <a:spAutoFit/>
            </a:bodyPr>
            <a:lstStyle/>
            <a:p>
              <a:pPr algn="ctr"/>
              <a:r>
                <a:rPr kumimoji="0" lang="en-US" altLang="zh-CN"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2</a:t>
              </a:r>
              <a:endParaRPr kumimoji="0" lang="en-US" altLang="zh-CN"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6" name="矩形 35"/>
            <p:cNvSpPr/>
            <p:nvPr>
              <p:custDataLst>
                <p:tags r:id="rId6"/>
              </p:custDataLst>
            </p:nvPr>
          </p:nvSpPr>
          <p:spPr>
            <a:xfrm>
              <a:off x="2130656" y="3451108"/>
              <a:ext cx="5434965" cy="1054100"/>
            </a:xfrm>
            <a:prstGeom prst="rect">
              <a:avLst/>
            </a:prstGeom>
          </p:spPr>
          <p:txBody>
            <a:bodyPr vert="horz" lIns="91440" tIns="45720" rIns="91440" bIns="45720" rtlCol="0" anchor="b">
              <a:noAutofit/>
            </a:bodyPr>
            <a:lstStyle/>
            <a:p>
              <a:pPr algn="l">
                <a:lnSpc>
                  <a:spcPct val="130000"/>
                </a:lnSpc>
                <a:spcBef>
                  <a:spcPts val="0"/>
                </a:spcBef>
                <a:spcAft>
                  <a:spcPts val="0"/>
                </a:spcAft>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推进质量强企强链强县 筑牢实体经济质量根基</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grpSp>
        <p:nvGrpSpPr>
          <p:cNvPr id="37" name="组合 36"/>
          <p:cNvGrpSpPr/>
          <p:nvPr>
            <p:custDataLst>
              <p:tags r:id="rId7"/>
            </p:custDataLst>
          </p:nvPr>
        </p:nvGrpSpPr>
        <p:grpSpPr>
          <a:xfrm>
            <a:off x="1381043" y="3519686"/>
            <a:ext cx="5615940" cy="372745"/>
            <a:chOff x="882246" y="3802263"/>
            <a:chExt cx="5615940" cy="372745"/>
          </a:xfrm>
        </p:grpSpPr>
        <p:sp>
          <p:nvSpPr>
            <p:cNvPr id="38" name="文本框 37"/>
            <p:cNvSpPr txBox="1"/>
            <p:nvPr>
              <p:custDataLst>
                <p:tags r:id="rId8"/>
              </p:custDataLst>
            </p:nvPr>
          </p:nvSpPr>
          <p:spPr>
            <a:xfrm>
              <a:off x="882246" y="3827214"/>
              <a:ext cx="1020006" cy="305510"/>
            </a:xfrm>
            <a:prstGeom prst="roundRect">
              <a:avLst/>
            </a:prstGeom>
            <a:gradFill flip="none" rotWithShape="1">
              <a:gsLst>
                <a:gs pos="0">
                  <a:srgbClr val="F2AF19"/>
                </a:gs>
                <a:gs pos="100000">
                  <a:srgbClr val="F2AF19"/>
                </a:gs>
              </a:gsLst>
              <a:lin ang="6600000" scaled="0"/>
              <a:tileRect/>
            </a:gradFill>
          </p:spPr>
          <p:txBody>
            <a:bodyPr wrap="square" rtlCol="0">
              <a:spAutoFit/>
            </a:bodyPr>
            <a:lstStyle/>
            <a:p>
              <a:pPr algn="ctr"/>
              <a:r>
                <a:rPr kumimoji="0" lang="en-US" altLang="zh-CN"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3</a:t>
              </a:r>
              <a:endParaRPr kumimoji="0" lang="en-US" altLang="zh-CN"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9" name="矩形 38"/>
            <p:cNvSpPr/>
            <p:nvPr>
              <p:custDataLst>
                <p:tags r:id="rId9"/>
              </p:custDataLst>
            </p:nvPr>
          </p:nvSpPr>
          <p:spPr>
            <a:xfrm>
              <a:off x="2111606" y="3802263"/>
              <a:ext cx="4386580" cy="372745"/>
            </a:xfrm>
            <a:prstGeom prst="rect">
              <a:avLst/>
            </a:prstGeom>
          </p:spPr>
          <p:txBody>
            <a:bodyPr vert="horz" lIns="91440" tIns="45720" rIns="91440" bIns="45720" rtlCol="0" anchor="b">
              <a:noAutofit/>
            </a:bodyPr>
            <a:lstStyle/>
            <a:p>
              <a:pPr algn="l">
                <a:lnSpc>
                  <a:spcPct val="130000"/>
                </a:lnSpc>
                <a:spcBef>
                  <a:spcPts val="0"/>
                </a:spcBef>
                <a:spcAft>
                  <a:spcPts val="0"/>
                </a:spcAft>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夯实质量技术基础 促进发展新质生产力</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grpSp>
      <p:sp>
        <p:nvSpPr>
          <p:cNvPr id="2" name="文本框 1"/>
          <p:cNvSpPr txBox="1"/>
          <p:nvPr>
            <p:custDataLst>
              <p:tags r:id="rId10"/>
            </p:custDataLst>
          </p:nvPr>
        </p:nvSpPr>
        <p:spPr>
          <a:xfrm>
            <a:off x="1411523" y="4573337"/>
            <a:ext cx="1020006" cy="305510"/>
          </a:xfrm>
          <a:prstGeom prst="roundRect">
            <a:avLst/>
          </a:prstGeom>
          <a:gradFill flip="none" rotWithShape="1">
            <a:gsLst>
              <a:gs pos="0">
                <a:srgbClr val="F2AF19"/>
              </a:gs>
              <a:gs pos="100000">
                <a:srgbClr val="F2AF19"/>
              </a:gs>
            </a:gsLst>
            <a:lin ang="6600000" scaled="0"/>
            <a:tileRect/>
          </a:gradFill>
        </p:spPr>
        <p:txBody>
          <a:bodyPr wrap="square" rtlCol="0">
            <a:spAutoFit/>
          </a:bodyPr>
          <a:p>
            <a:pPr algn="ctr"/>
            <a:r>
              <a:rPr kumimoji="0" lang="en-US" altLang="zh-CN" sz="12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4</a:t>
            </a:r>
            <a:endParaRPr kumimoji="0" lang="en-US" altLang="zh-CN" sz="12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 name="矩形 2"/>
          <p:cNvSpPr/>
          <p:nvPr>
            <p:custDataLst>
              <p:tags r:id="rId11"/>
            </p:custDataLst>
          </p:nvPr>
        </p:nvSpPr>
        <p:spPr>
          <a:xfrm>
            <a:off x="2640883" y="4548386"/>
            <a:ext cx="4386580" cy="372745"/>
          </a:xfrm>
          <a:prstGeom prst="rect">
            <a:avLst/>
          </a:prstGeom>
        </p:spPr>
        <p:txBody>
          <a:bodyPr vert="horz" lIns="91440" tIns="45720" rIns="91440" bIns="45720" rtlCol="0" anchor="b">
            <a:noAutofit/>
          </a:bodyPr>
          <a:p>
            <a:pPr algn="l">
              <a:lnSpc>
                <a:spcPct val="130000"/>
              </a:lnSpc>
              <a:spcBef>
                <a:spcPts val="0"/>
              </a:spcBef>
              <a:spcAft>
                <a:spcPts val="0"/>
              </a:spcAft>
            </a:pPr>
            <a:r>
              <a:rPr lang="zh-CN" altLang="en-US" dirty="0">
                <a:solidFill>
                  <a:srgbClr val="404040"/>
                </a:solidFill>
                <a:latin typeface="微软雅黑" panose="020B0503020204020204" pitchFamily="34" charset="-122"/>
                <a:ea typeface="微软雅黑" panose="020B0503020204020204" pitchFamily="34" charset="-122"/>
                <a:cs typeface="+mn-ea"/>
                <a:sym typeface="+mn-lt"/>
              </a:rPr>
              <a:t>弘扬工匠精神 追求卓越质量</a:t>
            </a:r>
            <a:endParaRPr lang="zh-CN" altLang="en-US" dirty="0">
              <a:solidFill>
                <a:srgbClr val="404040"/>
              </a:solidFill>
              <a:latin typeface="微软雅黑" panose="020B0503020204020204" pitchFamily="34" charset="-122"/>
              <a:ea typeface="微软雅黑" panose="020B0503020204020204" pitchFamily="34" charset="-122"/>
              <a:cs typeface="+mn-ea"/>
              <a:sym typeface="+mn-lt"/>
            </a:endParaRPr>
          </a:p>
        </p:txBody>
      </p:sp>
    </p:spTree>
    <p:custDataLst>
      <p:tags r:id="rId1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500"/>
                                        <p:tgtEl>
                                          <p:spTgt spid="20"/>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circle(in)">
                                      <p:cBhvr>
                                        <p:cTn id="11" dur="500"/>
                                        <p:tgtEl>
                                          <p:spTgt spid="3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circle(in)">
                                      <p:cBhvr>
                                        <p:cTn id="1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custDataLst>
              <p:tags r:id="rId1"/>
            </p:custDataLst>
          </p:nvPr>
        </p:nvGrpSpPr>
        <p:grpSpPr>
          <a:xfrm>
            <a:off x="1337013" y="1798886"/>
            <a:ext cx="3920787" cy="736940"/>
            <a:chOff x="8011650" y="2008435"/>
            <a:chExt cx="3920787" cy="736940"/>
          </a:xfrm>
        </p:grpSpPr>
        <p:sp>
          <p:nvSpPr>
            <p:cNvPr id="21" name="Freeform 10"/>
            <p:cNvSpPr/>
            <p:nvPr>
              <p:custDataLst>
                <p:tags r:id="rId2"/>
              </p:custDataLst>
            </p:nvPr>
          </p:nvSpPr>
          <p:spPr bwMode="auto">
            <a:xfrm rot="5400000" flipH="1" flipV="1">
              <a:off x="8046616" y="1973469"/>
              <a:ext cx="522833" cy="592765"/>
            </a:xfrm>
            <a:custGeom>
              <a:avLst/>
              <a:gdLst>
                <a:gd name="connsiteX0" fmla="*/ 0 w 3175990"/>
                <a:gd name="connsiteY0" fmla="*/ 0 h 3175991"/>
                <a:gd name="connsiteX1" fmla="*/ 3175990 w 3175990"/>
                <a:gd name="connsiteY1" fmla="*/ 0 h 3175991"/>
                <a:gd name="connsiteX2" fmla="*/ 3175990 w 3175990"/>
                <a:gd name="connsiteY2" fmla="*/ 1291771 h 3175991"/>
                <a:gd name="connsiteX3" fmla="*/ 3175990 w 3175990"/>
                <a:gd name="connsiteY3" fmla="*/ 1291771 h 3175991"/>
                <a:gd name="connsiteX4" fmla="*/ 3175990 w 3175990"/>
                <a:gd name="connsiteY4" fmla="*/ 3175991 h 3175991"/>
                <a:gd name="connsiteX5" fmla="*/ 1884219 w 3175990"/>
                <a:gd name="connsiteY5" fmla="*/ 3175991 h 3175991"/>
                <a:gd name="connsiteX6" fmla="*/ 1884219 w 3175990"/>
                <a:gd name="connsiteY6" fmla="*/ 1291771 h 3175991"/>
                <a:gd name="connsiteX7" fmla="*/ 0 w 3175990"/>
                <a:gd name="connsiteY7" fmla="*/ 1291771 h 317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5990" h="3175991">
                  <a:moveTo>
                    <a:pt x="0" y="0"/>
                  </a:moveTo>
                  <a:lnTo>
                    <a:pt x="3175990" y="0"/>
                  </a:lnTo>
                  <a:lnTo>
                    <a:pt x="3175990" y="1291771"/>
                  </a:lnTo>
                  <a:lnTo>
                    <a:pt x="3175990" y="1291771"/>
                  </a:lnTo>
                  <a:lnTo>
                    <a:pt x="3175990" y="3175991"/>
                  </a:lnTo>
                  <a:lnTo>
                    <a:pt x="1884219" y="3175991"/>
                  </a:lnTo>
                  <a:lnTo>
                    <a:pt x="1884219" y="1291771"/>
                  </a:lnTo>
                  <a:lnTo>
                    <a:pt x="0" y="1291771"/>
                  </a:lnTo>
                  <a:close/>
                </a:path>
              </a:pathLst>
            </a:custGeom>
            <a:solidFill>
              <a:srgbClr val="F2AF19"/>
            </a:solidFill>
            <a:ln w="0">
              <a:solidFill>
                <a:srgbClr val="F2AF19"/>
              </a:solidFill>
              <a:prstDash val="solid"/>
              <a:round/>
            </a:ln>
            <a:effectLst>
              <a:outerShdw blurRad="203200" dist="114300" dir="5400000" algn="ctr" rotWithShape="0">
                <a:schemeClr val="tx1">
                  <a:lumMod val="75000"/>
                  <a:lumOff val="25000"/>
                  <a:alpha val="23000"/>
                </a:schemeClr>
              </a:outerShdw>
            </a:effectLst>
          </p:spPr>
          <p:txBody>
            <a:bodyPr vert="horz" wrap="square" lIns="91440" tIns="45720" rIns="91440" bIns="45720" numCol="1" rtlCol="0" anchor="t" anchorCtr="0" compatLnSpc="1"/>
            <a:lstStyle/>
            <a:p>
              <a:endParaRPr lang="en-US">
                <a:solidFill>
                  <a:srgbClr val="404040"/>
                </a:solidFill>
                <a:latin typeface="微软雅黑" panose="020B0503020204020204" pitchFamily="34" charset="-122"/>
                <a:ea typeface="微软雅黑" panose="020B0503020204020204" pitchFamily="34" charset="-122"/>
              </a:endParaRPr>
            </a:p>
          </p:txBody>
        </p:sp>
        <p:sp>
          <p:nvSpPr>
            <p:cNvPr id="22" name="文本框 21"/>
            <p:cNvSpPr txBox="1"/>
            <p:nvPr>
              <p:custDataLst>
                <p:tags r:id="rId3"/>
              </p:custDataLst>
            </p:nvPr>
          </p:nvSpPr>
          <p:spPr>
            <a:xfrm>
              <a:off x="8292982" y="2238645"/>
              <a:ext cx="3639455" cy="506730"/>
            </a:xfrm>
            <a:prstGeom prst="rect">
              <a:avLst/>
            </a:prstGeom>
            <a:noFill/>
          </p:spPr>
          <p:txBody>
            <a:bodyPr wrap="square">
              <a:spAutoFit/>
            </a:bodyPr>
            <a:lstStyle/>
            <a:p>
              <a:pPr algn="just" fontAlgn="base">
                <a:lnSpc>
                  <a:spcPct val="150000"/>
                </a:lnSpc>
                <a:spcBef>
                  <a:spcPct val="0"/>
                </a:spcBef>
                <a:spcAft>
                  <a:spcPct val="0"/>
                </a:spcAft>
                <a:defRPr/>
              </a:pPr>
              <a:r>
                <a:rPr lang="en-US" altLang="zh-CN"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5.</a:t>
              </a:r>
              <a:r>
                <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打造质量品牌 促进优质优价</a:t>
              </a:r>
              <a:endPar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endParaRPr>
            </a:p>
          </p:txBody>
        </p:sp>
      </p:grpSp>
      <p:grpSp>
        <p:nvGrpSpPr>
          <p:cNvPr id="35" name="组合 34"/>
          <p:cNvGrpSpPr/>
          <p:nvPr>
            <p:custDataLst>
              <p:tags r:id="rId4"/>
            </p:custDataLst>
          </p:nvPr>
        </p:nvGrpSpPr>
        <p:grpSpPr>
          <a:xfrm>
            <a:off x="1337013" y="3210790"/>
            <a:ext cx="4368800" cy="681355"/>
            <a:chOff x="8011650" y="2008435"/>
            <a:chExt cx="4368800" cy="681355"/>
          </a:xfrm>
        </p:grpSpPr>
        <p:sp>
          <p:nvSpPr>
            <p:cNvPr id="36" name="Freeform 10"/>
            <p:cNvSpPr/>
            <p:nvPr>
              <p:custDataLst>
                <p:tags r:id="rId5"/>
              </p:custDataLst>
            </p:nvPr>
          </p:nvSpPr>
          <p:spPr bwMode="auto">
            <a:xfrm rot="5400000" flipH="1" flipV="1">
              <a:off x="8046616" y="1973469"/>
              <a:ext cx="522833" cy="592765"/>
            </a:xfrm>
            <a:custGeom>
              <a:avLst/>
              <a:gdLst>
                <a:gd name="connsiteX0" fmla="*/ 0 w 3175990"/>
                <a:gd name="connsiteY0" fmla="*/ 0 h 3175991"/>
                <a:gd name="connsiteX1" fmla="*/ 3175990 w 3175990"/>
                <a:gd name="connsiteY1" fmla="*/ 0 h 3175991"/>
                <a:gd name="connsiteX2" fmla="*/ 3175990 w 3175990"/>
                <a:gd name="connsiteY2" fmla="*/ 1291771 h 3175991"/>
                <a:gd name="connsiteX3" fmla="*/ 3175990 w 3175990"/>
                <a:gd name="connsiteY3" fmla="*/ 1291771 h 3175991"/>
                <a:gd name="connsiteX4" fmla="*/ 3175990 w 3175990"/>
                <a:gd name="connsiteY4" fmla="*/ 3175991 h 3175991"/>
                <a:gd name="connsiteX5" fmla="*/ 1884219 w 3175990"/>
                <a:gd name="connsiteY5" fmla="*/ 3175991 h 3175991"/>
                <a:gd name="connsiteX6" fmla="*/ 1884219 w 3175990"/>
                <a:gd name="connsiteY6" fmla="*/ 1291771 h 3175991"/>
                <a:gd name="connsiteX7" fmla="*/ 0 w 3175990"/>
                <a:gd name="connsiteY7" fmla="*/ 1291771 h 317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5990" h="3175991">
                  <a:moveTo>
                    <a:pt x="0" y="0"/>
                  </a:moveTo>
                  <a:lnTo>
                    <a:pt x="3175990" y="0"/>
                  </a:lnTo>
                  <a:lnTo>
                    <a:pt x="3175990" y="1291771"/>
                  </a:lnTo>
                  <a:lnTo>
                    <a:pt x="3175990" y="1291771"/>
                  </a:lnTo>
                  <a:lnTo>
                    <a:pt x="3175990" y="3175991"/>
                  </a:lnTo>
                  <a:lnTo>
                    <a:pt x="1884219" y="3175991"/>
                  </a:lnTo>
                  <a:lnTo>
                    <a:pt x="1884219" y="1291771"/>
                  </a:lnTo>
                  <a:lnTo>
                    <a:pt x="0" y="1291771"/>
                  </a:lnTo>
                  <a:close/>
                </a:path>
              </a:pathLst>
            </a:custGeom>
            <a:solidFill>
              <a:srgbClr val="F2AF19"/>
            </a:solidFill>
            <a:ln w="0">
              <a:solidFill>
                <a:srgbClr val="F2AF19"/>
              </a:solidFill>
              <a:prstDash val="solid"/>
              <a:round/>
            </a:ln>
            <a:effectLst>
              <a:outerShdw blurRad="203200" dist="114300" dir="5400000" algn="ctr" rotWithShape="0">
                <a:schemeClr val="tx1">
                  <a:lumMod val="75000"/>
                  <a:lumOff val="25000"/>
                  <a:alpha val="23000"/>
                </a:schemeClr>
              </a:outerShdw>
            </a:effectLst>
          </p:spPr>
          <p:txBody>
            <a:bodyPr vert="horz" wrap="square" lIns="91440" tIns="45720" rIns="91440" bIns="45720" numCol="1" rtlCol="0" anchor="t" anchorCtr="0" compatLnSpc="1"/>
            <a:lstStyle/>
            <a:p>
              <a:endParaRPr lang="en-US">
                <a:solidFill>
                  <a:srgbClr val="404040"/>
                </a:solidFill>
                <a:latin typeface="微软雅黑" panose="020B0503020204020204" pitchFamily="34" charset="-122"/>
                <a:ea typeface="微软雅黑" panose="020B0503020204020204" pitchFamily="34" charset="-122"/>
              </a:endParaRPr>
            </a:p>
          </p:txBody>
        </p:sp>
        <p:sp>
          <p:nvSpPr>
            <p:cNvPr id="37" name="文本框 36"/>
            <p:cNvSpPr txBox="1"/>
            <p:nvPr>
              <p:custDataLst>
                <p:tags r:id="rId6"/>
              </p:custDataLst>
            </p:nvPr>
          </p:nvSpPr>
          <p:spPr>
            <a:xfrm>
              <a:off x="8292955" y="2238940"/>
              <a:ext cx="4087495" cy="450850"/>
            </a:xfrm>
            <a:prstGeom prst="rect">
              <a:avLst/>
            </a:prstGeom>
            <a:noFill/>
          </p:spPr>
          <p:txBody>
            <a:bodyPr wrap="square">
              <a:spAutoFit/>
            </a:bodyPr>
            <a:lstStyle/>
            <a:p>
              <a:pPr algn="l">
                <a:lnSpc>
                  <a:spcPct val="130000"/>
                </a:lnSpc>
                <a:spcBef>
                  <a:spcPts val="0"/>
                </a:spcBef>
                <a:spcAft>
                  <a:spcPts val="0"/>
                </a:spcAft>
              </a:pPr>
              <a:r>
                <a:rPr lang="en-US" altLang="zh-CN"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6.</a:t>
              </a:r>
              <a:r>
                <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质量筑基新动能 品牌引领新发展</a:t>
              </a:r>
              <a:endPar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endParaRPr>
            </a:p>
          </p:txBody>
        </p:sp>
      </p:grpSp>
      <p:grpSp>
        <p:nvGrpSpPr>
          <p:cNvPr id="38" name="组合 37"/>
          <p:cNvGrpSpPr/>
          <p:nvPr>
            <p:custDataLst>
              <p:tags r:id="rId7"/>
            </p:custDataLst>
          </p:nvPr>
        </p:nvGrpSpPr>
        <p:grpSpPr>
          <a:xfrm>
            <a:off x="1337013" y="4622694"/>
            <a:ext cx="4512310" cy="681355"/>
            <a:chOff x="8011650" y="2008435"/>
            <a:chExt cx="4512310" cy="681355"/>
          </a:xfrm>
        </p:grpSpPr>
        <p:sp>
          <p:nvSpPr>
            <p:cNvPr id="39" name="Freeform 10"/>
            <p:cNvSpPr/>
            <p:nvPr>
              <p:custDataLst>
                <p:tags r:id="rId8"/>
              </p:custDataLst>
            </p:nvPr>
          </p:nvSpPr>
          <p:spPr bwMode="auto">
            <a:xfrm rot="5400000" flipH="1" flipV="1">
              <a:off x="8046616" y="1973469"/>
              <a:ext cx="522833" cy="592765"/>
            </a:xfrm>
            <a:custGeom>
              <a:avLst/>
              <a:gdLst>
                <a:gd name="connsiteX0" fmla="*/ 0 w 3175990"/>
                <a:gd name="connsiteY0" fmla="*/ 0 h 3175991"/>
                <a:gd name="connsiteX1" fmla="*/ 3175990 w 3175990"/>
                <a:gd name="connsiteY1" fmla="*/ 0 h 3175991"/>
                <a:gd name="connsiteX2" fmla="*/ 3175990 w 3175990"/>
                <a:gd name="connsiteY2" fmla="*/ 1291771 h 3175991"/>
                <a:gd name="connsiteX3" fmla="*/ 3175990 w 3175990"/>
                <a:gd name="connsiteY3" fmla="*/ 1291771 h 3175991"/>
                <a:gd name="connsiteX4" fmla="*/ 3175990 w 3175990"/>
                <a:gd name="connsiteY4" fmla="*/ 3175991 h 3175991"/>
                <a:gd name="connsiteX5" fmla="*/ 1884219 w 3175990"/>
                <a:gd name="connsiteY5" fmla="*/ 3175991 h 3175991"/>
                <a:gd name="connsiteX6" fmla="*/ 1884219 w 3175990"/>
                <a:gd name="connsiteY6" fmla="*/ 1291771 h 3175991"/>
                <a:gd name="connsiteX7" fmla="*/ 0 w 3175990"/>
                <a:gd name="connsiteY7" fmla="*/ 1291771 h 317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5990" h="3175991">
                  <a:moveTo>
                    <a:pt x="0" y="0"/>
                  </a:moveTo>
                  <a:lnTo>
                    <a:pt x="3175990" y="0"/>
                  </a:lnTo>
                  <a:lnTo>
                    <a:pt x="3175990" y="1291771"/>
                  </a:lnTo>
                  <a:lnTo>
                    <a:pt x="3175990" y="1291771"/>
                  </a:lnTo>
                  <a:lnTo>
                    <a:pt x="3175990" y="3175991"/>
                  </a:lnTo>
                  <a:lnTo>
                    <a:pt x="1884219" y="3175991"/>
                  </a:lnTo>
                  <a:lnTo>
                    <a:pt x="1884219" y="1291771"/>
                  </a:lnTo>
                  <a:lnTo>
                    <a:pt x="0" y="1291771"/>
                  </a:lnTo>
                  <a:close/>
                </a:path>
              </a:pathLst>
            </a:custGeom>
            <a:solidFill>
              <a:srgbClr val="F2AF19"/>
            </a:solidFill>
            <a:ln w="0">
              <a:solidFill>
                <a:srgbClr val="F2AF19"/>
              </a:solidFill>
              <a:prstDash val="solid"/>
              <a:round/>
            </a:ln>
            <a:effectLst>
              <a:outerShdw blurRad="203200" dist="114300" dir="5400000" algn="ctr" rotWithShape="0">
                <a:schemeClr val="tx1">
                  <a:lumMod val="75000"/>
                  <a:lumOff val="25000"/>
                  <a:alpha val="23000"/>
                </a:schemeClr>
              </a:outerShdw>
            </a:effectLst>
          </p:spPr>
          <p:txBody>
            <a:bodyPr vert="horz" wrap="square" lIns="91440" tIns="45720" rIns="91440" bIns="45720" numCol="1" rtlCol="0" anchor="t" anchorCtr="0" compatLnSpc="1"/>
            <a:lstStyle/>
            <a:p>
              <a:endParaRPr lang="en-US">
                <a:solidFill>
                  <a:srgbClr val="404040"/>
                </a:solidFill>
                <a:latin typeface="微软雅黑" panose="020B0503020204020204" pitchFamily="34" charset="-122"/>
                <a:ea typeface="微软雅黑" panose="020B0503020204020204" pitchFamily="34" charset="-122"/>
              </a:endParaRPr>
            </a:p>
          </p:txBody>
        </p:sp>
        <p:sp>
          <p:nvSpPr>
            <p:cNvPr id="40" name="文本框 39"/>
            <p:cNvSpPr txBox="1"/>
            <p:nvPr>
              <p:custDataLst>
                <p:tags r:id="rId9"/>
              </p:custDataLst>
            </p:nvPr>
          </p:nvSpPr>
          <p:spPr>
            <a:xfrm>
              <a:off x="8292955" y="2238940"/>
              <a:ext cx="4231005" cy="450850"/>
            </a:xfrm>
            <a:prstGeom prst="rect">
              <a:avLst/>
            </a:prstGeom>
            <a:noFill/>
          </p:spPr>
          <p:txBody>
            <a:bodyPr wrap="square">
              <a:spAutoFit/>
            </a:bodyPr>
            <a:lstStyle/>
            <a:p>
              <a:pPr algn="l">
                <a:lnSpc>
                  <a:spcPct val="130000"/>
                </a:lnSpc>
                <a:spcBef>
                  <a:spcPts val="0"/>
                </a:spcBef>
                <a:spcAft>
                  <a:spcPts val="0"/>
                </a:spcAft>
              </a:pPr>
              <a:r>
                <a:rPr lang="en-US" altLang="zh-CN"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7.</a:t>
              </a:r>
              <a:r>
                <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严把质量关口 守护消费安全</a:t>
              </a:r>
              <a:endPar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endParaRPr>
            </a:p>
          </p:txBody>
        </p:sp>
      </p:grpSp>
      <p:grpSp>
        <p:nvGrpSpPr>
          <p:cNvPr id="41" name="组合 40"/>
          <p:cNvGrpSpPr/>
          <p:nvPr>
            <p:custDataLst>
              <p:tags r:id="rId10"/>
            </p:custDataLst>
          </p:nvPr>
        </p:nvGrpSpPr>
        <p:grpSpPr>
          <a:xfrm>
            <a:off x="6671013" y="1798886"/>
            <a:ext cx="4867910" cy="737235"/>
            <a:chOff x="8011650" y="2008435"/>
            <a:chExt cx="4867910" cy="737235"/>
          </a:xfrm>
        </p:grpSpPr>
        <p:sp>
          <p:nvSpPr>
            <p:cNvPr id="42" name="Freeform 10"/>
            <p:cNvSpPr/>
            <p:nvPr>
              <p:custDataLst>
                <p:tags r:id="rId11"/>
              </p:custDataLst>
            </p:nvPr>
          </p:nvSpPr>
          <p:spPr bwMode="auto">
            <a:xfrm rot="5400000" flipH="1" flipV="1">
              <a:off x="8046616" y="1973469"/>
              <a:ext cx="522833" cy="592765"/>
            </a:xfrm>
            <a:custGeom>
              <a:avLst/>
              <a:gdLst>
                <a:gd name="connsiteX0" fmla="*/ 0 w 3175990"/>
                <a:gd name="connsiteY0" fmla="*/ 0 h 3175991"/>
                <a:gd name="connsiteX1" fmla="*/ 3175990 w 3175990"/>
                <a:gd name="connsiteY1" fmla="*/ 0 h 3175991"/>
                <a:gd name="connsiteX2" fmla="*/ 3175990 w 3175990"/>
                <a:gd name="connsiteY2" fmla="*/ 1291771 h 3175991"/>
                <a:gd name="connsiteX3" fmla="*/ 3175990 w 3175990"/>
                <a:gd name="connsiteY3" fmla="*/ 1291771 h 3175991"/>
                <a:gd name="connsiteX4" fmla="*/ 3175990 w 3175990"/>
                <a:gd name="connsiteY4" fmla="*/ 3175991 h 3175991"/>
                <a:gd name="connsiteX5" fmla="*/ 1884219 w 3175990"/>
                <a:gd name="connsiteY5" fmla="*/ 3175991 h 3175991"/>
                <a:gd name="connsiteX6" fmla="*/ 1884219 w 3175990"/>
                <a:gd name="connsiteY6" fmla="*/ 1291771 h 3175991"/>
                <a:gd name="connsiteX7" fmla="*/ 0 w 3175990"/>
                <a:gd name="connsiteY7" fmla="*/ 1291771 h 317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5990" h="3175991">
                  <a:moveTo>
                    <a:pt x="0" y="0"/>
                  </a:moveTo>
                  <a:lnTo>
                    <a:pt x="3175990" y="0"/>
                  </a:lnTo>
                  <a:lnTo>
                    <a:pt x="3175990" y="1291771"/>
                  </a:lnTo>
                  <a:lnTo>
                    <a:pt x="3175990" y="1291771"/>
                  </a:lnTo>
                  <a:lnTo>
                    <a:pt x="3175990" y="3175991"/>
                  </a:lnTo>
                  <a:lnTo>
                    <a:pt x="1884219" y="3175991"/>
                  </a:lnTo>
                  <a:lnTo>
                    <a:pt x="1884219" y="1291771"/>
                  </a:lnTo>
                  <a:lnTo>
                    <a:pt x="0" y="1291771"/>
                  </a:lnTo>
                  <a:close/>
                </a:path>
              </a:pathLst>
            </a:custGeom>
            <a:solidFill>
              <a:srgbClr val="F2AF19"/>
            </a:solidFill>
            <a:ln w="0">
              <a:solidFill>
                <a:srgbClr val="F2AF19"/>
              </a:solidFill>
              <a:prstDash val="solid"/>
              <a:round/>
            </a:ln>
            <a:effectLst>
              <a:outerShdw blurRad="203200" dist="114300" dir="5400000" algn="ctr" rotWithShape="0">
                <a:schemeClr val="tx1">
                  <a:lumMod val="75000"/>
                  <a:lumOff val="25000"/>
                  <a:alpha val="23000"/>
                </a:schemeClr>
              </a:outerShdw>
            </a:effectLst>
          </p:spPr>
          <p:txBody>
            <a:bodyPr vert="horz" wrap="square" lIns="91440" tIns="45720" rIns="91440" bIns="45720" numCol="1" rtlCol="0" anchor="t" anchorCtr="0" compatLnSpc="1"/>
            <a:lstStyle/>
            <a:p>
              <a:pPr algn="just"/>
              <a:endParaRPr lang="en-US">
                <a:solidFill>
                  <a:srgbClr val="404040"/>
                </a:solidFill>
                <a:latin typeface="微软雅黑" panose="020B0503020204020204" pitchFamily="34" charset="-122"/>
                <a:ea typeface="微软雅黑" panose="020B0503020204020204" pitchFamily="34" charset="-122"/>
              </a:endParaRPr>
            </a:p>
          </p:txBody>
        </p:sp>
        <p:sp>
          <p:nvSpPr>
            <p:cNvPr id="43" name="文本框 42"/>
            <p:cNvSpPr txBox="1"/>
            <p:nvPr>
              <p:custDataLst>
                <p:tags r:id="rId12"/>
              </p:custDataLst>
            </p:nvPr>
          </p:nvSpPr>
          <p:spPr>
            <a:xfrm>
              <a:off x="8292955" y="2238940"/>
              <a:ext cx="4586605" cy="506730"/>
            </a:xfrm>
            <a:prstGeom prst="rect">
              <a:avLst/>
            </a:prstGeom>
            <a:noFill/>
          </p:spPr>
          <p:txBody>
            <a:bodyPr wrap="square">
              <a:spAutoFit/>
            </a:bodyPr>
            <a:lstStyle/>
            <a:p>
              <a:pPr algn="just" fontAlgn="base">
                <a:lnSpc>
                  <a:spcPct val="150000"/>
                </a:lnSpc>
                <a:spcBef>
                  <a:spcPct val="0"/>
                </a:spcBef>
                <a:spcAft>
                  <a:spcPct val="0"/>
                </a:spcAft>
                <a:defRPr/>
              </a:pPr>
              <a:r>
                <a:rPr lang="en-US" altLang="zh-CN"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8.</a:t>
              </a:r>
              <a:r>
                <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提升全民质量素养 汇聚质量发展动能</a:t>
              </a:r>
              <a:endPar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endParaRPr>
            </a:p>
          </p:txBody>
        </p:sp>
      </p:grpSp>
      <p:grpSp>
        <p:nvGrpSpPr>
          <p:cNvPr id="44" name="组合 43"/>
          <p:cNvGrpSpPr/>
          <p:nvPr>
            <p:custDataLst>
              <p:tags r:id="rId13"/>
            </p:custDataLst>
          </p:nvPr>
        </p:nvGrpSpPr>
        <p:grpSpPr>
          <a:xfrm>
            <a:off x="6671013" y="3210790"/>
            <a:ext cx="4110355" cy="737235"/>
            <a:chOff x="8011650" y="2008435"/>
            <a:chExt cx="4110355" cy="737235"/>
          </a:xfrm>
        </p:grpSpPr>
        <p:sp>
          <p:nvSpPr>
            <p:cNvPr id="45" name="Freeform 10"/>
            <p:cNvSpPr/>
            <p:nvPr>
              <p:custDataLst>
                <p:tags r:id="rId14"/>
              </p:custDataLst>
            </p:nvPr>
          </p:nvSpPr>
          <p:spPr bwMode="auto">
            <a:xfrm rot="5400000" flipH="1" flipV="1">
              <a:off x="8046616" y="1973469"/>
              <a:ext cx="522833" cy="592765"/>
            </a:xfrm>
            <a:custGeom>
              <a:avLst/>
              <a:gdLst>
                <a:gd name="connsiteX0" fmla="*/ 0 w 3175990"/>
                <a:gd name="connsiteY0" fmla="*/ 0 h 3175991"/>
                <a:gd name="connsiteX1" fmla="*/ 3175990 w 3175990"/>
                <a:gd name="connsiteY1" fmla="*/ 0 h 3175991"/>
                <a:gd name="connsiteX2" fmla="*/ 3175990 w 3175990"/>
                <a:gd name="connsiteY2" fmla="*/ 1291771 h 3175991"/>
                <a:gd name="connsiteX3" fmla="*/ 3175990 w 3175990"/>
                <a:gd name="connsiteY3" fmla="*/ 1291771 h 3175991"/>
                <a:gd name="connsiteX4" fmla="*/ 3175990 w 3175990"/>
                <a:gd name="connsiteY4" fmla="*/ 3175991 h 3175991"/>
                <a:gd name="connsiteX5" fmla="*/ 1884219 w 3175990"/>
                <a:gd name="connsiteY5" fmla="*/ 3175991 h 3175991"/>
                <a:gd name="connsiteX6" fmla="*/ 1884219 w 3175990"/>
                <a:gd name="connsiteY6" fmla="*/ 1291771 h 3175991"/>
                <a:gd name="connsiteX7" fmla="*/ 0 w 3175990"/>
                <a:gd name="connsiteY7" fmla="*/ 1291771 h 317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5990" h="3175991">
                  <a:moveTo>
                    <a:pt x="0" y="0"/>
                  </a:moveTo>
                  <a:lnTo>
                    <a:pt x="3175990" y="0"/>
                  </a:lnTo>
                  <a:lnTo>
                    <a:pt x="3175990" y="1291771"/>
                  </a:lnTo>
                  <a:lnTo>
                    <a:pt x="3175990" y="1291771"/>
                  </a:lnTo>
                  <a:lnTo>
                    <a:pt x="3175990" y="3175991"/>
                  </a:lnTo>
                  <a:lnTo>
                    <a:pt x="1884219" y="3175991"/>
                  </a:lnTo>
                  <a:lnTo>
                    <a:pt x="1884219" y="1291771"/>
                  </a:lnTo>
                  <a:lnTo>
                    <a:pt x="0" y="1291771"/>
                  </a:lnTo>
                  <a:close/>
                </a:path>
              </a:pathLst>
            </a:custGeom>
            <a:solidFill>
              <a:srgbClr val="F2AF19"/>
            </a:solidFill>
            <a:ln w="0">
              <a:solidFill>
                <a:srgbClr val="F2AF19"/>
              </a:solidFill>
              <a:prstDash val="solid"/>
              <a:round/>
            </a:ln>
            <a:effectLst>
              <a:outerShdw blurRad="203200" dist="114300" dir="5400000" algn="ctr" rotWithShape="0">
                <a:schemeClr val="tx1">
                  <a:lumMod val="75000"/>
                  <a:lumOff val="25000"/>
                  <a:alpha val="23000"/>
                </a:schemeClr>
              </a:outerShdw>
            </a:effectLst>
          </p:spPr>
          <p:txBody>
            <a:bodyPr vert="horz" wrap="square" lIns="91440" tIns="45720" rIns="91440" bIns="45720" numCol="1" rtlCol="0" anchor="t" anchorCtr="0" compatLnSpc="1"/>
            <a:lstStyle/>
            <a:p>
              <a:endParaRPr lang="en-US">
                <a:solidFill>
                  <a:srgbClr val="404040"/>
                </a:solidFill>
                <a:latin typeface="微软雅黑" panose="020B0503020204020204" pitchFamily="34" charset="-122"/>
                <a:ea typeface="微软雅黑" panose="020B0503020204020204" pitchFamily="34" charset="-122"/>
              </a:endParaRPr>
            </a:p>
          </p:txBody>
        </p:sp>
        <p:sp>
          <p:nvSpPr>
            <p:cNvPr id="46" name="文本框 45"/>
            <p:cNvSpPr txBox="1"/>
            <p:nvPr>
              <p:custDataLst>
                <p:tags r:id="rId15"/>
              </p:custDataLst>
            </p:nvPr>
          </p:nvSpPr>
          <p:spPr>
            <a:xfrm>
              <a:off x="8292955" y="2238940"/>
              <a:ext cx="3829050" cy="506730"/>
            </a:xfrm>
            <a:prstGeom prst="rect">
              <a:avLst/>
            </a:prstGeom>
            <a:noFill/>
          </p:spPr>
          <p:txBody>
            <a:bodyPr wrap="square">
              <a:spAutoFit/>
            </a:bodyPr>
            <a:lstStyle/>
            <a:p>
              <a:pPr algn="just" fontAlgn="base">
                <a:lnSpc>
                  <a:spcPct val="150000"/>
                </a:lnSpc>
                <a:buClrTx/>
                <a:buSzTx/>
                <a:buFontTx/>
                <a:defRPr/>
              </a:pPr>
              <a:r>
                <a:rPr lang="en-US" altLang="zh-CN"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9.</a:t>
              </a:r>
              <a:r>
                <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人人创造质量 人人享受质量</a:t>
              </a:r>
              <a:endPar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endParaRPr>
            </a:p>
          </p:txBody>
        </p:sp>
      </p:grpSp>
      <p:grpSp>
        <p:nvGrpSpPr>
          <p:cNvPr id="47" name="组合 46"/>
          <p:cNvGrpSpPr/>
          <p:nvPr>
            <p:custDataLst>
              <p:tags r:id="rId16"/>
            </p:custDataLst>
          </p:nvPr>
        </p:nvGrpSpPr>
        <p:grpSpPr>
          <a:xfrm>
            <a:off x="6671013" y="4622694"/>
            <a:ext cx="4358937" cy="736940"/>
            <a:chOff x="8011650" y="2008435"/>
            <a:chExt cx="4358937" cy="736940"/>
          </a:xfrm>
        </p:grpSpPr>
        <p:sp>
          <p:nvSpPr>
            <p:cNvPr id="48" name="Freeform 10"/>
            <p:cNvSpPr/>
            <p:nvPr>
              <p:custDataLst>
                <p:tags r:id="rId17"/>
              </p:custDataLst>
            </p:nvPr>
          </p:nvSpPr>
          <p:spPr bwMode="auto">
            <a:xfrm rot="5400000" flipH="1" flipV="1">
              <a:off x="8046616" y="1973469"/>
              <a:ext cx="522833" cy="592765"/>
            </a:xfrm>
            <a:custGeom>
              <a:avLst/>
              <a:gdLst>
                <a:gd name="connsiteX0" fmla="*/ 0 w 3175990"/>
                <a:gd name="connsiteY0" fmla="*/ 0 h 3175991"/>
                <a:gd name="connsiteX1" fmla="*/ 3175990 w 3175990"/>
                <a:gd name="connsiteY1" fmla="*/ 0 h 3175991"/>
                <a:gd name="connsiteX2" fmla="*/ 3175990 w 3175990"/>
                <a:gd name="connsiteY2" fmla="*/ 1291771 h 3175991"/>
                <a:gd name="connsiteX3" fmla="*/ 3175990 w 3175990"/>
                <a:gd name="connsiteY3" fmla="*/ 1291771 h 3175991"/>
                <a:gd name="connsiteX4" fmla="*/ 3175990 w 3175990"/>
                <a:gd name="connsiteY4" fmla="*/ 3175991 h 3175991"/>
                <a:gd name="connsiteX5" fmla="*/ 1884219 w 3175990"/>
                <a:gd name="connsiteY5" fmla="*/ 3175991 h 3175991"/>
                <a:gd name="connsiteX6" fmla="*/ 1884219 w 3175990"/>
                <a:gd name="connsiteY6" fmla="*/ 1291771 h 3175991"/>
                <a:gd name="connsiteX7" fmla="*/ 0 w 3175990"/>
                <a:gd name="connsiteY7" fmla="*/ 1291771 h 317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5990" h="3175991">
                  <a:moveTo>
                    <a:pt x="0" y="0"/>
                  </a:moveTo>
                  <a:lnTo>
                    <a:pt x="3175990" y="0"/>
                  </a:lnTo>
                  <a:lnTo>
                    <a:pt x="3175990" y="1291771"/>
                  </a:lnTo>
                  <a:lnTo>
                    <a:pt x="3175990" y="1291771"/>
                  </a:lnTo>
                  <a:lnTo>
                    <a:pt x="3175990" y="3175991"/>
                  </a:lnTo>
                  <a:lnTo>
                    <a:pt x="1884219" y="3175991"/>
                  </a:lnTo>
                  <a:lnTo>
                    <a:pt x="1884219" y="1291771"/>
                  </a:lnTo>
                  <a:lnTo>
                    <a:pt x="0" y="1291771"/>
                  </a:lnTo>
                  <a:close/>
                </a:path>
              </a:pathLst>
            </a:custGeom>
            <a:solidFill>
              <a:srgbClr val="F2AF19"/>
            </a:solidFill>
            <a:ln w="0">
              <a:solidFill>
                <a:srgbClr val="F2AF19"/>
              </a:solidFill>
              <a:prstDash val="solid"/>
              <a:round/>
            </a:ln>
            <a:effectLst>
              <a:outerShdw blurRad="203200" dist="114300" dir="5400000" algn="ctr" rotWithShape="0">
                <a:schemeClr val="tx1">
                  <a:lumMod val="75000"/>
                  <a:lumOff val="25000"/>
                  <a:alpha val="23000"/>
                </a:schemeClr>
              </a:outerShdw>
            </a:effectLst>
          </p:spPr>
          <p:txBody>
            <a:bodyPr vert="horz" wrap="square" lIns="91440" tIns="45720" rIns="91440" bIns="45720" numCol="1" rtlCol="0" anchor="t" anchorCtr="0" compatLnSpc="1"/>
            <a:lstStyle/>
            <a:p>
              <a:pPr algn="just"/>
              <a:endParaRPr lang="en-US">
                <a:solidFill>
                  <a:srgbClr val="404040"/>
                </a:solidFill>
                <a:latin typeface="微软雅黑" panose="020B0503020204020204" pitchFamily="34" charset="-122"/>
                <a:ea typeface="微软雅黑" panose="020B0503020204020204" pitchFamily="34" charset="-122"/>
              </a:endParaRPr>
            </a:p>
          </p:txBody>
        </p:sp>
        <p:sp>
          <p:nvSpPr>
            <p:cNvPr id="49" name="文本框 48"/>
            <p:cNvSpPr txBox="1"/>
            <p:nvPr>
              <p:custDataLst>
                <p:tags r:id="rId18"/>
              </p:custDataLst>
            </p:nvPr>
          </p:nvSpPr>
          <p:spPr>
            <a:xfrm>
              <a:off x="8292982" y="2238645"/>
              <a:ext cx="4077605" cy="506730"/>
            </a:xfrm>
            <a:prstGeom prst="rect">
              <a:avLst/>
            </a:prstGeom>
            <a:noFill/>
          </p:spPr>
          <p:txBody>
            <a:bodyPr wrap="square">
              <a:spAutoFit/>
            </a:bodyPr>
            <a:lstStyle/>
            <a:p>
              <a:pPr algn="just" fontAlgn="base">
                <a:lnSpc>
                  <a:spcPct val="150000"/>
                </a:lnSpc>
                <a:spcBef>
                  <a:spcPct val="0"/>
                </a:spcBef>
                <a:spcAft>
                  <a:spcPct val="0"/>
                </a:spcAft>
                <a:defRPr/>
              </a:pPr>
              <a:r>
                <a:rPr lang="en-US" altLang="zh-CN"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10.</a:t>
              </a:r>
              <a:r>
                <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rPr>
                <a:t>共建质量强国 共享品质生活</a:t>
              </a:r>
              <a:endParaRPr lang="zh-CN" altLang="en-US" dirty="0">
                <a:solidFill>
                  <a:srgbClr val="404040"/>
                </a:solidFill>
                <a:latin typeface="微软雅黑" panose="020B0503020204020204" pitchFamily="34" charset="-122"/>
                <a:ea typeface="微软雅黑" panose="020B0503020204020204" pitchFamily="34" charset="-122"/>
                <a:cs typeface="Open Sans" panose="020B0606030504020204" pitchFamily="34" charset="0"/>
                <a:sym typeface="+mn-lt"/>
              </a:endParaRPr>
            </a:p>
          </p:txBody>
        </p:sp>
      </p:grpSp>
    </p:spTree>
    <p:custDataLst>
      <p:tags r:id="rId1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prestige"/>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55" name="图片 54"/>
          <p:cNvPicPr>
            <a:picLocks noChangeAspect="1"/>
          </p:cNvPicPr>
          <p:nvPr/>
        </p:nvPicPr>
        <p:blipFill rotWithShape="1">
          <a:blip r:embed="rId1" cstate="print">
            <a:extLst>
              <a:ext uri="{28A0092B-C50C-407E-A947-70E740481C1C}">
                <a14:useLocalDpi xmlns:a14="http://schemas.microsoft.com/office/drawing/2010/main" val="0"/>
              </a:ext>
            </a:extLst>
          </a:blip>
          <a:srcRect t="48611" r="10451" b="14528"/>
          <a:stretch>
            <a:fillRect/>
          </a:stretch>
        </p:blipFill>
        <p:spPr>
          <a:xfrm>
            <a:off x="7131972" y="4634526"/>
            <a:ext cx="5060028" cy="2223474"/>
          </a:xfrm>
          <a:custGeom>
            <a:avLst/>
            <a:gdLst>
              <a:gd name="connsiteX0" fmla="*/ 0 w 5060028"/>
              <a:gd name="connsiteY0" fmla="*/ 0 h 2223474"/>
              <a:gd name="connsiteX1" fmla="*/ 5060028 w 5060028"/>
              <a:gd name="connsiteY1" fmla="*/ 0 h 2223474"/>
              <a:gd name="connsiteX2" fmla="*/ 5060028 w 5060028"/>
              <a:gd name="connsiteY2" fmla="*/ 2223474 h 2223474"/>
              <a:gd name="connsiteX3" fmla="*/ 0 w 5060028"/>
              <a:gd name="connsiteY3" fmla="*/ 2223474 h 2223474"/>
            </a:gdLst>
            <a:ahLst/>
            <a:cxnLst>
              <a:cxn ang="0">
                <a:pos x="connsiteX0" y="connsiteY0"/>
              </a:cxn>
              <a:cxn ang="0">
                <a:pos x="connsiteX1" y="connsiteY1"/>
              </a:cxn>
              <a:cxn ang="0">
                <a:pos x="connsiteX2" y="connsiteY2"/>
              </a:cxn>
              <a:cxn ang="0">
                <a:pos x="connsiteX3" y="connsiteY3"/>
              </a:cxn>
            </a:cxnLst>
            <a:rect l="l" t="t" r="r" b="b"/>
            <a:pathLst>
              <a:path w="5060028" h="2223474">
                <a:moveTo>
                  <a:pt x="0" y="0"/>
                </a:moveTo>
                <a:lnTo>
                  <a:pt x="5060028" y="0"/>
                </a:lnTo>
                <a:lnTo>
                  <a:pt x="5060028" y="2223474"/>
                </a:lnTo>
                <a:lnTo>
                  <a:pt x="0" y="2223474"/>
                </a:lnTo>
                <a:close/>
              </a:path>
            </a:pathLst>
          </a:custGeom>
        </p:spPr>
      </p:pic>
      <p:grpSp>
        <p:nvGrpSpPr>
          <p:cNvPr id="4" name="组合 3"/>
          <p:cNvGrpSpPr/>
          <p:nvPr/>
        </p:nvGrpSpPr>
        <p:grpSpPr>
          <a:xfrm>
            <a:off x="0" y="6604000"/>
            <a:ext cx="12192000" cy="273672"/>
            <a:chOff x="0" y="6210300"/>
            <a:chExt cx="12192000" cy="648322"/>
          </a:xfrm>
        </p:grpSpPr>
        <p:sp>
          <p:nvSpPr>
            <p:cNvPr id="5" name="矩形 4"/>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0"/>
            <a:ext cx="12192000" cy="273672"/>
            <a:chOff x="0" y="6210300"/>
            <a:chExt cx="12192000" cy="648322"/>
          </a:xfrm>
        </p:grpSpPr>
        <p:sp>
          <p:nvSpPr>
            <p:cNvPr id="21" name="矩形 20"/>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平行四边形 27"/>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430927" y="1298196"/>
            <a:ext cx="4443965" cy="4147307"/>
            <a:chOff x="870985" y="1339093"/>
            <a:chExt cx="4842307" cy="4434851"/>
          </a:xfrm>
        </p:grpSpPr>
        <p:grpSp>
          <p:nvGrpSpPr>
            <p:cNvPr id="45" name="组合 44"/>
            <p:cNvGrpSpPr/>
            <p:nvPr/>
          </p:nvGrpSpPr>
          <p:grpSpPr>
            <a:xfrm>
              <a:off x="870985" y="2803392"/>
              <a:ext cx="4800600" cy="2533651"/>
              <a:chOff x="933174" y="2209799"/>
              <a:chExt cx="4800600" cy="2533651"/>
            </a:xfrm>
          </p:grpSpPr>
          <p:sp>
            <p:nvSpPr>
              <p:cNvPr id="39" name="矩形: 圆角 38"/>
              <p:cNvSpPr/>
              <p:nvPr/>
            </p:nvSpPr>
            <p:spPr>
              <a:xfrm>
                <a:off x="933174" y="4495800"/>
                <a:ext cx="4800600" cy="247650"/>
              </a:xfrm>
              <a:prstGeom prst="roundRect">
                <a:avLst>
                  <a:gd name="adj" fmla="val 50000"/>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形 43"/>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197" y="2209799"/>
                <a:ext cx="4462555" cy="2371725"/>
              </a:xfrm>
              <a:prstGeom prst="rect">
                <a:avLst/>
              </a:prstGeom>
            </p:spPr>
          </p:pic>
        </p:gr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65111" t="64167" r="10222" b="6944"/>
            <a:stretch>
              <a:fillRect/>
            </a:stretch>
          </p:blipFill>
          <p:spPr>
            <a:xfrm>
              <a:off x="979942" y="1339093"/>
              <a:ext cx="4733350" cy="4434851"/>
            </a:xfrm>
            <a:prstGeom prst="rect">
              <a:avLst/>
            </a:prstGeom>
          </p:spPr>
        </p:pic>
      </p:grpSp>
      <p:sp>
        <p:nvSpPr>
          <p:cNvPr id="47" name="文本框 46"/>
          <p:cNvSpPr txBox="1"/>
          <p:nvPr/>
        </p:nvSpPr>
        <p:spPr>
          <a:xfrm>
            <a:off x="5313042" y="2880022"/>
            <a:ext cx="6037129" cy="2123658"/>
          </a:xfrm>
          <a:prstGeom prst="rect">
            <a:avLst/>
          </a:prstGeom>
          <a:noFill/>
        </p:spPr>
        <p:txBody>
          <a:bodyPr wrap="square" rtlCol="0">
            <a:spAutoFit/>
          </a:bodyPr>
          <a:lstStyle/>
          <a:p>
            <a:r>
              <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rPr>
              <a:t>全国质量月倡议书</a:t>
            </a:r>
            <a:endParaRPr lang="zh-CN" altLang="en-US" sz="6600" dirty="0">
              <a:ln w="6350">
                <a:noFill/>
              </a:ln>
              <a:solidFill>
                <a:schemeClr val="tx1">
                  <a:lumMod val="75000"/>
                  <a:lumOff val="25000"/>
                </a:schemeClr>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nvGrpSpPr>
          <p:cNvPr id="50" name="组合 49"/>
          <p:cNvGrpSpPr/>
          <p:nvPr/>
        </p:nvGrpSpPr>
        <p:grpSpPr>
          <a:xfrm>
            <a:off x="5459662" y="2109858"/>
            <a:ext cx="5074988" cy="769441"/>
            <a:chOff x="5402512" y="2224158"/>
            <a:chExt cx="5074988" cy="769441"/>
          </a:xfrm>
        </p:grpSpPr>
        <p:sp>
          <p:nvSpPr>
            <p:cNvPr id="48" name="矩形 47"/>
            <p:cNvSpPr/>
            <p:nvPr/>
          </p:nvSpPr>
          <p:spPr>
            <a:xfrm>
              <a:off x="5402512" y="2647950"/>
              <a:ext cx="5074988" cy="314306"/>
            </a:xfrm>
            <a:prstGeom prst="rect">
              <a:avLst/>
            </a:prstGeom>
            <a:gradFill flip="none" rotWithShape="1">
              <a:gsLst>
                <a:gs pos="0">
                  <a:schemeClr val="bg1">
                    <a:lumMod val="75000"/>
                    <a:alpha val="24000"/>
                  </a:schemeClr>
                </a:gs>
                <a:gs pos="98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p:cNvSpPr txBox="1"/>
            <p:nvPr/>
          </p:nvSpPr>
          <p:spPr>
            <a:xfrm>
              <a:off x="5466339" y="2224158"/>
              <a:ext cx="4287262" cy="769441"/>
            </a:xfrm>
            <a:prstGeom prst="rect">
              <a:avLst/>
            </a:prstGeom>
            <a:noFill/>
          </p:spPr>
          <p:txBody>
            <a:bodyPr wrap="square" rtlCol="0">
              <a:spAutoFit/>
            </a:bodyPr>
            <a:lstStyle/>
            <a:p>
              <a:r>
                <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PART SIX</a:t>
              </a:r>
              <a:endParaRPr lang="en-US" altLang="zh-CN" sz="44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Doub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75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750"/>
                                        <p:tgtEl>
                                          <p:spTgt spid="2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750"/>
                                        <p:tgtEl>
                                          <p:spTgt spid="55"/>
                                        </p:tgtEl>
                                      </p:cBhvr>
                                    </p:animEffect>
                                    <p:anim calcmode="lin" valueType="num">
                                      <p:cBhvr>
                                        <p:cTn id="15" dur="750" fill="hold"/>
                                        <p:tgtEl>
                                          <p:spTgt spid="55"/>
                                        </p:tgtEl>
                                        <p:attrNameLst>
                                          <p:attrName>ppt_x</p:attrName>
                                        </p:attrNameLst>
                                      </p:cBhvr>
                                      <p:tavLst>
                                        <p:tav tm="0">
                                          <p:val>
                                            <p:strVal val="#ppt_x"/>
                                          </p:val>
                                        </p:tav>
                                        <p:tav tm="100000">
                                          <p:val>
                                            <p:strVal val="#ppt_x"/>
                                          </p:val>
                                        </p:tav>
                                      </p:tavLst>
                                    </p:anim>
                                    <p:anim calcmode="lin" valueType="num">
                                      <p:cBhvr>
                                        <p:cTn id="16" dur="75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750" fill="hold"/>
                                        <p:tgtEl>
                                          <p:spTgt spid="46"/>
                                        </p:tgtEl>
                                        <p:attrNameLst>
                                          <p:attrName>ppt_x</p:attrName>
                                        </p:attrNameLst>
                                      </p:cBhvr>
                                      <p:tavLst>
                                        <p:tav tm="0">
                                          <p:val>
                                            <p:strVal val="0-#ppt_w/2"/>
                                          </p:val>
                                        </p:tav>
                                        <p:tav tm="100000">
                                          <p:val>
                                            <p:strVal val="#ppt_x"/>
                                          </p:val>
                                        </p:tav>
                                      </p:tavLst>
                                    </p:anim>
                                    <p:anim calcmode="lin" valueType="num">
                                      <p:cBhvr additive="base">
                                        <p:cTn id="21" dur="75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750" fill="hold"/>
                                        <p:tgtEl>
                                          <p:spTgt spid="50"/>
                                        </p:tgtEl>
                                        <p:attrNameLst>
                                          <p:attrName>ppt_x</p:attrName>
                                        </p:attrNameLst>
                                      </p:cBhvr>
                                      <p:tavLst>
                                        <p:tav tm="0">
                                          <p:val>
                                            <p:strVal val="1+#ppt_w/2"/>
                                          </p:val>
                                        </p:tav>
                                        <p:tav tm="100000">
                                          <p:val>
                                            <p:strVal val="#ppt_x"/>
                                          </p:val>
                                        </p:tav>
                                      </p:tavLst>
                                    </p:anim>
                                    <p:anim calcmode="lin" valueType="num">
                                      <p:cBhvr additive="base">
                                        <p:cTn id="26" dur="750" fill="hold"/>
                                        <p:tgtEl>
                                          <p:spTgt spid="5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41" presetClass="entr" presetSubtype="0" fill="hold" grpId="0" nodeType="afterEffect">
                                  <p:stCondLst>
                                    <p:cond delay="0"/>
                                  </p:stCondLst>
                                  <p:iterate type="lt">
                                    <p:tmPct val="6000"/>
                                  </p:iterate>
                                  <p:childTnLst>
                                    <p:set>
                                      <p:cBhvr>
                                        <p:cTn id="29" dur="1" fill="hold">
                                          <p:stCondLst>
                                            <p:cond delay="0"/>
                                          </p:stCondLst>
                                        </p:cTn>
                                        <p:tgtEl>
                                          <p:spTgt spid="47"/>
                                        </p:tgtEl>
                                        <p:attrNameLst>
                                          <p:attrName>style.visibility</p:attrName>
                                        </p:attrNameLst>
                                      </p:cBhvr>
                                      <p:to>
                                        <p:strVal val="visible"/>
                                      </p:to>
                                    </p:set>
                                    <p:anim calcmode="lin" valueType="num">
                                      <p:cBhvr>
                                        <p:cTn id="30" dur="7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1" dur="750" fill="hold"/>
                                        <p:tgtEl>
                                          <p:spTgt spid="47"/>
                                        </p:tgtEl>
                                        <p:attrNameLst>
                                          <p:attrName>ppt_y</p:attrName>
                                        </p:attrNameLst>
                                      </p:cBhvr>
                                      <p:tavLst>
                                        <p:tav tm="0">
                                          <p:val>
                                            <p:strVal val="#ppt_y"/>
                                          </p:val>
                                        </p:tav>
                                        <p:tav tm="100000">
                                          <p:val>
                                            <p:strVal val="#ppt_y"/>
                                          </p:val>
                                        </p:tav>
                                      </p:tavLst>
                                    </p:anim>
                                    <p:anim calcmode="lin" valueType="num">
                                      <p:cBhvr>
                                        <p:cTn id="32" dur="7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3" dur="7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75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458861" y="1260915"/>
            <a:ext cx="3816783" cy="581057"/>
          </a:xfrm>
          <a:prstGeom prst="rect">
            <a:avLst/>
          </a:prstGeom>
          <a:noFill/>
          <a:ln w="9525">
            <a:noFill/>
          </a:ln>
        </p:spPr>
        <p:txBody>
          <a:bodyPr wrap="square" anchor="t">
            <a:spAutoFit/>
          </a:bodyPr>
          <a:lstStyle/>
          <a:p>
            <a:pPr algn="just">
              <a:lnSpc>
                <a:spcPct val="150000"/>
              </a:lnSpc>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字魂58号-创中黑" panose="00000500000000000000" charset="-122"/>
              </a:rPr>
              <a:t>一、提高认识，视质如命。</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字魂58号-创中黑" panose="00000500000000000000" charset="-122"/>
            </a:endParaRPr>
          </a:p>
        </p:txBody>
      </p:sp>
      <p:grpSp>
        <p:nvGrpSpPr>
          <p:cNvPr id="6" name="组合 5"/>
          <p:cNvGrpSpPr/>
          <p:nvPr>
            <p:custDataLst>
              <p:tags r:id="rId1"/>
            </p:custDataLst>
          </p:nvPr>
        </p:nvGrpSpPr>
        <p:grpSpPr>
          <a:xfrm>
            <a:off x="688608" y="1330355"/>
            <a:ext cx="598806" cy="480695"/>
            <a:chOff x="1619001" y="1664292"/>
            <a:chExt cx="9755921" cy="8890686"/>
          </a:xfrm>
          <a:solidFill>
            <a:srgbClr val="F2AF19"/>
          </a:solidFill>
        </p:grpSpPr>
        <p:sp>
          <p:nvSpPr>
            <p:cNvPr id="8" name="任意多边形: 形状 7"/>
            <p:cNvSpPr/>
            <p:nvPr>
              <p:custDataLst>
                <p:tags r:id="rId2"/>
              </p:custDataLst>
            </p:nvPr>
          </p:nvSpPr>
          <p:spPr>
            <a:xfrm>
              <a:off x="7311244" y="1664292"/>
              <a:ext cx="4063678" cy="8890686"/>
            </a:xfrm>
            <a:custGeom>
              <a:avLst/>
              <a:gdLst/>
              <a:ahLst/>
              <a:cxnLst/>
              <a:rect l="0" t="0" r="0" b="0"/>
              <a:pathLst>
                <a:path w="4063678" h="8890686">
                  <a:moveTo>
                    <a:pt x="4063677" y="1818386"/>
                  </a:moveTo>
                  <a:lnTo>
                    <a:pt x="4063677" y="0"/>
                  </a:lnTo>
                  <a:cubicBezTo>
                    <a:pt x="171430" y="205818"/>
                    <a:pt x="0" y="4849466"/>
                    <a:pt x="0" y="4849466"/>
                  </a:cubicBezTo>
                  <a:lnTo>
                    <a:pt x="0" y="8082153"/>
                  </a:lnTo>
                  <a:cubicBezTo>
                    <a:pt x="0" y="8528670"/>
                    <a:pt x="372050" y="8890685"/>
                    <a:pt x="831198" y="8890685"/>
                  </a:cubicBezTo>
                  <a:lnTo>
                    <a:pt x="3232233" y="8890685"/>
                  </a:lnTo>
                  <a:cubicBezTo>
                    <a:pt x="3691433" y="8890685"/>
                    <a:pt x="4063677" y="8528670"/>
                    <a:pt x="4063677" y="8082153"/>
                  </a:cubicBezTo>
                  <a:lnTo>
                    <a:pt x="4063677" y="5253576"/>
                  </a:lnTo>
                  <a:cubicBezTo>
                    <a:pt x="4063677" y="4807346"/>
                    <a:pt x="3691420" y="4445330"/>
                    <a:pt x="3232233" y="4445330"/>
                  </a:cubicBezTo>
                  <a:lnTo>
                    <a:pt x="2467744" y="4445330"/>
                  </a:lnTo>
                  <a:cubicBezTo>
                    <a:pt x="2292688" y="2208772"/>
                    <a:pt x="4063677" y="1818386"/>
                    <a:pt x="4063677" y="1818386"/>
                  </a:cubicBezTo>
                  <a:close/>
                </a:path>
              </a:pathLst>
            </a:custGeom>
            <a:grpFill/>
            <a:ln w="12700">
              <a:solidFill>
                <a:srgbClr val="F2AF19"/>
              </a:solidFill>
              <a:prstDash val="solid"/>
              <a:miter lim="800000"/>
            </a:ln>
            <a:effectLst/>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solidFill>
                  <a:srgbClr val="FFFFFF"/>
                </a:solidFill>
                <a:cs typeface="字魂58号-创中黑" panose="00000500000000000000" charset="-122"/>
              </a:endParaRPr>
            </a:p>
          </p:txBody>
        </p:sp>
        <p:sp>
          <p:nvSpPr>
            <p:cNvPr id="10" name="任意多边形: 形状 9"/>
            <p:cNvSpPr/>
            <p:nvPr>
              <p:custDataLst>
                <p:tags r:id="rId3"/>
              </p:custDataLst>
            </p:nvPr>
          </p:nvSpPr>
          <p:spPr>
            <a:xfrm>
              <a:off x="1619001" y="1664292"/>
              <a:ext cx="4063678" cy="8890686"/>
            </a:xfrm>
            <a:custGeom>
              <a:avLst/>
              <a:gdLst/>
              <a:ahLst/>
              <a:cxnLst/>
              <a:rect l="0" t="0" r="0" b="0"/>
              <a:pathLst>
                <a:path w="4063678" h="8890686">
                  <a:moveTo>
                    <a:pt x="0" y="4849466"/>
                  </a:moveTo>
                  <a:lnTo>
                    <a:pt x="0" y="8082153"/>
                  </a:lnTo>
                  <a:cubicBezTo>
                    <a:pt x="0" y="8528670"/>
                    <a:pt x="372049" y="8890685"/>
                    <a:pt x="831198" y="8890685"/>
                  </a:cubicBezTo>
                  <a:lnTo>
                    <a:pt x="3232232" y="8890685"/>
                  </a:lnTo>
                  <a:cubicBezTo>
                    <a:pt x="3691433" y="8890685"/>
                    <a:pt x="4063677" y="8528670"/>
                    <a:pt x="4063677" y="8082153"/>
                  </a:cubicBezTo>
                  <a:lnTo>
                    <a:pt x="4063677" y="5253576"/>
                  </a:lnTo>
                  <a:cubicBezTo>
                    <a:pt x="4063677" y="4807346"/>
                    <a:pt x="3691420" y="4445330"/>
                    <a:pt x="3232232" y="4445330"/>
                  </a:cubicBezTo>
                  <a:lnTo>
                    <a:pt x="2467743" y="4445330"/>
                  </a:lnTo>
                  <a:cubicBezTo>
                    <a:pt x="2292688" y="2208772"/>
                    <a:pt x="4063677" y="1818386"/>
                    <a:pt x="4063677" y="1818386"/>
                  </a:cubicBezTo>
                  <a:lnTo>
                    <a:pt x="4063677" y="0"/>
                  </a:lnTo>
                  <a:cubicBezTo>
                    <a:pt x="171430" y="205818"/>
                    <a:pt x="0" y="4849466"/>
                    <a:pt x="0" y="4849466"/>
                  </a:cubicBezTo>
                  <a:close/>
                </a:path>
              </a:pathLst>
            </a:custGeom>
            <a:grpFill/>
            <a:ln w="12700">
              <a:solidFill>
                <a:srgbClr val="F2AF19"/>
              </a:solidFill>
              <a:prstDash val="solid"/>
              <a:miter lim="800000"/>
            </a:ln>
            <a:effectLst/>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solidFill>
                  <a:srgbClr val="FFFFFF"/>
                </a:solidFill>
                <a:cs typeface="字魂58号-创中黑" panose="00000500000000000000" charset="-122"/>
              </a:endParaRPr>
            </a:p>
          </p:txBody>
        </p:sp>
      </p:grpSp>
      <p:sp>
        <p:nvSpPr>
          <p:cNvPr id="12" name="矩形 11"/>
          <p:cNvSpPr/>
          <p:nvPr/>
        </p:nvSpPr>
        <p:spPr>
          <a:xfrm>
            <a:off x="755216" y="1950662"/>
            <a:ext cx="10903384" cy="1337945"/>
          </a:xfrm>
          <a:prstGeom prst="rect">
            <a:avLst/>
          </a:prstGeom>
          <a:noFill/>
          <a:ln w="9525">
            <a:noFill/>
          </a:ln>
        </p:spPr>
        <p:txBody>
          <a:bodyPr wrap="square" anchor="t">
            <a:spAutoFit/>
          </a:bodyPr>
          <a:lstStyle/>
          <a:p>
            <a:pPr algn="just">
              <a:lnSpc>
                <a:spcPct val="150000"/>
              </a:lnSpc>
            </a:pP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质量是企业的生命，质量是形象的内涵，员工必须时刻把质量装在心中，视质量为自己眼睛，视质量如自己生命，以实际行动投身于质量活动月中，层层制订措施，个个把控质量，做到精细操作，养成习惯。</a:t>
            </a: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a:p>
            <a:pPr algn="just">
              <a:lnSpc>
                <a:spcPct val="150000"/>
              </a:lnSpc>
            </a:pP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就座。</a:t>
            </a: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p:txBody>
      </p:sp>
      <p:sp>
        <p:nvSpPr>
          <p:cNvPr id="24" name="矩形 23"/>
          <p:cNvSpPr/>
          <p:nvPr/>
        </p:nvSpPr>
        <p:spPr>
          <a:xfrm>
            <a:off x="1458861" y="3960667"/>
            <a:ext cx="3816783" cy="581057"/>
          </a:xfrm>
          <a:prstGeom prst="rect">
            <a:avLst/>
          </a:prstGeom>
          <a:noFill/>
          <a:ln w="9525">
            <a:noFill/>
          </a:ln>
        </p:spPr>
        <p:txBody>
          <a:bodyPr wrap="square" anchor="t">
            <a:spAutoFit/>
          </a:bodyPr>
          <a:lstStyle/>
          <a:p>
            <a:pPr algn="just">
              <a:lnSpc>
                <a:spcPct val="150000"/>
              </a:lnSpc>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字魂58号-创中黑" panose="00000500000000000000" charset="-122"/>
              </a:rPr>
              <a:t>二、严格规程，事故为零。</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字魂58号-创中黑" panose="00000500000000000000" charset="-122"/>
            </a:endParaRPr>
          </a:p>
        </p:txBody>
      </p:sp>
      <p:grpSp>
        <p:nvGrpSpPr>
          <p:cNvPr id="25" name="组合 24"/>
          <p:cNvGrpSpPr/>
          <p:nvPr>
            <p:custDataLst>
              <p:tags r:id="rId4"/>
            </p:custDataLst>
          </p:nvPr>
        </p:nvGrpSpPr>
        <p:grpSpPr>
          <a:xfrm>
            <a:off x="688608" y="4030107"/>
            <a:ext cx="598806" cy="480695"/>
            <a:chOff x="1619001" y="1664292"/>
            <a:chExt cx="9755921" cy="8890686"/>
          </a:xfrm>
          <a:solidFill>
            <a:srgbClr val="F2AF19"/>
          </a:solidFill>
        </p:grpSpPr>
        <p:sp>
          <p:nvSpPr>
            <p:cNvPr id="26" name="任意多边形: 形状 25"/>
            <p:cNvSpPr/>
            <p:nvPr>
              <p:custDataLst>
                <p:tags r:id="rId5"/>
              </p:custDataLst>
            </p:nvPr>
          </p:nvSpPr>
          <p:spPr>
            <a:xfrm>
              <a:off x="7311244" y="1664292"/>
              <a:ext cx="4063678" cy="8890686"/>
            </a:xfrm>
            <a:custGeom>
              <a:avLst/>
              <a:gdLst/>
              <a:ahLst/>
              <a:cxnLst/>
              <a:rect l="0" t="0" r="0" b="0"/>
              <a:pathLst>
                <a:path w="4063678" h="8890686">
                  <a:moveTo>
                    <a:pt x="4063677" y="1818386"/>
                  </a:moveTo>
                  <a:lnTo>
                    <a:pt x="4063677" y="0"/>
                  </a:lnTo>
                  <a:cubicBezTo>
                    <a:pt x="171430" y="205818"/>
                    <a:pt x="0" y="4849466"/>
                    <a:pt x="0" y="4849466"/>
                  </a:cubicBezTo>
                  <a:lnTo>
                    <a:pt x="0" y="8082153"/>
                  </a:lnTo>
                  <a:cubicBezTo>
                    <a:pt x="0" y="8528670"/>
                    <a:pt x="372050" y="8890685"/>
                    <a:pt x="831198" y="8890685"/>
                  </a:cubicBezTo>
                  <a:lnTo>
                    <a:pt x="3232233" y="8890685"/>
                  </a:lnTo>
                  <a:cubicBezTo>
                    <a:pt x="3691433" y="8890685"/>
                    <a:pt x="4063677" y="8528670"/>
                    <a:pt x="4063677" y="8082153"/>
                  </a:cubicBezTo>
                  <a:lnTo>
                    <a:pt x="4063677" y="5253576"/>
                  </a:lnTo>
                  <a:cubicBezTo>
                    <a:pt x="4063677" y="4807346"/>
                    <a:pt x="3691420" y="4445330"/>
                    <a:pt x="3232233" y="4445330"/>
                  </a:cubicBezTo>
                  <a:lnTo>
                    <a:pt x="2467744" y="4445330"/>
                  </a:lnTo>
                  <a:cubicBezTo>
                    <a:pt x="2292688" y="2208772"/>
                    <a:pt x="4063677" y="1818386"/>
                    <a:pt x="4063677" y="1818386"/>
                  </a:cubicBezTo>
                  <a:close/>
                </a:path>
              </a:pathLst>
            </a:custGeom>
            <a:grpFill/>
            <a:ln w="12700">
              <a:solidFill>
                <a:srgbClr val="F2AF19"/>
              </a:solidFill>
              <a:prstDash val="solid"/>
              <a:miter lim="800000"/>
            </a:ln>
            <a:effectLst/>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solidFill>
                  <a:srgbClr val="FFFFFF"/>
                </a:solidFill>
                <a:cs typeface="字魂58号-创中黑" panose="00000500000000000000" charset="-122"/>
              </a:endParaRPr>
            </a:p>
          </p:txBody>
        </p:sp>
        <p:sp>
          <p:nvSpPr>
            <p:cNvPr id="27" name="任意多边形: 形状 26"/>
            <p:cNvSpPr/>
            <p:nvPr>
              <p:custDataLst>
                <p:tags r:id="rId6"/>
              </p:custDataLst>
            </p:nvPr>
          </p:nvSpPr>
          <p:spPr>
            <a:xfrm>
              <a:off x="1619001" y="1664292"/>
              <a:ext cx="4063678" cy="8890686"/>
            </a:xfrm>
            <a:custGeom>
              <a:avLst/>
              <a:gdLst/>
              <a:ahLst/>
              <a:cxnLst/>
              <a:rect l="0" t="0" r="0" b="0"/>
              <a:pathLst>
                <a:path w="4063678" h="8890686">
                  <a:moveTo>
                    <a:pt x="0" y="4849466"/>
                  </a:moveTo>
                  <a:lnTo>
                    <a:pt x="0" y="8082153"/>
                  </a:lnTo>
                  <a:cubicBezTo>
                    <a:pt x="0" y="8528670"/>
                    <a:pt x="372049" y="8890685"/>
                    <a:pt x="831198" y="8890685"/>
                  </a:cubicBezTo>
                  <a:lnTo>
                    <a:pt x="3232232" y="8890685"/>
                  </a:lnTo>
                  <a:cubicBezTo>
                    <a:pt x="3691433" y="8890685"/>
                    <a:pt x="4063677" y="8528670"/>
                    <a:pt x="4063677" y="8082153"/>
                  </a:cubicBezTo>
                  <a:lnTo>
                    <a:pt x="4063677" y="5253576"/>
                  </a:lnTo>
                  <a:cubicBezTo>
                    <a:pt x="4063677" y="4807346"/>
                    <a:pt x="3691420" y="4445330"/>
                    <a:pt x="3232232" y="4445330"/>
                  </a:cubicBezTo>
                  <a:lnTo>
                    <a:pt x="2467743" y="4445330"/>
                  </a:lnTo>
                  <a:cubicBezTo>
                    <a:pt x="2292688" y="2208772"/>
                    <a:pt x="4063677" y="1818386"/>
                    <a:pt x="4063677" y="1818386"/>
                  </a:cubicBezTo>
                  <a:lnTo>
                    <a:pt x="4063677" y="0"/>
                  </a:lnTo>
                  <a:cubicBezTo>
                    <a:pt x="171430" y="205818"/>
                    <a:pt x="0" y="4849466"/>
                    <a:pt x="0" y="4849466"/>
                  </a:cubicBezTo>
                  <a:close/>
                </a:path>
              </a:pathLst>
            </a:custGeom>
            <a:grpFill/>
            <a:ln w="12700">
              <a:solidFill>
                <a:srgbClr val="F2AF19"/>
              </a:solidFill>
              <a:prstDash val="solid"/>
              <a:miter lim="800000"/>
            </a:ln>
            <a:effectLst/>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solidFill>
                  <a:srgbClr val="FFFFFF"/>
                </a:solidFill>
                <a:cs typeface="字魂58号-创中黑" panose="00000500000000000000" charset="-122"/>
              </a:endParaRPr>
            </a:p>
          </p:txBody>
        </p:sp>
      </p:grpSp>
      <p:sp>
        <p:nvSpPr>
          <p:cNvPr id="28" name="矩形 27"/>
          <p:cNvSpPr/>
          <p:nvPr/>
        </p:nvSpPr>
        <p:spPr>
          <a:xfrm>
            <a:off x="755216" y="4650414"/>
            <a:ext cx="10903384" cy="874407"/>
          </a:xfrm>
          <a:prstGeom prst="rect">
            <a:avLst/>
          </a:prstGeom>
          <a:noFill/>
          <a:ln w="9525">
            <a:noFill/>
          </a:ln>
        </p:spPr>
        <p:txBody>
          <a:bodyPr wrap="square" anchor="t">
            <a:spAutoFit/>
          </a:bodyPr>
          <a:lstStyle/>
          <a:p>
            <a:pPr algn="just">
              <a:lnSpc>
                <a:spcPct val="150000"/>
              </a:lnSpc>
            </a:pPr>
            <a:r>
              <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rPr>
              <a:t>没有规矩，不成方圆，要提高产品质量，必须从严格规章制度，办事程序入手，用制度和流程规范员工的操作，以此，把质量事故控制在发生之前，做到事故为零。</a:t>
            </a: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5" presetClass="entr" presetSubtype="0" fill="hold" grpId="1"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ppt_w*0.7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42" presetClass="entr" presetSubtype="0" fill="hold" grpId="1"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anim calcmode="lin" valueType="num">
                                      <p:cBhvr>
                                        <p:cTn id="26" dur="500" fill="hold"/>
                                        <p:tgtEl>
                                          <p:spTgt spid="25"/>
                                        </p:tgtEl>
                                        <p:attrNameLst>
                                          <p:attrName>ppt_x</p:attrName>
                                        </p:attrNameLst>
                                      </p:cBhvr>
                                      <p:tavLst>
                                        <p:tav tm="0">
                                          <p:val>
                                            <p:strVal val="#ppt_x"/>
                                          </p:val>
                                        </p:tav>
                                        <p:tav tm="100000">
                                          <p:val>
                                            <p:strVal val="#ppt_x"/>
                                          </p:val>
                                        </p:tav>
                                      </p:tavLst>
                                    </p:anim>
                                    <p:anim calcmode="lin" valueType="num">
                                      <p:cBhvr>
                                        <p:cTn id="27" dur="500" fill="hold"/>
                                        <p:tgtEl>
                                          <p:spTgt spid="2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5" presetClass="entr" presetSubtype="0" fill="hold" grpId="1"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strVal val="#ppt_w*0.7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animEffect transition="in" filter="fade">
                                      <p:cBhvr>
                                        <p:cTn id="33" dur="500"/>
                                        <p:tgtEl>
                                          <p:spTgt spid="24"/>
                                        </p:tgtEl>
                                      </p:cBhvr>
                                    </p:animEffect>
                                  </p:childTnLst>
                                </p:cTn>
                              </p:par>
                            </p:childTnLst>
                          </p:cTn>
                        </p:par>
                        <p:par>
                          <p:cTn id="34" fill="hold">
                            <p:stCondLst>
                              <p:cond delay="2500"/>
                            </p:stCondLst>
                            <p:childTnLst>
                              <p:par>
                                <p:cTn id="35" presetID="42" presetClass="entr" presetSubtype="0" fill="hold" grpId="1"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2" grpId="0"/>
      <p:bldP spid="12" grpId="1"/>
      <p:bldP spid="24" grpId="0"/>
      <p:bldP spid="24" grpId="1"/>
      <p:bldP spid="28" grpId="0"/>
      <p:bldP spid="28"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1"/>
            </p:custDataLst>
          </p:nvPr>
        </p:nvGrpSpPr>
        <p:grpSpPr>
          <a:xfrm>
            <a:off x="1306543" y="1358067"/>
            <a:ext cx="4998720" cy="5227702"/>
            <a:chOff x="2059940" y="1515998"/>
            <a:chExt cx="4998720" cy="5227702"/>
          </a:xfrm>
        </p:grpSpPr>
        <p:grpSp>
          <p:nvGrpSpPr>
            <p:cNvPr id="3" name="组合 2"/>
            <p:cNvGrpSpPr/>
            <p:nvPr>
              <p:custDataLst>
                <p:tags r:id="rId2"/>
              </p:custDataLst>
            </p:nvPr>
          </p:nvGrpSpPr>
          <p:grpSpPr>
            <a:xfrm>
              <a:off x="2059940" y="2090420"/>
              <a:ext cx="4998720" cy="4653280"/>
              <a:chOff x="2219" y="4774"/>
              <a:chExt cx="7872" cy="7328"/>
            </a:xfrm>
          </p:grpSpPr>
          <p:cxnSp>
            <p:nvCxnSpPr>
              <p:cNvPr id="5" name="直接连接符 4"/>
              <p:cNvCxnSpPr/>
              <p:nvPr>
                <p:custDataLst>
                  <p:tags r:id="rId3"/>
                </p:custDataLst>
              </p:nvPr>
            </p:nvCxnSpPr>
            <p:spPr>
              <a:xfrm>
                <a:off x="3615" y="4892"/>
                <a:ext cx="4570" cy="0"/>
              </a:xfrm>
              <a:prstGeom prst="line">
                <a:avLst/>
              </a:prstGeom>
              <a:ln>
                <a:solidFill>
                  <a:srgbClr val="F2AF19"/>
                </a:solidFill>
                <a:prstDash val="sysDash"/>
              </a:ln>
            </p:spPr>
            <p:style>
              <a:lnRef idx="1">
                <a:schemeClr val="accent1"/>
              </a:lnRef>
              <a:fillRef idx="0">
                <a:schemeClr val="accent1"/>
              </a:fillRef>
              <a:effectRef idx="0">
                <a:schemeClr val="accent1"/>
              </a:effectRef>
              <a:fontRef idx="minor">
                <a:schemeClr val="tx1"/>
              </a:fontRef>
            </p:style>
          </p:cxnSp>
          <p:sp>
            <p:nvSpPr>
              <p:cNvPr id="6" name="矩形 5"/>
              <p:cNvSpPr/>
              <p:nvPr>
                <p:custDataLst>
                  <p:tags r:id="rId4"/>
                </p:custDataLst>
              </p:nvPr>
            </p:nvSpPr>
            <p:spPr>
              <a:xfrm>
                <a:off x="2351" y="4774"/>
                <a:ext cx="2213" cy="133"/>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40000"/>
                  </a:lnSpc>
                </a:pP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Arial" panose="020B0604020202020204" pitchFamily="34" charset="0"/>
                </a:endParaRPr>
              </a:p>
            </p:txBody>
          </p:sp>
          <p:sp>
            <p:nvSpPr>
              <p:cNvPr id="8" name="标题 1"/>
              <p:cNvSpPr txBox="1"/>
              <p:nvPr>
                <p:custDataLst>
                  <p:tags r:id="rId5"/>
                </p:custDataLst>
              </p:nvPr>
            </p:nvSpPr>
            <p:spPr>
              <a:xfrm>
                <a:off x="2219" y="5303"/>
                <a:ext cx="7872" cy="3788"/>
              </a:xfrm>
              <a:prstGeom prst="rect">
                <a:avLst/>
              </a:prstGeom>
              <a:noFill/>
            </p:spPr>
            <p:txBody>
              <a:bodyPr wrap="square" rtlCol="0">
                <a:noAutofit/>
              </a:bodyPr>
              <a:lstStyle>
                <a:defPPr>
                  <a:defRPr lang="zh-CN"/>
                </a:defPPr>
                <a:lvl1pPr>
                  <a:lnSpc>
                    <a:spcPct val="130000"/>
                  </a:lnSpc>
                  <a:defRPr sz="1200"/>
                </a:lvl1pPr>
              </a:lstStyle>
              <a:p>
                <a:pPr marL="285750" lvl="0" indent="-285750" algn="just">
                  <a:lnSpc>
                    <a:spcPct val="150000"/>
                  </a:lnSpc>
                  <a:spcBef>
                    <a:spcPts val="0"/>
                  </a:spcBef>
                  <a:spcAft>
                    <a:spcPts val="0"/>
                  </a:spcAft>
                  <a:buClrTx/>
                  <a:buSzTx/>
                  <a:buFont typeface="Arial" panose="020B0604020202020204" pitchFamily="34" charset="0"/>
                  <a:buChar char="•"/>
                </a:pPr>
                <a:r>
                  <a:rPr lang="zh-CN" altLang="en-US" sz="1800"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ea"/>
                  </a:rPr>
                  <a:t>必要的监控和责任到人是质量管理的重要手段，我们必须从材料进厂到加工制作再到检验合格后出厂，层层把关，全员参与，坚决杜绝不合格产品流入下道工序。</a:t>
                </a:r>
                <a:endParaRPr lang="zh-CN" altLang="en-US" sz="1800"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ea"/>
                </a:endParaRPr>
              </a:p>
            </p:txBody>
          </p:sp>
          <p:sp>
            <p:nvSpPr>
              <p:cNvPr id="25" name="标题 1"/>
              <p:cNvSpPr txBox="1"/>
              <p:nvPr>
                <p:custDataLst>
                  <p:tags r:id="rId6"/>
                </p:custDataLst>
              </p:nvPr>
            </p:nvSpPr>
            <p:spPr>
              <a:xfrm>
                <a:off x="2219" y="8314"/>
                <a:ext cx="7182" cy="3788"/>
              </a:xfrm>
              <a:prstGeom prst="rect">
                <a:avLst/>
              </a:prstGeom>
              <a:noFill/>
            </p:spPr>
            <p:txBody>
              <a:bodyPr wrap="square" rtlCol="0">
                <a:noAutofit/>
              </a:bodyPr>
              <a:lstStyle>
                <a:defPPr>
                  <a:defRPr lang="zh-CN"/>
                </a:defPPr>
                <a:lvl1pPr>
                  <a:lnSpc>
                    <a:spcPct val="130000"/>
                  </a:lnSpc>
                  <a:defRPr sz="1200"/>
                </a:lvl1pPr>
              </a:lstStyle>
              <a:p>
                <a:pPr marL="285750" lvl="0" indent="-285750" algn="just">
                  <a:lnSpc>
                    <a:spcPct val="150000"/>
                  </a:lnSpc>
                  <a:spcBef>
                    <a:spcPts val="0"/>
                  </a:spcBef>
                  <a:spcAft>
                    <a:spcPts val="0"/>
                  </a:spcAft>
                  <a:buClrTx/>
                  <a:buSzTx/>
                  <a:buFont typeface="Arial" panose="020B0604020202020204" pitchFamily="34" charset="0"/>
                  <a:buChar char="•"/>
                </a:pPr>
                <a:r>
                  <a:rPr lang="zh-CN" altLang="en-US" sz="1800"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ea"/>
                  </a:rPr>
                  <a:t>各管理部门强化监控手段，严把质量关口，做到不放走一个违规操作者，不失控一个生产环节，不流出一个不合格产品。</a:t>
                </a:r>
                <a:endParaRPr lang="zh-CN" altLang="en-US" sz="1800"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ea"/>
                </a:endParaRPr>
              </a:p>
            </p:txBody>
          </p:sp>
        </p:grpSp>
        <p:sp>
          <p:nvSpPr>
            <p:cNvPr id="4" name="文本框 3"/>
            <p:cNvSpPr txBox="1"/>
            <p:nvPr/>
          </p:nvSpPr>
          <p:spPr>
            <a:xfrm>
              <a:off x="2147389" y="1515998"/>
              <a:ext cx="3700961" cy="461665"/>
            </a:xfrm>
            <a:prstGeom prst="rect">
              <a:avLst/>
            </a:prstGeom>
            <a:noFill/>
          </p:spPr>
          <p:txBody>
            <a:bodyPr wrap="square" rtlCol="0">
              <a:spAutoFit/>
            </a:bodyPr>
            <a:lstStyle/>
            <a:p>
              <a:r>
                <a:rPr lang="zh-CN" altLang="en-US" sz="2400" b="1" dirty="0">
                  <a:solidFill>
                    <a:srgbClr val="404040"/>
                  </a:solidFill>
                  <a:latin typeface="微软雅黑" panose="020B0503020204020204" pitchFamily="34" charset="-122"/>
                  <a:ea typeface="微软雅黑" panose="020B0503020204020204" pitchFamily="34" charset="-122"/>
                </a:rPr>
                <a:t>三、强化监控，责任到人。</a:t>
              </a:r>
              <a:endParaRPr lang="zh-CN" altLang="en-US" sz="2400" b="1" dirty="0">
                <a:solidFill>
                  <a:srgbClr val="404040"/>
                </a:solidFill>
                <a:latin typeface="微软雅黑" panose="020B0503020204020204" pitchFamily="34" charset="-122"/>
                <a:ea typeface="微软雅黑" panose="020B0503020204020204" pitchFamily="34" charset="-122"/>
              </a:endParaRPr>
            </a:p>
          </p:txBody>
        </p:sp>
      </p:grpSp>
      <p:grpSp>
        <p:nvGrpSpPr>
          <p:cNvPr id="26" name="组合 25"/>
          <p:cNvGrpSpPr/>
          <p:nvPr>
            <p:custDataLst>
              <p:tags r:id="rId7"/>
            </p:custDataLst>
          </p:nvPr>
        </p:nvGrpSpPr>
        <p:grpSpPr>
          <a:xfrm>
            <a:off x="6968490" y="1358067"/>
            <a:ext cx="3890010" cy="3315717"/>
            <a:chOff x="2059940" y="1515998"/>
            <a:chExt cx="3890010" cy="3315717"/>
          </a:xfrm>
        </p:grpSpPr>
        <p:grpSp>
          <p:nvGrpSpPr>
            <p:cNvPr id="28" name="组合 27"/>
            <p:cNvGrpSpPr/>
            <p:nvPr>
              <p:custDataLst>
                <p:tags r:id="rId8"/>
              </p:custDataLst>
            </p:nvPr>
          </p:nvGrpSpPr>
          <p:grpSpPr>
            <a:xfrm>
              <a:off x="2059940" y="2090420"/>
              <a:ext cx="3890010" cy="2741295"/>
              <a:chOff x="2219" y="4774"/>
              <a:chExt cx="6126" cy="4317"/>
            </a:xfrm>
          </p:grpSpPr>
          <p:cxnSp>
            <p:nvCxnSpPr>
              <p:cNvPr id="30" name="直接连接符 29"/>
              <p:cNvCxnSpPr/>
              <p:nvPr>
                <p:custDataLst>
                  <p:tags r:id="rId9"/>
                </p:custDataLst>
              </p:nvPr>
            </p:nvCxnSpPr>
            <p:spPr>
              <a:xfrm>
                <a:off x="3615" y="4892"/>
                <a:ext cx="4570" cy="0"/>
              </a:xfrm>
              <a:prstGeom prst="line">
                <a:avLst/>
              </a:prstGeom>
              <a:ln>
                <a:solidFill>
                  <a:srgbClr val="F2AF19"/>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p:cNvSpPr/>
              <p:nvPr>
                <p:custDataLst>
                  <p:tags r:id="rId10"/>
                </p:custDataLst>
              </p:nvPr>
            </p:nvSpPr>
            <p:spPr>
              <a:xfrm>
                <a:off x="2351" y="4774"/>
                <a:ext cx="2213" cy="133"/>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40000"/>
                  </a:lnSpc>
                </a:pPr>
                <a:endParaRPr lang="zh-CN" altLang="en-US"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Arial" panose="020B0604020202020204" pitchFamily="34" charset="0"/>
                </a:endParaRPr>
              </a:p>
            </p:txBody>
          </p:sp>
          <p:sp>
            <p:nvSpPr>
              <p:cNvPr id="32" name="标题 1"/>
              <p:cNvSpPr txBox="1"/>
              <p:nvPr>
                <p:custDataLst>
                  <p:tags r:id="rId11"/>
                </p:custDataLst>
              </p:nvPr>
            </p:nvSpPr>
            <p:spPr>
              <a:xfrm>
                <a:off x="2219" y="5303"/>
                <a:ext cx="6126" cy="3788"/>
              </a:xfrm>
              <a:prstGeom prst="rect">
                <a:avLst/>
              </a:prstGeom>
              <a:noFill/>
            </p:spPr>
            <p:txBody>
              <a:bodyPr wrap="square" rtlCol="0">
                <a:noAutofit/>
              </a:bodyPr>
              <a:lstStyle>
                <a:defPPr>
                  <a:defRPr lang="zh-CN"/>
                </a:defPPr>
                <a:lvl1pPr>
                  <a:lnSpc>
                    <a:spcPct val="130000"/>
                  </a:lnSpc>
                  <a:defRPr sz="1200"/>
                </a:lvl1pPr>
              </a:lstStyle>
              <a:p>
                <a:pPr marL="285750" lvl="0" indent="-285750" algn="just">
                  <a:lnSpc>
                    <a:spcPct val="200000"/>
                  </a:lnSpc>
                  <a:spcBef>
                    <a:spcPts val="0"/>
                  </a:spcBef>
                  <a:spcAft>
                    <a:spcPts val="0"/>
                  </a:spcAft>
                  <a:buClrTx/>
                  <a:buSzTx/>
                  <a:buFont typeface="Arial" panose="020B0604020202020204" pitchFamily="34" charset="0"/>
                  <a:buChar char="•"/>
                </a:pPr>
                <a:r>
                  <a:rPr lang="zh-CN" altLang="en-US" sz="1800"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ea"/>
                  </a:rPr>
                  <a:t>提升产品质量任重道远，我们要以只争朝夕的精神，从自己做起，从本部门做起，从本岗位做起，以实际行动谱写“质量月”活动华章，谱写质量新篇章。</a:t>
                </a:r>
                <a:endParaRPr lang="zh-CN" altLang="en-US" sz="1800" dirty="0">
                  <a:solidFill>
                    <a:srgbClr val="404040"/>
                  </a:solidFill>
                  <a:latin typeface="微软雅黑" panose="020B0503020204020204" pitchFamily="34" charset="-122"/>
                  <a:ea typeface="微软雅黑" panose="020B0503020204020204" pitchFamily="34" charset="-122"/>
                  <a:cs typeface="字魂58号-创中黑" panose="00000500000000000000" charset="-122"/>
                  <a:sym typeface="+mn-ea"/>
                </a:endParaRPr>
              </a:p>
            </p:txBody>
          </p:sp>
        </p:grpSp>
        <p:sp>
          <p:nvSpPr>
            <p:cNvPr id="29" name="文本框 28"/>
            <p:cNvSpPr txBox="1"/>
            <p:nvPr/>
          </p:nvSpPr>
          <p:spPr>
            <a:xfrm>
              <a:off x="2147389" y="1515998"/>
              <a:ext cx="3700961" cy="461665"/>
            </a:xfrm>
            <a:prstGeom prst="rect">
              <a:avLst/>
            </a:prstGeom>
            <a:noFill/>
          </p:spPr>
          <p:txBody>
            <a:bodyPr wrap="square" rtlCol="0">
              <a:spAutoFit/>
            </a:bodyPr>
            <a:lstStyle/>
            <a:p>
              <a:r>
                <a:rPr lang="zh-CN" altLang="en-US" sz="2400" b="1" dirty="0">
                  <a:solidFill>
                    <a:srgbClr val="404040"/>
                  </a:solidFill>
                  <a:latin typeface="微软雅黑" panose="020B0503020204020204" pitchFamily="34" charset="-122"/>
                  <a:ea typeface="微软雅黑" panose="020B0503020204020204" pitchFamily="34" charset="-122"/>
                </a:rPr>
                <a:t>四、明确方向，实现目标。</a:t>
              </a:r>
              <a:endParaRPr lang="zh-CN" altLang="en-US" sz="2400" b="1" dirty="0">
                <a:solidFill>
                  <a:srgbClr val="40404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rgbClr val="FFFDE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3" name="任意多边形: 形状 32"/>
          <p:cNvSpPr/>
          <p:nvPr/>
        </p:nvSpPr>
        <p:spPr>
          <a:xfrm>
            <a:off x="66675" y="2494867"/>
            <a:ext cx="11868150" cy="6475155"/>
          </a:xfrm>
          <a:custGeom>
            <a:avLst/>
            <a:gdLst/>
            <a:ahLst/>
            <a:cxnLst/>
            <a:rect l="l" t="t" r="r" b="b"/>
            <a:pathLst>
              <a:path w="11034563" h="2198749">
                <a:moveTo>
                  <a:pt x="4731349" y="361117"/>
                </a:moveTo>
                <a:cubicBezTo>
                  <a:pt x="4726418" y="416990"/>
                  <a:pt x="4715326" y="470808"/>
                  <a:pt x="4698072" y="522572"/>
                </a:cubicBezTo>
                <a:lnTo>
                  <a:pt x="4479922" y="1189346"/>
                </a:lnTo>
                <a:lnTo>
                  <a:pt x="4988937" y="1189346"/>
                </a:lnTo>
                <a:lnTo>
                  <a:pt x="4772020" y="527502"/>
                </a:lnTo>
                <a:cubicBezTo>
                  <a:pt x="4758053" y="485598"/>
                  <a:pt x="4748193" y="430136"/>
                  <a:pt x="4742441" y="361117"/>
                </a:cubicBezTo>
                <a:close/>
                <a:moveTo>
                  <a:pt x="941617" y="352490"/>
                </a:moveTo>
                <a:cubicBezTo>
                  <a:pt x="782216" y="352490"/>
                  <a:pt x="656708" y="411649"/>
                  <a:pt x="565093" y="529967"/>
                </a:cubicBezTo>
                <a:cubicBezTo>
                  <a:pt x="473479" y="648286"/>
                  <a:pt x="427672" y="801524"/>
                  <a:pt x="427672" y="989683"/>
                </a:cubicBezTo>
                <a:cubicBezTo>
                  <a:pt x="427672" y="1175377"/>
                  <a:pt x="472452" y="1327178"/>
                  <a:pt x="562012" y="1445086"/>
                </a:cubicBezTo>
                <a:cubicBezTo>
                  <a:pt x="651573" y="1562993"/>
                  <a:pt x="774410" y="1621947"/>
                  <a:pt x="930525" y="1621947"/>
                </a:cubicBezTo>
                <a:cubicBezTo>
                  <a:pt x="1089926" y="1621947"/>
                  <a:pt x="1213996" y="1565458"/>
                  <a:pt x="1302735" y="1452481"/>
                </a:cubicBezTo>
                <a:cubicBezTo>
                  <a:pt x="1391473" y="1339503"/>
                  <a:pt x="1435843" y="1187702"/>
                  <a:pt x="1435843" y="997078"/>
                </a:cubicBezTo>
                <a:cubicBezTo>
                  <a:pt x="1435843" y="798238"/>
                  <a:pt x="1392706" y="641096"/>
                  <a:pt x="1306432" y="525654"/>
                </a:cubicBezTo>
                <a:cubicBezTo>
                  <a:pt x="1220158" y="410211"/>
                  <a:pt x="1098553" y="352490"/>
                  <a:pt x="941617" y="352490"/>
                </a:cubicBezTo>
                <a:close/>
                <a:moveTo>
                  <a:pt x="9397826" y="32044"/>
                </a:moveTo>
                <a:lnTo>
                  <a:pt x="9862472" y="32044"/>
                </a:lnTo>
                <a:lnTo>
                  <a:pt x="10182917" y="761674"/>
                </a:lnTo>
                <a:cubicBezTo>
                  <a:pt x="10189490" y="776464"/>
                  <a:pt x="10204690" y="826585"/>
                  <a:pt x="10228519" y="912037"/>
                </a:cubicBezTo>
                <a:lnTo>
                  <a:pt x="10233449" y="912037"/>
                </a:lnTo>
                <a:cubicBezTo>
                  <a:pt x="10243309" y="854521"/>
                  <a:pt x="10256866" y="805633"/>
                  <a:pt x="10274121" y="765372"/>
                </a:cubicBezTo>
                <a:lnTo>
                  <a:pt x="10603194" y="32044"/>
                </a:lnTo>
                <a:lnTo>
                  <a:pt x="11034563" y="32044"/>
                </a:lnTo>
                <a:lnTo>
                  <a:pt x="10410927" y="1259597"/>
                </a:lnTo>
                <a:lnTo>
                  <a:pt x="10410927" y="1941160"/>
                </a:lnTo>
                <a:lnTo>
                  <a:pt x="10004207" y="1941160"/>
                </a:lnTo>
                <a:lnTo>
                  <a:pt x="10004207" y="1266992"/>
                </a:lnTo>
                <a:close/>
                <a:moveTo>
                  <a:pt x="7846590" y="32044"/>
                </a:moveTo>
                <a:lnTo>
                  <a:pt x="9342824" y="32044"/>
                </a:lnTo>
                <a:lnTo>
                  <a:pt x="9342824" y="364815"/>
                </a:lnTo>
                <a:lnTo>
                  <a:pt x="8798067" y="364815"/>
                </a:lnTo>
                <a:lnTo>
                  <a:pt x="8798067" y="1941160"/>
                </a:lnTo>
                <a:lnTo>
                  <a:pt x="8390115" y="1941160"/>
                </a:lnTo>
                <a:lnTo>
                  <a:pt x="8390115" y="364815"/>
                </a:lnTo>
                <a:lnTo>
                  <a:pt x="7846590" y="364815"/>
                </a:lnTo>
                <a:close/>
                <a:moveTo>
                  <a:pt x="7214443" y="32044"/>
                </a:moveTo>
                <a:lnTo>
                  <a:pt x="7621162" y="32044"/>
                </a:lnTo>
                <a:lnTo>
                  <a:pt x="7621162" y="1941160"/>
                </a:lnTo>
                <a:lnTo>
                  <a:pt x="7214443" y="1941160"/>
                </a:lnTo>
                <a:close/>
                <a:moveTo>
                  <a:pt x="5872650" y="32044"/>
                </a:moveTo>
                <a:lnTo>
                  <a:pt x="6279370" y="32044"/>
                </a:lnTo>
                <a:lnTo>
                  <a:pt x="6279370" y="1608390"/>
                </a:lnTo>
                <a:lnTo>
                  <a:pt x="6992977" y="1608390"/>
                </a:lnTo>
                <a:lnTo>
                  <a:pt x="6992977" y="1941160"/>
                </a:lnTo>
                <a:lnTo>
                  <a:pt x="5872650" y="1941160"/>
                </a:lnTo>
                <a:close/>
                <a:moveTo>
                  <a:pt x="4508270" y="32044"/>
                </a:moveTo>
                <a:lnTo>
                  <a:pt x="4986472" y="32044"/>
                </a:lnTo>
                <a:lnTo>
                  <a:pt x="5671732" y="1941160"/>
                </a:lnTo>
                <a:lnTo>
                  <a:pt x="5228039" y="1941160"/>
                </a:lnTo>
                <a:lnTo>
                  <a:pt x="5085071" y="1503629"/>
                </a:lnTo>
                <a:lnTo>
                  <a:pt x="4391184" y="1503629"/>
                </a:lnTo>
                <a:lnTo>
                  <a:pt x="4250680" y="1941160"/>
                </a:lnTo>
                <a:lnTo>
                  <a:pt x="3809451" y="1941160"/>
                </a:lnTo>
                <a:close/>
                <a:moveTo>
                  <a:pt x="2128656" y="32044"/>
                </a:moveTo>
                <a:lnTo>
                  <a:pt x="2536608" y="32044"/>
                </a:lnTo>
                <a:lnTo>
                  <a:pt x="2536608" y="1144976"/>
                </a:lnTo>
                <a:cubicBezTo>
                  <a:pt x="2536608" y="1462957"/>
                  <a:pt x="2661910" y="1621947"/>
                  <a:pt x="2912516" y="1621947"/>
                </a:cubicBezTo>
                <a:cubicBezTo>
                  <a:pt x="3159012" y="1621947"/>
                  <a:pt x="3282260" y="1468708"/>
                  <a:pt x="3282260" y="1162231"/>
                </a:cubicBezTo>
                <a:lnTo>
                  <a:pt x="3282260" y="32044"/>
                </a:lnTo>
                <a:lnTo>
                  <a:pt x="3688980" y="32044"/>
                </a:lnTo>
                <a:lnTo>
                  <a:pt x="3688980" y="1120327"/>
                </a:lnTo>
                <a:cubicBezTo>
                  <a:pt x="3688980" y="1689734"/>
                  <a:pt x="3424406" y="1974437"/>
                  <a:pt x="2895261" y="1974437"/>
                </a:cubicBezTo>
                <a:cubicBezTo>
                  <a:pt x="2384191" y="1974437"/>
                  <a:pt x="2128656" y="1697129"/>
                  <a:pt x="2128656" y="1142511"/>
                </a:cubicBezTo>
                <a:close/>
                <a:moveTo>
                  <a:pt x="953942" y="0"/>
                </a:moveTo>
                <a:cubicBezTo>
                  <a:pt x="1226732" y="0"/>
                  <a:pt x="1446319" y="90793"/>
                  <a:pt x="1612704" y="272378"/>
                </a:cubicBezTo>
                <a:cubicBezTo>
                  <a:pt x="1779089" y="453964"/>
                  <a:pt x="1862282" y="687314"/>
                  <a:pt x="1862282" y="972429"/>
                </a:cubicBezTo>
                <a:cubicBezTo>
                  <a:pt x="1862282" y="1269868"/>
                  <a:pt x="1775597" y="1511435"/>
                  <a:pt x="1602228" y="1697129"/>
                </a:cubicBezTo>
                <a:cubicBezTo>
                  <a:pt x="1591547" y="1708632"/>
                  <a:pt x="1580865" y="1719724"/>
                  <a:pt x="1570183" y="1730406"/>
                </a:cubicBezTo>
                <a:lnTo>
                  <a:pt x="2055782" y="2198749"/>
                </a:lnTo>
                <a:lnTo>
                  <a:pt x="1453097" y="2198749"/>
                </a:lnTo>
                <a:lnTo>
                  <a:pt x="1199206" y="1939928"/>
                </a:lnTo>
                <a:cubicBezTo>
                  <a:pt x="1113754" y="1962934"/>
                  <a:pt x="1021728" y="1974437"/>
                  <a:pt x="923130" y="1974437"/>
                </a:cubicBezTo>
                <a:cubicBezTo>
                  <a:pt x="649518" y="1974437"/>
                  <a:pt x="427261" y="1884671"/>
                  <a:pt x="256357" y="1705140"/>
                </a:cubicBezTo>
                <a:cubicBezTo>
                  <a:pt x="85452" y="1525608"/>
                  <a:pt x="0" y="1294517"/>
                  <a:pt x="0" y="1011868"/>
                </a:cubicBezTo>
                <a:cubicBezTo>
                  <a:pt x="0" y="712785"/>
                  <a:pt x="87301" y="469370"/>
                  <a:pt x="261903" y="281622"/>
                </a:cubicBezTo>
                <a:cubicBezTo>
                  <a:pt x="436504" y="93874"/>
                  <a:pt x="667184" y="0"/>
                  <a:pt x="953942" y="0"/>
                </a:cubicBezTo>
                <a:close/>
              </a:path>
            </a:pathLst>
          </a:custGeom>
          <a:solidFill>
            <a:srgbClr val="F2AF19">
              <a:alpha val="42000"/>
            </a:srgbClr>
          </a:solidFill>
          <a:ln>
            <a:noFill/>
          </a:ln>
          <a:scene3d>
            <a:camera prst="perspectiveRelaxedModerately">
              <a:rot lat="16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56" name="组合 55"/>
          <p:cNvGrpSpPr/>
          <p:nvPr/>
        </p:nvGrpSpPr>
        <p:grpSpPr>
          <a:xfrm>
            <a:off x="0" y="6229350"/>
            <a:ext cx="12192000" cy="648322"/>
            <a:chOff x="0" y="6210300"/>
            <a:chExt cx="12192000" cy="648322"/>
          </a:xfrm>
        </p:grpSpPr>
        <p:sp>
          <p:nvSpPr>
            <p:cNvPr id="40" name="矩形 39"/>
            <p:cNvSpPr/>
            <p:nvPr/>
          </p:nvSpPr>
          <p:spPr>
            <a:xfrm>
              <a:off x="0" y="6210300"/>
              <a:ext cx="12192000" cy="647700"/>
            </a:xfrm>
            <a:prstGeom prst="rect">
              <a:avLst/>
            </a:prstGeom>
            <a:solidFill>
              <a:srgbClr val="F2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29527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平行四边形 41"/>
            <p:cNvSpPr/>
            <p:nvPr/>
          </p:nvSpPr>
          <p:spPr>
            <a:xfrm>
              <a:off x="115243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a:off x="200959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平行四边形 43"/>
            <p:cNvSpPr/>
            <p:nvPr/>
          </p:nvSpPr>
          <p:spPr>
            <a:xfrm>
              <a:off x="286674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372390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a:off x="458106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平行四边形 46"/>
            <p:cNvSpPr/>
            <p:nvPr/>
          </p:nvSpPr>
          <p:spPr>
            <a:xfrm>
              <a:off x="543822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p:cNvSpPr/>
            <p:nvPr/>
          </p:nvSpPr>
          <p:spPr>
            <a:xfrm>
              <a:off x="629538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a:off x="7152539"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a:off x="8009697"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a:off x="8866855"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a:off x="9724013"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52"/>
            <p:cNvSpPr/>
            <p:nvPr/>
          </p:nvSpPr>
          <p:spPr>
            <a:xfrm>
              <a:off x="10581171"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a:off x="11438334" y="6210922"/>
              <a:ext cx="466725" cy="647700"/>
            </a:xfrm>
            <a:prstGeom prst="parallelogram">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0" name="图片 59"/>
          <p:cNvPicPr>
            <a:picLocks noChangeAspect="1"/>
          </p:cNvPicPr>
          <p:nvPr/>
        </p:nvPicPr>
        <p:blipFill rotWithShape="1">
          <a:blip r:embed="rId1" cstate="print">
            <a:extLst>
              <a:ext uri="{28A0092B-C50C-407E-A947-70E740481C1C}">
                <a14:useLocalDpi xmlns:a14="http://schemas.microsoft.com/office/drawing/2010/main" val="0"/>
              </a:ext>
            </a:extLst>
          </a:blip>
          <a:srcRect t="26944"/>
          <a:stretch>
            <a:fillRect/>
          </a:stretch>
        </p:blipFill>
        <p:spPr>
          <a:xfrm>
            <a:off x="7811919" y="4504319"/>
            <a:ext cx="2607605" cy="1905000"/>
          </a:xfrm>
          <a:prstGeom prst="rect">
            <a:avLst/>
          </a:prstGeom>
        </p:spPr>
      </p:pic>
      <p:sp>
        <p:nvSpPr>
          <p:cNvPr id="68" name="矩形 67"/>
          <p:cNvSpPr/>
          <p:nvPr/>
        </p:nvSpPr>
        <p:spPr>
          <a:xfrm>
            <a:off x="2144962" y="1900308"/>
            <a:ext cx="8370638" cy="1862048"/>
          </a:xfrm>
          <a:prstGeom prst="rect">
            <a:avLst/>
          </a:prstGeom>
          <a:gradFill flip="none" rotWithShape="1">
            <a:gsLst>
              <a:gs pos="0">
                <a:schemeClr val="tx1">
                  <a:lumMod val="65000"/>
                  <a:lumOff val="35000"/>
                  <a:alpha val="14000"/>
                </a:schemeClr>
              </a:gs>
              <a:gs pos="98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3" name="组合 62"/>
          <p:cNvGrpSpPr/>
          <p:nvPr/>
        </p:nvGrpSpPr>
        <p:grpSpPr>
          <a:xfrm>
            <a:off x="1496789" y="931184"/>
            <a:ext cx="1750592" cy="1874601"/>
            <a:chOff x="3459048" y="-1115710"/>
            <a:chExt cx="1750592" cy="1874601"/>
          </a:xfrm>
          <a:effectLst/>
        </p:grpSpPr>
        <p:sp>
          <p:nvSpPr>
            <p:cNvPr id="62" name="文本框 61"/>
            <p:cNvSpPr txBox="1"/>
            <p:nvPr/>
          </p:nvSpPr>
          <p:spPr>
            <a:xfrm>
              <a:off x="3462002" y="-1103157"/>
              <a:ext cx="1747638" cy="1862048"/>
            </a:xfrm>
            <a:prstGeom prst="rect">
              <a:avLst/>
            </a:prstGeom>
            <a:noFill/>
          </p:spPr>
          <p:txBody>
            <a:bodyPr wrap="square" rtlCol="0">
              <a:spAutoFit/>
            </a:bodyPr>
            <a:lstStyle/>
            <a:p>
              <a:pPr algn="dist"/>
              <a:r>
                <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rPr>
                <a:t>再</a:t>
              </a:r>
              <a:endPar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endParaRPr>
            </a:p>
          </p:txBody>
        </p:sp>
        <p:sp>
          <p:nvSpPr>
            <p:cNvPr id="61" name="文本框 60"/>
            <p:cNvSpPr txBox="1"/>
            <p:nvPr/>
          </p:nvSpPr>
          <p:spPr>
            <a:xfrm>
              <a:off x="3459048" y="-1115710"/>
              <a:ext cx="1731850" cy="1862048"/>
            </a:xfrm>
            <a:prstGeom prst="rect">
              <a:avLst/>
            </a:prstGeom>
            <a:noFill/>
            <a:effectLst/>
          </p:spPr>
          <p:txBody>
            <a:bodyPr wrap="square" rtlCol="0">
              <a:spAutoFit/>
            </a:bodyPr>
            <a:lstStyle/>
            <a:p>
              <a:pPr algn="dist"/>
              <a:r>
                <a:rPr lang="zh-CN" altLang="en-US" sz="11500" dirty="0">
                  <a:solidFill>
                    <a:srgbClr val="F2AF19"/>
                  </a:solidFill>
                  <a:latin typeface="三极综艺简体120" panose="00000500000000000000" pitchFamily="2" charset="-122"/>
                  <a:ea typeface="三极综艺简体120" panose="00000500000000000000" pitchFamily="2" charset="-122"/>
                </a:rPr>
                <a:t>再</a:t>
              </a:r>
              <a:endParaRPr lang="zh-CN" altLang="en-US" sz="11500" dirty="0">
                <a:solidFill>
                  <a:srgbClr val="F2AF19"/>
                </a:solidFill>
                <a:latin typeface="三极综艺简体120" panose="00000500000000000000" pitchFamily="2" charset="-122"/>
                <a:ea typeface="三极综艺简体120" panose="00000500000000000000" pitchFamily="2" charset="-122"/>
              </a:endParaRPr>
            </a:p>
          </p:txBody>
        </p:sp>
      </p:grpSp>
      <p:grpSp>
        <p:nvGrpSpPr>
          <p:cNvPr id="69" name="组合 68"/>
          <p:cNvGrpSpPr/>
          <p:nvPr/>
        </p:nvGrpSpPr>
        <p:grpSpPr>
          <a:xfrm>
            <a:off x="1499743" y="2465406"/>
            <a:ext cx="1757672" cy="1881098"/>
            <a:chOff x="3462002" y="-1122207"/>
            <a:chExt cx="1757672" cy="1881098"/>
          </a:xfrm>
          <a:effectLst/>
        </p:grpSpPr>
        <p:sp>
          <p:nvSpPr>
            <p:cNvPr id="70" name="文本框 69"/>
            <p:cNvSpPr txBox="1"/>
            <p:nvPr/>
          </p:nvSpPr>
          <p:spPr>
            <a:xfrm>
              <a:off x="3462002" y="-1103157"/>
              <a:ext cx="1747638" cy="1862048"/>
            </a:xfrm>
            <a:prstGeom prst="rect">
              <a:avLst/>
            </a:prstGeom>
            <a:noFill/>
          </p:spPr>
          <p:txBody>
            <a:bodyPr wrap="square" rtlCol="0">
              <a:spAutoFit/>
            </a:bodyPr>
            <a:lstStyle/>
            <a:p>
              <a:pPr algn="dist"/>
              <a:r>
                <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rPr>
                <a:t>见</a:t>
              </a:r>
              <a:endParaRPr lang="zh-CN" altLang="en-US" sz="11500" dirty="0">
                <a:ln w="104775">
                  <a:solidFill>
                    <a:schemeClr val="tx1">
                      <a:lumMod val="75000"/>
                      <a:lumOff val="25000"/>
                    </a:schemeClr>
                  </a:solidFill>
                </a:ln>
                <a:effectLst>
                  <a:outerShdw blurRad="38100" dist="38100" algn="l" rotWithShape="0">
                    <a:prstClr val="black">
                      <a:alpha val="34000"/>
                    </a:prstClr>
                  </a:outerShdw>
                </a:effectLst>
                <a:latin typeface="三极综艺简体120" panose="00000500000000000000" pitchFamily="2" charset="-122"/>
                <a:ea typeface="三极综艺简体120" panose="00000500000000000000" pitchFamily="2" charset="-122"/>
              </a:endParaRPr>
            </a:p>
          </p:txBody>
        </p:sp>
        <p:sp>
          <p:nvSpPr>
            <p:cNvPr id="71" name="文本框 70"/>
            <p:cNvSpPr txBox="1"/>
            <p:nvPr/>
          </p:nvSpPr>
          <p:spPr>
            <a:xfrm>
              <a:off x="3487824" y="-1122207"/>
              <a:ext cx="1731850" cy="1862048"/>
            </a:xfrm>
            <a:prstGeom prst="rect">
              <a:avLst/>
            </a:prstGeom>
            <a:noFill/>
            <a:effectLst/>
          </p:spPr>
          <p:txBody>
            <a:bodyPr wrap="square" rtlCol="0">
              <a:spAutoFit/>
            </a:bodyPr>
            <a:lstStyle/>
            <a:p>
              <a:pPr algn="dist"/>
              <a:r>
                <a:rPr lang="zh-CN" altLang="en-US" sz="11500" dirty="0">
                  <a:solidFill>
                    <a:srgbClr val="F2AF19"/>
                  </a:solidFill>
                  <a:latin typeface="三极综艺简体120" panose="00000500000000000000" pitchFamily="2" charset="-122"/>
                  <a:ea typeface="三极综艺简体120" panose="00000500000000000000" pitchFamily="2" charset="-122"/>
                </a:rPr>
                <a:t>见</a:t>
              </a:r>
              <a:endParaRPr lang="zh-CN" altLang="en-US" sz="11500" dirty="0">
                <a:solidFill>
                  <a:srgbClr val="F2AF19"/>
                </a:solidFill>
                <a:latin typeface="三极综艺简体120" panose="00000500000000000000" pitchFamily="2" charset="-122"/>
                <a:ea typeface="三极综艺简体120" panose="00000500000000000000" pitchFamily="2" charset="-122"/>
              </a:endParaRPr>
            </a:p>
          </p:txBody>
        </p:sp>
      </p:grpSp>
      <p:sp>
        <p:nvSpPr>
          <p:cNvPr id="72" name="文本框 71"/>
          <p:cNvSpPr txBox="1"/>
          <p:nvPr/>
        </p:nvSpPr>
        <p:spPr>
          <a:xfrm>
            <a:off x="3085824" y="1976508"/>
            <a:ext cx="7964949" cy="1862048"/>
          </a:xfrm>
          <a:prstGeom prst="rect">
            <a:avLst/>
          </a:prstGeom>
          <a:noFill/>
        </p:spPr>
        <p:txBody>
          <a:bodyPr wrap="square" rtlCol="0">
            <a:spAutoFit/>
          </a:bodyPr>
          <a:lstStyle/>
          <a:p>
            <a:pPr algn="dist"/>
            <a:r>
              <a:rPr lang="zh-CN" altLang="en-US" sz="1150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rPr>
              <a:t>感谢您关注</a:t>
            </a:r>
            <a:endParaRPr lang="zh-CN" altLang="en-US" sz="11500" dirty="0">
              <a:ln w="6350">
                <a:solidFill>
                  <a:schemeClr val="tx1">
                    <a:lumMod val="65000"/>
                    <a:lumOff val="35000"/>
                  </a:schemeClr>
                </a:solidFill>
              </a:ln>
              <a:solidFill>
                <a:srgbClr val="F2AF19"/>
              </a:solidFill>
              <a:latin typeface="汉仪雅酷黑 75W" panose="020B0804020202020204" pitchFamily="34" charset="-122"/>
              <a:ea typeface="汉仪雅酷黑 75W" panose="020B0804020202020204" pitchFamily="34" charset="-122"/>
              <a:sym typeface="汉仪雅酷黑 75W" panose="020B0804020202020204" pitchFamily="34" charset="-122"/>
            </a:endParaRPr>
          </a:p>
        </p:txBody>
      </p:sp>
      <p:pic>
        <p:nvPicPr>
          <p:cNvPr id="76" name="图片 75"/>
          <p:cNvPicPr>
            <a:picLocks noChangeAspect="1"/>
          </p:cNvPicPr>
          <p:nvPr/>
        </p:nvPicPr>
        <p:blipFill rotWithShape="1">
          <a:blip r:embed="rId2" cstate="print">
            <a:extLst>
              <a:ext uri="{28A0092B-C50C-407E-A947-70E740481C1C}">
                <a14:useLocalDpi xmlns:a14="http://schemas.microsoft.com/office/drawing/2010/main" val="0"/>
              </a:ext>
            </a:extLst>
          </a:blip>
          <a:srcRect l="7517" t="1814" r="29720" b="12683"/>
          <a:stretch>
            <a:fillRect/>
          </a:stretch>
        </p:blipFill>
        <p:spPr>
          <a:xfrm flipH="1">
            <a:off x="400047" y="4324349"/>
            <a:ext cx="2184995" cy="2381251"/>
          </a:xfrm>
          <a:prstGeom prst="rect">
            <a:avLst/>
          </a:prstGeom>
        </p:spPr>
      </p:pic>
      <p:sp>
        <p:nvSpPr>
          <p:cNvPr id="77" name="开路设计11"/>
          <p:cNvSpPr txBox="1"/>
          <p:nvPr/>
        </p:nvSpPr>
        <p:spPr>
          <a:xfrm>
            <a:off x="7152539" y="283211"/>
            <a:ext cx="4810861" cy="306705"/>
          </a:xfrm>
          <a:prstGeom prst="rect">
            <a:avLst/>
          </a:prstGeom>
          <a:noFill/>
        </p:spPr>
        <p:txBody>
          <a:bodyPr wrap="square" rtlCol="0">
            <a:spAutoFit/>
          </a:bodyPr>
          <a:lstStyle/>
          <a:p>
            <a:pPr algn="dist"/>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汉仪劲楷简" panose="00020600040101010101" charset="-122"/>
              </a:rPr>
              <a:t>增强质量技术基础能力 提升质量安全保障水平</a:t>
            </a:r>
            <a:endParaRPr lang="zh-CN" altLang="en-US" sz="1400" dirty="0">
              <a:solidFill>
                <a:schemeClr val="bg1">
                  <a:lumMod val="65000"/>
                </a:schemeClr>
              </a:solidFill>
              <a:latin typeface="微软雅黑" panose="020B0503020204020204" pitchFamily="34" charset="-122"/>
              <a:ea typeface="微软雅黑" panose="020B0503020204020204" pitchFamily="34" charset="-122"/>
              <a:cs typeface="汉仪劲楷简" panose="00020600040101010101" charset="-122"/>
            </a:endParaRPr>
          </a:p>
        </p:txBody>
      </p:sp>
      <p:grpSp>
        <p:nvGrpSpPr>
          <p:cNvPr id="82" name="组合 81"/>
          <p:cNvGrpSpPr/>
          <p:nvPr/>
        </p:nvGrpSpPr>
        <p:grpSpPr>
          <a:xfrm>
            <a:off x="4377808" y="1356938"/>
            <a:ext cx="5380981" cy="460375"/>
            <a:chOff x="4190632" y="1356938"/>
            <a:chExt cx="5380981" cy="460375"/>
          </a:xfrm>
        </p:grpSpPr>
        <p:cxnSp>
          <p:nvCxnSpPr>
            <p:cNvPr id="79" name="直接连接符 78"/>
            <p:cNvCxnSpPr/>
            <p:nvPr/>
          </p:nvCxnSpPr>
          <p:spPr>
            <a:xfrm>
              <a:off x="4190632" y="1581150"/>
              <a:ext cx="1247591"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sp>
          <p:nvSpPr>
            <p:cNvPr id="80" name="文本框 79"/>
            <p:cNvSpPr txBox="1"/>
            <p:nvPr/>
          </p:nvSpPr>
          <p:spPr>
            <a:xfrm>
              <a:off x="5505175" y="1356938"/>
              <a:ext cx="2800625" cy="460375"/>
            </a:xfrm>
            <a:prstGeom prst="rect">
              <a:avLst/>
            </a:prstGeom>
            <a:noFill/>
          </p:spPr>
          <p:txBody>
            <a:bodyPr wrap="square" rtlCol="0">
              <a:spAutoFit/>
            </a:bodyPr>
            <a:lstStyle/>
            <a:p>
              <a:pPr algn="dist"/>
              <a:r>
                <a:rPr lang="en-US" altLang="zh-CN" sz="2400" dirty="0">
                  <a:ln w="6350">
                    <a:noFill/>
                  </a:ln>
                  <a:solidFill>
                    <a:schemeClr val="tx1">
                      <a:lumMod val="75000"/>
                      <a:lumOff val="25000"/>
                    </a:schemeClr>
                  </a:solidFill>
                  <a:latin typeface="微软雅黑" panose="020B0503020204020204" pitchFamily="34" charset="-122"/>
                  <a:ea typeface="微软雅黑" panose="020B0503020204020204" pitchFamily="34" charset="-122"/>
                </a:rPr>
                <a:t>2026</a:t>
              </a:r>
              <a:r>
                <a:rPr lang="zh-CN" altLang="en-US" sz="2400" dirty="0">
                  <a:ln w="6350">
                    <a:noFill/>
                  </a:ln>
                  <a:solidFill>
                    <a:schemeClr val="tx1">
                      <a:lumMod val="75000"/>
                      <a:lumOff val="25000"/>
                    </a:schemeClr>
                  </a:solidFill>
                  <a:latin typeface="微软雅黑" panose="020B0503020204020204" pitchFamily="34" charset="-122"/>
                  <a:ea typeface="微软雅黑" panose="020B0503020204020204" pitchFamily="34" charset="-122"/>
                </a:rPr>
                <a:t>年全国质量月</a:t>
              </a:r>
              <a:endParaRPr lang="zh-CN" altLang="en-US" sz="2400"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1" name="直接连接符 80"/>
            <p:cNvCxnSpPr/>
            <p:nvPr/>
          </p:nvCxnSpPr>
          <p:spPr>
            <a:xfrm>
              <a:off x="8324022" y="1581150"/>
              <a:ext cx="1247591" cy="0"/>
            </a:xfrm>
            <a:prstGeom prst="line">
              <a:avLst/>
            </a:prstGeom>
            <a:ln w="19050">
              <a:solidFill>
                <a:srgbClr val="F2AF1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9000">
        <p15:prstTrans prst="airplane"/>
      </p:transition>
    </mc:Choice>
    <mc:Fallback>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inVertical)">
                                      <p:cBhvr>
                                        <p:cTn id="7" dur="750"/>
                                        <p:tgtEl>
                                          <p:spTgt spid="56"/>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right)">
                                      <p:cBhvr>
                                        <p:cTn id="11" dur="750"/>
                                        <p:tgtEl>
                                          <p:spTgt spid="77"/>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750"/>
                                        <p:tgtEl>
                                          <p:spTgt spid="33"/>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750"/>
                                        <p:tgtEl>
                                          <p:spTgt spid="76"/>
                                        </p:tgtEl>
                                      </p:cBhvr>
                                    </p:animEffect>
                                    <p:anim calcmode="lin" valueType="num">
                                      <p:cBhvr>
                                        <p:cTn id="20" dur="750" fill="hold"/>
                                        <p:tgtEl>
                                          <p:spTgt spid="76"/>
                                        </p:tgtEl>
                                        <p:attrNameLst>
                                          <p:attrName>ppt_x</p:attrName>
                                        </p:attrNameLst>
                                      </p:cBhvr>
                                      <p:tavLst>
                                        <p:tav tm="0">
                                          <p:val>
                                            <p:strVal val="#ppt_x"/>
                                          </p:val>
                                        </p:tav>
                                        <p:tav tm="100000">
                                          <p:val>
                                            <p:strVal val="#ppt_x"/>
                                          </p:val>
                                        </p:tav>
                                      </p:tavLst>
                                    </p:anim>
                                    <p:anim calcmode="lin" valueType="num">
                                      <p:cBhvr>
                                        <p:cTn id="21" dur="750" fill="hold"/>
                                        <p:tgtEl>
                                          <p:spTgt spid="76"/>
                                        </p:tgtEl>
                                        <p:attrNameLst>
                                          <p:attrName>ppt_y</p:attrName>
                                        </p:attrNameLst>
                                      </p:cBhvr>
                                      <p:tavLst>
                                        <p:tav tm="0">
                                          <p:val>
                                            <p:strVal val="#ppt_y+.1"/>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additive="base">
                                        <p:cTn id="24" dur="750" fill="hold"/>
                                        <p:tgtEl>
                                          <p:spTgt spid="60"/>
                                        </p:tgtEl>
                                        <p:attrNameLst>
                                          <p:attrName>ppt_x</p:attrName>
                                        </p:attrNameLst>
                                      </p:cBhvr>
                                      <p:tavLst>
                                        <p:tav tm="0">
                                          <p:val>
                                            <p:strVal val="1+#ppt_w/2"/>
                                          </p:val>
                                        </p:tav>
                                        <p:tav tm="100000">
                                          <p:val>
                                            <p:strVal val="#ppt_x"/>
                                          </p:val>
                                        </p:tav>
                                      </p:tavLst>
                                    </p:anim>
                                    <p:anim calcmode="lin" valueType="num">
                                      <p:cBhvr additive="base">
                                        <p:cTn id="25" dur="750" fill="hold"/>
                                        <p:tgtEl>
                                          <p:spTgt spid="60"/>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53" presetClass="entr" presetSubtype="16"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750" fill="hold"/>
                                        <p:tgtEl>
                                          <p:spTgt spid="63"/>
                                        </p:tgtEl>
                                        <p:attrNameLst>
                                          <p:attrName>ppt_w</p:attrName>
                                        </p:attrNameLst>
                                      </p:cBhvr>
                                      <p:tavLst>
                                        <p:tav tm="0">
                                          <p:val>
                                            <p:fltVal val="0"/>
                                          </p:val>
                                        </p:tav>
                                        <p:tav tm="100000">
                                          <p:val>
                                            <p:strVal val="#ppt_w"/>
                                          </p:val>
                                        </p:tav>
                                      </p:tavLst>
                                    </p:anim>
                                    <p:anim calcmode="lin" valueType="num">
                                      <p:cBhvr>
                                        <p:cTn id="30" dur="750" fill="hold"/>
                                        <p:tgtEl>
                                          <p:spTgt spid="63"/>
                                        </p:tgtEl>
                                        <p:attrNameLst>
                                          <p:attrName>ppt_h</p:attrName>
                                        </p:attrNameLst>
                                      </p:cBhvr>
                                      <p:tavLst>
                                        <p:tav tm="0">
                                          <p:val>
                                            <p:fltVal val="0"/>
                                          </p:val>
                                        </p:tav>
                                        <p:tav tm="100000">
                                          <p:val>
                                            <p:strVal val="#ppt_h"/>
                                          </p:val>
                                        </p:tav>
                                      </p:tavLst>
                                    </p:anim>
                                    <p:animEffect transition="in" filter="fade">
                                      <p:cBhvr>
                                        <p:cTn id="31" dur="750"/>
                                        <p:tgtEl>
                                          <p:spTgt spid="63"/>
                                        </p:tgtEl>
                                      </p:cBhvr>
                                    </p:animEffect>
                                  </p:childTnLst>
                                </p:cTn>
                              </p:par>
                              <p:par>
                                <p:cTn id="32" presetID="53" presetClass="entr" presetSubtype="16" fill="hold" nodeType="withEffect">
                                  <p:stCondLst>
                                    <p:cond delay="250"/>
                                  </p:stCondLst>
                                  <p:childTnLst>
                                    <p:set>
                                      <p:cBhvr>
                                        <p:cTn id="33" dur="1" fill="hold">
                                          <p:stCondLst>
                                            <p:cond delay="0"/>
                                          </p:stCondLst>
                                        </p:cTn>
                                        <p:tgtEl>
                                          <p:spTgt spid="69"/>
                                        </p:tgtEl>
                                        <p:attrNameLst>
                                          <p:attrName>style.visibility</p:attrName>
                                        </p:attrNameLst>
                                      </p:cBhvr>
                                      <p:to>
                                        <p:strVal val="visible"/>
                                      </p:to>
                                    </p:set>
                                    <p:anim calcmode="lin" valueType="num">
                                      <p:cBhvr>
                                        <p:cTn id="34" dur="750" fill="hold"/>
                                        <p:tgtEl>
                                          <p:spTgt spid="69"/>
                                        </p:tgtEl>
                                        <p:attrNameLst>
                                          <p:attrName>ppt_w</p:attrName>
                                        </p:attrNameLst>
                                      </p:cBhvr>
                                      <p:tavLst>
                                        <p:tav tm="0">
                                          <p:val>
                                            <p:fltVal val="0"/>
                                          </p:val>
                                        </p:tav>
                                        <p:tav tm="100000">
                                          <p:val>
                                            <p:strVal val="#ppt_w"/>
                                          </p:val>
                                        </p:tav>
                                      </p:tavLst>
                                    </p:anim>
                                    <p:anim calcmode="lin" valueType="num">
                                      <p:cBhvr>
                                        <p:cTn id="35" dur="750" fill="hold"/>
                                        <p:tgtEl>
                                          <p:spTgt spid="69"/>
                                        </p:tgtEl>
                                        <p:attrNameLst>
                                          <p:attrName>ppt_h</p:attrName>
                                        </p:attrNameLst>
                                      </p:cBhvr>
                                      <p:tavLst>
                                        <p:tav tm="0">
                                          <p:val>
                                            <p:fltVal val="0"/>
                                          </p:val>
                                        </p:tav>
                                        <p:tav tm="100000">
                                          <p:val>
                                            <p:strVal val="#ppt_h"/>
                                          </p:val>
                                        </p:tav>
                                      </p:tavLst>
                                    </p:anim>
                                    <p:animEffect transition="in" filter="fade">
                                      <p:cBhvr>
                                        <p:cTn id="36" dur="750"/>
                                        <p:tgtEl>
                                          <p:spTgt spid="69"/>
                                        </p:tgtEl>
                                      </p:cBhvr>
                                    </p:animEffect>
                                  </p:childTnLst>
                                </p:cTn>
                              </p:par>
                            </p:childTnLst>
                          </p:cTn>
                        </p:par>
                        <p:par>
                          <p:cTn id="37" fill="hold">
                            <p:stCondLst>
                              <p:cond delay="5000"/>
                            </p:stCondLst>
                            <p:childTnLst>
                              <p:par>
                                <p:cTn id="38" presetID="22" presetClass="entr" presetSubtype="8" fill="hold" grpId="0"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left)">
                                      <p:cBhvr>
                                        <p:cTn id="40" dur="750"/>
                                        <p:tgtEl>
                                          <p:spTgt spid="68"/>
                                        </p:tgtEl>
                                      </p:cBhvr>
                                    </p:animEffect>
                                  </p:childTnLst>
                                </p:cTn>
                              </p:par>
                            </p:childTnLst>
                          </p:cTn>
                        </p:par>
                        <p:par>
                          <p:cTn id="41" fill="hold">
                            <p:stCondLst>
                              <p:cond delay="6000"/>
                            </p:stCondLst>
                            <p:childTnLst>
                              <p:par>
                                <p:cTn id="42" presetID="2" presetClass="entr" presetSubtype="2"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additive="base">
                                        <p:cTn id="44" dur="750" fill="hold"/>
                                        <p:tgtEl>
                                          <p:spTgt spid="72"/>
                                        </p:tgtEl>
                                        <p:attrNameLst>
                                          <p:attrName>ppt_x</p:attrName>
                                        </p:attrNameLst>
                                      </p:cBhvr>
                                      <p:tavLst>
                                        <p:tav tm="0">
                                          <p:val>
                                            <p:strVal val="1+#ppt_w/2"/>
                                          </p:val>
                                        </p:tav>
                                        <p:tav tm="100000">
                                          <p:val>
                                            <p:strVal val="#ppt_x"/>
                                          </p:val>
                                        </p:tav>
                                      </p:tavLst>
                                    </p:anim>
                                    <p:anim calcmode="lin" valueType="num">
                                      <p:cBhvr additive="base">
                                        <p:cTn id="45" dur="750" fill="hold"/>
                                        <p:tgtEl>
                                          <p:spTgt spid="72"/>
                                        </p:tgtEl>
                                        <p:attrNameLst>
                                          <p:attrName>ppt_y</p:attrName>
                                        </p:attrNameLst>
                                      </p:cBhvr>
                                      <p:tavLst>
                                        <p:tav tm="0">
                                          <p:val>
                                            <p:strVal val="#ppt_y"/>
                                          </p:val>
                                        </p:tav>
                                        <p:tav tm="100000">
                                          <p:val>
                                            <p:strVal val="#ppt_y"/>
                                          </p:val>
                                        </p:tav>
                                      </p:tavLst>
                                    </p:anim>
                                  </p:childTnLst>
                                </p:cTn>
                              </p:par>
                            </p:childTnLst>
                          </p:cTn>
                        </p:par>
                        <p:par>
                          <p:cTn id="46" fill="hold">
                            <p:stCondLst>
                              <p:cond delay="7000"/>
                            </p:stCondLst>
                            <p:childTnLst>
                              <p:par>
                                <p:cTn id="47" presetID="47"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750"/>
                                        <p:tgtEl>
                                          <p:spTgt spid="82"/>
                                        </p:tgtEl>
                                      </p:cBhvr>
                                    </p:animEffect>
                                    <p:anim calcmode="lin" valueType="num">
                                      <p:cBhvr>
                                        <p:cTn id="50" dur="750" fill="hold"/>
                                        <p:tgtEl>
                                          <p:spTgt spid="82"/>
                                        </p:tgtEl>
                                        <p:attrNameLst>
                                          <p:attrName>ppt_x</p:attrName>
                                        </p:attrNameLst>
                                      </p:cBhvr>
                                      <p:tavLst>
                                        <p:tav tm="0">
                                          <p:val>
                                            <p:strVal val="#ppt_x"/>
                                          </p:val>
                                        </p:tav>
                                        <p:tav tm="100000">
                                          <p:val>
                                            <p:strVal val="#ppt_x"/>
                                          </p:val>
                                        </p:tav>
                                      </p:tavLst>
                                    </p:anim>
                                    <p:anim calcmode="lin" valueType="num">
                                      <p:cBhvr>
                                        <p:cTn id="51" dur="75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8" grpId="0" animBg="1"/>
      <p:bldP spid="72" grpId="0"/>
      <p:bldP spid="77" grpId="0"/>
    </p:bldLst>
  </p:timing>
</p:sld>
</file>

<file path=ppt/tags/tag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2.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63.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64.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65.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66.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67.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68.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69.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0.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1.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2.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3.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4.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5.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6.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7.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8.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79.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0.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1.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2.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3.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4.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5.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6.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7.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8.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89.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0.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1.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2.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3.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4.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5.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6.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7.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8.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99.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100.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101.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102.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103.xml><?xml version="1.0" encoding="utf-8"?>
<p:tagLst xmlns:p="http://schemas.openxmlformats.org/presentationml/2006/main">
  <p:tag name="KSO_WM_DIAGRAM_VIRTUALLY_FRAME" val="{&quot;height&quot;:235.46212598425194,&quot;left&quot;:23.783622047244094,&quot;top&quot;:211.1428346456693,&quot;width&quot;:913.2163779527558}"/>
</p:tagLst>
</file>

<file path=ppt/tags/tag104.xml><?xml version="1.0" encoding="utf-8"?>
<p:tagLst xmlns:p="http://schemas.openxmlformats.org/presentationml/2006/main">
  <p:tag name="KSO_WM_BEAUTIFY_FLAG" val="#wm#"/>
  <p:tag name="KSO_WM_TEMPLATE_CATEGORY" val="custom"/>
  <p:tag name="KSO_WM_TEMPLATE_INDEX" val="20205176"/>
</p:tagLst>
</file>

<file path=ppt/tags/tag105.xml><?xml version="1.0" encoding="utf-8"?>
<p:tagLst xmlns:p="http://schemas.openxmlformats.org/presentationml/2006/main">
  <p:tag name="KSO_WM_TEMPLATE_CATEGORY" val="diagram"/>
  <p:tag name="KSO_WM_TEMPLATE_INDEX" val="160568"/>
  <p:tag name="KSO_WM_TAG_VERSION" val="1.0"/>
  <p:tag name="KSO_WM_BEAUTIFY_FLAG" val="#wm#"/>
  <p:tag name="KSO_WM_UNIT_TYPE" val="l_h_f"/>
  <p:tag name="KSO_WM_UNIT_INDEX" val="1_1_1"/>
  <p:tag name="KSO_WM_UNIT_ID" val="diagram160568_4*l_h_f*1_1_1"/>
  <p:tag name="KSO_WM_UNIT_CLEAR" val="1"/>
  <p:tag name="KSO_WM_UNIT_LAYERLEVEL" val="1_1_1"/>
  <p:tag name="KSO_WM_UNIT_VALUE" val="90"/>
  <p:tag name="KSO_WM_UNIT_HIGHLIGHT" val="0"/>
  <p:tag name="KSO_WM_UNIT_COMPATIBLE" val="0"/>
  <p:tag name="KSO_WM_UNIT_PRESET_TEXT_INDEX" val="4"/>
  <p:tag name="KSO_WM_UNIT_PRESET_TEXT_LEN" val="100"/>
  <p:tag name="KSO_WM_DIAGRAM_GROUP_CODE" val="l1-1"/>
  <p:tag name="KSO_WM_UNIT_TEXT_FILL_FORE_SCHEMECOLOR_INDEX_BRIGHTNESS" val="0"/>
  <p:tag name="KSO_WM_UNIT_TEXT_FILL_FORE_SCHEMECOLOR_INDEX" val="13"/>
  <p:tag name="KSO_WM_UNIT_TEXT_FILL_TYPE" val="1"/>
  <p:tag name="KSO_WM_UNIT_USESOURCEFORMAT_APPLY" val="1"/>
  <p:tag name="KSO_WM_DIAGRAM_VIRTUALLY_FRAME" val="{&quot;height&quot;:176.11763779527558,&quot;left&quot;:75.2948031496063,&quot;top&quot;:214.76464566929135,&quot;width&quot;:824.4103937007874}"/>
</p:tagLst>
</file>

<file path=ppt/tags/tag106.xml><?xml version="1.0" encoding="utf-8"?>
<p:tagLst xmlns:p="http://schemas.openxmlformats.org/presentationml/2006/main">
  <p:tag name="KSO_WM_TEMPLATE_CATEGORY" val="diagram"/>
  <p:tag name="KSO_WM_TEMPLATE_INDEX" val="160568"/>
  <p:tag name="KSO_WM_TAG_VERSION" val="1.0"/>
  <p:tag name="KSO_WM_BEAUTIFY_FLAG" val="#wm#"/>
  <p:tag name="KSO_WM_UNIT_TYPE" val="l_h_f"/>
  <p:tag name="KSO_WM_UNIT_INDEX" val="1_1_1"/>
  <p:tag name="KSO_WM_UNIT_ID" val="diagram160568_4*l_h_f*1_1_1"/>
  <p:tag name="KSO_WM_UNIT_CLEAR" val="1"/>
  <p:tag name="KSO_WM_UNIT_LAYERLEVEL" val="1_1_1"/>
  <p:tag name="KSO_WM_UNIT_VALUE" val="90"/>
  <p:tag name="KSO_WM_UNIT_HIGHLIGHT" val="0"/>
  <p:tag name="KSO_WM_UNIT_COMPATIBLE" val="0"/>
  <p:tag name="KSO_WM_UNIT_PRESET_TEXT_INDEX" val="4"/>
  <p:tag name="KSO_WM_UNIT_PRESET_TEXT_LEN" val="100"/>
  <p:tag name="KSO_WM_DIAGRAM_GROUP_CODE" val="l1-1"/>
  <p:tag name="KSO_WM_UNIT_TEXT_FILL_FORE_SCHEMECOLOR_INDEX_BRIGHTNESS" val="0"/>
  <p:tag name="KSO_WM_UNIT_TEXT_FILL_FORE_SCHEMECOLOR_INDEX" val="13"/>
  <p:tag name="KSO_WM_UNIT_TEXT_FILL_TYPE" val="1"/>
  <p:tag name="KSO_WM_UNIT_USESOURCEFORMAT_APPLY" val="1"/>
  <p:tag name="KSO_WM_DIAGRAM_VIRTUALLY_FRAME" val="{&quot;height&quot;:176.11763779527558,&quot;left&quot;:75.2948031496063,&quot;top&quot;:214.76464566929135,&quot;width&quot;:824.4103937007874}"/>
</p:tagLst>
</file>

<file path=ppt/tags/tag107.xml><?xml version="1.0" encoding="utf-8"?>
<p:tagLst xmlns:p="http://schemas.openxmlformats.org/presentationml/2006/main">
  <p:tag name="KSO_WM_UNIT_PLACING_PICTURE_USER_VIEWPORT" val="{&quot;height&quot;:490,&quot;width&quot;:4694}"/>
</p:tagLst>
</file>

<file path=ppt/tags/tag108.xml><?xml version="1.0" encoding="utf-8"?>
<p:tagLst xmlns:p="http://schemas.openxmlformats.org/presentationml/2006/main">
  <p:tag name="KSO_WM_BEAUTIFY_FLAG" val="#wm#"/>
  <p:tag name="KSO_WM_TEMPLATE_CATEGORY" val="custom"/>
  <p:tag name="KSO_WM_TEMPLATE_INDEX" val="20205176"/>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160564_2*n_h_i*1_1_1"/>
  <p:tag name="KSO_WM_TEMPLATE_CATEGORY" val="diagram"/>
  <p:tag name="KSO_WM_TEMPLATE_INDEX" val="160564"/>
  <p:tag name="KSO_WM_UNIT_LAYERLEVEL" val="1_1_1"/>
  <p:tag name="KSO_WM_TAG_VERSION" val="1.0"/>
  <p:tag name="KSO_WM_BEAUTIFY_FLAG" val="#wm#"/>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160564_2*n_h_i*1_1_1"/>
  <p:tag name="KSO_WM_TEMPLATE_CATEGORY" val="diagram"/>
  <p:tag name="KSO_WM_TEMPLATE_INDEX" val="160564"/>
  <p:tag name="KSO_WM_UNIT_LAYERLEVEL" val="1_1_1"/>
  <p:tag name="KSO_WM_TAG_VERSION" val="1.0"/>
  <p:tag name="KSO_WM_BEAUTIFY_FLAG" val="#wm#"/>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160564_2*n_h_i*1_1_1"/>
  <p:tag name="KSO_WM_TEMPLATE_CATEGORY" val="diagram"/>
  <p:tag name="KSO_WM_TEMPLATE_INDEX" val="160564"/>
  <p:tag name="KSO_WM_UNIT_LAYERLEVEL" val="1_1_1"/>
  <p:tag name="KSO_WM_TAG_VERSION" val="1.0"/>
  <p:tag name="KSO_WM_BEAUTIFY_FLAG" val="#wm#"/>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112.xml><?xml version="1.0" encoding="utf-8"?>
<p:tagLst xmlns:p="http://schemas.openxmlformats.org/presentationml/2006/main">
  <p:tag name="KSO_WM_BEAUTIFY_FLAG" val="#wm#"/>
  <p:tag name="KSO_WM_TEMPLATE_CATEGORY" val="custom"/>
  <p:tag name="KSO_WM_TEMPLATE_INDEX" val="20205176"/>
</p:tagLst>
</file>

<file path=ppt/tags/tag113.xml><?xml version="1.0" encoding="utf-8"?>
<p:tagLst xmlns:p="http://schemas.openxmlformats.org/presentationml/2006/main">
  <p:tag name="KSO_WM_BEAUTIFY_FLAG" val="#wm#"/>
  <p:tag name="KSO_WM_TEMPLATE_CATEGORY" val="custom"/>
  <p:tag name="KSO_WM_TEMPLATE_INDEX" val="20205176"/>
</p:tagLst>
</file>

<file path=ppt/tags/tag114.xml><?xml version="1.0" encoding="utf-8"?>
<p:tagLst xmlns:p="http://schemas.openxmlformats.org/presentationml/2006/main">
  <p:tag name="KSO_WM_BEAUTIFY_FLAG" val="#wm#"/>
  <p:tag name="KSO_WM_TEMPLATE_CATEGORY" val="custom"/>
  <p:tag name="KSO_WM_TEMPLATE_INDEX" val="20205176"/>
</p:tagLst>
</file>

<file path=ppt/tags/tag115.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16.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17.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18.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19.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0.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1.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2.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3.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4.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5.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6.xml><?xml version="1.0" encoding="utf-8"?>
<p:tagLst xmlns:p="http://schemas.openxmlformats.org/presentationml/2006/main">
  <p:tag name="KSO_WM_DIAGRAM_VIRTUALLY_FRAME" val="{&quot;height&quot;:298.9477952755906,&quot;left&quot;:68.29653543307087,&quot;top&quot;:153.9871653543307,&quot;width&quot;:815.9200787401575}"/>
</p:tagLst>
</file>

<file path=ppt/tags/tag127.xml><?xml version="1.0" encoding="utf-8"?>
<p:tagLst xmlns:p="http://schemas.openxmlformats.org/presentationml/2006/main">
  <p:tag name="KSO_WM_BEAUTIFY_FLAG" val="#wm#"/>
  <p:tag name="KSO_WM_TEMPLATE_CATEGORY" val="custom"/>
  <p:tag name="KSO_WM_TEMPLATE_INDEX" val="20205176"/>
</p:tagLst>
</file>

<file path=ppt/tags/tag128.xml><?xml version="1.0" encoding="utf-8"?>
<p:tagLst xmlns:p="http://schemas.openxmlformats.org/presentationml/2006/main">
  <p:tag name="KSO_WM_BEAUTIFY_FLAG" val="#wm#"/>
  <p:tag name="KSO_WM_TEMPLATE_CATEGORY" val="custom"/>
  <p:tag name="KSO_WM_TEMPLATE_INDEX" val="20205176"/>
</p:tagLst>
</file>

<file path=ppt/tags/tag129.xml><?xml version="1.0" encoding="utf-8"?>
<p:tagLst xmlns:p="http://schemas.openxmlformats.org/presentationml/2006/main">
  <p:tag name="KSO_WM_BEAUTIFY_FLAG" val="#wm#"/>
  <p:tag name="KSO_WM_TEMPLATE_CATEGORY" val="custom"/>
  <p:tag name="KSO_WM_TEMPLATE_INDEX" val="20205176"/>
</p:tagLst>
</file>

<file path=ppt/tags/tag130.xml><?xml version="1.0" encoding="utf-8"?>
<p:tagLst xmlns:p="http://schemas.openxmlformats.org/presentationml/2006/main">
  <p:tag name="KSO_WM_BEAUTIFY_FLAG" val="#wm#"/>
  <p:tag name="KSO_WM_TEMPLATE_CATEGORY" val="custom"/>
  <p:tag name="KSO_WM_TEMPLATE_INDEX" val="20205176"/>
</p:tagLst>
</file>

<file path=ppt/tags/tag131.xml><?xml version="1.0" encoding="utf-8"?>
<p:tagLst xmlns:p="http://schemas.openxmlformats.org/presentationml/2006/main">
  <p:tag name="KSO_WM_BEAUTIFY_FLAG" val="#wm#"/>
  <p:tag name="KSO_WM_TEMPLATE_CATEGORY" val="custom"/>
  <p:tag name="KSO_WM_TEMPLATE_INDEX" val="20205176"/>
</p:tagLst>
</file>

<file path=ppt/tags/tag132.xml><?xml version="1.0" encoding="utf-8"?>
<p:tagLst xmlns:p="http://schemas.openxmlformats.org/presentationml/2006/main">
  <p:tag name="KSO_WM_BEAUTIFY_FLAG" val="#wm#"/>
  <p:tag name="KSO_WM_TEMPLATE_CATEGORY" val="custom"/>
  <p:tag name="KSO_WM_TEMPLATE_INDEX" val="20205176"/>
</p:tagLst>
</file>

<file path=ppt/tags/tag133.xml><?xml version="1.0" encoding="utf-8"?>
<p:tagLst xmlns:p="http://schemas.openxmlformats.org/presentationml/2006/main">
  <p:tag name="KSO_WM_BEAUTIFY_FLAG" val="#wm#"/>
  <p:tag name="KSO_WM_TEMPLATE_CATEGORY" val="custom"/>
  <p:tag name="KSO_WM_TEMPLATE_INDEX" val="20205176"/>
</p:tagLst>
</file>

<file path=ppt/tags/tag134.xml><?xml version="1.0" encoding="utf-8"?>
<p:tagLst xmlns:p="http://schemas.openxmlformats.org/presentationml/2006/main">
  <p:tag name="KSO_WM_BEAUTIFY_FLAG" val="#wm#"/>
  <p:tag name="KSO_WM_TEMPLATE_CATEGORY" val="custom"/>
  <p:tag name="KSO_WM_TEMPLATE_INDEX" val="20205176"/>
</p:tagLst>
</file>

<file path=ppt/tags/tag135.xml><?xml version="1.0" encoding="utf-8"?>
<p:tagLst xmlns:p="http://schemas.openxmlformats.org/presentationml/2006/main">
  <p:tag name="KSO_WM_BEAUTIFY_FLAG" val="#wm#"/>
  <p:tag name="KSO_WM_TEMPLATE_CATEGORY" val="custom"/>
  <p:tag name="KSO_WM_TEMPLATE_INDEX" val="20205176"/>
</p:tagLst>
</file>

<file path=ppt/tags/tag136.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37.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38.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39.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0.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1.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2.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3.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4.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5.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6.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7.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8.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49.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0.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1.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2.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3.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4.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5.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6.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7.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8.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59.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0.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1.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2.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3.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4.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5.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6.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7.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8.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69.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0.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1.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2.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3.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4.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5.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6.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7.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8.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79.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0.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1.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2.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3.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4.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5.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6.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7.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8.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89.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0.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1.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2.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3.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4.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5.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6.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7.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8.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199.xml><?xml version="1.0" encoding="utf-8"?>
<p:tagLst xmlns:p="http://schemas.openxmlformats.org/presentationml/2006/main">
  <p:tag name="KSO_WM_DIAGRAM_VIRTUALLY_FRAME" val="{&quot;height&quot;:556.486929133858,&quot;left&quot;:9.298031496062993,&quot;top&quot;:15.668582677165386,&quot;width&quot;:950.701968503937}"/>
</p:tagLst>
</file>

<file path=ppt/tags/tag200.xml><?xml version="1.0" encoding="utf-8"?>
<p:tagLst xmlns:p="http://schemas.openxmlformats.org/presentationml/2006/main">
  <p:tag name="KSO_WM_DIAGRAM_VIRTUALLY_FRAME" val="{&quot;height&quot;:613.0469291338582,&quot;left&quot;:73.37196850393698,&quot;top&quot;:62.29307086614172,&quot;width&quot;:810.15}"/>
</p:tagLst>
</file>

<file path=ppt/tags/tag201.xml><?xml version="1.0" encoding="utf-8"?>
<p:tagLst xmlns:p="http://schemas.openxmlformats.org/presentationml/2006/main">
  <p:tag name="KSO_WM_DIAGRAM_VIRTUALLY_FRAME" val="{&quot;height&quot;:613.0469291338582,&quot;left&quot;:73.37196850393698,&quot;top&quot;:62.29307086614172,&quot;width&quot;:810.15}"/>
</p:tagLst>
</file>

<file path=ppt/tags/tag202.xml><?xml version="1.0" encoding="utf-8"?>
<p:tagLst xmlns:p="http://schemas.openxmlformats.org/presentationml/2006/main">
  <p:tag name="KSO_WM_DIAGRAM_VIRTUALLY_FRAME" val="{&quot;height&quot;:613.0469291338582,&quot;left&quot;:73.37196850393698,&quot;top&quot;:62.29307086614172,&quot;width&quot;:810.15}"/>
</p:tagLst>
</file>

<file path=ppt/tags/tag203.xml><?xml version="1.0" encoding="utf-8"?>
<p:tagLst xmlns:p="http://schemas.openxmlformats.org/presentationml/2006/main">
  <p:tag name="KSO_WM_DIAGRAM_VIRTUALLY_FRAME" val="{&quot;height&quot;:613.0469291338582,&quot;left&quot;:73.37196850393698,&quot;top&quot;:62.29307086614172,&quot;width&quot;:810.15}"/>
</p:tagLst>
</file>

<file path=ppt/tags/tag204.xml><?xml version="1.0" encoding="utf-8"?>
<p:tagLst xmlns:p="http://schemas.openxmlformats.org/presentationml/2006/main">
  <p:tag name="KSO_WM_DIAGRAM_VIRTUALLY_FRAME" val="{&quot;height&quot;:613.0469291338582,&quot;left&quot;:73.37196850393698,&quot;top&quot;:62.29307086614172,&quot;width&quot;:810.15}"/>
</p:tagLst>
</file>

<file path=ppt/tags/tag205.xml><?xml version="1.0" encoding="utf-8"?>
<p:tagLst xmlns:p="http://schemas.openxmlformats.org/presentationml/2006/main">
  <p:tag name="KSO_WM_DIAGRAM_VIRTUALLY_FRAME" val="{&quot;height&quot;:613.0469291338582,&quot;left&quot;:73.37196850393698,&quot;top&quot;:62.29307086614172,&quot;width&quot;:810.15}"/>
</p:tagLst>
</file>

<file path=ppt/tags/tag206.xml><?xml version="1.0" encoding="utf-8"?>
<p:tagLst xmlns:p="http://schemas.openxmlformats.org/presentationml/2006/main">
  <p:tag name="KSO_WM_DIAGRAM_VIRTUALLY_FRAME" val="{&quot;height&quot;:613.0469291338582,&quot;left&quot;:73.37196850393698,&quot;top&quot;:62.29307086614172,&quot;width&quot;:810.15}"/>
</p:tagLst>
</file>

<file path=ppt/tags/tag207.xml><?xml version="1.0" encoding="utf-8"?>
<p:tagLst xmlns:p="http://schemas.openxmlformats.org/presentationml/2006/main">
  <p:tag name="KSO_WM_DIAGRAM_VIRTUALLY_FRAME" val="{&quot;height&quot;:613.0469291338582,&quot;left&quot;:73.37196850393698,&quot;top&quot;:62.29307086614172,&quot;width&quot;:810.15}"/>
</p:tagLst>
</file>

<file path=ppt/tags/tag208.xml><?xml version="1.0" encoding="utf-8"?>
<p:tagLst xmlns:p="http://schemas.openxmlformats.org/presentationml/2006/main">
  <p:tag name="KSO_WM_DIAGRAM_VIRTUALLY_FRAME" val="{&quot;height&quot;:613.0469291338582,&quot;left&quot;:73.37196850393698,&quot;top&quot;:62.29307086614172,&quot;width&quot;:810.15}"/>
</p:tagLst>
</file>

<file path=ppt/tags/tag209.xml><?xml version="1.0" encoding="utf-8"?>
<p:tagLst xmlns:p="http://schemas.openxmlformats.org/presentationml/2006/main">
  <p:tag name="KSO_WM_DIAGRAM_VIRTUALLY_FRAME" val="{&quot;height&quot;:613.0469291338582,&quot;left&quot;:73.37196850393698,&quot;top&quot;:62.29307086614172,&quot;width&quot;:810.15}"/>
</p:tagLst>
</file>

<file path=ppt/tags/tag210.xml><?xml version="1.0" encoding="utf-8"?>
<p:tagLst xmlns:p="http://schemas.openxmlformats.org/presentationml/2006/main">
  <p:tag name="KSO_WM_DIAGRAM_VIRTUALLY_FRAME" val="{&quot;height&quot;:613.0469291338582,&quot;left&quot;:73.37196850393698,&quot;top&quot;:62.29307086614172,&quot;width&quot;:810.15}"/>
</p:tagLst>
</file>

<file path=ppt/tags/tag211.xml><?xml version="1.0" encoding="utf-8"?>
<p:tagLst xmlns:p="http://schemas.openxmlformats.org/presentationml/2006/main">
  <p:tag name="KSO_WM_DIAGRAM_VIRTUALLY_FRAME" val="{&quot;height&quot;:613.0469291338582,&quot;left&quot;:73.37196850393698,&quot;top&quot;:62.29307086614172,&quot;width&quot;:810.15}"/>
</p:tagLst>
</file>

<file path=ppt/tags/tag212.xml><?xml version="1.0" encoding="utf-8"?>
<p:tagLst xmlns:p="http://schemas.openxmlformats.org/presentationml/2006/main">
  <p:tag name="KSO_WM_DIAGRAM_VIRTUALLY_FRAME" val="{&quot;height&quot;:613.0469291338582,&quot;left&quot;:73.37196850393698,&quot;top&quot;:62.29307086614172,&quot;width&quot;:810.15}"/>
</p:tagLst>
</file>

<file path=ppt/tags/tag213.xml><?xml version="1.0" encoding="utf-8"?>
<p:tagLst xmlns:p="http://schemas.openxmlformats.org/presentationml/2006/main">
  <p:tag name="KSO_WM_DIAGRAM_VIRTUALLY_FRAME" val="{&quot;height&quot;:613.0469291338582,&quot;left&quot;:73.37196850393698,&quot;top&quot;:62.29307086614172,&quot;width&quot;:810.15}"/>
</p:tagLst>
</file>

<file path=ppt/tags/tag214.xml><?xml version="1.0" encoding="utf-8"?>
<p:tagLst xmlns:p="http://schemas.openxmlformats.org/presentationml/2006/main">
  <p:tag name="KSO_WM_DIAGRAM_VIRTUALLY_FRAME" val="{&quot;height&quot;:613.0469291338582,&quot;left&quot;:73.37196850393698,&quot;top&quot;:62.29307086614172,&quot;width&quot;:810.15}"/>
</p:tagLst>
</file>

<file path=ppt/tags/tag215.xml><?xml version="1.0" encoding="utf-8"?>
<p:tagLst xmlns:p="http://schemas.openxmlformats.org/presentationml/2006/main">
  <p:tag name="KSO_WM_DIAGRAM_VIRTUALLY_FRAME" val="{&quot;height&quot;:613.0469291338582,&quot;left&quot;:73.37196850393698,&quot;top&quot;:62.29307086614172,&quot;width&quot;:810.15}"/>
</p:tagLst>
</file>

<file path=ppt/tags/tag216.xml><?xml version="1.0" encoding="utf-8"?>
<p:tagLst xmlns:p="http://schemas.openxmlformats.org/presentationml/2006/main">
  <p:tag name="KSO_WM_DIAGRAM_VIRTUALLY_FRAME" val="{&quot;height&quot;:613.0469291338582,&quot;left&quot;:73.37196850393698,&quot;top&quot;:62.29307086614172,&quot;width&quot;:810.15}"/>
</p:tagLst>
</file>

<file path=ppt/tags/tag217.xml><?xml version="1.0" encoding="utf-8"?>
<p:tagLst xmlns:p="http://schemas.openxmlformats.org/presentationml/2006/main">
  <p:tag name="KSO_WM_DIAGRAM_VIRTUALLY_FRAME" val="{&quot;height&quot;:613.0469291338582,&quot;left&quot;:73.37196850393698,&quot;top&quot;:62.29307086614172,&quot;width&quot;:810.15}"/>
</p:tagLst>
</file>

<file path=ppt/tags/tag218.xml><?xml version="1.0" encoding="utf-8"?>
<p:tagLst xmlns:p="http://schemas.openxmlformats.org/presentationml/2006/main">
  <p:tag name="KSO_WM_DIAGRAM_VIRTUALLY_FRAME" val="{&quot;height&quot;:613.0469291338582,&quot;left&quot;:73.37196850393698,&quot;top&quot;:62.29307086614172,&quot;width&quot;:810.15}"/>
</p:tagLst>
</file>

<file path=ppt/tags/tag219.xml><?xml version="1.0" encoding="utf-8"?>
<p:tagLst xmlns:p="http://schemas.openxmlformats.org/presentationml/2006/main">
  <p:tag name="KSO_WM_DIAGRAM_VIRTUALLY_FRAME" val="{&quot;height&quot;:613.0469291338582,&quot;left&quot;:73.37196850393698,&quot;top&quot;:62.29307086614172,&quot;width&quot;:810.15}"/>
</p:tagLst>
</file>

<file path=ppt/tags/tag220.xml><?xml version="1.0" encoding="utf-8"?>
<p:tagLst xmlns:p="http://schemas.openxmlformats.org/presentationml/2006/main">
  <p:tag name="KSO_WM_DIAGRAM_VIRTUALLY_FRAME" val="{&quot;height&quot;:613.0469291338582,&quot;left&quot;:73.37196850393698,&quot;top&quot;:62.29307086614172,&quot;width&quot;:810.15}"/>
</p:tagLst>
</file>

<file path=ppt/tags/tag221.xml><?xml version="1.0" encoding="utf-8"?>
<p:tagLst xmlns:p="http://schemas.openxmlformats.org/presentationml/2006/main">
  <p:tag name="KSO_WM_DIAGRAM_VIRTUALLY_FRAME" val="{&quot;height&quot;:613.0469291338582,&quot;left&quot;:73.37196850393698,&quot;top&quot;:62.29307086614172,&quot;width&quot;:810.15}"/>
</p:tagLst>
</file>

<file path=ppt/tags/tag222.xml><?xml version="1.0" encoding="utf-8"?>
<p:tagLst xmlns:p="http://schemas.openxmlformats.org/presentationml/2006/main">
  <p:tag name="KSO_WM_DIAGRAM_VIRTUALLY_FRAME" val="{&quot;height&quot;:613.0469291338582,&quot;left&quot;:73.37196850393698,&quot;top&quot;:62.29307086614172,&quot;width&quot;:810.15}"/>
</p:tagLst>
</file>

<file path=ppt/tags/tag223.xml><?xml version="1.0" encoding="utf-8"?>
<p:tagLst xmlns:p="http://schemas.openxmlformats.org/presentationml/2006/main">
  <p:tag name="KSO_WM_DIAGRAM_VIRTUALLY_FRAME" val="{&quot;height&quot;:613.0469291338582,&quot;left&quot;:73.37196850393698,&quot;top&quot;:62.29307086614172,&quot;width&quot;:810.15}"/>
</p:tagLst>
</file>

<file path=ppt/tags/tag224.xml><?xml version="1.0" encoding="utf-8"?>
<p:tagLst xmlns:p="http://schemas.openxmlformats.org/presentationml/2006/main">
  <p:tag name="KSO_WM_DIAGRAM_VIRTUALLY_FRAME" val="{&quot;height&quot;:613.0469291338582,&quot;left&quot;:73.37196850393698,&quot;top&quot;:62.29307086614172,&quot;width&quot;:810.15}"/>
</p:tagLst>
</file>

<file path=ppt/tags/tag225.xml><?xml version="1.0" encoding="utf-8"?>
<p:tagLst xmlns:p="http://schemas.openxmlformats.org/presentationml/2006/main">
  <p:tag name="KSO_WM_DIAGRAM_VIRTUALLY_FRAME" val="{&quot;height&quot;:613.0469291338582,&quot;left&quot;:73.37196850393698,&quot;top&quot;:62.29307086614172,&quot;width&quot;:810.15}"/>
</p:tagLst>
</file>

<file path=ppt/tags/tag226.xml><?xml version="1.0" encoding="utf-8"?>
<p:tagLst xmlns:p="http://schemas.openxmlformats.org/presentationml/2006/main">
  <p:tag name="KSO_WM_DIAGRAM_VIRTUALLY_FRAME" val="{&quot;height&quot;:613.0469291338582,&quot;left&quot;:73.37196850393698,&quot;top&quot;:62.29307086614172,&quot;width&quot;:810.15}"/>
</p:tagLst>
</file>

<file path=ppt/tags/tag227.xml><?xml version="1.0" encoding="utf-8"?>
<p:tagLst xmlns:p="http://schemas.openxmlformats.org/presentationml/2006/main">
  <p:tag name="KSO_WM_DIAGRAM_VIRTUALLY_FRAME" val="{&quot;height&quot;:613.0469291338582,&quot;left&quot;:73.37196850393698,&quot;top&quot;:62.29307086614172,&quot;width&quot;:810.15}"/>
</p:tagLst>
</file>

<file path=ppt/tags/tag228.xml><?xml version="1.0" encoding="utf-8"?>
<p:tagLst xmlns:p="http://schemas.openxmlformats.org/presentationml/2006/main">
  <p:tag name="KSO_WM_DIAGRAM_VIRTUALLY_FRAME" val="{&quot;height&quot;:613.0469291338582,&quot;left&quot;:73.37196850393698,&quot;top&quot;:62.29307086614172,&quot;width&quot;:810.15}"/>
</p:tagLst>
</file>

<file path=ppt/tags/tag229.xml><?xml version="1.0" encoding="utf-8"?>
<p:tagLst xmlns:p="http://schemas.openxmlformats.org/presentationml/2006/main">
  <p:tag name="KSO_WM_DIAGRAM_VIRTUALLY_FRAME" val="{&quot;height&quot;:613.0469291338582,&quot;left&quot;:73.37196850393698,&quot;top&quot;:62.29307086614172,&quot;width&quot;:810.15}"/>
</p:tagLst>
</file>

<file path=ppt/tags/tag230.xml><?xml version="1.0" encoding="utf-8"?>
<p:tagLst xmlns:p="http://schemas.openxmlformats.org/presentationml/2006/main">
  <p:tag name="KSO_WM_DIAGRAM_VIRTUALLY_FRAME" val="{&quot;height&quot;:613.0469291338582,&quot;left&quot;:73.37196850393698,&quot;top&quot;:62.29307086614172,&quot;width&quot;:810.15}"/>
</p:tagLst>
</file>

<file path=ppt/tags/tag231.xml><?xml version="1.0" encoding="utf-8"?>
<p:tagLst xmlns:p="http://schemas.openxmlformats.org/presentationml/2006/main">
  <p:tag name="KSO_WM_DIAGRAM_VIRTUALLY_FRAME" val="{&quot;height&quot;:613.0469291338582,&quot;left&quot;:73.37196850393698,&quot;top&quot;:62.29307086614172,&quot;width&quot;:810.15}"/>
</p:tagLst>
</file>

<file path=ppt/tags/tag232.xml><?xml version="1.0" encoding="utf-8"?>
<p:tagLst xmlns:p="http://schemas.openxmlformats.org/presentationml/2006/main">
  <p:tag name="KSO_WM_DIAGRAM_VIRTUALLY_FRAME" val="{&quot;height&quot;:613.0469291338582,&quot;left&quot;:73.37196850393698,&quot;top&quot;:62.29307086614172,&quot;width&quot;:810.15}"/>
</p:tagLst>
</file>

<file path=ppt/tags/tag233.xml><?xml version="1.0" encoding="utf-8"?>
<p:tagLst xmlns:p="http://schemas.openxmlformats.org/presentationml/2006/main">
  <p:tag name="KSO_WM_DIAGRAM_VIRTUALLY_FRAME" val="{&quot;height&quot;:613.0469291338582,&quot;left&quot;:73.37196850393698,&quot;top&quot;:62.29307086614172,&quot;width&quot;:810.15}"/>
</p:tagLst>
</file>

<file path=ppt/tags/tag234.xml><?xml version="1.0" encoding="utf-8"?>
<p:tagLst xmlns:p="http://schemas.openxmlformats.org/presentationml/2006/main">
  <p:tag name="KSO_WM_DIAGRAM_VIRTUALLY_FRAME" val="{&quot;height&quot;:613.0469291338582,&quot;left&quot;:73.37196850393698,&quot;top&quot;:62.29307086614172,&quot;width&quot;:810.15}"/>
</p:tagLst>
</file>

<file path=ppt/tags/tag235.xml><?xml version="1.0" encoding="utf-8"?>
<p:tagLst xmlns:p="http://schemas.openxmlformats.org/presentationml/2006/main">
  <p:tag name="KSO_WM_DIAGRAM_VIRTUALLY_FRAME" val="{&quot;height&quot;:613.0469291338582,&quot;left&quot;:73.37196850393698,&quot;top&quot;:62.29307086614172,&quot;width&quot;:810.15}"/>
</p:tagLst>
</file>

<file path=ppt/tags/tag236.xml><?xml version="1.0" encoding="utf-8"?>
<p:tagLst xmlns:p="http://schemas.openxmlformats.org/presentationml/2006/main">
  <p:tag name="KSO_WM_DIAGRAM_VIRTUALLY_FRAME" val="{&quot;height&quot;:613.0469291338582,&quot;left&quot;:73.37196850393698,&quot;top&quot;:62.29307086614172,&quot;width&quot;:810.15}"/>
</p:tagLst>
</file>

<file path=ppt/tags/tag237.xml><?xml version="1.0" encoding="utf-8"?>
<p:tagLst xmlns:p="http://schemas.openxmlformats.org/presentationml/2006/main">
  <p:tag name="KSO_WM_DIAGRAM_VIRTUALLY_FRAME" val="{&quot;height&quot;:613.0469291338582,&quot;left&quot;:73.37196850393698,&quot;top&quot;:62.29307086614172,&quot;width&quot;:810.15}"/>
</p:tagLst>
</file>

<file path=ppt/tags/tag238.xml><?xml version="1.0" encoding="utf-8"?>
<p:tagLst xmlns:p="http://schemas.openxmlformats.org/presentationml/2006/main">
  <p:tag name="KSO_WM_DIAGRAM_VIRTUALLY_FRAME" val="{&quot;height&quot;:613.0469291338582,&quot;left&quot;:73.37196850393698,&quot;top&quot;:62.29307086614172,&quot;width&quot;:810.15}"/>
</p:tagLst>
</file>

<file path=ppt/tags/tag239.xml><?xml version="1.0" encoding="utf-8"?>
<p:tagLst xmlns:p="http://schemas.openxmlformats.org/presentationml/2006/main">
  <p:tag name="KSO_WM_DIAGRAM_VIRTUALLY_FRAME" val="{&quot;height&quot;:613.0469291338582,&quot;left&quot;:73.37196850393698,&quot;top&quot;:62.29307086614172,&quot;width&quot;:810.15}"/>
</p:tagLst>
</file>

<file path=ppt/tags/tag240.xml><?xml version="1.0" encoding="utf-8"?>
<p:tagLst xmlns:p="http://schemas.openxmlformats.org/presentationml/2006/main">
  <p:tag name="KSO_WM_DIAGRAM_VIRTUALLY_FRAME" val="{&quot;height&quot;:613.0469291338582,&quot;left&quot;:73.37196850393698,&quot;top&quot;:62.29307086614172,&quot;width&quot;:810.15}"/>
</p:tagLst>
</file>

<file path=ppt/tags/tag241.xml><?xml version="1.0" encoding="utf-8"?>
<p:tagLst xmlns:p="http://schemas.openxmlformats.org/presentationml/2006/main">
  <p:tag name="KSO_WM_DIAGRAM_VIRTUALLY_FRAME" val="{&quot;height&quot;:613.0469291338582,&quot;left&quot;:73.37196850393698,&quot;top&quot;:62.29307086614172,&quot;width&quot;:810.15}"/>
</p:tagLst>
</file>

<file path=ppt/tags/tag242.xml><?xml version="1.0" encoding="utf-8"?>
<p:tagLst xmlns:p="http://schemas.openxmlformats.org/presentationml/2006/main">
  <p:tag name="KSO_WM_BEAUTIFY_FLAG" val="#wm#"/>
  <p:tag name="KSO_WM_TEMPLATE_CATEGORY" val="custom"/>
  <p:tag name="KSO_WM_TEMPLATE_INDEX" val="20205081"/>
</p:tagLst>
</file>

<file path=ppt/tags/tag243.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44.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45.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46.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47.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48.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49.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50.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51.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52.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53.xml><?xml version="1.0" encoding="utf-8"?>
<p:tagLst xmlns:p="http://schemas.openxmlformats.org/presentationml/2006/main">
  <p:tag name="KSO_WM_DIAGRAM_VIRTUALLY_FRAME" val="{&quot;height&quot;:369.9788976377953,&quot;left&quot;:108.74354330708661,&quot;top&quot;:57.521102362204694,&quot;width&quot;:786.7564566929134}"/>
</p:tagLst>
</file>

<file path=ppt/tags/tag254.xml><?xml version="1.0" encoding="utf-8"?>
<p:tagLst xmlns:p="http://schemas.openxmlformats.org/presentationml/2006/main">
  <p:tag name="KSO_WM_BEAUTIFY_FLAG" val="#wm#"/>
  <p:tag name="KSO_WM_TEMPLATE_CATEGORY" val="custom"/>
  <p:tag name="KSO_WM_TEMPLATE_INDEX" val="20205176"/>
</p:tagLst>
</file>

<file path=ppt/tags/tag255.xml><?xml version="1.0" encoding="utf-8"?>
<p:tagLst xmlns:p="http://schemas.openxmlformats.org/presentationml/2006/main">
  <p:tag name="KSO_WM_DIAGRAM_VIRTUALLY_FRAME" val="{&quot;height&quot;:304.2970866141732,&quot;left&quot;:105.27661417322834,&quot;top&quot;:141.64456692913387,&quot;width&quot;:803.3}"/>
</p:tagLst>
</file>

<file path=ppt/tags/tag256.xml><?xml version="1.0" encoding="utf-8"?>
<p:tagLst xmlns:p="http://schemas.openxmlformats.org/presentationml/2006/main">
  <p:tag name="KSO_WM_DIAGRAM_VIRTUALLY_FRAME" val="{&quot;height&quot;:304.2970866141732,&quot;left&quot;:105.27661417322834,&quot;top&quot;:141.64456692913387,&quot;width&quot;:763.2233858267716}"/>
</p:tagLst>
</file>

<file path=ppt/tags/tag257.xml><?xml version="1.0" encoding="utf-8"?>
<p:tagLst xmlns:p="http://schemas.openxmlformats.org/presentationml/2006/main">
  <p:tag name="KSO_WM_DIAGRAM_VIRTUALLY_FRAME" val="{&quot;height&quot;:304.2970866141732,&quot;left&quot;:105.27661417322834,&quot;top&quot;:141.64456692913387,&quot;width&quot;:803.3}"/>
</p:tagLst>
</file>

<file path=ppt/tags/tag258.xml><?xml version="1.0" encoding="utf-8"?>
<p:tagLst xmlns:p="http://schemas.openxmlformats.org/presentationml/2006/main">
  <p:tag name="KSO_WM_DIAGRAM_VIRTUALLY_FRAME" val="{&quot;height&quot;:304.2970866141732,&quot;left&quot;:105.27661417322834,&quot;top&quot;:141.64456692913387,&quot;width&quot;:803.3}"/>
</p:tagLst>
</file>

<file path=ppt/tags/tag259.xml><?xml version="1.0" encoding="utf-8"?>
<p:tagLst xmlns:p="http://schemas.openxmlformats.org/presentationml/2006/main">
  <p:tag name="KSO_WM_DIAGRAM_VIRTUALLY_FRAME" val="{&quot;height&quot;:304.2970866141732,&quot;left&quot;:105.27661417322834,&quot;top&quot;:141.64456692913387,&quot;width&quot;:763.2233858267716}"/>
</p:tagLst>
</file>

<file path=ppt/tags/tag260.xml><?xml version="1.0" encoding="utf-8"?>
<p:tagLst xmlns:p="http://schemas.openxmlformats.org/presentationml/2006/main">
  <p:tag name="KSO_WM_DIAGRAM_VIRTUALLY_FRAME" val="{&quot;height&quot;:304.2970866141732,&quot;left&quot;:105.27661417322834,&quot;top&quot;:141.64456692913387,&quot;width&quot;:803.3}"/>
</p:tagLst>
</file>

<file path=ppt/tags/tag261.xml><?xml version="1.0" encoding="utf-8"?>
<p:tagLst xmlns:p="http://schemas.openxmlformats.org/presentationml/2006/main">
  <p:tag name="KSO_WM_DIAGRAM_VIRTUALLY_FRAME" val="{&quot;height&quot;:304.2970866141732,&quot;left&quot;:105.27661417322834,&quot;top&quot;:141.64456692913387,&quot;width&quot;:803.3}"/>
</p:tagLst>
</file>

<file path=ppt/tags/tag262.xml><?xml version="1.0" encoding="utf-8"?>
<p:tagLst xmlns:p="http://schemas.openxmlformats.org/presentationml/2006/main">
  <p:tag name="KSO_WM_DIAGRAM_VIRTUALLY_FRAME" val="{&quot;height&quot;:304.2970866141732,&quot;left&quot;:105.27661417322834,&quot;top&quot;:141.64456692913387,&quot;width&quot;:763.2233858267716}"/>
</p:tagLst>
</file>

<file path=ppt/tags/tag263.xml><?xml version="1.0" encoding="utf-8"?>
<p:tagLst xmlns:p="http://schemas.openxmlformats.org/presentationml/2006/main">
  <p:tag name="KSO_WM_DIAGRAM_VIRTUALLY_FRAME" val="{&quot;height&quot;:304.2970866141732,&quot;left&quot;:105.27661417322834,&quot;top&quot;:141.64456692913387,&quot;width&quot;:803.3}"/>
</p:tagLst>
</file>

<file path=ppt/tags/tag264.xml><?xml version="1.0" encoding="utf-8"?>
<p:tagLst xmlns:p="http://schemas.openxmlformats.org/presentationml/2006/main">
  <p:tag name="KSO_WM_DIAGRAM_VIRTUALLY_FRAME" val="{&quot;height&quot;:304.2970866141732,&quot;left&quot;:105.27661417322834,&quot;top&quot;:141.64456692913387,&quot;width&quot;:803.3}"/>
</p:tagLst>
</file>

<file path=ppt/tags/tag265.xml><?xml version="1.0" encoding="utf-8"?>
<p:tagLst xmlns:p="http://schemas.openxmlformats.org/presentationml/2006/main">
  <p:tag name="KSO_WM_DIAGRAM_VIRTUALLY_FRAME" val="{&quot;height&quot;:304.2970866141732,&quot;left&quot;:105.27661417322834,&quot;top&quot;:141.64456692913387,&quot;width&quot;:803.3}"/>
</p:tagLst>
</file>

<file path=ppt/tags/tag266.xml><?xml version="1.0" encoding="utf-8"?>
<p:tagLst xmlns:p="http://schemas.openxmlformats.org/presentationml/2006/main">
  <p:tag name="KSO_WM_DIAGRAM_VIRTUALLY_FRAME" val="{&quot;height&quot;:304.2970866141732,&quot;left&quot;:105.27661417322834,&quot;top&quot;:141.64456692913387,&quot;width&quot;:803.3}"/>
</p:tagLst>
</file>

<file path=ppt/tags/tag267.xml><?xml version="1.0" encoding="utf-8"?>
<p:tagLst xmlns:p="http://schemas.openxmlformats.org/presentationml/2006/main">
  <p:tag name="KSO_WM_DIAGRAM_VIRTUALLY_FRAME" val="{&quot;height&quot;:304.2970866141732,&quot;left&quot;:105.27661417322834,&quot;top&quot;:141.64456692913387,&quot;width&quot;:803.3}"/>
</p:tagLst>
</file>

<file path=ppt/tags/tag268.xml><?xml version="1.0" encoding="utf-8"?>
<p:tagLst xmlns:p="http://schemas.openxmlformats.org/presentationml/2006/main">
  <p:tag name="KSO_WM_DIAGRAM_VIRTUALLY_FRAME" val="{&quot;height&quot;:304.2970866141732,&quot;left&quot;:105.27661417322834,&quot;top&quot;:141.64456692913387,&quot;width&quot;:803.3}"/>
</p:tagLst>
</file>

<file path=ppt/tags/tag269.xml><?xml version="1.0" encoding="utf-8"?>
<p:tagLst xmlns:p="http://schemas.openxmlformats.org/presentationml/2006/main">
  <p:tag name="KSO_WM_DIAGRAM_VIRTUALLY_FRAME" val="{&quot;height&quot;:304.2970866141732,&quot;left&quot;:105.27661417322834,&quot;top&quot;:141.64456692913387,&quot;width&quot;:803.3}"/>
</p:tagLst>
</file>

<file path=ppt/tags/tag270.xml><?xml version="1.0" encoding="utf-8"?>
<p:tagLst xmlns:p="http://schemas.openxmlformats.org/presentationml/2006/main">
  <p:tag name="KSO_WM_DIAGRAM_VIRTUALLY_FRAME" val="{&quot;height&quot;:304.2970866141732,&quot;left&quot;:105.27661417322834,&quot;top&quot;:141.64456692913387,&quot;width&quot;:803.3}"/>
</p:tagLst>
</file>

<file path=ppt/tags/tag271.xml><?xml version="1.0" encoding="utf-8"?>
<p:tagLst xmlns:p="http://schemas.openxmlformats.org/presentationml/2006/main">
  <p:tag name="KSO_WM_DIAGRAM_VIRTUALLY_FRAME" val="{&quot;height&quot;:304.2970866141732,&quot;left&quot;:105.27661417322834,&quot;top&quot;:141.64456692913387,&quot;width&quot;:803.3}"/>
</p:tagLst>
</file>

<file path=ppt/tags/tag272.xml><?xml version="1.0" encoding="utf-8"?>
<p:tagLst xmlns:p="http://schemas.openxmlformats.org/presentationml/2006/main">
  <p:tag name="KSO_WM_DIAGRAM_VIRTUALLY_FRAME" val="{&quot;height&quot;:304.2970866141732,&quot;left&quot;:105.27661417322834,&quot;top&quot;:141.64456692913387,&quot;width&quot;:803.3}"/>
</p:tagLst>
</file>

<file path=ppt/tags/tag273.xml><?xml version="1.0" encoding="utf-8"?>
<p:tagLst xmlns:p="http://schemas.openxmlformats.org/presentationml/2006/main">
  <p:tag name="KSO_WM_BEAUTIFY_FLAG" val="#wm#"/>
  <p:tag name="KSO_WM_TEMPLATE_CATEGORY" val="custom"/>
  <p:tag name="KSO_WM_TEMPLATE_INDEX" val="20205176"/>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diagram20200544_1*i*1"/>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USESOURCEFORMAT_APPLY" val="1"/>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2"/>
  <p:tag name="KSO_WM_UNIT_ID" val="diagram20200544_1*i*2"/>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3"/>
  <p:tag name="KSO_WM_UNIT_ID" val="diagram20200544_1*i*3"/>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diagram20200544_1*i*1"/>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USESOURCEFORMAT_APPLY" val="1"/>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2"/>
  <p:tag name="KSO_WM_UNIT_ID" val="diagram20200544_1*i*2"/>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3"/>
  <p:tag name="KSO_WM_UNIT_ID" val="diagram20200544_1*i*3"/>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280.xml><?xml version="1.0" encoding="utf-8"?>
<p:tagLst xmlns:p="http://schemas.openxmlformats.org/presentationml/2006/main">
  <p:tag name="KSO_WM_DIAGRAM_VIRTUALLY_FRAME" val="{&quot;height&quot;:413.85,&quot;left&quot;:68.42740157480316,&quot;top&quot;:104.71448818897639,&quot;width&quot;:786.5725984251969}"/>
</p:tagLst>
</file>

<file path=ppt/tags/tag281.xml><?xml version="1.0" encoding="utf-8"?>
<p:tagLst xmlns:p="http://schemas.openxmlformats.org/presentationml/2006/main">
  <p:tag name="KSO_WM_SLIDE_ANIMATION_ID" val="3110599"/>
</p:tagLst>
</file>

<file path=ppt/tags/tag28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87_4*l_h_i*1_1_1"/>
  <p:tag name="KSO_WM_TEMPLATE_CATEGORY" val="diagram"/>
  <p:tag name="KSO_WM_TEMPLATE_INDEX" val="787"/>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 name="KSO_WM_DIAGRAM_VIRTUALLY_FRAME" val="{&quot;height&quot;:413.85,&quot;left&quot;:68.42740157480316,&quot;top&quot;:104.71448818897639,&quot;width&quot;:786.5725984251969}"/>
</p:tagLst>
</file>

<file path=ppt/tags/tag283.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87_4*l_h_i*1_1_2"/>
  <p:tag name="KSO_WM_TEMPLATE_CATEGORY" val="diagram"/>
  <p:tag name="KSO_WM_TEMPLATE_INDEX" val="787"/>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13.85,&quot;left&quot;:68.42740157480316,&quot;top&quot;:104.71448818897639,&quot;width&quot;:786.5725984251969}"/>
</p:tagLst>
</file>

<file path=ppt/tags/tag284.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4*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_BRIGHTNESS" val="0"/>
  <p:tag name="KSO_WM_UNIT_TEXT_FILL_FORE_SCHEMECOLOR_INDEX" val="13"/>
  <p:tag name="KSO_WM_UNIT_TEXT_FILL_TYPE" val="1"/>
  <p:tag name="KSO_WM_UNIT_USESOURCEFORMAT_APPLY" val="1"/>
  <p:tag name="KSO_WM_DIAGRAM_VIRTUALLY_FRAME" val="{&quot;height&quot;:413.85,&quot;left&quot;:68.42740157480316,&quot;top&quot;:104.71448818897639,&quot;width&quot;:786.5725984251969}"/>
</p:tagLst>
</file>

<file path=ppt/tags/tag285.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4*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_BRIGHTNESS" val="0"/>
  <p:tag name="KSO_WM_UNIT_TEXT_FILL_FORE_SCHEMECOLOR_INDEX" val="13"/>
  <p:tag name="KSO_WM_UNIT_TEXT_FILL_TYPE" val="1"/>
  <p:tag name="KSO_WM_UNIT_USESOURCEFORMAT_APPLY" val="1"/>
  <p:tag name="KSO_WM_DIAGRAM_VIRTUALLY_FRAME" val="{&quot;height&quot;:413.85,&quot;left&quot;:68.42740157480316,&quot;top&quot;:104.71448818897639,&quot;width&quot;:786.5725984251969}"/>
</p:tagLst>
</file>

<file path=ppt/tags/tag286.xml><?xml version="1.0" encoding="utf-8"?>
<p:tagLst xmlns:p="http://schemas.openxmlformats.org/presentationml/2006/main">
  <p:tag name="KSO_WM_DIAGRAM_VIRTUALLY_FRAME" val="{&quot;height&quot;:413.85,&quot;left&quot;:68.42740157480316,&quot;top&quot;:104.71448818897639,&quot;width&quot;:786.5725984251969}"/>
</p:tagLst>
</file>

<file path=ppt/tags/tag287.xml><?xml version="1.0" encoding="utf-8"?>
<p:tagLst xmlns:p="http://schemas.openxmlformats.org/presentationml/2006/main">
  <p:tag name="KSO_WM_SLIDE_ANIMATION_ID" val="3110599"/>
</p:tagLst>
</file>

<file path=ppt/tags/tag28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87_4*l_h_i*1_1_1"/>
  <p:tag name="KSO_WM_TEMPLATE_CATEGORY" val="diagram"/>
  <p:tag name="KSO_WM_TEMPLATE_INDEX" val="787"/>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 name="KSO_WM_DIAGRAM_VIRTUALLY_FRAME" val="{&quot;height&quot;:413.85,&quot;left&quot;:68.42740157480316,&quot;top&quot;:104.71448818897639,&quot;width&quot;:786.5725984251969}"/>
</p:tagLst>
</file>

<file path=ppt/tags/tag289.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87_4*l_h_i*1_1_2"/>
  <p:tag name="KSO_WM_TEMPLATE_CATEGORY" val="diagram"/>
  <p:tag name="KSO_WM_TEMPLATE_INDEX" val="787"/>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13.85,&quot;left&quot;:68.42740157480316,&quot;top&quot;:104.71448818897639,&quot;width&quot;:786.5725984251969}"/>
</p:tagLst>
</file>

<file path=ppt/tags/tag290.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4*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_BRIGHTNESS" val="0"/>
  <p:tag name="KSO_WM_UNIT_TEXT_FILL_FORE_SCHEMECOLOR_INDEX" val="13"/>
  <p:tag name="KSO_WM_UNIT_TEXT_FILL_TYPE" val="1"/>
  <p:tag name="KSO_WM_UNIT_USESOURCEFORMAT_APPLY" val="1"/>
  <p:tag name="KSO_WM_DIAGRAM_VIRTUALLY_FRAME" val="{&quot;height&quot;:413.85,&quot;left&quot;:68.42740157480316,&quot;top&quot;:104.71448818897639,&quot;width&quot;:786.5725984251969}"/>
</p:tagLst>
</file>

<file path=ppt/tags/tag291.xml><?xml version="1.0" encoding="utf-8"?>
<p:tagLst xmlns:p="http://schemas.openxmlformats.org/presentationml/2006/main">
  <p:tag name="COMMONDATA" val="eyJoZGlkIjoiOTU2NDY0Mzg2NGY2ZGIwNmM2NGY3ODE5NjVlNzU1ZjIifQ=="/>
</p:tagLst>
</file>

<file path=ppt/theme/theme1.xml><?xml version="1.0" encoding="utf-8"?>
<a:theme xmlns:a="http://schemas.openxmlformats.org/drawingml/2006/main" name="免费资料关注公众号:安全生产管理">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objectDefaults>
    <a:spDef>
      <a:spPr>
        <a:solidFill>
          <a:srgbClr val="F2AF1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免费资料关注公众号:安全生产管理  ">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objectDefaults>
    <a:spDef>
      <a:spPr>
        <a:solidFill>
          <a:srgbClr val="F2AF19"/>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免费资料关注公众号:安全生产管理 ">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4569</Words>
  <Application>WPS 演示</Application>
  <PresentationFormat>宽屏</PresentationFormat>
  <Paragraphs>323</Paragraphs>
  <Slides>34</Slides>
  <Notes>1</Notes>
  <HiddenSlides>0</HiddenSlides>
  <MMClips>0</MMClips>
  <ScaleCrop>false</ScaleCrop>
  <HeadingPairs>
    <vt:vector size="6" baseType="variant">
      <vt:variant>
        <vt:lpstr>已用的字体</vt:lpstr>
      </vt:variant>
      <vt:variant>
        <vt:i4>29</vt:i4>
      </vt:variant>
      <vt:variant>
        <vt:lpstr>主题</vt:lpstr>
      </vt:variant>
      <vt:variant>
        <vt:i4>3</vt:i4>
      </vt:variant>
      <vt:variant>
        <vt:lpstr>幻灯片标题</vt:lpstr>
      </vt:variant>
      <vt:variant>
        <vt:i4>34</vt:i4>
      </vt:variant>
    </vt:vector>
  </HeadingPairs>
  <TitlesOfParts>
    <vt:vector size="66" baseType="lpstr">
      <vt:lpstr>Arial</vt:lpstr>
      <vt:lpstr>宋体</vt:lpstr>
      <vt:lpstr>Wingdings</vt:lpstr>
      <vt:lpstr>Wingdings</vt:lpstr>
      <vt:lpstr>微软雅黑</vt:lpstr>
      <vt:lpstr>汉仪文黑-45简</vt:lpstr>
      <vt:lpstr>三极综艺简体120</vt:lpstr>
      <vt:lpstr>汉仪雅酷黑 75W</vt:lpstr>
      <vt:lpstr>汉仪劲楷简</vt:lpstr>
      <vt:lpstr>汉仪雅酷黑 95W</vt:lpstr>
      <vt:lpstr>阿里巴巴普惠体 Medium</vt:lpstr>
      <vt:lpstr>汉仪雅酷黑简</vt:lpstr>
      <vt:lpstr>字魂58号-创中黑</vt:lpstr>
      <vt:lpstr>黑体</vt:lpstr>
      <vt:lpstr>思源黑体 Light</vt:lpstr>
      <vt:lpstr>Arial Unicode MS</vt:lpstr>
      <vt:lpstr>等线</vt:lpstr>
      <vt:lpstr>思源黑体 CN Bold</vt:lpstr>
      <vt:lpstr>思源宋体 CN Heavy</vt:lpstr>
      <vt:lpstr>思源黑体 CN Normal</vt:lpstr>
      <vt:lpstr>字体视界-NEW魏碑体</vt:lpstr>
      <vt:lpstr>Montserrat</vt:lpstr>
      <vt:lpstr>汉仪文黑-75简</vt:lpstr>
      <vt:lpstr>思源黑体 CN Medium</vt:lpstr>
      <vt:lpstr>字魂31号-凝宋</vt:lpstr>
      <vt:lpstr>Open Sans</vt:lpstr>
      <vt:lpstr>Segoe Print</vt:lpstr>
      <vt:lpstr>Verdana</vt:lpstr>
      <vt:lpstr>KSOF9549C61A</vt:lpstr>
      <vt:lpstr>免费资料关注公众号:安全生产管理</vt:lpstr>
      <vt:lpstr>免费资料关注公众号:安全生产管理  </vt:lpstr>
      <vt:lpstr>免费资料关注公众号:安全生产管理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又又</cp:lastModifiedBy>
  <cp:revision>5</cp:revision>
  <dcterms:created xsi:type="dcterms:W3CDTF">2025-09-09T15:43:00Z</dcterms:created>
  <dcterms:modified xsi:type="dcterms:W3CDTF">2026-09-11T14:19:01Z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5C775B27BE5E467DA510A92FEF46BF6F_13</vt:lpwstr>
  </property>
  <property fmtid="{D5CDD505-2E9C-101B-9397-08002B2CF9AE}" pid="3" name="KSOProductBuildVer">
    <vt:lpwstr>2052-12.1.0.28505</vt:lpwstr>
  </property>
</Properties>
</file>