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custDataLst>
    <p:tags r:id="rId28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L="0"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7" d="100"/>
          <a:sy n="77" d="100"/>
        </p:scale>
        <p:origin x="658" y="5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12.09.2026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。今天我们共同学习《现代化应急体系建设“十五五”规划》。这份规划是指导我国未来五年应急管理事业发展的纲领性文件，它深刻回答了在新时代背景下，如何构建与中国式现代化相适应的大国应急体系这一重大课题。本次培训旨在帮助大家深刻理解规划精神，把握核心任务，为推动应急管理事业高质量发展贡献力量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解读将围绕五个部分展开：首先，我们将回顾“十四五”的成就，分析“十五五”面临的新形势；其次，解读规划的总体目标和核心指标；再次，深入剖析五大关键领域的主要任务；然后，介绍规划中的重点工程和创新举措；最后，探讨实施保障和未来展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现在，我们进入第一部分，深入探讨规划出台的时代背景与重大意义。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首先，我们回顾“十四五”时期取得的显著成就。在安全生产方面，事故死亡人数和重特大事故起数均大幅下降。在自然灾害方面，因灾损失也显著降低。这些成就为“十五五”的发展奠定了坚实基础。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同时，我们的基础能力也得到了全面提升。通过全国自然灾害综合风险普查，我们对风险有了更清晰的认识。应急力量不断壮大，物资储备大幅增加，科技支撑能力也显著增强。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然而，我们必须清醒地认识到，当前面临的形势依然严峻。极端天气事件增多，安全生产风险新旧交织，城市安全风险日益凸显，非传统安全威胁也持续存在。这些新挑战要求我们必须不断提升应急管理能力。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因此，《“十五五”规划》的出台具有重大战略意义。它既是贯彻总体国家安全观的必然要求，也是推动应急管理从“事后处置”向“事前预防”转型的战略举措，更是以高水平安全保障高质量发展的关键支撑。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接下来，我们进入第二部分，详细解读规划的总体目标与核心指标。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规划提出了清晰的“两步走”战略。第一步，到2030年，有效建立以事前预防为主的治理模式。第二步，到2035年，全面建成中国特色大国应急体系，实现依法、科学、智慧应急。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为了确保目标落地，规划设定了7项核心指标，其中4项是约束性指标，3项是预期性指标。这些指标涵盖了安全生产和防灾减灾两大领域，为我们的工作提供了明确的衡量标准。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现在，我们进入第三部分，也是本次解读的重点，详细了解体系建设的五大关键领域和主要任务。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第一个关键领域是风险防控，这也是“十五五”规划的核心主线。我们要通过健全源头管控、加强监测预警、提升本质安全和打造安全韧性城乡，真正实现从事后处置向事前预防的转型。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在风险防控方面，规划提出了两个重要的创新举措。一是“一件事”全链条整治，实现对风险源的闭环管理。二是“平急两用”建设模式，通过创新基础设施建设，增强城市韧性。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第二个关键领域是应急指挥。我们要构建大安全大应急框架，完善协同应对机制，提高指挥质效，确保极端条件下的通信畅通，并优化应急预案体系。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第三个关键领域是应急力量。我们要强化国家综合性消防救援队伍，建强国家区域应急救援中心，规范专业与社会应急力量，并不断提高技术装备水平。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第四个关键领域是物资保障。我们要健全储备机制，提升调配效率，特别是要实现“8小时救助”的目标，并完善社会协同，形成全社会共同参与的物资保障格局。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第五个关键领域是科技支撑。我们要深入开展“智慧应急行动”，加强科技创新，并促进人工智能的深度融合，特别是要建设“久安”系列大模型，用科技赋能应急管理。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第四部分，我们将聚焦规划中部署的重点工程和提出的创新举措。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规划部署了五大重点工程，包括国家区域应急救援中心建设、自然灾害应急能力提升、“智慧应急”示范、城市“平急两用”建设以及安全应急装备产业升级。这些工程将为应急体系建设提供坚实的项目支撑。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规划还提出了一系列创新举措，除了前面提到的“一件事”全链条治理和“平急两用”建设外，还包括“智慧应急”行动、“防消联勤”工作机制和“应急使命”系列演习。这些举措将为应急管理工作注入新的活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最后，我们来看第五部分，如何保障规划的顺利实施，以及我们对未来的展望。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为确保规划落地，规划提出了五大实施保障措施：加强组织领导、完善法律法规标准、强化人才供给、壮大安全应急产业和强化考核评估。这些措施将为规划的实施提供有力保障。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展望2035年，我们将全面建成中国特色大国应急体系。届时，安全防线将更加牢固，应急能力将全面跃升，社会共治格局将基本形成，高水平的安全将为高质量发展提供坚实后盾。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我的解读到此结束，谢谢大家。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1pPr>
            <a:lvl2pPr lvl="1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2pPr>
            <a:lvl3pPr lvl="2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3pPr>
            <a:lvl4pPr lvl="3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4pPr>
            <a:lvl5pPr lvl="4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5pPr>
            <a:lvl6pPr lvl="5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6pPr>
            <a:lvl7pPr lvl="6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7pPr>
            <a:lvl8pPr lvl="7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8pPr>
            <a:lvl9pPr lvl="8" algn="l">
              <a:spcBef>
                <a:spcPct val="0"/>
              </a:spcBef>
              <a:spcAft>
                <a:spcPct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ct val="0"/>
              </a:spcBef>
              <a:buNone/>
              <a:defRPr/>
            </a:lvl1pPr>
            <a:lvl2pPr marL="0" lvl="1" indent="0" algn="r">
              <a:spcBef>
                <a:spcPct val="0"/>
              </a:spcBef>
              <a:buNone/>
              <a:defRPr/>
            </a:lvl2pPr>
            <a:lvl3pPr marL="0" lvl="2" indent="0" algn="r">
              <a:spcBef>
                <a:spcPct val="0"/>
              </a:spcBef>
              <a:buNone/>
              <a:defRPr/>
            </a:lvl3pPr>
            <a:lvl4pPr marL="0" lvl="3" indent="0" algn="r">
              <a:spcBef>
                <a:spcPct val="0"/>
              </a:spcBef>
              <a:buNone/>
              <a:defRPr/>
            </a:lvl4pPr>
            <a:lvl5pPr marL="0" lvl="4" indent="0" algn="r">
              <a:spcBef>
                <a:spcPct val="0"/>
              </a:spcBef>
              <a:buNone/>
              <a:defRPr/>
            </a:lvl5pPr>
            <a:lvl6pPr marL="0" lvl="5" indent="0" algn="r">
              <a:spcBef>
                <a:spcPct val="0"/>
              </a:spcBef>
              <a:buNone/>
              <a:defRPr/>
            </a:lvl6pPr>
            <a:lvl7pPr marL="0" lvl="6" indent="0" algn="r">
              <a:spcBef>
                <a:spcPct val="0"/>
              </a:spcBef>
              <a:buNone/>
              <a:defRPr/>
            </a:lvl7pPr>
            <a:lvl8pPr marL="0" lvl="7" indent="0" algn="r">
              <a:spcBef>
                <a:spcPct val="0"/>
              </a:spcBef>
              <a:buNone/>
              <a:defRPr/>
            </a:lvl8pPr>
            <a:lvl9pPr marL="0" lvl="8" indent="0" algn="r">
              <a:spcBef>
                <a:spcPct val="0"/>
              </a:spcBef>
              <a:buNone/>
              <a:defRPr/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1100"/>
              <a:buNone/>
              <a:defRPr sz="1400"/>
            </a:lvl2pPr>
            <a:lvl3pPr lvl="2">
              <a:spcBef>
                <a:spcPct val="0"/>
              </a:spcBef>
              <a:spcAft>
                <a:spcPct val="0"/>
              </a:spcAft>
              <a:buSzPts val="1100"/>
              <a:buNone/>
              <a:defRPr sz="1400"/>
            </a:lvl3pPr>
            <a:lvl4pPr lvl="3">
              <a:spcBef>
                <a:spcPct val="0"/>
              </a:spcBef>
              <a:spcAft>
                <a:spcPct val="0"/>
              </a:spcAft>
              <a:buSzPts val="1100"/>
              <a:buNone/>
              <a:defRPr sz="1400"/>
            </a:lvl4pPr>
            <a:lvl5pPr lvl="4">
              <a:spcBef>
                <a:spcPct val="0"/>
              </a:spcBef>
              <a:spcAft>
                <a:spcPct val="0"/>
              </a:spcAft>
              <a:buSzPts val="1100"/>
              <a:buNone/>
              <a:defRPr sz="1400"/>
            </a:lvl5pPr>
            <a:lvl6pPr lvl="5">
              <a:spcBef>
                <a:spcPct val="0"/>
              </a:spcBef>
              <a:spcAft>
                <a:spcPct val="0"/>
              </a:spcAft>
              <a:buSzPts val="1100"/>
              <a:buNone/>
              <a:defRPr sz="1400"/>
            </a:lvl6pPr>
            <a:lvl7pPr lvl="6">
              <a:spcBef>
                <a:spcPct val="0"/>
              </a:spcBef>
              <a:spcAft>
                <a:spcPct val="0"/>
              </a:spcAft>
              <a:buSzPts val="1100"/>
              <a:buNone/>
              <a:defRPr sz="1400"/>
            </a:lvl7pPr>
            <a:lvl8pPr lvl="7">
              <a:spcBef>
                <a:spcPct val="0"/>
              </a:spcBef>
              <a:spcAft>
                <a:spcPct val="0"/>
              </a:spcAft>
              <a:buSzPts val="1100"/>
              <a:buNone/>
              <a:defRPr sz="1400"/>
            </a:lvl8pPr>
            <a:lvl9pPr lvl="8">
              <a:spcBef>
                <a:spcPct val="0"/>
              </a:spcBef>
              <a:spcAft>
                <a:spcPct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ct val="0"/>
              </a:spcBef>
              <a:spcAft>
                <a:spcPct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ct val="0"/>
              </a:spcBef>
              <a:spcAft>
                <a:spcPct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ct val="0"/>
              </a:spcBef>
              <a:spcAft>
                <a:spcPct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ct val="0"/>
              </a:spcBef>
              <a:spcAft>
                <a:spcPct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ct val="0"/>
              </a:spcBef>
              <a:spcAft>
                <a:spcPct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ct val="0"/>
              </a:spcBef>
              <a:spcAft>
                <a:spcPct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ct val="0"/>
              </a:spcBef>
              <a:spcAft>
                <a:spcPct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ct val="0"/>
              </a:spcBef>
              <a:spcAft>
                <a:spcPct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ct val="0"/>
              </a:spcBef>
              <a:spcAft>
                <a:spcPct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ct val="0"/>
              </a:spcBef>
              <a:spcAft>
                <a:spcPct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ct val="0"/>
              </a:spcBef>
              <a:spcAft>
                <a:spcPct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ct val="0"/>
              </a:spcBef>
              <a:spcAft>
                <a:spcPct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ct val="0"/>
              </a:spcBef>
              <a:spcAft>
                <a:spcPct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ct val="0"/>
              </a:spcBef>
              <a:spcAft>
                <a:spcPct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ct val="0"/>
              </a:spcBef>
              <a:spcAft>
                <a:spcPct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ct val="0"/>
              </a:spcBef>
              <a:spcAft>
                <a:spcPct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ct val="0"/>
              </a:spcBef>
              <a:spcAft>
                <a:spcPct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ct val="0"/>
              </a:spcBef>
              <a:spcAft>
                <a:spcPct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ct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ct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ct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ct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ct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ct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ct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ct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ct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ct val="0"/>
              </a:spcBef>
              <a:spcAft>
                <a:spcPct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transition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4.sv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Relationship Id="rId9" Type="http://schemas.openxmlformats.org/officeDocument/2006/relationships/image" Target="../media/image2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svg"/><Relationship Id="rId4" Type="http://schemas.openxmlformats.org/officeDocument/2006/relationships/image" Target="../media/image2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svg"/><Relationship Id="rId5" Type="http://schemas.openxmlformats.org/officeDocument/2006/relationships/image" Target="../media/image37.svg"/><Relationship Id="rId4" Type="http://schemas.openxmlformats.org/officeDocument/2006/relationships/image" Target="../media/image3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svg"/><Relationship Id="rId5" Type="http://schemas.openxmlformats.org/officeDocument/2006/relationships/image" Target="../media/image35.png"/><Relationship Id="rId4" Type="http://schemas.openxmlformats.org/officeDocument/2006/relationships/image" Target="../media/image3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svg"/><Relationship Id="rId5" Type="http://schemas.openxmlformats.org/officeDocument/2006/relationships/image" Target="../media/image46.svg"/><Relationship Id="rId4" Type="http://schemas.openxmlformats.org/officeDocument/2006/relationships/image" Target="../media/image4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7" Type="http://schemas.openxmlformats.org/officeDocument/2006/relationships/image" Target="../media/image54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56.png"/><Relationship Id="rId4" Type="http://schemas.openxmlformats.org/officeDocument/2006/relationships/image" Target="../media/image17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7" Type="http://schemas.openxmlformats.org/officeDocument/2006/relationships/image" Target="../media/image61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svg"/><Relationship Id="rId5" Type="http://schemas.openxmlformats.org/officeDocument/2006/relationships/image" Target="../media/image59.svg"/><Relationship Id="rId4" Type="http://schemas.openxmlformats.org/officeDocument/2006/relationships/image" Target="../media/image5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svg"/><Relationship Id="rId5" Type="http://schemas.openxmlformats.org/officeDocument/2006/relationships/image" Target="../media/image35.png"/><Relationship Id="rId4" Type="http://schemas.openxmlformats.org/officeDocument/2006/relationships/image" Target="../media/image62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270000" y="-1016000"/>
            <a:ext cx="3810000" cy="3810000"/>
          </a:xfrm>
          <a:prstGeom prst="ellipse">
            <a:avLst/>
          </a:prstGeom>
          <a:solidFill>
            <a:srgbClr val="00529B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9525000" y="4445000"/>
            <a:ext cx="4445000" cy="4445000"/>
          </a:xfrm>
          <a:prstGeom prst="ellipse">
            <a:avLst/>
          </a:prstGeom>
          <a:solidFill>
            <a:srgbClr val="00529B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381000" y="1651000"/>
            <a:ext cx="11430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《现代化应急体系建设“十五五”规划》深度解读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381000" y="3556000"/>
            <a:ext cx="1143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以高水平安全保障高质量发展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4826000"/>
            <a:ext cx="3302000" cy="1016000"/>
          </a:xfrm>
          <a:prstGeom prst="roundRect">
            <a:avLst>
              <a:gd name="adj" fmla="val 0"/>
            </a:avLst>
          </a:prstGeom>
          <a:solidFill>
            <a:srgbClr val="00529B">
              <a:alpha val="8000"/>
            </a:srgbClr>
          </a:solidFill>
          <a:ln w="12700" cap="flat" cmpd="sng">
            <a:solidFill>
              <a:srgbClr val="00529B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51308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24000" y="4978400"/>
            <a:ext cx="241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科学顶层设计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锚定未来五年应急体系发展蓝图</a:t>
            </a:r>
          </a:p>
        </p:txBody>
      </p:sp>
      <p:sp>
        <p:nvSpPr>
          <p:cNvPr id="10" name="AutoShape 10"/>
          <p:cNvSpPr/>
          <p:nvPr/>
        </p:nvSpPr>
        <p:spPr>
          <a:xfrm>
            <a:off x="4445000" y="4826000"/>
            <a:ext cx="3302000" cy="1016000"/>
          </a:xfrm>
          <a:prstGeom prst="roundRect">
            <a:avLst>
              <a:gd name="adj" fmla="val 0"/>
            </a:avLst>
          </a:prstGeom>
          <a:solidFill>
            <a:srgbClr val="00529B">
              <a:alpha val="8000"/>
            </a:srgbClr>
          </a:solidFill>
          <a:ln w="12700" cap="flat" cmpd="sng">
            <a:solidFill>
              <a:srgbClr val="00529B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9000" y="51308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207000" y="4978400"/>
            <a:ext cx="241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全域系统治理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统筹发展与安全，筑牢安全防线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128000" y="4826000"/>
            <a:ext cx="3302000" cy="1016000"/>
          </a:xfrm>
          <a:prstGeom prst="roundRect">
            <a:avLst>
              <a:gd name="adj" fmla="val 0"/>
            </a:avLst>
          </a:prstGeom>
          <a:solidFill>
            <a:srgbClr val="00529B">
              <a:alpha val="8000"/>
            </a:srgbClr>
          </a:solidFill>
          <a:ln w="12700" cap="flat" cmpd="sng">
            <a:solidFill>
              <a:srgbClr val="00529B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0" y="51308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890000" y="4978400"/>
            <a:ext cx="241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数智科技赋能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推动应急管理数字化、智能化转型</a:t>
            </a:r>
          </a:p>
        </p:txBody>
      </p:sp>
      <p:sp>
        <p:nvSpPr>
          <p:cNvPr id="16" name="AutoShape 16"/>
          <p:cNvSpPr/>
          <p:nvPr/>
        </p:nvSpPr>
        <p:spPr>
          <a:xfrm>
            <a:off x="0" y="6350000"/>
            <a:ext cx="12192000" cy="1016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635000" y="5080000"/>
            <a:ext cx="2540000" cy="254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目录 CONTENTS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1778000"/>
            <a:ext cx="76200" cy="1968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965200" y="19685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727200" y="2006600"/>
            <a:ext cx="241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时代背景与重大意义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14383">
            <a:off x="965213" y="2660650"/>
            <a:ext cx="30353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965200" y="2794000"/>
            <a:ext cx="30226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系统回顾“十四五”时期应急管理的显著成就，深度剖析“十五五”面临的新形势、新挑战与战略机遇。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381500" y="1778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381500" y="1778000"/>
            <a:ext cx="76200" cy="1968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584700" y="19685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346700" y="2006600"/>
            <a:ext cx="241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总体目标与核心指标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14383">
            <a:off x="4584713" y="2660650"/>
            <a:ext cx="30353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4584700" y="2794000"/>
            <a:ext cx="30226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解读“两步走”发展战略蓝图，详解安全生产、防灾减灾等7项核心量化指标的设定依据与目标。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001000" y="1778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8001000" y="1778000"/>
            <a:ext cx="76200" cy="1968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8204200" y="19685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966200" y="2006600"/>
            <a:ext cx="241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关键领域与主要任务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14383">
            <a:off x="8204213" y="2660650"/>
            <a:ext cx="30353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8204200" y="2794000"/>
            <a:ext cx="30226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聚焦风险防控、应急指挥、力量建设、物资保障、科技支撑五大关键领域，明确重点建设任务。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62000" y="4191000"/>
            <a:ext cx="52324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762000" y="4191000"/>
            <a:ext cx="76200" cy="1968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965200" y="43815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727200" y="44196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重点工程与创新举措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9046">
            <a:off x="965208" y="5073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965200" y="5207000"/>
            <a:ext cx="482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详解监测预警、应急指挥等五大标志性工程；深入解析体制机制、科技赋能等方面的五大创新举措，推动应急管理现代化。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197600" y="4191000"/>
            <a:ext cx="52324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6197600" y="4191000"/>
            <a:ext cx="76200" cy="1968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1" name="AutoShape 31"/>
          <p:cNvSpPr/>
          <p:nvPr/>
        </p:nvSpPr>
        <p:spPr>
          <a:xfrm>
            <a:off x="6400800" y="43815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162800" y="44196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实施保障与未来展望</a:t>
            </a:r>
            <a:endParaRPr lang="en-US" sz="1100"/>
          </a:p>
        </p:txBody>
      </p:sp>
      <p:cxnSp>
        <p:nvCxnSpPr>
          <p:cNvPr id="33" name="Connector 33"/>
          <p:cNvCxnSpPr/>
          <p:nvPr/>
        </p:nvCxnSpPr>
        <p:spPr>
          <a:xfrm rot="-9046">
            <a:off x="6400808" y="5073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" name="AutoShape 34"/>
          <p:cNvSpPr/>
          <p:nvPr/>
        </p:nvSpPr>
        <p:spPr>
          <a:xfrm>
            <a:off x="6400800" y="5207000"/>
            <a:ext cx="482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从组织、政策、资金、人才、考核等方面明确五大保障措施；展望2035年全面建成现代化应急管理体系的远景目标。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635000" y="-635000"/>
            <a:ext cx="2032000" cy="2032000"/>
          </a:xfrm>
          <a:prstGeom prst="ellipse">
            <a:avLst/>
          </a:prstGeom>
          <a:solidFill>
            <a:srgbClr val="00529B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541000" y="-1016000"/>
            <a:ext cx="2540000" cy="2540000"/>
          </a:xfrm>
          <a:prstGeom prst="ellipse">
            <a:avLst/>
          </a:prstGeom>
          <a:solidFill>
            <a:srgbClr val="00529B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1270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529B">
                    <a:alpha val="5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/ 第一部分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0" y="2032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规划出台的时代背景与重大意义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889000" y="3683000"/>
            <a:ext cx="1041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立足新时代发展方位，深刻把握行业发展的阶段性特征与历史使命，</a:t>
            </a:r>
            <a:br>
              <a:rPr lang="en-US" sz="16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6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从战略高度、时代维度、实践深度理解规划出台的核心要义与深远影响。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35000" y="4826000"/>
            <a:ext cx="3492500" cy="1587500"/>
          </a:xfrm>
          <a:prstGeom prst="roundRect">
            <a:avLst>
              <a:gd name="adj" fmla="val 0"/>
            </a:avLst>
          </a:prstGeom>
          <a:solidFill>
            <a:srgbClr val="00529B">
              <a:alpha val="5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9000" y="50165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270000" y="4991100"/>
            <a:ext cx="2730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时代大势：顺势而为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89000" y="5461000"/>
            <a:ext cx="2984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紧扣国家战略部署，顺应数字中国建设浪潮，是行业从高速增长向高质量发展转型的必然选择。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343400" y="4826000"/>
            <a:ext cx="3492500" cy="1587500"/>
          </a:xfrm>
          <a:prstGeom prst="roundRect">
            <a:avLst>
              <a:gd name="adj" fmla="val 0"/>
            </a:avLst>
          </a:prstGeom>
          <a:solidFill>
            <a:srgbClr val="00529B">
              <a:alpha val="5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7400" y="50165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978400" y="4991100"/>
            <a:ext cx="2730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顶层设计：谋定长远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97400" y="5461000"/>
            <a:ext cx="2984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统筹行业发展全局，明确未来五年的指导思想与重点任务，为行业健康有序发展筑牢制度根基。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64500" y="4826000"/>
            <a:ext cx="3492500" cy="1587500"/>
          </a:xfrm>
          <a:prstGeom prst="roundRect">
            <a:avLst>
              <a:gd name="adj" fmla="val 0"/>
            </a:avLst>
          </a:prstGeom>
          <a:solidFill>
            <a:srgbClr val="00529B">
              <a:alpha val="5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18500" y="5016500"/>
            <a:ext cx="304800" cy="3048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8699500" y="4991100"/>
            <a:ext cx="2730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实践指引：赋能增效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318500" y="5461000"/>
            <a:ext cx="2984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破解发展痛点，激发市场活力与创新动力，为市场主体指明方向，推动产业实现质的有效提升。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635000" y="5080000"/>
            <a:ext cx="2540000" cy="254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1.1 “十四五”时期应急管理的显著成就（承前）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10668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进入“十五五”规划实施阶段之际，回顾“十四五”时期，我国应急管理体系和能力建设实现了系统性重塑与跨越式发展，从体制机制改革到实战能力提升均取得了突破性进展和历史性成就，为经济社会高质量发展筑牢了坚实的安全屏障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794000"/>
            <a:ext cx="5207000" cy="3365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2794000"/>
            <a:ext cx="52070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31115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397000" y="30861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安全生产形势根本好转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9291">
            <a:off x="1016009" y="3613150"/>
            <a:ext cx="4699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1016000" y="3746500"/>
            <a:ext cx="2349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28.4%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2024年事故死亡人数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较“十三五”期末下降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492500" y="3746500"/>
            <a:ext cx="2349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43.8%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重特大事故起数降幅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首次降至个位数水平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16000" y="5270500"/>
            <a:ext cx="4699000" cy="635000"/>
          </a:xfrm>
          <a:prstGeom prst="roundRect">
            <a:avLst>
              <a:gd name="adj" fmla="val 0"/>
            </a:avLst>
          </a:prstGeom>
          <a:solidFill>
            <a:srgbClr val="00529B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143000" y="5359400"/>
            <a:ext cx="444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C46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成效解读：企业主体责任全面压实，风险防控机制更加完善，安全生产整体水平迈上新台阶。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223000" y="2794000"/>
            <a:ext cx="5207000" cy="3365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6223000" y="2794000"/>
            <a:ext cx="52070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0" y="3111500"/>
            <a:ext cx="304800" cy="3048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6858000" y="30861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自然灾害损失显著降低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9291">
            <a:off x="6477009" y="3613150"/>
            <a:ext cx="4699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6477000" y="3746500"/>
            <a:ext cx="1587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23%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年均因灾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死亡失踪人数</a:t>
            </a:r>
          </a:p>
        </p:txBody>
      </p:sp>
      <p:sp>
        <p:nvSpPr>
          <p:cNvPr id="21" name="AutoShape 21"/>
          <p:cNvSpPr/>
          <p:nvPr/>
        </p:nvSpPr>
        <p:spPr>
          <a:xfrm>
            <a:off x="8064500" y="3746500"/>
            <a:ext cx="1587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31.3%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年均受灾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人次降幅</a:t>
            </a:r>
          </a:p>
        </p:txBody>
      </p:sp>
      <p:sp>
        <p:nvSpPr>
          <p:cNvPr id="22" name="AutoShape 22"/>
          <p:cNvSpPr/>
          <p:nvPr/>
        </p:nvSpPr>
        <p:spPr>
          <a:xfrm>
            <a:off x="9652000" y="3746500"/>
            <a:ext cx="1587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34.3%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直接经济损失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占GDP比重</a:t>
            </a:r>
          </a:p>
        </p:txBody>
      </p:sp>
      <p:sp>
        <p:nvSpPr>
          <p:cNvPr id="23" name="AutoShape 23"/>
          <p:cNvSpPr/>
          <p:nvPr/>
        </p:nvSpPr>
        <p:spPr>
          <a:xfrm>
            <a:off x="6477000" y="5270500"/>
            <a:ext cx="4699000" cy="635000"/>
          </a:xfrm>
          <a:prstGeom prst="roundRect">
            <a:avLst>
              <a:gd name="adj" fmla="val 0"/>
            </a:avLst>
          </a:prstGeom>
          <a:solidFill>
            <a:srgbClr val="00529B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6604000" y="5359400"/>
            <a:ext cx="444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C46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成效解读：监测预警能力持续强化，应急救援效率大幅提升，防灾减灾救灾综合效益充分显现。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1.1 “十四五”时期应急管理的显著成就（承前）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378200" cy="3937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3378200" cy="762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241300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574800" y="2413000"/>
            <a:ext cx="254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基础防治能力跃升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15211">
            <a:off x="1016014" y="3105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1016000" y="3302000"/>
            <a:ext cx="28702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全国自然灾害综合</a:t>
            </a:r>
            <a:b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风险普查全面完成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16000" y="43180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系统摸清全国灾害风险隐患底数，精准绘制风险“全息图”；深入实施提高自然灾害防治能力九项重点工程，从源头上补齐防灾减灾短板，构建科学高效的灾害防治新格局。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406900" y="2032000"/>
            <a:ext cx="3378200" cy="3937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406900" y="2032000"/>
            <a:ext cx="3378200" cy="762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900" y="2413000"/>
            <a:ext cx="457200" cy="4572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5219700" y="2413000"/>
            <a:ext cx="254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救援力量体系壮大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15211">
            <a:off x="4660914" y="3105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4660900" y="3302000"/>
            <a:ext cx="28702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22万+ 救援人员规模</a:t>
            </a:r>
            <a:b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6个 国家区域救援中心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660900" y="43180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国家综合性消防救援队伍实现规模化、专业化发展；六大区域应急救援中心全面建成投用，形成覆盖重点区域、辐射全国的应急救援“尖刀”力量，大幅提升跨区域应急响应速度。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051800" y="2032000"/>
            <a:ext cx="3378200" cy="3937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8051800" y="2032000"/>
            <a:ext cx="3378200" cy="762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05800" y="2413000"/>
            <a:ext cx="457200" cy="4572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8864600" y="2413000"/>
            <a:ext cx="254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保障体系提质增效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-15211">
            <a:off x="8305814" y="31051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8305800" y="3302000"/>
            <a:ext cx="28702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39.6% 物资储备增长</a:t>
            </a:r>
            <a:b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全球最大地震预警系统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305800" y="43180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中央应急物资储备总量较“十三五”末大幅提升，应急保障能力持续增强；建成全球规模最大的地震预警系统，实现秒级预警、快速响应，为生命安全与应急处置争取宝贵时间。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1.2 面临的新形势与新挑战（启后）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尽管我国应急管理体系和能力建设取得显著成效，但面对复杂多变的国内外环境，依然面临着极端天气频发、风险交织叠加等严峻复杂的新形势与新挑战。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667000"/>
            <a:ext cx="52070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2667000"/>
            <a:ext cx="50800" cy="1714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2895600"/>
            <a:ext cx="457200" cy="4572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87500" y="28956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极端天气事件趋多趋强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16000" y="3403600"/>
            <a:ext cx="4508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6062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全球气候变暖背景下，强降雨、高温干旱、超强台风等极端天气频发重发，灾害的突发性与破坏力显著增强，对监测预警的精准度和应急响应的时效性提出更高要求。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23000" y="2667000"/>
            <a:ext cx="52070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223000" y="2667000"/>
            <a:ext cx="50800" cy="1714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0" y="2895600"/>
            <a:ext cx="457200" cy="4572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7048500" y="28956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安全生产风险新旧交织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477000" y="3403600"/>
            <a:ext cx="4508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6062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煤矿、化工等传统高危行业风险尚未根本消除，同时新能源、储能、平台经济等新业态带来的“看不见的风险”不断涌现，风险辨识与管控难度持续加大。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635500"/>
            <a:ext cx="52070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762000" y="4635500"/>
            <a:ext cx="50800" cy="1714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4864100"/>
            <a:ext cx="457200" cy="4572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587500" y="48641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城市安全风险日益凸显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016000" y="5372100"/>
            <a:ext cx="4508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6062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超大城市运行系统高度复杂，生命线工程脆弱性增加，一旦发生事故极易引发连锁反应。城市安全风险呈现出系统性、耦合性、放大性的新特征。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223000" y="4635500"/>
            <a:ext cx="52070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6223000" y="4635500"/>
            <a:ext cx="50800" cy="1714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7000" y="4864100"/>
            <a:ext cx="457200" cy="4572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7048500" y="48641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非传统安全威胁持续存在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477000" y="5372100"/>
            <a:ext cx="4508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6062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重大疫情、网络攻击、突发环境事件等非传统安全威胁持续显现，此类事件往往具有跨界性、衍生性，对城市公共服务韧性和跨部门协同处置能力构成考验。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0" y="-1270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270000" y="5080000"/>
            <a:ext cx="3175000" cy="3175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1.3 规划出台的重大意义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524000"/>
            <a:ext cx="10668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《现代化应急体系建设“十五五”规划》立足我国应急管理工作实际与未来发展需求，在统筹发展和安全的时代背景下应运而生，其出台不仅是应急管理领域的顶层设计，更是关乎国家长治久安与民生福祉的重大战略部署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540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2540000"/>
            <a:ext cx="76200" cy="1333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500" y="2857500"/>
            <a:ext cx="457200" cy="4572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714500" y="2692400"/>
            <a:ext cx="4127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贯彻总体国家安全观的必然要求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筑牢国家安全的应急防线，将安全发展理念贯穿国家发展各领域全过程，为构建全方位、多层次的国家安全体系提供坚实的应急保障基础。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286500" y="2540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86500" y="2540000"/>
            <a:ext cx="76200" cy="1333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04000" y="2857500"/>
            <a:ext cx="457200" cy="4572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239000" y="2692400"/>
            <a:ext cx="4127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推动治理模式转型的战略举措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推动应急管理从“事后处置”向“事前预防”根本性转变，从事后被动应对转向源头治理、关口前移，重构全流程的风险防控体系。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762000" y="4064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762000" y="4064000"/>
            <a:ext cx="76200" cy="1333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9500" y="4381500"/>
            <a:ext cx="457200" cy="4572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1714500" y="4216400"/>
            <a:ext cx="4127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保障高质量发展的关键支撑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以高水平安全护航高质量发展，有效防范化解各类灾害事故风险，为经济社会持续健康发展营造稳定的安全环境，夯实发展根基。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6286500" y="4064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286500" y="4064000"/>
            <a:ext cx="76200" cy="1333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04000" y="4381500"/>
            <a:ext cx="457200" cy="4572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7239000" y="4216400"/>
            <a:ext cx="4127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治理能力现代化的重要体现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完善国家应急管理体系，提升统筹协调、快速响应与科学处置能力，是推进国家治理体系和治理能力现代化的重要组成部分。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762000" y="5588000"/>
            <a:ext cx="10795000" cy="825500"/>
          </a:xfrm>
          <a:prstGeom prst="roundRect">
            <a:avLst>
              <a:gd name="adj" fmla="val 0"/>
            </a:avLst>
          </a:prstGeom>
          <a:solidFill>
            <a:srgbClr val="00529B">
              <a:alpha val="8000"/>
            </a:srgbClr>
          </a:solidFill>
          <a:ln w="12700" cap="flat" cmpd="sng">
            <a:solidFill>
              <a:srgbClr val="00529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5816600"/>
            <a:ext cx="355600" cy="3556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1524000" y="5689600"/>
            <a:ext cx="977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核心主线：</a:t>
            </a:r>
            <a:r>
              <a:rPr lang="en-US" sz="15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以“推动治理模式向事前预防转型”为核心，强化源头治理、系统治理和综合治理，实现应急管理从被动应对向主动防范的系统性跃升。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1778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第二部分：规划的总体目标与核心指标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334000" y="3556000"/>
            <a:ext cx="15240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4191000"/>
            <a:ext cx="3302000" cy="1905000"/>
          </a:xfrm>
          <a:prstGeom prst="roundRect">
            <a:avLst>
              <a:gd name="adj" fmla="val 0"/>
            </a:avLst>
          </a:prstGeom>
          <a:solidFill>
            <a:srgbClr val="00529B">
              <a:alpha val="7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44196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524000" y="4419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总体目标引领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16000" y="4953000"/>
            <a:ext cx="2857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锚定未来发展蓝图，明确阶段性的质变要求与总量提升目标，确立高质量发展的顶层设计框架与战略方向。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45000" y="4191000"/>
            <a:ext cx="3302000" cy="1905000"/>
          </a:xfrm>
          <a:prstGeom prst="roundRect">
            <a:avLst>
              <a:gd name="adj" fmla="val 0"/>
            </a:avLst>
          </a:prstGeom>
          <a:solidFill>
            <a:srgbClr val="00529B">
              <a:alpha val="7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9000" y="44196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207000" y="4419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核心指标量化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699000" y="4953000"/>
            <a:ext cx="2857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构建经济增长、结构优化、民生改善等多维度指标体系，将宏观目标分解为可量化、可考核、可监测的具体指标。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128000" y="4191000"/>
            <a:ext cx="3302000" cy="1905000"/>
          </a:xfrm>
          <a:prstGeom prst="roundRect">
            <a:avLst>
              <a:gd name="adj" fmla="val 0"/>
            </a:avLst>
          </a:prstGeom>
          <a:solidFill>
            <a:srgbClr val="00529B">
              <a:alpha val="7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0" y="44196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890000" y="4419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实施路径落地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382000" y="4953000"/>
            <a:ext cx="2857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将规划蓝图转化为具体的行动方案与重点任务，明确责任分工、时间节点与保障措施，确保规划从顶层设计转化为现实成果。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635000" y="5080000"/>
            <a:ext cx="2540000" cy="254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2.1 总体目标：“两步走”战略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5270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到2030年（“十五五”期末）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8283">
            <a:off x="762008" y="2343150"/>
            <a:ext cx="5270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762000" y="2603500"/>
            <a:ext cx="25019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400" y="27559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270000" y="27559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治理模式升级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14400" y="3175000"/>
            <a:ext cx="21971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有效建立以事前预防为主的治理模式，推动应急管理从“事后处置”向“事前预防”的根本性转变。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454400" y="2603500"/>
            <a:ext cx="25019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06800" y="27559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3962400" y="27559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体制机制健全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3606800" y="3175000"/>
            <a:ext cx="21971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在大安全大应急框架下，健全统一指挥、专常兼备、反应灵敏、上下联动的应急指挥机制。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00" y="4445000"/>
            <a:ext cx="25019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4400" y="4597400"/>
            <a:ext cx="304800" cy="3048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1270000" y="45974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核心能力增强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14400" y="5016500"/>
            <a:ext cx="21971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重特大突发事件处置保障能力显著提升，基层应急管理能力和基础保障水平得到实质性增强。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454400" y="4445000"/>
            <a:ext cx="25019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06800" y="4597400"/>
            <a:ext cx="304800" cy="3048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3962400" y="45974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发展水平跃升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3606800" y="5016500"/>
            <a:ext cx="21971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应急管理法治化、科学化、智能化水平大幅提高，基本形成系统完备、科学规范的现代化体系。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286500" y="1778000"/>
            <a:ext cx="5270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到2035年（基本实现现代化）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-8283">
            <a:off x="6286508" y="2343150"/>
            <a:ext cx="5270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/>
          <p:nvPr/>
        </p:nvSpPr>
        <p:spPr>
          <a:xfrm>
            <a:off x="6286500" y="2603500"/>
            <a:ext cx="5270500" cy="1206500"/>
          </a:xfrm>
          <a:prstGeom prst="roundRect">
            <a:avLst>
              <a:gd name="adj" fmla="val 0"/>
            </a:avLst>
          </a:prstGeom>
          <a:solidFill>
            <a:srgbClr val="00529B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413500" y="2768600"/>
            <a:ext cx="5016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建成与基本实现现代化相适应的中国特色大国应急体系，实现高质量发展与高水平安全的良性互动，为中国式现代化提供坚实安全保障。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286500" y="4127500"/>
            <a:ext cx="1663700" cy="1841500"/>
          </a:xfrm>
          <a:prstGeom prst="roundRect">
            <a:avLst>
              <a:gd name="adj" fmla="val 0"/>
            </a:avLst>
          </a:prstGeom>
          <a:solidFill>
            <a:srgbClr val="E8F4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51600" y="4318000"/>
            <a:ext cx="355600" cy="355600"/>
          </a:xfrm>
          <a:prstGeom prst="rect">
            <a:avLst/>
          </a:prstGeom>
        </p:spPr>
      </p:pic>
      <p:sp>
        <p:nvSpPr>
          <p:cNvPr id="29" name="AutoShape 29"/>
          <p:cNvSpPr/>
          <p:nvPr/>
        </p:nvSpPr>
        <p:spPr>
          <a:xfrm>
            <a:off x="6451600" y="4762500"/>
            <a:ext cx="1397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依法应急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451600" y="5143500"/>
            <a:ext cx="1460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健全法规标准体系，严格规范执法，实现应急管理全过程的法治化保障。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8089900" y="4127500"/>
            <a:ext cx="1663700" cy="1841500"/>
          </a:xfrm>
          <a:prstGeom prst="roundRect">
            <a:avLst>
              <a:gd name="adj" fmla="val 0"/>
            </a:avLst>
          </a:prstGeom>
          <a:solidFill>
            <a:srgbClr val="E8F4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55000" y="4318000"/>
            <a:ext cx="355600" cy="355600"/>
          </a:xfrm>
          <a:prstGeom prst="rect">
            <a:avLst/>
          </a:prstGeom>
        </p:spPr>
      </p:pic>
      <p:sp>
        <p:nvSpPr>
          <p:cNvPr id="33" name="AutoShape 33"/>
          <p:cNvSpPr/>
          <p:nvPr/>
        </p:nvSpPr>
        <p:spPr>
          <a:xfrm>
            <a:off x="8255000" y="4762500"/>
            <a:ext cx="1397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科学应急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8255000" y="5143500"/>
            <a:ext cx="1460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依托科技与专业研判，提升风险防控与应急处置的科学性、精准性。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9893300" y="4127500"/>
            <a:ext cx="1663700" cy="1841500"/>
          </a:xfrm>
          <a:prstGeom prst="roundRect">
            <a:avLst>
              <a:gd name="adj" fmla="val 0"/>
            </a:avLst>
          </a:prstGeom>
          <a:solidFill>
            <a:srgbClr val="E8F4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58400" y="4318000"/>
            <a:ext cx="355600" cy="355600"/>
          </a:xfrm>
          <a:prstGeom prst="rect">
            <a:avLst/>
          </a:prstGeom>
        </p:spPr>
      </p:pic>
      <p:sp>
        <p:nvSpPr>
          <p:cNvPr id="37" name="AutoShape 37"/>
          <p:cNvSpPr/>
          <p:nvPr/>
        </p:nvSpPr>
        <p:spPr>
          <a:xfrm>
            <a:off x="10058400" y="4762500"/>
            <a:ext cx="1397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智慧应急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10058400" y="5143500"/>
            <a:ext cx="1460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运用大数据、AI等技术，构建智能预警与指挥体系，提升响应效能。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0" y="-1270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270000" y="5080000"/>
            <a:ext cx="3175000" cy="3175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2.2 核心指标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524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为确保规划目标落地见效，我们围绕安全生产与防灾减灾两大关键领域，科学设定了7项具体、可量化、可考核的核心指标，构建起目标明确、层级清晰的考核评价体系，为工作成效提供刚性衡量标尺。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413000"/>
            <a:ext cx="52705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2641600"/>
            <a:ext cx="279400" cy="279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97000" y="26035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约束性指标 · 安全生产领域（4项）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9167">
            <a:off x="1016008" y="31432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1016000" y="3302000"/>
            <a:ext cx="476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01. 生产安全事故死亡人数：</a:t>
            </a:r>
            <a:r>
              <a:rPr lang="en-US" sz="1400" b="1" i="0" u="none" strike="noStrike">
                <a:solidFill>
                  <a:srgbClr val="D9302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同比下降 15%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16000" y="3810000"/>
            <a:ext cx="476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02. 较大及以上事故起数：</a:t>
            </a:r>
            <a:r>
              <a:rPr lang="en-US" sz="1400" b="1" i="0" u="none" strike="noStrike">
                <a:solidFill>
                  <a:srgbClr val="D9302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同比下降 16%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016000" y="4318000"/>
            <a:ext cx="476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03. 单位GDP生产安全事故死亡率：</a:t>
            </a:r>
            <a:r>
              <a:rPr lang="en-US" sz="1400" b="1" i="0" u="none" strike="noStrike">
                <a:solidFill>
                  <a:srgbClr val="D9302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同比下降 33%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16000" y="4953000"/>
            <a:ext cx="4762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04. 工矿商贸就业人员十万人死亡率：</a:t>
            </a:r>
            <a:r>
              <a:rPr lang="en-US" sz="1400" b="1" i="0" u="none" strike="noStrike">
                <a:solidFill>
                  <a:srgbClr val="D9302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同比下降 15%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286500" y="2413000"/>
            <a:ext cx="52705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0500" y="2641600"/>
            <a:ext cx="279400" cy="279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6921500" y="26035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预期性指标 · 防灾减灾领域（3项）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9167">
            <a:off x="6540508" y="31432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6540500" y="3365500"/>
            <a:ext cx="4762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05. 年均每百万人口因自然灾害死亡人数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5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控制目标：小于 0.9 人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540500" y="4127500"/>
            <a:ext cx="4762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06. 年均每十万人受灾人次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5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控制目标：小于 13,000 人次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540500" y="4953000"/>
            <a:ext cx="4762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07. 年均因自然灾害直接经济损失占GDP比例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5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控制目标：小于 0.8%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62000" y="6121400"/>
            <a:ext cx="1066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8888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注：约束性指标为政府必须完成的刚性任务，纳入绩效考核体系；预期性指标为期望实现的发展目标，通过政策引导和市场机制推动实现。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017000" y="381000"/>
            <a:ext cx="2794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5000" b="1" i="0" u="none" strike="noStrike">
                <a:solidFill>
                  <a:srgbClr val="00529B">
                    <a:alpha val="7843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1905000"/>
            <a:ext cx="11176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第三部分：体系建设的关键领域和主要任务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889000" y="3810000"/>
            <a:ext cx="1041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聚焦核心建设维度，明确各领域重点任务与实施路径，推动体系从框架设计向落地见效转化，全面提升行业规范化与科学化水平。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71500" y="4953000"/>
            <a:ext cx="3492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571500" y="4953000"/>
            <a:ext cx="34925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5500" y="52324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33500" y="5232400"/>
            <a:ext cx="266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核心领域锚定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75757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紧扣行业发展实际，确立五大关键建设方向，构建全方位、多层次的现代化体系框架。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4343400" y="4953000"/>
            <a:ext cx="3492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4343400" y="4953000"/>
            <a:ext cx="34925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7400" y="52324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105400" y="5232400"/>
            <a:ext cx="266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重点任务攻坚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75757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细化任务清单与时间节点，明确责任分工，确保各项建设举措精准落地、取得实效。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128000" y="4953000"/>
            <a:ext cx="3492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128000" y="4953000"/>
            <a:ext cx="34925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0" y="52324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890000" y="5232400"/>
            <a:ext cx="266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长效保障构建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75757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健全组织领导与监督考核机制，强化资源要素支撑，为体系持续运行提供坚实保障。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3.1 风险防控：推动治理模式向事前预防转型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5875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这是“十五五”应急体系建设的核心主线，旨在通过系统化治理，实现从被动应对到主动防范的根本性转变，筑牢安全发展的根基。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413000"/>
            <a:ext cx="5270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2413000"/>
            <a:ext cx="76200" cy="1714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0" y="26416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651000" y="2641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健全源头管控机制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92200" y="3175000"/>
            <a:ext cx="4635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深化全国自然灾害综合风险普查成果应用，完善重大项目安全风险评估论证机制，严格高危行业安全准入管理，从源头上把好安全关口，防范化解系统性风险。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159500" y="2413000"/>
            <a:ext cx="5270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159500" y="2413000"/>
            <a:ext cx="76200" cy="1714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89700" y="26416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7048500" y="2641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加强监测预报预警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489700" y="3175000"/>
            <a:ext cx="4635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构建立体化、智能化的灾害监测网，升级突发事件预警信息发布平台，强化预警“叫应”与精准触达机制，确保预警信息直达基层、精准到人，打通防灾减灾“最后一公里”。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318000"/>
            <a:ext cx="5270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762000" y="4318000"/>
            <a:ext cx="76200" cy="1714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2200" y="45466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651000" y="4546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提升本质安全水平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092200" y="5080000"/>
            <a:ext cx="4635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针对矿山、危化、交通等重点领域实施全链条专项整治，加快淘汰落后工艺设备，深入推进“设备换新、机器换人”，通过技术升级从根本上降低人员作业风险。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159500" y="4318000"/>
            <a:ext cx="5270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6159500" y="4318000"/>
            <a:ext cx="76200" cy="1714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700" y="4546600"/>
            <a:ext cx="406400" cy="4064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7048500" y="45466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打造安全韧性城乡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489700" y="5080000"/>
            <a:ext cx="4635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提高城乡基础设施设防标准，科学规划建设应急避难场所，推进体育馆、学校等“平急两用”公共设施改造，补齐防灾减灾短板，提升城乡承灾与恢复能力。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0" y="-1270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270000" y="5080000"/>
            <a:ext cx="3175000" cy="3175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3.1 风险防控：创新举措解读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52705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5270500" cy="762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500" y="241300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651000" y="24130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“一件事”全链条整治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9418">
            <a:off x="1079509" y="3105150"/>
            <a:ext cx="46355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1079500" y="3302000"/>
            <a:ext cx="4635500" cy="222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打破传统按部门、按环节分割的监管壁垒，围绕电动自行车、燃气安全等具体风险源，将生产、流通、使用、监管等全链条环节纳入统一治理框架。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变“分段式监管”为“一体化治理”，推动跨部门协同联动，实现从源头预防、过程管控到末端处置的闭环管理，彻底破解监管盲区与碎片化难题。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286500" y="2032000"/>
            <a:ext cx="52705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286500" y="2032000"/>
            <a:ext cx="5270500" cy="762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04000" y="2413000"/>
            <a:ext cx="457200" cy="4572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7175500" y="24130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“平急两用”建设模式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9418">
            <a:off x="6604009" y="3105150"/>
            <a:ext cx="46355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6604000" y="3302000"/>
            <a:ext cx="4635500" cy="222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创新城市基础设施建设理念，推动公共资源的弹性配置与高效复用。平时作为商业、文旅、体育等民生设施服务社会，创造经济价值与社会效益；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遇突发事件时，可快速转换为应急避难所、医疗救治点或物资储备仓，实现“民生服务”与“应急保障”功能的灵活切换，大幅提升城市抗风险韧性。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762000" y="5969000"/>
            <a:ext cx="10668000" cy="584200"/>
          </a:xfrm>
          <a:prstGeom prst="roundRect">
            <a:avLst>
              <a:gd name="adj" fmla="val 0"/>
            </a:avLst>
          </a:prstGeom>
          <a:solidFill>
            <a:srgbClr val="00529B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762000" y="5969000"/>
            <a:ext cx="10668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核心价值：以系统治理思维消除监管盲区，以弹性建设模式夯实城市安全底座，构建全域协同的现代化风险防控体系。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635000" y="5080000"/>
            <a:ext cx="2540000" cy="254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3.2 应急指挥：构建大安全大应急框架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1778000"/>
            <a:ext cx="76200" cy="1968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0" y="20320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651000" y="2032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完善协同应对机制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651000" y="2540000"/>
            <a:ext cx="419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强化议事协调机构的统筹指导作用，健全跨部门联合指挥、常态化会商研判及跨区域救援联动机制。全面推行“防消联勤”模式，推动风险防控与应急处置的深度融合、无缝衔接。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23000" y="17780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23000" y="1778000"/>
            <a:ext cx="76200" cy="1968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53200" y="20320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112000" y="2032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提高应急指挥质效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112000" y="2540000"/>
            <a:ext cx="419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提升国家和地方各级应急指挥部的统筹调度与快速响应效能，优化扁平化指挥流程，统一信息报送标准。实现上下贯通、军地联动、区域协同的一体化应对格局，确保指令精准、处置高效。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62000" y="41275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762000" y="4127500"/>
            <a:ext cx="76200" cy="1968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2200" y="43815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651000" y="43815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确保极端条件通信畅通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651000" y="4889500"/>
            <a:ext cx="419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夯实应急通信托底保障基础，提升卫星通信、短波通信等抗灾通信能力。建强快速抢修抢通专业队伍，确保在断电、断网、断路“三断”等极端灾害条件下，指挥通信链路始终畅通无阻。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223000" y="41275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6223000" y="4127500"/>
            <a:ext cx="76200" cy="1968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53200" y="4381500"/>
            <a:ext cx="406400" cy="4064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7112000" y="43815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优化应急预案体系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112000" y="4889500"/>
            <a:ext cx="419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开展国家及地方各级应急预案制修订工作，强化预案的科学性与实操性。推动预案向基层延伸，加强企业、社区、乡村等末端预案的编制与实战化演练，形成“上下衔接、全域覆盖”的预案体系。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3.3 应急力量：打造专常兼备的救援队伍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52705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1778000"/>
            <a:ext cx="76200" cy="2095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2200" y="20320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651000" y="2032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强化综合消防救援队伍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9316">
            <a:off x="1092209" y="2597150"/>
            <a:ext cx="46863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1092200" y="2730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优化力量结构布局，重点加强高层、地下、石化等特殊灾害救援的特勤队伍建设，完善地震、水域、山岳等专业救援编队，提升全灾种、大应急的精准救援能力。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23000" y="1778000"/>
            <a:ext cx="52705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223000" y="1778000"/>
            <a:ext cx="76200" cy="2095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53200" y="20320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7112000" y="2032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建强区域应急救援枢纽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9316">
            <a:off x="6553209" y="2597150"/>
            <a:ext cx="46863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6553200" y="2730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加快构建以6个国家区域应急救援中心为核心的枢纽网络，强化跨区域机动投送与协同联动机制，打造应对重特大灾害、复杂险情的“尖刀”与“拳头”力量。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4191000"/>
            <a:ext cx="52705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762000" y="4191000"/>
            <a:ext cx="76200" cy="2095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0" y="4445000"/>
            <a:ext cx="406400" cy="4064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1651000" y="4445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规范社会专业应急力量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9316">
            <a:off x="1092209" y="5010150"/>
            <a:ext cx="46863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1092200" y="5143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督促矿山、危化、交通等重点行业企业建设专兼职救援队伍，全面推进社会应急力量分类分级测评，建立健全调用补偿机制，形成政府主导、社会协同的多元共治格局。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223000" y="4191000"/>
            <a:ext cx="52705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6223000" y="4191000"/>
            <a:ext cx="76200" cy="2095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53200" y="4445000"/>
            <a:ext cx="406400" cy="4064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7112000" y="4445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升级应急救援技术装备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9316">
            <a:off x="6553209" y="5010150"/>
            <a:ext cx="46863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6553200" y="5143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聚焦“高精尖缺”领域加强关键装备研发，推广应用无人机、无人艇、智能救援机器人等智能化装备，完善应急通信保障体系，以科技赋能提升应急救援的硬实力。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635000" y="5080000"/>
            <a:ext cx="2540000" cy="254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3.4 物资保障：健全高效调配体系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3782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23368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524000" y="2336800"/>
            <a:ext cx="254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健全储备机制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15211">
            <a:off x="1016014" y="2914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1016000" y="3111500"/>
            <a:ext cx="2870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完善实物储备、协议储备、产能储备“三位一体”模式，优化储备库布局，推动物资前置储备与分布式存储，构建“多点布局、就近调配”的网络，确保关键时刻调得出、用得上。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406900" y="2032000"/>
            <a:ext cx="33782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44069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900" y="23368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5168900" y="2336800"/>
            <a:ext cx="254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提升调配效率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15211">
            <a:off x="4660914" y="2914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4660900" y="3111500"/>
            <a:ext cx="2870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升级应急物资智能管理平台，打通供需壁垒。建立快速调拨机制，确保灾害发生后</a:t>
            </a:r>
            <a:r>
              <a:rPr lang="en-US" sz="1400" b="1" i="0" u="none" strike="noStrike">
                <a:solidFill>
                  <a:srgbClr val="CC33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8小时之内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，受灾人员的食品、饮水、住宿等基本生活得到精准、有效的救助保障。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051800" y="2032000"/>
            <a:ext cx="3378200" cy="3302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80518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336800"/>
            <a:ext cx="406400" cy="4064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8813800" y="2336800"/>
            <a:ext cx="254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完善社会协同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15211">
            <a:off x="8305814" y="2914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8305800" y="3111500"/>
            <a:ext cx="2870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构建“政府主导、社会参与”格局。引导社区与家庭储备必要物资，鼓励重点产业链企业建立应急储备和紧急生产调度机制，畅通社会捐赠渠道，凝聚全社会保障合力。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62000" y="55880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00529B">
              <a:alpha val="8000"/>
            </a:srgbClr>
          </a:solidFill>
          <a:ln w="12700" cap="flat" cmpd="sng">
            <a:solidFill>
              <a:srgbClr val="00529B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1016000" y="57658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核心目标：构建“储备充足、调配高效、协同有力”的应急物资保障体系，筑牢防灾减灾救灾的物质基础。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3.5 科技支撑：深入开展智慧应急行动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10668000" cy="1397000"/>
          </a:xfrm>
          <a:prstGeom prst="roundRect">
            <a:avLst>
              <a:gd name="adj" fmla="val 0"/>
            </a:avLst>
          </a:prstGeom>
          <a:solidFill>
            <a:srgbClr val="00529B">
              <a:alpha val="8000"/>
            </a:srgbClr>
          </a:solidFill>
          <a:ln w="12700" cap="flat" cmpd="sng">
            <a:solidFill>
              <a:srgbClr val="00529B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2044700"/>
            <a:ext cx="609600" cy="609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905000" y="1778000"/>
            <a:ext cx="927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强化源头创新，补齐装备短板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紧扣应急管理现代化需求，组织实施国家重点研发计划，加快“高精特专”检测监测装备、“小快轻智”应急救援装备的研发与成果转化，突破关键核心技术瓶颈，全面夯实应急科技基础支撑能力。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762000" y="3429000"/>
            <a:ext cx="3429000" cy="2476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762000" y="3429000"/>
            <a:ext cx="34290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3683000"/>
            <a:ext cx="355600" cy="355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460500" y="36830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建设应急“智慧中枢”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016000" y="4254500"/>
            <a:ext cx="2921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统筹推进国家级应急管理“久安”系列大模型底座建设，构建具备智能研判、辅助决策、情景推演能力的核心算法体系，打造应急管理的“智慧大脑”，提升决策科学化水平。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381500" y="3429000"/>
            <a:ext cx="3429000" cy="2476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381500" y="3429000"/>
            <a:ext cx="34290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5500" y="3683000"/>
            <a:ext cx="355600" cy="3556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5080000" y="36830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强化全域数据赋能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635500" y="4254500"/>
            <a:ext cx="2921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编制应急数据资源目录，打通跨部门、跨层级壁垒，强化风险监测、隐患排查等数据的汇聚共享与深度挖掘。以数据要素驱动应急管理业务流程再造，释放数据价值。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001000" y="3429000"/>
            <a:ext cx="3429000" cy="2476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8001000" y="3429000"/>
            <a:ext cx="34290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3683000"/>
            <a:ext cx="355600" cy="3556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8699500" y="36830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深化AI场景化应用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255000" y="4254500"/>
            <a:ext cx="2921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推动AI在危化品、矿山等高危行业落地，加强人员异常行为、设备状态的智能感知与风险预警。实现从传统“人防”向“技防+智防”的根本性转变，筑牢安全防线。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62000" y="61595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0529B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—— 以科技赋能应急，用智慧守护平安，全面提升突发事件的预判力、响应力与处置力 ——</a:t>
            </a:r>
            <a:endParaRPr lang="en-US" sz="110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762000" y="5080000"/>
            <a:ext cx="2540000" cy="254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0668000" y="-635000"/>
            <a:ext cx="2286000" cy="2286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1397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第四部分：重点工程与创新举措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334000" y="3048000"/>
            <a:ext cx="15240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508000" y="3746500"/>
            <a:ext cx="3556000" cy="215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0005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270000" y="40259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基础设施提质升级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4635500"/>
            <a:ext cx="304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统筹推进交通枢纽、能源保障、水利设施等重大工程建设，补齐城乡建设短板，构建现代化基础设施体系，为区域高质量发展筑牢坚实的硬件支撑。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318000" y="3746500"/>
            <a:ext cx="3556000" cy="215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0005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080000" y="40259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产业创新融合发展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72000" y="4635500"/>
            <a:ext cx="304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深化产学研用协同创新，布局一批前沿技术攻关项目，推动传统优势产业转型升级，培育壮大战略性新兴产业集群，激发经济增长的内生动力与创新活力。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128000" y="3746500"/>
            <a:ext cx="3556000" cy="215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0" y="4000500"/>
            <a:ext cx="406400" cy="406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8890000" y="40259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民生福祉持续增进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382000" y="4635500"/>
            <a:ext cx="304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聚焦教育、医疗、养老、就业等民生关键领域，实施一批普惠性、兜底性民生工程，完善公共服务体系，让发展成果更多更公平惠及全体人民。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0" y="-1270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4.1 重点工程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1651000"/>
            <a:ext cx="50800" cy="1968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0600" y="18415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71600" y="18161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区域救援中心建设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90600" y="2286000"/>
            <a:ext cx="30226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建成6个国家区域应急救援中心，形成覆盖全国的“2小时应急救援圈”，实现跨区域救援力量的快速集结与高效投送。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81500" y="1651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381500" y="1651000"/>
            <a:ext cx="50800" cy="1968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00" y="18415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991100" y="18161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自然灾害能力提升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610100" y="2286000"/>
            <a:ext cx="30226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利用国债资金，加强防汛抗旱、防震减灾、防风抗潮、森林草原防灭火等关键领域的基础设施建设，筑牢防灾减灾防线。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01000" y="1651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8001000" y="1651000"/>
            <a:ext cx="50800" cy="1968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1841500"/>
            <a:ext cx="304800" cy="3048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8610600" y="18161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“智慧应急”示范工程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229600" y="2286000"/>
            <a:ext cx="30226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建设基于人工智能、大数据的智慧监测预警、智慧指挥调度及智慧救援处置示范项目，以科技赋能提升应急管理现代化水平。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4064000"/>
            <a:ext cx="5270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762000" y="4064000"/>
            <a:ext cx="50800" cy="1968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254500"/>
            <a:ext cx="304800" cy="3048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1371600" y="42291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城市“平急两用”设施建设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90600" y="4699000"/>
            <a:ext cx="4762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在超大特大城市及灾害高风险地区，改造或新建一批兼具日常公共服务功能和应急保障功能的基础设施，实现“平时服务、急时应急”的高效转换。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286500" y="4064000"/>
            <a:ext cx="52705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286500" y="4064000"/>
            <a:ext cx="50800" cy="1968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15100" y="4254500"/>
            <a:ext cx="304800" cy="304800"/>
          </a:xfrm>
          <a:prstGeom prst="rect">
            <a:avLst/>
          </a:prstGeom>
        </p:spPr>
      </p:pic>
      <p:sp>
        <p:nvSpPr>
          <p:cNvPr id="28" name="AutoShape 28"/>
          <p:cNvSpPr/>
          <p:nvPr/>
        </p:nvSpPr>
        <p:spPr>
          <a:xfrm>
            <a:off x="6896100" y="42291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安全应急装备产业升级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515100" y="4699000"/>
            <a:ext cx="4762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支持安全应急领域产业链上下游协同创新，培育一批具有国际竞争力的龙头企业，打造特色鲜明的安全应急装备产业集群，夯实产业基础。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4.2 创新举措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33782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1778000"/>
            <a:ext cx="33782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0066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33500" y="1968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“一件事”全链条治理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2438400"/>
            <a:ext cx="2997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构建“风险防控—监测预警—应急处置—恢复重建”全闭环体系，打通事前预防、事中应对、事后恢复的全流程堵点，实现一体化管理。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06900" y="1778000"/>
            <a:ext cx="33782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406900" y="1778000"/>
            <a:ext cx="33782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7400" y="20066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978400" y="1968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“平急两用”建设模式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97400" y="2438400"/>
            <a:ext cx="2997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推进基础设施“平时服务民生、急时应急保障”的弹性改造，强化公共资源统筹配置，实现应急能力储备与民生服务功能的双向赋能。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51800" y="1778000"/>
            <a:ext cx="33782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8051800" y="1778000"/>
            <a:ext cx="33782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300" y="2006600"/>
            <a:ext cx="304800" cy="3048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8623300" y="1968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“智慧应急”赋能行动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242300" y="2438400"/>
            <a:ext cx="2997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依托大数据、AI与物联网技术，搭建一体化智慧平台，实现风险智能感知、指挥扁平化调度、资源精准匹配，以科技驱动提升治理效能。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3937000"/>
            <a:ext cx="52451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762000" y="3937000"/>
            <a:ext cx="52451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4165600"/>
            <a:ext cx="304800" cy="3048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1333500" y="41275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“防消联勤”协同工作机制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52500" y="4597400"/>
            <a:ext cx="48641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整合消防救援队伍与基层应急力量，建立常态化联勤联动、联合巡查与联合处置机制，打破条块分割，实现“防”与“消”无缝衔接，筑牢基层安全防线。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184900" y="3937000"/>
            <a:ext cx="52451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184900" y="3937000"/>
            <a:ext cx="52451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75400" y="4165600"/>
            <a:ext cx="304800" cy="304800"/>
          </a:xfrm>
          <a:prstGeom prst="rect">
            <a:avLst/>
          </a:prstGeom>
        </p:spPr>
      </p:pic>
      <p:sp>
        <p:nvSpPr>
          <p:cNvPr id="28" name="AutoShape 28"/>
          <p:cNvSpPr/>
          <p:nvPr/>
        </p:nvSpPr>
        <p:spPr>
          <a:xfrm>
            <a:off x="6756400" y="41275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“应急使命”实战化系列演习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375400" y="4597400"/>
            <a:ext cx="48641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常态化开展多灾种叠加、全要素参与的实战化综合演练，模拟真实极端灾害场景，以演促练、以练备战，全面检验预案科学性、磨合协同机制、锤炼实战能力。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762000" y="5905500"/>
            <a:ext cx="10668000" cy="635000"/>
          </a:xfrm>
          <a:prstGeom prst="roundRect">
            <a:avLst>
              <a:gd name="adj" fmla="val 0"/>
            </a:avLst>
          </a:prstGeom>
          <a:solidFill>
            <a:srgbClr val="00529B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1" name="AutoShape 31"/>
          <p:cNvSpPr/>
          <p:nvPr/>
        </p:nvSpPr>
        <p:spPr>
          <a:xfrm>
            <a:off x="889000" y="6007100"/>
            <a:ext cx="1041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总结：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这些创新举措立足应急管理现代化建设需求，彰显了规划的系统性思维、前瞻性布局与创新性实践，为全面提升防灾减灾救灾能力提供了坚实的制度支撑与实践路径。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2222500"/>
            <a:ext cx="2794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0" b="1" i="0" u="none" strike="noStrike">
                <a:solidFill>
                  <a:srgbClr val="00529B">
                    <a:alpha val="7843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683000" y="2413000"/>
            <a:ext cx="7620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第五部分：实施保障与未来展望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683000" y="4508500"/>
            <a:ext cx="7874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以制度建设为根本保障，以创新驱动为核心引擎，</a:t>
            </a:r>
            <a:br>
              <a:rPr lang="en-US" sz="20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20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确保规划部署落地见效，擘画行业高质量发展宏伟蓝图。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6781800"/>
            <a:ext cx="12192000" cy="762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4445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635000" y="-635000"/>
            <a:ext cx="1905000" cy="1905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5.1 实施保障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1651000"/>
            <a:ext cx="76200" cy="1968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18415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97000" y="18034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加强组织领导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16000" y="2286000"/>
            <a:ext cx="2984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严格落实安全生产党政同责、“三管三必须”要求，压实地方党委政府、行业部门及企业主体责任，形成上下联动、齐抓共管的工作格局。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81500" y="1651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381500" y="1651000"/>
            <a:ext cx="76200" cy="1968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5500" y="18415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016500" y="18034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完善法规标准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635500" y="2286000"/>
            <a:ext cx="2984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加快推动《国家消防救援人员法》《自然灾害防治法》等法律法规制修订，健全配套制度规范，构建系统完备、科学规范的法治保障体系。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01000" y="1651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8001000" y="1651000"/>
            <a:ext cx="76200" cy="1968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5000" y="1841500"/>
            <a:ext cx="304800" cy="3048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8636000" y="1803400"/>
            <a:ext cx="2730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强化人才供给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255000" y="2286000"/>
            <a:ext cx="2984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办好应急管理大学和消防救援学院，深化高校应急管理相关学科建设，加强实战化培训，打造高素质、专业化的应急管理人才队伍。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4000500"/>
            <a:ext cx="52705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762000" y="4000500"/>
            <a:ext cx="76200" cy="2095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191000"/>
            <a:ext cx="304800" cy="3048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1397000" y="41529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壮大安全应急产业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016000" y="4635500"/>
            <a:ext cx="4762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完善应急装备需求动态征集与评估机制，支持首台（套）重大技术装备推广应用。推动产业数字化、智能化升级，培育壮大安全应急产业集群，提升应急物资研发、生产与储备保障能力，为防灾减灾救灾提供坚实物质支撑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159500" y="4000500"/>
            <a:ext cx="52705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159500" y="4000500"/>
            <a:ext cx="76200" cy="2095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13500" y="4191000"/>
            <a:ext cx="304800" cy="304800"/>
          </a:xfrm>
          <a:prstGeom prst="rect">
            <a:avLst/>
          </a:prstGeom>
        </p:spPr>
      </p:pic>
      <p:sp>
        <p:nvSpPr>
          <p:cNvPr id="28" name="AutoShape 28"/>
          <p:cNvSpPr/>
          <p:nvPr/>
        </p:nvSpPr>
        <p:spPr>
          <a:xfrm>
            <a:off x="6794500" y="41529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强化考核评估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413500" y="4635500"/>
            <a:ext cx="4762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严格开展中央安全生产考核巡查，强化结果综合运用。将考核结果纳入地方党政领导班子和领导干部综合考核评价体系，对履职不力、落实不到位的地区和单位严肃追责问责，以刚性考核倒逼规划任务落地见效。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635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5.2 未来展望：2035年的中国特色大国应急体系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7145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展望2035年，我国将全面建成与基本实现现代化相适应的中国特色大国应急体系，这不仅是国家安全体系的重要支柱，更是护航中国式现代化行稳致远的坚实保障。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667000"/>
            <a:ext cx="5270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2667000"/>
            <a:ext cx="50800" cy="1714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500" y="2895600"/>
            <a:ext cx="457200" cy="4572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714500" y="2895600"/>
            <a:ext cx="393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安全防线更加牢固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79500" y="3429000"/>
            <a:ext cx="4635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以事前预防为主的治理模式成熟定型，源头防控机制更加健全，重特大事故得到有效遏制，从根本上消除事故隐患的能力显著提升，公共安全形势持续稳定向好。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86500" y="2667000"/>
            <a:ext cx="5270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286500" y="2667000"/>
            <a:ext cx="50800" cy="1714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04000" y="2895600"/>
            <a:ext cx="457200" cy="4572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7239000" y="2895600"/>
            <a:ext cx="393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应急能力全面跃升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604000" y="3429000"/>
            <a:ext cx="4635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集中统一、高效权威的应急指挥体系高效运转，现代化专业应急救援力量体系全面建成，应急响应速度、现场指挥协调和抢险救援能力达到世界先进水平。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572000"/>
            <a:ext cx="5270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762000" y="4572000"/>
            <a:ext cx="50800" cy="1714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4800600"/>
            <a:ext cx="457200" cy="4572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714500" y="4800600"/>
            <a:ext cx="393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社会共治格局形成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079500" y="5334000"/>
            <a:ext cx="4635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全社会防灾减灾救灾意识普遍增强，公众自救互救能力显著提升，政府主导、社会协同、公众参与、法治保障的多元共治格局全面形成，筑牢基层安全防线。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286500" y="4572000"/>
            <a:ext cx="52705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529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6286500" y="4572000"/>
            <a:ext cx="50800" cy="17145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04000" y="4800600"/>
            <a:ext cx="457200" cy="4572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7239000" y="4800600"/>
            <a:ext cx="393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安全与发展良性互动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604000" y="5334000"/>
            <a:ext cx="4635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高水平的安全保障体系为经济社会高质量发展提供坚实后盾，安全成为发展的前提和基础，发展为提升安全保障能力提供物质支撑，实现安全与发展的互促共进。</a:t>
            </a:r>
            <a:endParaRPr lang="en-US" sz="1100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762000" y="-762000"/>
            <a:ext cx="2540000" cy="2540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0" y="4826000"/>
            <a:ext cx="3175000" cy="3175000"/>
          </a:xfrm>
          <a:prstGeom prst="ellipse">
            <a:avLst/>
          </a:prstGeom>
          <a:solidFill>
            <a:srgbClr val="00529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2192000" cy="101600"/>
          </a:xfrm>
          <a:prstGeom prst="roundRect">
            <a:avLst>
              <a:gd name="adj" fmla="val 0"/>
            </a:avLst>
          </a:prstGeom>
          <a:solidFill>
            <a:srgbClr val="00529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2286000"/>
            <a:ext cx="12192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00529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谢谢大家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4318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携手共进 · 赋能未来，持续提升专业素养与履职能力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953000" y="5842000"/>
            <a:ext cx="2286000" cy="50800"/>
          </a:xfrm>
          <a:prstGeom prst="roundRect">
            <a:avLst>
              <a:gd name="adj" fmla="val 0"/>
            </a:avLst>
          </a:prstGeom>
          <a:solidFill>
            <a:srgbClr val="00529B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5.11.14"/>
  <p:tag name="AS_TITLE" val="Aspose.Slides for .NET 4.6.2"/>
  <p:tag name="AS_VERSION" val="25.11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2032</Words>
  <PresentationFormat>宽屏</PresentationFormat>
  <Paragraphs>308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28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2026-07-11T01:43:00Z</dcterms:created>
  <dcterms:modified xsi:type="dcterms:W3CDTF">2026-09-12T04:01:42Z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{"Label":"1","ContentProducer":"001191110102MACQD9K64010000","ProduceID":"7661077671665159149","ReservedCode1":"","ContentPropagator":"","PropagateID":"","ReservedCode2":""}</vt:lpwstr>
  </property>
  <property fmtid="{D5CDD505-2E9C-101B-9397-08002B2CF9AE}" pid="3" name="ICV">
    <vt:lpwstr>C74AF6B07BD2612DAA9F516ABFA105AB_43</vt:lpwstr>
  </property>
  <property fmtid="{D5CDD505-2E9C-101B-9397-08002B2CF9AE}" pid="4" name="KSOProductBuildVer">
    <vt:lpwstr>2052-11.8.6.11825</vt:lpwstr>
  </property>
</Properties>
</file>