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2"/>
  </p:sldMasterIdLst>
  <p:notesMasterIdLst>
    <p:notesMasterId r:id="rId75"/>
  </p:notesMasterIdLst>
  <p:handoutMasterIdLst>
    <p:handoutMasterId r:id="rId76"/>
  </p:handout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624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97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E8A998D6-ED7C-8866-DE5D-E4D8D463D1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8984F0B-DE2D-8CBC-909C-D1F0360AEB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51A14-CCA0-4770-BEF8-B3DB7E59CDE8}" type="datetimeFigureOut">
              <a:rPr lang="zh-CN" altLang="en-US" smtClean="0"/>
              <a:t>2026/9/12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C2D35E9-E1D1-DDC3-40B5-F3AD051EE8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213C60-3426-1342-57DA-FA29921165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49D60-68CA-4A41-90E3-C3A0C6CA24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7567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12.09.2026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有限空间作业安全培训。有限空间作业，如污水井、发酵池、反应釜等，看似平常，却潜藏着巨大的风险。今天，我们将通过真实的事故案例，深入学习如何识别身边的安全隐患，掌握应急技能，确保每一位工友都能平安回家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第五个案例来自四川成都。一家检测公司在作业时，完全无视“先通风、再检测、后作业”的基本原则，导致一名工人在高浓度二氧化碳环境中窒息。随后，监护人和工友盲目下井救援，最终造成3人死亡。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六起事故发生在辽宁的一家纸制品厂。这家企业的安全管理几乎是空白，没有台账、没有培训、没有演练。工人在未做任何准备的情况下进入集水池，导致中毒。救援人员同样盲目进入，最终造成3死2伤的惨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七个案例是一家食品公司的污水池清理事故。一名员工违规进入污水池，吸入硫化氢中毒。另外两名工友在没有任何防护的情况下盲目施救，最终三人全部死亡。这又是一起典型的“1+2”盲目施救导致伤亡扩大的案例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八起事故的后果最为惨重。一家农副食品加工厂，仅仅因为工人掀起了浆池的覆膜布，导致硫化氢气体逸出，造成3人中毒。随后多人盲目救援，最终导致7人死亡，4人受伤。这起事故警示我们，任何一个微小的操作都可能引发致命的连锁反应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九个案例发生在一家酒厂。由于阀门没有完全关闭，导致氮气和二氧化碳泄漏到发酵池。工人在未通风检测的情况下进入，缺氧晕倒。随后的盲目施救，最终导致3人死亡。这个案例再次强调了隔离措施和通风检测的重要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一个案例来自云南。这起事故是多种因素叠加的结果：员工违规操作，救援人员盲目施救，以及企业主体责任完全没有落实。最终导致3人中毒窒息后溺水身亡。这起事故告诉我们，安全是一个系统工程，任何一个环节的缺失都可能导致灾难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回顾2025年，我们选取了部分典型事故进行汇总。从安徽到厦门，从上海到四川，有限空间事故遍布全国。仅仅这些案例，就造成了超过30人死亡。这不仅仅是冰冷的数字，背后是30多个家庭的破碎。这笔人命账，我们必须时刻铭记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分析这些事故，我们发现了五大核心问题。首先，也是最普遍的，就是违规违章作业常态化。超过90%的事故都与无审批、无通风、无检测等行为有关。我们常说的“十大禁令”，在很多现场被当成了一纸空文。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个问题，也是最令人痛心的，就是盲目施救。数据显示，近九成的事故都因盲目施救而扩大，死亡人数占比超过86%。就像多米诺骨牌一样，一个人倒下，引发了一连串的死亡。救人变成了送命，这是我们必须吸取的最惨痛教训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个问题，是安全管理体系形同虚设。以厦门事故为例，涉事企业存在“六无”管理：没有责任制、没有培训、没有演练、没有合同、没有辨识、没有审批。安全管理完全是一片空白，这样的企业不出事故才是奇迹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培训将分为五个部分。首先，我们将通过触目惊心的事故案例，了解有限空间作业的危险性。接着，学习如何识别常见隐患。然后，我们将详细讲解作业前、中、后的全流程管控要点。之后，会分析不同环境下的隐患。最后，探讨如何从根本上提升我们的安全意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个问题是教育培训严重缺位。很多企业的培训只是走过场，签个到、拍个照就算完成任务。辽宁纸厂的负责人甚至找人代替自己参加培训，员工对安全知识一无所知。这样的培训，无法培养出真正懂安全的“明白人”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个问题，是员工的风险辨识能力严重不足。很多人不知道氧气浓度低于19.5%就会缺氧，不知道硫化氢的致命毒性，更不知道氮气这种无色无味的气体能悄无声息地夺走生命。他们对风险一无所知，就像蒙着眼睛走进死亡陷阱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回到我们安全生产月的主题——“查找身边安全隐患”。有限空间的风险离我们并不遥远，它可能就在厂区的一个污水井里，一个发酵池里。我们必须学会用专业的眼光去审视这些看似平常的地方，识别出潜在的致命危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有限空间之所以如此危险，是因为它具备五大特性：封闭性、复杂性、隐蔽性、突发性和连锁性。这五个特性相互交织，使得有限空间作业的风险极高，稍有不慎就可能酿成大祸。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在有限空间的四大安全风险中，中毒是排在首位的“头号杀手”。尤其是硫化氢，这种气体毒性极强，高浓度下只需几秒钟就能致人死亡。我们必须对它保持最高度的警惕。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来看具体的数据。硫化氢浓度达到10ppm就需要警惕，而达到500ppm，几分钟内就会死亡。一氧化碳同样危险。而氧气浓度低于19.5%，人体就会开始缺氧。这些数字告诉我们，有限空间内的气体环境瞬息万变，必须严格检测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了解这些常见有毒气体的特性至关重要。硫化氢有臭鸡蛋味，容易识别，但毒性极强。而一氧化碳、二氧化碳和氮气都是无色无味的，它们的危险更加隐蔽，容易让人在不知不觉中中毒或窒息。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个主要风险是缺氧窒息。这比中毒更加隐蔽，因为氮气等导致缺氧的气体是无色无味的。正常空气中氧气含量约为20.9%，当浓度低于19.5%时，人体就会出现缺氧反应。低于6%，几分钟内就会死亡。上海造船的事故就是典型的缺氧窒息案例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第三个风险是火灾爆炸。当有限空间内积聚了甲烷、氢气等可燃气体，再遇到明火或静电火花，就可能引发剧烈爆炸。这就是“爆炸三角”原理：燃料、氧气和点火源，三者缺一不可。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除了中毒、窒息和爆炸，有限空间作业还存在其他风险，比如淹溺、高处坠落、坍塌、触电和机械伤害等。这些风险往往相互关联，比如厦门事故中，受害者既是中毒，又是溺水身亡。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为什么要如此重视有限空间作业？请看这组数据。在过去三年，全国发生了165起有限空间事故，平均每个月就有超过4起，导致391人死亡。最令人痛心的是，80%的事故都因为盲目施救而造成了更大的伤亡。这些冰冷的数字背后，是一个个破碎的家庭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国家有明确的法规标准来判定什么是有限空间作业的重大事故隐患。比如，没有辨识有限空间、没有设置警示标志、没有审批、没有执行通风检测、没有监护人、盲目施救，这些行为都属于重大隐患，必须立即整改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值得关注的是，我国出台了专门的强制性国家标准——《有限空间作业安全技术规范》，也就是GB 46768-2025。这个标准从2026年5月1日起正式实施，它统一了全行业的管理要求，是我们今后开展有限空间作业必须遵守的根本大法。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新国标的核心内容，贯穿了作业前、作业中、作业后三个阶段。作业前要做好风险评估、审批和检测；作业中要持续监测和监护；作业后要做好验收和撤离。同时，标准还对安全管理的各个方面，如台账、培训、演练等做出了明确规定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新国标强调的第一个关键点就是作业审批。任何有限空间作业都必须经过申请、评估、审批等一系列流程，拿到作业许可证后才能开始。上海造船的事故就是血淋淋的教训，班组长无视审批制度，直接导致了悲剧的发生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另一个关键点是监护。作业现场必须有专职监护人，他的职责就是全程守在外面，监控作业情况，保持通讯畅通。一旦发生异常，监护人要立即指挥撤离并报警。监护人是作业人员在有限空间内的最后一道安全保障，是他们的“生命线”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这里为大家总结了有限空间作业的“十不准”。这十条禁令，每一条都是用生命和鲜血换来的教训。比如，未经批准不准进，监护人不在不准干，没有通风检测不准动。任何一条的违反，都可能导致严重的后果。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与“十不准”相对应的，是“十必须”。这是我们保障安全的十条铁律。必须审批、必须通风检测、必须设监护人、必须持续监测等等。严格遵守这十条规定，才能最大程度地保障我们的生命安全。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接下来，我们详细看一下作业前的全流程。这就像爬楼梯一样，必须经过7道关卡：建立台账、设置标识、风险评估、作业审批、通风、检测、安全交底。每一步都不能少，必须层层把控，确保万无一失。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第一步，是建立管理台账。企业要对所有的有限空间进行全面排查，弄清楚每个空间的位置、类型、危险因素和责任人，并登记造册。只有做到心中有数，才能谈得上有效管理。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第二步，是设置警示标识和隔离措施。在有限空间的入口，必须设置醒目的警示标志，提醒人们危险。对于高风险的空间，还应该采取上锁、设置隔离栏等物理措施，从物理上阻止无关人员进入。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到底什么是有限空间？我们可以通过三句话来理解。首先，它是封闭或半封闭的空间；其次，它不是为人类长期工作而设计的；最关键的是，它内部容易积聚有毒有害物质，或者导致氧气不足。这三个特征共同构成了有限空间的危险本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第三步，是进行风险评估和编制作业方案。每次作业前，都要对现场的风险进行重新评估，并制定详细的作业方案，明确每个人的职责、应该采取的安全措施以及应急流程。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第四步是作业审批。作业方案必须经过层层审批，特别是高风险作业，必须由企业主要负责人亲自审批。上海造船的班组长就是因为绕过了这个环节，擅自决定作业，才导致了悲剧。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第五步是隔离、清除与置换。在作业前，必须对相关的管道、阀门进行可靠的隔离，比如“上锁挂牌”或者加装盲板，防止有毒有害物质意外泄漏。同时，要清除空间内的残留物料，必要时进行置换。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六步，也是最核心的一步，就是“先通风、再检测、后作业”这九字方针。这是有限空间作业的生命三步曲。必须先用机械风机强制通风至少30分钟，然后用检测仪检测气体合格后，才能进入作业。这三步，一步都不能省，一步都不能错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关于通风，有几点具体要求。第一，必须用风机进行强制通风，不能靠自然风。第二，通风时间要足够，至少30分钟。第三，作业过程中要一直保持通风。第四，绝对禁止使用纯氧通风，这会引发更大的危险。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检测气体时，不能只在一个点测一下就完事。对于像井这样的竖直空间，要检测顶部、中部和底部，因为不同气体密度不同，会分层聚集。对于管道这样的水平空间，要检测近端和远端。必须确保没有检测死角。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检测结果必须同时满足三个条件才算合格：氧气含量在19.5%到23.5%之间，有毒气体浓度低于安全限值，可燃气体浓度低于爆炸下限的10%。这三项中任何一项不合格，都绝对禁止进入！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环境准备，个人防护装备也至关重要。这张清单列出了必备的十大装备，包括正压式空气呼吸器、气体检测仪、安全带、三脚架等等。这些装备是保障我们生命安全的最后一道屏障，必须配备齐全并确保完好有效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进入作业阶段后，安全措施不能放松。首先要签署进入确认表。作业过程中，必须保持持续通风和实时气体监测。监护人要始终坚守岗位，与作业人员保持通讯畅通。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关于实时监测，要求作业人员必须佩戴便携式气体检测仪，持续监测。一旦检测仪发出警报，无论什么原因，都必须立即停止作业，马上撤离！这是不可逾越的红线。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有限空间主要分为三大类。第一类是地下有限空间，比如我们常见的污水井、化粪池。第二类是地上有限空间，如工厂里的发酵池、粮仓。第三类是密闭设备，比如反应釜、储罐。了解这些分类，有助于我们在工作中快速识别潜在的有限空间风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作业完成后，也不能掉以轻心。要确保所有人员都已撤离，清点好工具物料，确认无误后，由监护人签字确认。然后封闭出入口，并填写完工验收表，将整个过程记录在案。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这张图总结了有限空间作业的全流程。从作业前的准备，到作业中的监控，再到作业后的收尾，每一个环节都环环相扣，缺一不可。希望大家能牢记这个流程，在实际工作中严格遵守。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接下来我们分析环境隐患。首先是气体危害，主要分为四类：可燃气体积聚导致爆炸风险，有毒气体导致中毒风险，氧气不足导致窒息风险，以及在某些特殊情况下，氧气过量可能引发的易燃风险。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除了气体，温湿度和天气也会影响有限空间的安全性。高温会加速有毒气体释放，高湿度可能导致设备漏电。夏季或冬季为了保温可能导致通风不畅。而暴雨雷电天气则可能引发淹溺、触电等次生灾害。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空间本身的结构也是隐患来源。狭小的空间会限制人的行动，复杂的结构会阻碍通风，深井或长管道会给救援带来极大困难，湿滑的底部则增加了坠落和淹溺的风险。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这是一份作业前必须检查的环境隐患清单。在进入有限空间前，对照这份清单逐一确认，可以有效避免因环境因素引发的事故。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接下来，我们系统梳理一下有限空间作业的常见隐患。首先是管理类隐患，包括没有辨识、没有台账、没有警示标志、没有审批制度等等。这些都是企业管理层面的缺失。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第二类是人员类隐患。员工未经培训就上岗，不会使用检测和防护设备，缺乏应急知识，抱有侥幸心理违章作业，这些都是导致事故的重要人为因素。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第三类是设备设施类隐患。没有必要的检测和防护设备，或者设备没有定期校准和维护，比如检测仪不准、呼吸器过期、风机风量不够等，这些都让安全保障形同虚设。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第四类是作业流程类隐患。这包括我们反复强调的未通风检测就进入，以及没有作业方案、没有安全交底、没有监护记录等流程上的缺失。这些都是导致事故的直接原因。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来看第一个案例。2025年7月，安徽一家制药公司，一名员工在没有任何许可和防护的情况下，擅自进入一个反应釜，结果因为釜内高浓度氮气导致缺氧窒息死亡。这起事故的每一个环节都充满了违规操作，最终酿成悲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最后一类是环境类隐患。比如空间内有积水、堆积了可燃物、气体分层、在恶劣天气下作业、照明不足等，这些环境因素都会增加作业的风险。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我们将这五类隐患汇总，总共是45项。企业必须将这45项隐患作为必查项目，建立排查、发现、整改、闭环的管理机制，确保每一项隐患都得到有效控制。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特别要强调外包作业的安全管理。很多事故都出在外包环节，发包方以为包出去就没事了，这就是“以包代管”。厦门事故就是典型的教训，发包方和承包方都有不可推卸的责任。发包单位必须加强统一管理，承包方必须具备相应的安全资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真的发生有人晕倒在有限空间内，正确的应急处置流程是什么？记住这几步：发现异常，立即呼救，但绝对不要盲目进入！外部的监护人要做的就是立即报告和报警，然后等待专业的救援队伍。最难的不是救援，而是等待救援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为了应对可能发生的紧急情况，现场必须配备齐全的应急救援装备。这张清单列出了最基本的八项装备，包括呼吸器、三脚架、安全带、对讲机等。这些装备必须定期检查，确保随时可用。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制度和流程固然重要，但最根本的还是要提高人的安全意识。我们可以从六个方面着手：领导带头示范、加强警示教育、做好全员培训、开展应急演练、建设安全文化、建立激励机制。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安全管理的源头在领导。企业主要负责人是安全第一责任人，必须带头学习安全知识，带头检查隐患，带头审批高风险作业。只有领导真正重视，安全文化才能在企业落地生根。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第二个举措是加强警示教育。真实的事故案例是最好的教材。定期组织员工观看事故视频，剖析事故原因，能让大家更直观地感受到违规操作的严重后果，从而自觉遵守安全规定。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第三，培训必须常态化。每年至少要组织一次专题培训，内容要全面，包括法规、案例、风险、装备和应急。培训后必须进行考核，不合格的要重新培训，直到合格为止，绝不能让不合格的人员上岗作业。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第四，应急演练要“练为战，不为看”。要模拟真实的事故场景，让员工亲身体验如何应对气体超标、人员晕倒等紧急情况。演练不是走过场，而是为了在真正的事故发生时，能够正确、迅速地处置。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个案例是盲目施救导致伤亡扩大的典型。在厦门，一名工人违章进入污水井后发生意外，随后赶来的三名工友，没有采取任何防护措施就接连下井救人，结果全部遇难。本来是一个人的危险，最终变成了四条生命的悲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第五，要建设积极的安全文化。通过设置安全公示栏、开展“安全随手拍”等活动，鼓励员工主动发现和报告身边的隐患。对于报告隐患的员工，要给予奖励，形成“人人都是安全员”的良好氛围。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最后，也是最重要的一点，是要敬畏规则。我们今天学习的每一条规程，背后都是血淋淋的教训。有限空间作业不是赌博，不要抱着侥幸心理去简化流程。让安全成为一种习惯，才能真正保护我们自己。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的培训到此结束。希望通过这次学习，大家能够真正将“人人讲安全、个个会应急”的理念牢记于心，主动查找身边的安全隐患。让我们共同努力，让每一处有限空间都有人管，让每一次作业都有章可循，最重要的是，让每一位工友都能平安回家。谢谢大家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起事故发生在上海的一家造船厂。由于阀门故障，氮气泄漏到一个货舱里，导致舱内严重缺氧。但班组长无视规定，在没有审批、没有检测的情况下，直接安排工人进入，造成3人窒息死亡。这起事故暴露了管理层安全意识的严重缺失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个案例同样发生在安徽。一名员工在没有任何安全措施的情况下进入冷冻盐水箱，吸入高浓度氮气晕倒。随后的救援人员重蹈覆辙，盲目施救，最终导致4人死亡。这起事故的责任人，包括公司董事长，都被采取了强制措施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jpe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5.svg"/><Relationship Id="rId4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svg"/><Relationship Id="rId5" Type="http://schemas.openxmlformats.org/officeDocument/2006/relationships/image" Target="../media/image17.svg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svg"/><Relationship Id="rId5" Type="http://schemas.openxmlformats.org/officeDocument/2006/relationships/image" Target="../media/image36.svg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svg"/><Relationship Id="rId5" Type="http://schemas.openxmlformats.org/officeDocument/2006/relationships/image" Target="../media/image39.svg"/><Relationship Id="rId4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sv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jpeg"/><Relationship Id="rId4" Type="http://schemas.openxmlformats.org/officeDocument/2006/relationships/image" Target="../media/image4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svg"/><Relationship Id="rId4" Type="http://schemas.openxmlformats.org/officeDocument/2006/relationships/image" Target="../media/image4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jpeg"/><Relationship Id="rId5" Type="http://schemas.openxmlformats.org/officeDocument/2006/relationships/image" Target="../media/image3.svg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svg"/><Relationship Id="rId5" Type="http://schemas.openxmlformats.org/officeDocument/2006/relationships/image" Target="../media/image48.svg"/><Relationship Id="rId4" Type="http://schemas.openxmlformats.org/officeDocument/2006/relationships/image" Target="../media/image3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.jpeg"/><Relationship Id="rId7" Type="http://schemas.openxmlformats.org/officeDocument/2006/relationships/image" Target="../media/image53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svg"/><Relationship Id="rId5" Type="http://schemas.openxmlformats.org/officeDocument/2006/relationships/image" Target="../media/image51.svg"/><Relationship Id="rId4" Type="http://schemas.openxmlformats.org/officeDocument/2006/relationships/image" Target="../media/image5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jpeg"/><Relationship Id="rId5" Type="http://schemas.openxmlformats.org/officeDocument/2006/relationships/image" Target="../media/image54.svg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svg"/><Relationship Id="rId5" Type="http://schemas.openxmlformats.org/officeDocument/2006/relationships/image" Target="../media/image51.svg"/><Relationship Id="rId4" Type="http://schemas.openxmlformats.org/officeDocument/2006/relationships/image" Target="../media/image50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2.jpeg"/><Relationship Id="rId7" Type="http://schemas.openxmlformats.org/officeDocument/2006/relationships/image" Target="../media/image56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svg"/><Relationship Id="rId5" Type="http://schemas.openxmlformats.org/officeDocument/2006/relationships/image" Target="../media/image52.svg"/><Relationship Id="rId4" Type="http://schemas.openxmlformats.org/officeDocument/2006/relationships/image" Target="../media/image5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2.jpeg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svg"/><Relationship Id="rId5" Type="http://schemas.openxmlformats.org/officeDocument/2006/relationships/image" Target="../media/image61.svg"/><Relationship Id="rId4" Type="http://schemas.openxmlformats.org/officeDocument/2006/relationships/image" Target="../media/image41.svg"/><Relationship Id="rId9" Type="http://schemas.openxmlformats.org/officeDocument/2006/relationships/image" Target="../media/image6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jpeg"/><Relationship Id="rId5" Type="http://schemas.openxmlformats.org/officeDocument/2006/relationships/image" Target="../media/image66.svg"/><Relationship Id="rId4" Type="http://schemas.openxmlformats.org/officeDocument/2006/relationships/image" Target="../media/image1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svg"/><Relationship Id="rId5" Type="http://schemas.openxmlformats.org/officeDocument/2006/relationships/image" Target="../media/image27.svg"/><Relationship Id="rId4" Type="http://schemas.openxmlformats.org/officeDocument/2006/relationships/image" Target="../media/image68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2.sv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svg"/><Relationship Id="rId5" Type="http://schemas.openxmlformats.org/officeDocument/2006/relationships/image" Target="../media/image70.svg"/><Relationship Id="rId4" Type="http://schemas.openxmlformats.org/officeDocument/2006/relationships/image" Target="../media/image64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2.jpeg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svg"/><Relationship Id="rId5" Type="http://schemas.openxmlformats.org/officeDocument/2006/relationships/image" Target="../media/image16.svg"/><Relationship Id="rId4" Type="http://schemas.openxmlformats.org/officeDocument/2006/relationships/image" Target="../media/image74.svg"/><Relationship Id="rId9" Type="http://schemas.openxmlformats.org/officeDocument/2006/relationships/image" Target="../media/image7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jpeg"/><Relationship Id="rId5" Type="http://schemas.openxmlformats.org/officeDocument/2006/relationships/image" Target="../media/image79.svg"/><Relationship Id="rId4" Type="http://schemas.openxmlformats.org/officeDocument/2006/relationships/image" Target="../media/image7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svg"/><Relationship Id="rId5" Type="http://schemas.openxmlformats.org/officeDocument/2006/relationships/image" Target="../media/image81.svg"/><Relationship Id="rId4" Type="http://schemas.openxmlformats.org/officeDocument/2006/relationships/image" Target="../media/image76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5" Type="http://schemas.openxmlformats.org/officeDocument/2006/relationships/image" Target="../media/image83.svg"/><Relationship Id="rId4" Type="http://schemas.openxmlformats.org/officeDocument/2006/relationships/image" Target="../media/image82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4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2.jpeg"/><Relationship Id="rId7" Type="http://schemas.openxmlformats.org/officeDocument/2006/relationships/image" Target="../media/image8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svg"/><Relationship Id="rId5" Type="http://schemas.openxmlformats.org/officeDocument/2006/relationships/image" Target="../media/image85.svg"/><Relationship Id="rId4" Type="http://schemas.openxmlformats.org/officeDocument/2006/relationships/image" Target="../media/image63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0.sv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jpeg"/><Relationship Id="rId5" Type="http://schemas.openxmlformats.org/officeDocument/2006/relationships/image" Target="../media/image88.svg"/><Relationship Id="rId4" Type="http://schemas.openxmlformats.org/officeDocument/2006/relationships/image" Target="../media/image87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svg"/><Relationship Id="rId5" Type="http://schemas.openxmlformats.org/officeDocument/2006/relationships/image" Target="../media/image92.svg"/><Relationship Id="rId4" Type="http://schemas.openxmlformats.org/officeDocument/2006/relationships/image" Target="../media/image91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100.jpeg"/><Relationship Id="rId3" Type="http://schemas.openxmlformats.org/officeDocument/2006/relationships/image" Target="../media/image2.jpeg"/><Relationship Id="rId7" Type="http://schemas.openxmlformats.org/officeDocument/2006/relationships/image" Target="../media/image59.svg"/><Relationship Id="rId12" Type="http://schemas.openxmlformats.org/officeDocument/2006/relationships/image" Target="../media/image99.sv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5.svg"/><Relationship Id="rId11" Type="http://schemas.openxmlformats.org/officeDocument/2006/relationships/image" Target="../media/image98.svg"/><Relationship Id="rId5" Type="http://schemas.openxmlformats.org/officeDocument/2006/relationships/image" Target="../media/image64.svg"/><Relationship Id="rId10" Type="http://schemas.openxmlformats.org/officeDocument/2006/relationships/image" Target="../media/image97.svg"/><Relationship Id="rId4" Type="http://schemas.openxmlformats.org/officeDocument/2006/relationships/image" Target="../media/image94.svg"/><Relationship Id="rId9" Type="http://schemas.openxmlformats.org/officeDocument/2006/relationships/image" Target="../media/image96.svg"/><Relationship Id="rId14" Type="http://schemas.openxmlformats.org/officeDocument/2006/relationships/image" Target="../media/image10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5.sv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4.svg"/><Relationship Id="rId5" Type="http://schemas.openxmlformats.org/officeDocument/2006/relationships/image" Target="../media/image103.svg"/><Relationship Id="rId4" Type="http://schemas.openxmlformats.org/officeDocument/2006/relationships/image" Target="../media/image102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8.svg"/><Relationship Id="rId5" Type="http://schemas.openxmlformats.org/officeDocument/2006/relationships/image" Target="../media/image107.svg"/><Relationship Id="rId4" Type="http://schemas.openxmlformats.org/officeDocument/2006/relationships/image" Target="../media/image10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3" Type="http://schemas.openxmlformats.org/officeDocument/2006/relationships/image" Target="../media/image2.jpe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svg"/><Relationship Id="rId5" Type="http://schemas.openxmlformats.org/officeDocument/2006/relationships/image" Target="../media/image4.svg"/><Relationship Id="rId4" Type="http://schemas.openxmlformats.org/officeDocument/2006/relationships/image" Target="../media/image109.svg"/><Relationship Id="rId9" Type="http://schemas.openxmlformats.org/officeDocument/2006/relationships/image" Target="../media/image102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.svg"/><Relationship Id="rId5" Type="http://schemas.openxmlformats.org/officeDocument/2006/relationships/image" Target="../media/image104.svg"/><Relationship Id="rId4" Type="http://schemas.openxmlformats.org/officeDocument/2006/relationships/image" Target="../media/image111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2.sv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2.svg"/><Relationship Id="rId5" Type="http://schemas.openxmlformats.org/officeDocument/2006/relationships/image" Target="../media/image56.svg"/><Relationship Id="rId4" Type="http://schemas.openxmlformats.org/officeDocument/2006/relationships/image" Target="../media/image50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4.sv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3.svg"/><Relationship Id="rId5" Type="http://schemas.openxmlformats.org/officeDocument/2006/relationships/image" Target="../media/image58.svg"/><Relationship Id="rId4" Type="http://schemas.openxmlformats.org/officeDocument/2006/relationships/image" Target="../media/image50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2.jpeg"/><Relationship Id="rId7" Type="http://schemas.openxmlformats.org/officeDocument/2006/relationships/image" Target="../media/image118.sv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7.svg"/><Relationship Id="rId5" Type="http://schemas.openxmlformats.org/officeDocument/2006/relationships/image" Target="../media/image116.svg"/><Relationship Id="rId4" Type="http://schemas.openxmlformats.org/officeDocument/2006/relationships/image" Target="../media/image11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9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2.jpeg"/><Relationship Id="rId7" Type="http://schemas.openxmlformats.org/officeDocument/2006/relationships/image" Target="../media/image121.sv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4.svg"/><Relationship Id="rId11" Type="http://schemas.openxmlformats.org/officeDocument/2006/relationships/image" Target="../media/image122.svg"/><Relationship Id="rId5" Type="http://schemas.openxmlformats.org/officeDocument/2006/relationships/image" Target="../media/image85.svg"/><Relationship Id="rId10" Type="http://schemas.openxmlformats.org/officeDocument/2006/relationships/image" Target="../media/image17.svg"/><Relationship Id="rId4" Type="http://schemas.openxmlformats.org/officeDocument/2006/relationships/image" Target="../media/image120.svg"/><Relationship Id="rId9" Type="http://schemas.openxmlformats.org/officeDocument/2006/relationships/image" Target="../media/image112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svg"/><Relationship Id="rId3" Type="http://schemas.openxmlformats.org/officeDocument/2006/relationships/image" Target="../media/image2.jpeg"/><Relationship Id="rId7" Type="http://schemas.openxmlformats.org/officeDocument/2006/relationships/image" Target="../media/image87.svg"/><Relationship Id="rId12" Type="http://schemas.openxmlformats.org/officeDocument/2006/relationships/image" Target="../media/image95.sv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svg"/><Relationship Id="rId11" Type="http://schemas.openxmlformats.org/officeDocument/2006/relationships/image" Target="../media/image123.svg"/><Relationship Id="rId5" Type="http://schemas.openxmlformats.org/officeDocument/2006/relationships/image" Target="../media/image58.svg"/><Relationship Id="rId10" Type="http://schemas.openxmlformats.org/officeDocument/2006/relationships/image" Target="../media/image45.jpeg"/><Relationship Id="rId4" Type="http://schemas.openxmlformats.org/officeDocument/2006/relationships/image" Target="../media/image63.svg"/><Relationship Id="rId9" Type="http://schemas.openxmlformats.org/officeDocument/2006/relationships/image" Target="../media/image99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svg"/><Relationship Id="rId5" Type="http://schemas.openxmlformats.org/officeDocument/2006/relationships/image" Target="../media/image76.svg"/><Relationship Id="rId4" Type="http://schemas.openxmlformats.org/officeDocument/2006/relationships/image" Target="../media/image124.svg"/><Relationship Id="rId9" Type="http://schemas.openxmlformats.org/officeDocument/2006/relationships/image" Target="../media/image2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6.svg"/><Relationship Id="rId5" Type="http://schemas.openxmlformats.org/officeDocument/2006/relationships/image" Target="../media/image125.svg"/><Relationship Id="rId4" Type="http://schemas.openxmlformats.org/officeDocument/2006/relationships/image" Target="../media/image3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svg"/><Relationship Id="rId4" Type="http://schemas.openxmlformats.org/officeDocument/2006/relationships/image" Target="../media/image127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3" Type="http://schemas.openxmlformats.org/officeDocument/2006/relationships/image" Target="../media/image2.jpeg"/><Relationship Id="rId7" Type="http://schemas.openxmlformats.org/officeDocument/2006/relationships/image" Target="../media/image98.sv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svg"/><Relationship Id="rId11" Type="http://schemas.openxmlformats.org/officeDocument/2006/relationships/image" Target="../media/image99.svg"/><Relationship Id="rId5" Type="http://schemas.openxmlformats.org/officeDocument/2006/relationships/image" Target="../media/image97.svg"/><Relationship Id="rId10" Type="http://schemas.openxmlformats.org/officeDocument/2006/relationships/image" Target="../media/image65.svg"/><Relationship Id="rId4" Type="http://schemas.openxmlformats.org/officeDocument/2006/relationships/image" Target="../media/image94.svg"/><Relationship Id="rId9" Type="http://schemas.openxmlformats.org/officeDocument/2006/relationships/image" Target="../media/image128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svg"/><Relationship Id="rId3" Type="http://schemas.openxmlformats.org/officeDocument/2006/relationships/image" Target="../media/image2.jpeg"/><Relationship Id="rId7" Type="http://schemas.openxmlformats.org/officeDocument/2006/relationships/image" Target="../media/image130.sv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9.svg"/><Relationship Id="rId5" Type="http://schemas.openxmlformats.org/officeDocument/2006/relationships/image" Target="../media/image61.svg"/><Relationship Id="rId4" Type="http://schemas.openxmlformats.org/officeDocument/2006/relationships/image" Target="../media/image76.svg"/><Relationship Id="rId9" Type="http://schemas.openxmlformats.org/officeDocument/2006/relationships/image" Target="../media/image132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3.jpeg"/><Relationship Id="rId5" Type="http://schemas.openxmlformats.org/officeDocument/2006/relationships/image" Target="../media/image4.svg"/><Relationship Id="rId4" Type="http://schemas.openxmlformats.org/officeDocument/2006/relationships/image" Target="../media/image105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6.sv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135.svg"/><Relationship Id="rId4" Type="http://schemas.openxmlformats.org/officeDocument/2006/relationships/image" Target="../media/image134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02.svg"/><Relationship Id="rId4" Type="http://schemas.openxmlformats.org/officeDocument/2006/relationships/image" Target="../media/image15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2.jpeg"/><Relationship Id="rId7" Type="http://schemas.openxmlformats.org/officeDocument/2006/relationships/image" Target="../media/image137.sv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svg"/><Relationship Id="rId5" Type="http://schemas.openxmlformats.org/officeDocument/2006/relationships/image" Target="../media/image37.svg"/><Relationship Id="rId4" Type="http://schemas.openxmlformats.org/officeDocument/2006/relationships/image" Target="../media/image72.svg"/><Relationship Id="rId9" Type="http://schemas.openxmlformats.org/officeDocument/2006/relationships/image" Target="../media/image13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2.sv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5.svg"/><Relationship Id="rId5" Type="http://schemas.openxmlformats.org/officeDocument/2006/relationships/image" Target="../media/image140.svg"/><Relationship Id="rId4" Type="http://schemas.openxmlformats.org/officeDocument/2006/relationships/image" Target="../media/image139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3.svg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svg"/><Relationship Id="rId5" Type="http://schemas.openxmlformats.org/officeDocument/2006/relationships/image" Target="../media/image3.sv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2192000" cy="1016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4191000" y="3225800"/>
            <a:ext cx="3810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0" y="20828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r>
              <a:rPr lang="en-US" altLang="zh-CN" sz="4800" b="1" dirty="0" err="1">
                <a:solidFill>
                  <a:schemeClr val="bg1"/>
                </a:solidFill>
              </a:rPr>
              <a:t>有限空间作业</a:t>
            </a:r>
            <a:r>
              <a:rPr lang="zh-CN" altLang="en-US" sz="4800" b="1" dirty="0">
                <a:solidFill>
                  <a:schemeClr val="bg1"/>
                </a:solidFill>
              </a:rPr>
              <a:t>安全培训课件</a:t>
            </a:r>
            <a:endParaRPr lang="zh-CN" altLang="en-US" sz="4800" b="1" i="0" u="none" strike="noStrike" dirty="0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0" y="6096000"/>
            <a:ext cx="121920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0" y="6223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 有限空间作业“七不准”：未经通风和检测合格，严禁作业人员进入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事故案例五：四川成都污水管道窒息事故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60960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18415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60500" y="1803400"/>
            <a:ext cx="241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事发时间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2025年7月6日</a:t>
            </a:r>
          </a:p>
        </p:txBody>
      </p:sp>
      <p:cxnSp>
        <p:nvCxnSpPr>
          <p:cNvPr id="7" name="Connector 7"/>
          <p:cNvCxnSpPr/>
          <p:nvPr/>
        </p:nvCxnSpPr>
        <p:spPr>
          <a:xfrm rot="5342709">
            <a:off x="3429000" y="2216203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00500" y="18415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4445000" y="1803400"/>
            <a:ext cx="228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事发地点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四川成都新津区</a:t>
            </a:r>
          </a:p>
        </p:txBody>
      </p:sp>
      <p:sp>
        <p:nvSpPr>
          <p:cNvPr id="10" name="AutoShape 10"/>
          <p:cNvSpPr/>
          <p:nvPr/>
        </p:nvSpPr>
        <p:spPr>
          <a:xfrm>
            <a:off x="762000" y="3175000"/>
            <a:ext cx="60960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762000" y="3175000"/>
            <a:ext cx="50800" cy="1460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952500" y="3276600"/>
            <a:ext cx="5715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事故经过：违规作业致连锁悲剧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国绿环保公司未制定方案、未审批、未落实“先通风、再检测、后作业”原则。作业人员无防护进入高浓度二氧化碳污水井窒息，监护人与工友盲目下井施救，导致事故扩大。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762000" y="5080000"/>
            <a:ext cx="29845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9000" y="5207000"/>
            <a:ext cx="254000" cy="254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206500" y="5181600"/>
            <a:ext cx="241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CC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直接原因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违章作业，违规进入受限空间；盲目施救，缺乏科学救援常识。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3873500" y="5080000"/>
            <a:ext cx="29845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00500" y="5207000"/>
            <a:ext cx="254000" cy="254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4318000" y="5181600"/>
            <a:ext cx="241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CC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严重后果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造成3人死亡，直接经济损失达516万余元，教训极其惨痛。</a:t>
            </a:r>
          </a:p>
        </p:txBody>
      </p:sp>
      <p:cxnSp>
        <p:nvCxnSpPr>
          <p:cNvPr id="19" name="Connector 19"/>
          <p:cNvCxnSpPr/>
          <p:nvPr/>
        </p:nvCxnSpPr>
        <p:spPr>
          <a:xfrm rot="5390708">
            <a:off x="4889500" y="3994159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rcRect t="5555" b="5555"/>
          <a:stretch>
            <a:fillRect/>
          </a:stretch>
        </p:blipFill>
        <p:spPr>
          <a:xfrm>
            <a:off x="7493000" y="1651000"/>
            <a:ext cx="4191000" cy="2794000"/>
          </a:xfrm>
          <a:prstGeom prst="rect">
            <a:avLst/>
          </a:prstGeom>
          <a:noFill/>
          <a:ln w="254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</p:pic>
      <p:sp>
        <p:nvSpPr>
          <p:cNvPr id="21" name="AutoShape 21"/>
          <p:cNvSpPr/>
          <p:nvPr/>
        </p:nvSpPr>
        <p:spPr>
          <a:xfrm>
            <a:off x="7493000" y="4826000"/>
            <a:ext cx="4191000" cy="1524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7493000" y="4826000"/>
            <a:ext cx="4191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7620000" y="5016500"/>
            <a:ext cx="3937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警示：受限空间作业必须严守规程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受限空间是事故高发区，“先通风、再检测、后作业”是不可逾越的红线。任何时候，都不能因麻痹大意和盲目施救，让小事故演变成大灾难。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事故案例六：辽宁海城纸制品厂“6·21”中毒事故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8420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0955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51000" y="2032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直接原因：严重安全管理缺失 + 盲目施救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集水池硫化氢浓度超标5.3倍，企业安全制度空白，人员违规作业且施救不当，导致事故扩大。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762000" y="3429000"/>
            <a:ext cx="2794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36195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97000" y="3581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关键时间与地点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2025年6月21日，辽宁海城辽南纸制品厂集水池作业现场。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3810000" y="3429000"/>
            <a:ext cx="2794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00500" y="36195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4445000" y="35814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惨痛后果与隐患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造成3人死亡、2人受伤；现场无警示、无防护、无演练，管理极度混乱。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762000" y="5080000"/>
            <a:ext cx="5842000" cy="1397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762000" y="5080000"/>
            <a:ext cx="508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952500" y="5143500"/>
            <a:ext cx="5461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事发时，作业人员在未通风检测、未佩戴防护装备的情况下进入集水池，随即中毒晕倒。后续救援人员同样未采取任何有效防护措施盲目进入施救，导致伤亡人数进一步增加，酿成重大安全事故。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5390450">
            <a:off x="4699000" y="4184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8" name="Picture 18"/>
          <p:cNvPicPr>
            <a:picLocks noChangeAspect="1"/>
          </p:cNvPicPr>
          <p:nvPr/>
        </p:nvPicPr>
        <p:blipFill>
          <a:blip r:embed="rId7"/>
          <a:srcRect t="2272" b="2272"/>
          <a:stretch>
            <a:fillRect/>
          </a:stretch>
        </p:blipFill>
        <p:spPr>
          <a:xfrm>
            <a:off x="7239000" y="1905000"/>
            <a:ext cx="4191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9" name="AutoShape 19"/>
          <p:cNvSpPr/>
          <p:nvPr/>
        </p:nvSpPr>
        <p:spPr>
          <a:xfrm>
            <a:off x="7239000" y="4826000"/>
            <a:ext cx="4191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29500" y="5016500"/>
            <a:ext cx="279400" cy="2794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7810500" y="4978400"/>
            <a:ext cx="34925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有限空间作业红线警示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有限空间作业必须严格遵守“先通风、再检测、后作业”原则。企业必须建立健全有限空间作业安全管理制度，配备必要的应急救援装备，严禁盲目施救。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事故案例七：某食品公司污水池清理事故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032000"/>
            <a:ext cx="508000" cy="508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778000" y="19685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事发时间：2024年7月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该起事故发生于食品加工企业的污水池清理作业过程中，现场管理混乱，缺乏基本的安全防护措施。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6159500" y="1778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3500" y="2032000"/>
            <a:ext cx="508000" cy="508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7175500" y="19685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事故后果：3人不幸遇难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典型的“1+2”盲目施救扩大伤亡事故。一人中毒后，另外两人未采取任何防护盲目下池救人，最终造成群死群伤。</a:t>
            </a:r>
          </a:p>
        </p:txBody>
      </p:sp>
      <p:cxnSp>
        <p:nvCxnSpPr>
          <p:cNvPr id="10" name="Connector 10"/>
          <p:cNvCxnSpPr/>
          <p:nvPr/>
        </p:nvCxnSpPr>
        <p:spPr>
          <a:xfrm rot="-4092">
            <a:off x="762004" y="3930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762000" y="4445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762000" y="4445000"/>
            <a:ext cx="33782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4699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460500" y="46736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违规冒险进入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52500" y="5334000"/>
            <a:ext cx="2997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作业人员未进行气体检测、未佩戴防护装备，擅自掀开污水池盖板并下池作业，直接接触高浓度有毒气体。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4394200" y="4445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4394200" y="4445000"/>
            <a:ext cx="33782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84700" y="46990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5092700" y="46736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吸入剧毒气体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4584700" y="5334000"/>
            <a:ext cx="2997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污水池内积聚高浓度硫化氢气体，作业人员瞬间中毒昏迷，坠入污水中，失去自救能力，情况极度危急。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026400" y="4445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8026400" y="4445000"/>
            <a:ext cx="33782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16900" y="4699000"/>
            <a:ext cx="406400" cy="406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8724900" y="46736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盲目施救致扩大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216900" y="5334000"/>
            <a:ext cx="2997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两名工友发现异常后，未报警、未采取防护，先后盲目下池施救，相继中毒，最终导致事故后果扩大为三人死亡。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事故案例八：某农副食品加工公司浆池事故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5207000" cy="3175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solidFill>
              <a:srgbClr val="CC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016000" y="21590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8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</a:t>
            </a:r>
            <a:r>
              <a:rPr lang="en-US" sz="2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人死亡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291">
            <a:off x="1016009" y="3549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1016000" y="3810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另有4人重伤，事故发生于2024年10月。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这是一起因违规操作引发有毒气体泄漏，继而因盲目施救导致伤亡扩大的典型惨痛事故。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5386249">
            <a:off x="4699000" y="3486163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6540500" y="1905000"/>
            <a:ext cx="4889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31000" y="2057400"/>
            <a:ext cx="609600" cy="609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620000" y="2006600"/>
            <a:ext cx="368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违规操作：掀起浆池覆膜布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员工在未做任何防护的情况下，直接掀起长期封闭的浆池覆膜布，开启了危险的序幕。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540500" y="3048000"/>
            <a:ext cx="4889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1000" y="3200400"/>
            <a:ext cx="609600" cy="609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620000" y="3149600"/>
            <a:ext cx="368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毒气逸出：现场3人瞬间中毒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浆池内积聚的高浓度硫化氢气体迅速扩散，毫无防备的3名员工当场中毒昏迷。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540500" y="4191000"/>
            <a:ext cx="4889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31000" y="4343400"/>
            <a:ext cx="609600" cy="609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620000" y="4292600"/>
            <a:ext cx="368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盲目施救：事故伤亡连锁扩大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周围人员缺乏应急知识，未佩戴防护设备接连进入施救，最终导致7人殒命、4人受伤。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5588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7404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778000" y="5689600"/>
            <a:ext cx="9398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警示：微小的违规操作可能引发致命气体泄漏，而无知的盲目救援会让悲剧成倍放大！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事故案例九：某酒厂发酵池事故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106680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2171700"/>
            <a:ext cx="609600" cy="609600"/>
          </a:xfrm>
          <a:prstGeom prst="rect">
            <a:avLst/>
          </a:prstGeom>
        </p:spPr>
      </p:pic>
      <p:cxnSp>
        <p:nvCxnSpPr>
          <p:cNvPr id="6" name="Connector 6"/>
          <p:cNvCxnSpPr/>
          <p:nvPr/>
        </p:nvCxnSpPr>
        <p:spPr>
          <a:xfrm rot="5357030">
            <a:off x="1524000" y="247019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2286000" y="19685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事故时间：</a:t>
            </a: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2025年9月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6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涉事场所：</a:t>
            </a:r>
            <a:r>
              <a:rPr lang="en-US" sz="18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酒厂密闭发酵池作业区域</a:t>
            </a:r>
          </a:p>
        </p:txBody>
      </p:sp>
      <p:cxnSp>
        <p:nvCxnSpPr>
          <p:cNvPr id="8" name="Connector 8"/>
          <p:cNvCxnSpPr/>
          <p:nvPr/>
        </p:nvCxnSpPr>
        <p:spPr>
          <a:xfrm rot="5357030">
            <a:off x="5969000" y="247019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6731000" y="1968500"/>
            <a:ext cx="431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事故后果：</a:t>
            </a:r>
            <a:r>
              <a:rPr lang="en-US" sz="24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3人死亡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因盲目施救导致伤亡扩大，酿成重大生产安全责任事故。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762000" y="3937000"/>
            <a:ext cx="33782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41275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524000" y="4165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源头隐患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14628">
            <a:off x="952514" y="4756150"/>
            <a:ext cx="298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952500" y="4953000"/>
            <a:ext cx="2997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发酵池输气阀门未完全关闭，导致氮气与二氧化碳持续逸散，在密闭空间内积聚，形成高浓度有毒有害、缺氧环境。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4406900" y="3937000"/>
            <a:ext cx="33782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97400" y="41275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5168900" y="4165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违规进入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4628">
            <a:off x="4597414" y="4756150"/>
            <a:ext cx="298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4597400" y="4953000"/>
            <a:ext cx="2997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作业人员未执行“先通风、再检测、后作业”规程，在无任何防护措施的情况下贸然进入池内，迅速因缺氧窒息晕倒。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051800" y="3937000"/>
            <a:ext cx="33782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42300" y="4127500"/>
            <a:ext cx="457200" cy="4572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8813800" y="4165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盲目施救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14628">
            <a:off x="8242314" y="4756150"/>
            <a:ext cx="298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8242300" y="4953000"/>
            <a:ext cx="2997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现场人员缺乏应急处置能力，未佩戴防护装备便相继进入施救，导致伤亡人数增加，最终造成3人不幸遇难的惨痛后果。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事故案例十：云南禄丰中毒窒息淹溺事故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3378200" cy="1524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095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20574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事发时间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566">
            <a:off x="952513" y="2660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794000"/>
            <a:ext cx="2997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2025年5月12日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94200" y="1905000"/>
            <a:ext cx="3378200" cy="1524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84700" y="2095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156200" y="20574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涉事地点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566">
            <a:off x="4584713" y="2660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584700" y="2794000"/>
            <a:ext cx="2997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云南禄丰金之源畜牧公司相关生产作业区域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26400" y="1905000"/>
            <a:ext cx="3403600" cy="1524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900" y="20955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788400" y="20574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事故后果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444">
            <a:off x="8216913" y="2660650"/>
            <a:ext cx="30226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216900" y="2794000"/>
            <a:ext cx="2997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造成现场作业人员</a:t>
            </a: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3人死亡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4191000"/>
            <a:ext cx="10668000" cy="10795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solidFill>
              <a:srgbClr val="CC0000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1016000" y="4318000"/>
            <a:ext cx="10160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事故核心成因：</a:t>
            </a: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违规操作 + 盲目施救 + 主体责任缺位</a:t>
            </a: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= 中毒窒息后淹溺死亡的较大安全事故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55880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952500" y="5715000"/>
            <a:ext cx="1028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是一起典型的多因素叠加导致的较大生产安全责任事故。员工违规操作开启危险源头，现场人员缺乏专业救援知识盲目施救扩大伤亡，加之企业安全生产主体责任落实不到位、安全管理混乱，最终酿成3人中毒窒息后溺水身亡的惨痛悲剧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2025年度事故汇总——人命账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778000"/>
            <a:ext cx="6604000" cy="3556000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5" name="AutoShape 5"/>
          <p:cNvSpPr/>
          <p:nvPr/>
        </p:nvSpPr>
        <p:spPr>
          <a:xfrm>
            <a:off x="762000" y="5588000"/>
            <a:ext cx="660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从华东到西南，从制造业到食品农副，有限空间事故遍布全国多个省份与行业。这些冰冷的数字背后，是一个个鲜活生命的逝去与家庭的破碎。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89582">
            <a:off x="5778500" y="3994160"/>
            <a:ext cx="419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8128000" y="2032000"/>
            <a:ext cx="3556000" cy="1905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0" y="2222500"/>
            <a:ext cx="508000" cy="508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9144000" y="2159000"/>
            <a:ext cx="228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典型事故累计死亡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3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&gt; 30 人</a:t>
            </a:r>
          </a:p>
        </p:txBody>
      </p:sp>
      <p:sp>
        <p:nvSpPr>
          <p:cNvPr id="10" name="AutoShape 10"/>
          <p:cNvSpPr/>
          <p:nvPr/>
        </p:nvSpPr>
        <p:spPr>
          <a:xfrm>
            <a:off x="8382000" y="3302000"/>
            <a:ext cx="304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这仅仅是本年度部分典型案例的统计，实际因违规操作导致的悲剧仍在不断上演。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128000" y="4572000"/>
            <a:ext cx="35560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8318500" y="4762500"/>
            <a:ext cx="317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安全无小事，生命不可逆。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每一个数字都是一道无法愈合的伤疤。必须严守安全规程，拒绝违规冒险，让悲剧不再重演。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事故案例暴露的五大核心问题（一）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33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违规违章作业常态化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8185">
            <a:off x="762008" y="2597150"/>
            <a:ext cx="533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CC0000">
                <a:alpha val="6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/>
        </p:nvSpPr>
        <p:spPr>
          <a:xfrm>
            <a:off x="762000" y="2921000"/>
            <a:ext cx="53340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952500" y="30480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统计显示，超过</a:t>
            </a:r>
            <a:r>
              <a:rPr lang="en-US" sz="22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90%</a:t>
            </a:r>
            <a:r>
              <a:rPr lang="en-US" sz="16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的事故直接涉及“无审批、无通风、无检测”等违规行为，违章已成为安全事故的主要导火索。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4318000"/>
            <a:ext cx="5334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安徽修一制药员工擅自进入反应釜，到上海造船班组长未办理审批动火，再到厦门污水作业人员无防护进入集水井，几乎所有事故的起点都惊人相似——漠视规程。现场操作中，侥幸心理取代了安全意识，“怎么做都行”代替了“必须怎么做”，让悲剧一再重演。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5389889">
            <a:off x="4318000" y="3930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6731000" y="1778000"/>
            <a:ext cx="4826000" cy="431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6921500" y="1968500"/>
            <a:ext cx="444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“十大禁令”形同虚设，沦为摆设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822">
            <a:off x="6921509" y="2660650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21500" y="30480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366000" y="3022600"/>
            <a:ext cx="4000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审批流程“空转”：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作业前不按规定办理审批手续，先干后补、边干边补成常态，甚至完全跳过审批环节，让安全管控彻底失控。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9822">
            <a:off x="6921509" y="4121150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dot"/>
            <a:round/>
            <a:headEnd type="none" w="med" len="med"/>
            <a:tailEnd type="none" w="med" len="med"/>
          </a:ln>
        </p:spPr>
      </p:cxn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21500" y="44450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366000" y="4419600"/>
            <a:ext cx="4000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现场管理“失控”：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无视受限空间通风检测要求，防护用具不佩戴、不检查；管理人员默许违章操作，隐患排查走过场，最终将员工置于致命的危险环境中。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问题二：盲目施救引发次生悲剧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2603500" cy="1778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889000" y="22225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87.4%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89000" y="3175000"/>
            <a:ext cx="2349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盲目施救事故占事故总数比例，近九成事故因盲目救援扩大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619500" y="2032000"/>
            <a:ext cx="2603500" cy="1778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3746500" y="22225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&gt;86%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746500" y="3175000"/>
            <a:ext cx="2349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盲目施救导致的死亡人数占总死亡人数比例，伤亡触目惊心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4191000"/>
            <a:ext cx="5461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44196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587500" y="42926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惨痛事故链：</a:t>
            </a: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一人晕倒 → 多人相继“人肉救援” → 伤亡翻倍。缺乏防护的盲目冲动，让救援变成了致命接力。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5397500"/>
            <a:ext cx="546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最令人痛心的是“前赴后继”的盲目救援。一个人遇险，后面的人心急救人却忽视风险，不做防护就贸然行动，最终从“一人被困”演变成“多人遇难”，救人竟成了连连送命的悲剧。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5389582">
            <a:off x="4508500" y="4121160"/>
            <a:ext cx="419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rcRect t="24" b="24"/>
          <a:stretch>
            <a:fillRect/>
          </a:stretch>
        </p:blipFill>
        <p:spPr>
          <a:xfrm>
            <a:off x="6858000" y="2032000"/>
            <a:ext cx="4572000" cy="3048000"/>
          </a:xfrm>
          <a:prstGeom prst="rect">
            <a:avLst/>
          </a:prstGeom>
          <a:noFill/>
          <a:ln w="254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</p:pic>
      <p:sp>
        <p:nvSpPr>
          <p:cNvPr id="17" name="AutoShape 17"/>
          <p:cNvSpPr/>
          <p:nvPr/>
        </p:nvSpPr>
        <p:spPr>
          <a:xfrm>
            <a:off x="6858000" y="5334000"/>
            <a:ext cx="457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就像多米诺骨牌效应一样，一次缺乏科学判断的盲目施救，往往会引发一连串的死亡反应。冷静判断、科学施救，才是避免悲剧蔓延的唯一途径。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问题三：安全管理体系形同虚设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23495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778000" y="21590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无安全生产责任制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E6E6E6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未建立健全各级人员的安全生产责任体系，岗位安全职责缺失，无人对现场安全负责。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762000" y="3429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3429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37465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778000" y="35560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无培训计划、无应急演练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E6E6E6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未开展任何形式的安全生产培训，从业人员安全意识淡薄；未组织应急演练，突发状况无应对能力。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6223000" y="2032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6223000" y="2032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3495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239000" y="21590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无书面合同、无作业审批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E6E6E6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违法发包转包，未签订书面安全生产管理协议；危险作业未履行审批手续，作业过程失控漏管。</a:t>
            </a:r>
          </a:p>
        </p:txBody>
      </p:sp>
      <p:sp>
        <p:nvSpPr>
          <p:cNvPr id="17" name="AutoShape 17"/>
          <p:cNvSpPr/>
          <p:nvPr/>
        </p:nvSpPr>
        <p:spPr>
          <a:xfrm>
            <a:off x="6223000" y="3429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6223000" y="3429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37465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239000" y="35560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无风险辨识管控机制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E6E6E6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未对作业环境和工艺流程进行风险辨识，未制定针对性管控措施，现场隐患随处可见却无人察觉。</a:t>
            </a:r>
          </a:p>
        </p:txBody>
      </p:sp>
      <p:sp>
        <p:nvSpPr>
          <p:cNvPr id="21" name="AutoShape 21"/>
          <p:cNvSpPr/>
          <p:nvPr/>
        </p:nvSpPr>
        <p:spPr>
          <a:xfrm>
            <a:off x="762000" y="5080000"/>
            <a:ext cx="106680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1016000" y="52070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厦门“12·8”事故调查报告揭示了令人震惊的管理真空：涉事公司完全处于“无组织、无防护、无救援能力”的三无状态。安全管理体系形同虚设，从制度建立到现场执行全面失效，为事故的发生埋下了必然的祸根，也为所有企业敲响了安全管理的警钟。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2032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286000"/>
            <a:ext cx="2032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3200" y="2667000"/>
            <a:ext cx="609600" cy="609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889000" y="38100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事故案例与警示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24554">
            <a:off x="889023" y="4692650"/>
            <a:ext cx="177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889000" y="4953000"/>
            <a:ext cx="177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剖析真实事故案例，直面有限空间作业的致命风险，敲响安全第一的警钟。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048000" y="2286000"/>
            <a:ext cx="2032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3048000" y="2286000"/>
            <a:ext cx="2032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59200" y="2667000"/>
            <a:ext cx="609600" cy="609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3175000" y="38100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隐患识别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24554">
            <a:off x="3175023" y="4692650"/>
            <a:ext cx="177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3175000" y="4953000"/>
            <a:ext cx="177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系统学习有限空间常见隐患类型，掌握精准排查与早期识别的核心方法。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334000" y="2286000"/>
            <a:ext cx="2032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5334000" y="2286000"/>
            <a:ext cx="2032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5200" y="2667000"/>
            <a:ext cx="609600" cy="609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5461000" y="38100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全流程管控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24554">
            <a:off x="5461023" y="4692650"/>
            <a:ext cx="177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5461000" y="4953000"/>
            <a:ext cx="177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详解作业前准备、作业中监控及作业后收尾的标准化管控流程与关键节点。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620000" y="2286000"/>
            <a:ext cx="2032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7620000" y="2286000"/>
            <a:ext cx="2032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31200" y="2667000"/>
            <a:ext cx="609600" cy="6096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747000" y="38100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环境隐患分析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24554">
            <a:off x="7747023" y="4692650"/>
            <a:ext cx="177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7747000" y="4953000"/>
            <a:ext cx="177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深入分析复杂环境下的潜在风险，掌握不同介质、通风条件下的应对策略。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9779000" y="2286000"/>
            <a:ext cx="2032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9779000" y="2286000"/>
            <a:ext cx="2032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90200" y="2667000"/>
            <a:ext cx="609600" cy="6096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9906000" y="38100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安全意识提升</a:t>
            </a:r>
            <a:endParaRPr lang="en-US" sz="1100"/>
          </a:p>
        </p:txBody>
      </p:sp>
      <p:cxnSp>
        <p:nvCxnSpPr>
          <p:cNvPr id="33" name="Connector 33"/>
          <p:cNvCxnSpPr/>
          <p:nvPr/>
        </p:nvCxnSpPr>
        <p:spPr>
          <a:xfrm rot="-24554">
            <a:off x="9906023" y="4692650"/>
            <a:ext cx="177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AutoShape 34"/>
          <p:cNvSpPr/>
          <p:nvPr/>
        </p:nvSpPr>
        <p:spPr>
          <a:xfrm>
            <a:off x="9906000" y="4953000"/>
            <a:ext cx="177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从“要我安全”转向“我要安全”，构建常态化、全员化的安全意识与责任体系。</a:t>
            </a:r>
            <a:endParaRPr lang="en-US" sz="1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问题四：教育培训严重缺位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1079500"/>
          </a:xfrm>
          <a:prstGeom prst="roundRect">
            <a:avLst>
              <a:gd name="adj" fmla="val 0"/>
            </a:avLst>
          </a:prstGeom>
          <a:solidFill>
            <a:srgbClr val="CC0000">
              <a:alpha val="2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76200" cy="1079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625600"/>
            <a:ext cx="1016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核心症结：培训 ≠ 签到拍照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企业将安全培训简化为“签个字、拍个照”的流程，规定沦为空头文件，员工安全意识仍是一片空白，事故隐患由此埋下。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175000"/>
            <a:ext cx="5207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3365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524000" y="332740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正规规范：教育培训的本质要求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9291">
            <a:off x="1016009" y="393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1016000" y="41275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企业负责人需带头参训、全程参与；建立完整的培训档案与考核机制，确保培训内容入脑入心，将安全知识转化为实际操作能力，而非流于表面形式。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23000" y="3175000"/>
            <a:ext cx="5207000" cy="2095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33655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985000" y="332740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反面典型：辽宁海城纸制品厂案例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9291">
            <a:off x="6477009" y="393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477000" y="41275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企业负责人指派他人冒名顶替参加培训，现场检查显示“三零”现状：零员工培训记录、零作业审批手续、零应急救援装备，完全漠视安全培训的重要性。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5651500"/>
            <a:ext cx="10668000" cy="8255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762000" y="5651500"/>
            <a:ext cx="50800" cy="825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1016000" y="57531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警示反思：走过场的培训无法培养出懂安全的“明白人”，只会让安全防线出现致命缺口。唯有真抓真管、严抓严管，才能让安全意识真正扎根。</a:t>
            </a:r>
            <a:endParaRPr lang="en-US" sz="11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问题五：风险辨识能力严重不足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33782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952500" y="2095500"/>
            <a:ext cx="29972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无知氧气安全阈值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完全不知道氧气浓度的安全红线是19.5%。一旦低于此标准，人体会快速出现缺氧反应，意识模糊、行动受限，直至陷入昏迷，却对此毫无预判与警觉。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4394200" y="1905000"/>
            <a:ext cx="33782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4584700" y="2095500"/>
            <a:ext cx="29972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漠视硫化氢致命毒性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对“闻起来像臭鸡蛋”的硫化氢毫无敬畏，不了解其极低浓度即可致人中毒、高浓度可瞬间麻痹呼吸中枢致死的特性，将剧毒视为普通异味。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8026400" y="1905000"/>
            <a:ext cx="33782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8216900" y="2095500"/>
            <a:ext cx="29972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忽视氮气的“隐形杀戮”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不了解氮气无色无味的物理性质，更不知它会挤占空间氧气导致窒息。受害者往往在毫无察觉、无声无息中失去意识，这是最隐蔽的有限空间杀手。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762000" y="4445000"/>
            <a:ext cx="10668000" cy="825500"/>
          </a:xfrm>
          <a:prstGeom prst="roundRect">
            <a:avLst>
              <a:gd name="adj" fmla="val 0"/>
            </a:avLst>
          </a:prstGeom>
          <a:solidFill>
            <a:srgbClr val="CC0000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952500" y="4572000"/>
            <a:ext cx="10287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核心警示：许多员工在进入有限空间时，根本不知道自己正一步步走进精心伪装的“死亡陷阱”。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55245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安徽修一的氮气窒息到厦门污水井的硫化氢中毒，一桩桩事故反复证明：大量从业人员对有限空间风险的认知近乎为零。不少人抱着“不就是个池子，几分钟干完”的侥幸心态，对密闭环境里的毒气、缺氧等致命隐患浑然不觉，最终付出了生命的惨痛代价。</a:t>
            </a:r>
            <a:endParaRPr lang="en-US" sz="11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</a:t>
            </a:r>
            <a:r>
              <a:rPr lang="en-US" altLang="zh-CN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</a:t>
            </a: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年安全生产月主题与有限空间安全的关系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558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安全隐患就在身边，切勿掉以轻心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175000"/>
            <a:ext cx="558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化粪池、污水井、发酵池、地窖……这些日常随处可见的地方，往往因隐蔽性强、风险认知不足，成为极易被忽视的“隐形杀手”，暗藏缺氧、中毒、坍塌等致命风险。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4699000"/>
            <a:ext cx="2667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4889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4826000"/>
            <a:ext cx="184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易忽视场所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市政管网、农业贮池、工业反应釜等，均属于有限空间高风险范畴。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3683000" y="4699000"/>
            <a:ext cx="2667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73500" y="4889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4381500" y="4826000"/>
            <a:ext cx="184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致命特征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空间封闭、出入口受限、自然通风不良，易导致有毒有害气体积聚。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 l="6534" r="6534"/>
          <a:stretch>
            <a:fillRect/>
          </a:stretch>
        </p:blipFill>
        <p:spPr>
          <a:xfrm>
            <a:off x="7112000" y="2159000"/>
            <a:ext cx="4318000" cy="27940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sp>
        <p:nvSpPr>
          <p:cNvPr id="14" name="AutoShape 14"/>
          <p:cNvSpPr/>
          <p:nvPr/>
        </p:nvSpPr>
        <p:spPr>
          <a:xfrm>
            <a:off x="7112000" y="5207000"/>
            <a:ext cx="43180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7112000" y="5207000"/>
            <a:ext cx="508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7302500" y="52705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警示：未经审批严禁作业！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作业前必须严格执行“先通风、再检测、后作业”的原则，配备应急救援装备，杜绝盲目施救造成的群死群伤事故。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有限空间作业危险特性全景图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778000"/>
            <a:ext cx="4826000" cy="3302000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5" name="AutoShape 5"/>
          <p:cNvSpPr/>
          <p:nvPr/>
        </p:nvSpPr>
        <p:spPr>
          <a:xfrm>
            <a:off x="762000" y="5334000"/>
            <a:ext cx="48260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889000" y="54610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雷达图直观呈现了有限空间五大危险特性的风险权重，各项指标均处于极高风险区间，是引发事故的核心诱因。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5390177">
            <a:off x="3873500" y="4121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6477000" y="1905000"/>
            <a:ext cx="27305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6477000" y="1905000"/>
            <a:ext cx="508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6667500" y="2006600"/>
            <a:ext cx="2476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封闭性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空间出入口狭窄、通风不良，极易造成有毒有害、易燃易爆物质积聚，或氧含量不足，形成致命的缺氧环境。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9334500" y="1905000"/>
            <a:ext cx="27305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9334500" y="1905000"/>
            <a:ext cx="508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9461500" y="2006600"/>
            <a:ext cx="2476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复杂性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内部结构复杂，可能存在多种危险介质交叉影响，作业环境条件差，且不同行业有限空间的危险因素差异极大。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6477000" y="3492500"/>
            <a:ext cx="27305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6477000" y="3492500"/>
            <a:ext cx="508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6667500" y="3594100"/>
            <a:ext cx="2476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隐蔽性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危险往往潜伏在暗处，如有毒气体无色无味，难以通过感官察觉；且事故征兆不明显，初期极易被忽视。</a:t>
            </a:r>
          </a:p>
        </p:txBody>
      </p:sp>
      <p:sp>
        <p:nvSpPr>
          <p:cNvPr id="17" name="AutoShape 17"/>
          <p:cNvSpPr/>
          <p:nvPr/>
        </p:nvSpPr>
        <p:spPr>
          <a:xfrm>
            <a:off x="9334500" y="3492500"/>
            <a:ext cx="27305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9334500" y="3492500"/>
            <a:ext cx="508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9461500" y="3594100"/>
            <a:ext cx="2476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突发性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事故发生迅速，往往在人员进入瞬间或短时间内就造成伤害，甚至死亡，留给人员反应和逃生的时间极短。</a:t>
            </a:r>
          </a:p>
        </p:txBody>
      </p:sp>
      <p:sp>
        <p:nvSpPr>
          <p:cNvPr id="20" name="AutoShape 20"/>
          <p:cNvSpPr/>
          <p:nvPr/>
        </p:nvSpPr>
        <p:spPr>
          <a:xfrm>
            <a:off x="6477000" y="5143500"/>
            <a:ext cx="55880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6604000" y="5245100"/>
            <a:ext cx="533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连锁性：致命的“多米诺效应”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事故极易引发连锁反应，一人遇险后，盲目施救极易导致伤亡人数扩大，形成“伤亡扩大效应”，是有限空间事故伤亡惨重的主要原因。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有限空间四大安全风险①——中毒（榜首杀手）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6350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762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1016000" y="2133600"/>
            <a:ext cx="584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首要风险：事故第一大诱因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中毒是有限空间作业事故中占比最高、造成人员伤亡最多的“头号杀手”。由于有限空间相对封闭，有毒有害气体无法及时扩散，极易引发急性中毒事故。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762000" y="3492500"/>
            <a:ext cx="6350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762000" y="3492500"/>
            <a:ext cx="762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1016000" y="3594100"/>
            <a:ext cx="584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隐形杀手：极易积聚的有毒气体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有限空间内常见的高风险有毒气体包括：硫化氢、一氧化碳、二氧化碳、氮气等。这类气体无色无味（部分有刺激性但易快速麻痹嗅觉），难以被人体察觉。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762000" y="5080000"/>
            <a:ext cx="63500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762000" y="5080000"/>
            <a:ext cx="762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1016000" y="5181600"/>
            <a:ext cx="584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剧毒之王：硫化氢（H₂S）——“闪电式”致死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硫化氢毒性极强，即使低浓度也会迅速损害呼吸系统和神经系统。在高浓度暴露下，人体会在</a:t>
            </a:r>
            <a:r>
              <a:rPr lang="en-US" sz="1400" b="1" i="0" u="none" strike="noStrike">
                <a:solidFill>
                  <a:srgbClr val="FF6B6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几秒钟内</a:t>
            </a: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发生电击样死亡，是有限空间作业中最致命的风险因素。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 t="17901" b="17901"/>
          <a:stretch>
            <a:fillRect/>
          </a:stretch>
        </p:blipFill>
        <p:spPr>
          <a:xfrm>
            <a:off x="7747000" y="2032000"/>
            <a:ext cx="3429000" cy="3302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7747000" y="5588000"/>
            <a:ext cx="3429000" cy="825500"/>
          </a:xfrm>
          <a:prstGeom prst="roundRect">
            <a:avLst>
              <a:gd name="adj" fmla="val 0"/>
            </a:avLst>
          </a:prstGeom>
          <a:solidFill>
            <a:srgbClr val="CC0000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7874000" y="5689600"/>
            <a:ext cx="317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警示：进入有限空间前必须进行强制通风和气体检测，严禁盲目作业！</a:t>
            </a:r>
            <a:endParaRPr lang="en-US" sz="11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中毒风险详细解析——气体浓度危害对比表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429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3429000" cy="76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0955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0574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硫化氢 (H₂S)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4946">
            <a:off x="1016014" y="278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952500" y="3048000"/>
            <a:ext cx="304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10ppm (警告阈值)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出现眼部和呼吸道刺激症状，嗅觉失灵，是中毒的前兆信号。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14946">
            <a:off x="1016014" y="4121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952500" y="4318000"/>
            <a:ext cx="304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500ppm (致死浓度)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极高毒性，接触后数分钟内即可导致呼吸麻痹、心脏骤停，现场死亡率极高。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381500" y="1778000"/>
            <a:ext cx="3429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C107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4381500" y="1778000"/>
            <a:ext cx="3429000" cy="762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5500" y="20955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143500" y="20574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一氧化碳 (CO)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14946">
            <a:off x="4635514" y="278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4572000" y="3048000"/>
            <a:ext cx="304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50ppm (轻度中毒)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数小时接触后出现轻度头痛、头晕、恶心、乏力等症状，判断力开始下降。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4946">
            <a:off x="4635514" y="4121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4572000" y="4318000"/>
            <a:ext cx="304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400ppm (致命剂量)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吸入2-3小时会导致昏迷、肺水肿，若不及时脱离环境并救治，将导致死亡。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001000" y="1778000"/>
            <a:ext cx="3429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10B981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8001000" y="1778000"/>
            <a:ext cx="3429000" cy="762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55000" y="20955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8763000" y="20574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氧气 (O₂)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-14946">
            <a:off x="8255014" y="278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8191500" y="3048000"/>
            <a:ext cx="304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&lt;19.5% (缺氧警戒)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人体缺氧的临界值，会出现呼吸加快、注意力不集中、肌肉协调性降低。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-14946">
            <a:off x="8255014" y="4121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8191500" y="4318000"/>
            <a:ext cx="304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&lt;6% (极速死亡)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仅需短短几分钟，即可造成不可逆的脑损伤，随后迅速导致呼吸停止、死亡。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762000" y="5715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2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892800"/>
            <a:ext cx="406400" cy="406400"/>
          </a:xfrm>
          <a:prstGeom prst="rect">
            <a:avLst/>
          </a:prstGeom>
        </p:spPr>
      </p:pic>
      <p:sp>
        <p:nvSpPr>
          <p:cNvPr id="30" name="AutoShape 30"/>
          <p:cNvSpPr/>
          <p:nvPr/>
        </p:nvSpPr>
        <p:spPr>
          <a:xfrm>
            <a:off x="1651000" y="5816600"/>
            <a:ext cx="9525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警示：有限空间内气体环境瞬息万变，任何一种气体浓度超标都可能引发严重事故。必须在作业前、作业中持续严格检测，确保环境安全。</a:t>
            </a:r>
            <a:endParaRPr lang="en-US" sz="1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常见有毒有害气体特性对比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2540000" cy="342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889000" y="2222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硫化氢 (H₂S)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19098">
            <a:off x="889018" y="2787650"/>
            <a:ext cx="228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000" y="30480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270000" y="3048000"/>
            <a:ext cx="184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典型臭鸡蛋味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气味强烈刺鼻，易被嗅觉感知</a:t>
            </a:r>
          </a:p>
        </p:txBody>
      </p:sp>
      <p:cxnSp>
        <p:nvCxnSpPr>
          <p:cNvPr id="9" name="Connector 9"/>
          <p:cNvCxnSpPr/>
          <p:nvPr/>
        </p:nvCxnSpPr>
        <p:spPr>
          <a:xfrm rot="-19098">
            <a:off x="889018" y="3930650"/>
            <a:ext cx="228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889000" y="4191000"/>
            <a:ext cx="228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密度比空气重，易积聚在低洼处。具有极高毒性，吸入少量即可造成急性中毒，是工业环境中的“隐形杀手”。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467100" y="2032000"/>
            <a:ext cx="2540000" cy="342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3594100" y="2222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一氧化碳 (CO)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19098">
            <a:off x="3594118" y="2787650"/>
            <a:ext cx="228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94100" y="3048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3975100" y="3048000"/>
            <a:ext cx="184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无色无味无臭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难以察觉，被称为“沉默的杀手”</a:t>
            </a:r>
          </a:p>
        </p:txBody>
      </p:sp>
      <p:cxnSp>
        <p:nvCxnSpPr>
          <p:cNvPr id="16" name="Connector 16"/>
          <p:cNvCxnSpPr/>
          <p:nvPr/>
        </p:nvCxnSpPr>
        <p:spPr>
          <a:xfrm rot="-19098">
            <a:off x="3594118" y="3930650"/>
            <a:ext cx="228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3594100" y="4191000"/>
            <a:ext cx="228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密度与空气相当，中毒隐蔽性极强。它极易与血红蛋白结合，造成人体组织缺氧，严重时可致人死亡。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172200" y="2032000"/>
            <a:ext cx="2540000" cy="342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6299200" y="2222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二氧化碳 (CO₂)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19098">
            <a:off x="6299218" y="2787650"/>
            <a:ext cx="228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1" name="Picture 2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99200" y="30480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680200" y="3048000"/>
            <a:ext cx="184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密度比空气重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常聚集在通风不良的密闭空间底部</a:t>
            </a:r>
          </a:p>
        </p:txBody>
      </p:sp>
      <p:cxnSp>
        <p:nvCxnSpPr>
          <p:cNvPr id="23" name="Connector 23"/>
          <p:cNvCxnSpPr/>
          <p:nvPr/>
        </p:nvCxnSpPr>
        <p:spPr>
          <a:xfrm rot="-19098">
            <a:off x="6299218" y="3930650"/>
            <a:ext cx="228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6299200" y="4191000"/>
            <a:ext cx="228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本身无毒，但浓度过高时会挤占氧气空间，造成人体缺氧窒息。在深井、地窖等环境中风险极高。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877300" y="2032000"/>
            <a:ext cx="2540000" cy="342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9004300" y="2222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氮气 (N₂)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19098">
            <a:off x="9004318" y="2787650"/>
            <a:ext cx="228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8" name="Picture 2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04300" y="3048000"/>
            <a:ext cx="304800" cy="3048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9385300" y="3048000"/>
            <a:ext cx="184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空气主要成分之一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通常无毒，但在高纯度环境下极具危险</a:t>
            </a:r>
          </a:p>
        </p:txBody>
      </p:sp>
      <p:cxnSp>
        <p:nvCxnSpPr>
          <p:cNvPr id="30" name="Connector 30"/>
          <p:cNvCxnSpPr/>
          <p:nvPr/>
        </p:nvCxnSpPr>
        <p:spPr>
          <a:xfrm rot="-19098">
            <a:off x="9004318" y="3930650"/>
            <a:ext cx="228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1" name="AutoShape 31"/>
          <p:cNvSpPr/>
          <p:nvPr/>
        </p:nvSpPr>
        <p:spPr>
          <a:xfrm>
            <a:off x="9004300" y="4191000"/>
            <a:ext cx="228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密度与空气相当，在封闭空间中氮气置换空气后，会引发单纯性窒息，受害者往往无法做出有效反应。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762000" y="5715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2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00" y="5918200"/>
            <a:ext cx="355600" cy="355600"/>
          </a:xfrm>
          <a:prstGeom prst="rect">
            <a:avLst/>
          </a:prstGeom>
        </p:spPr>
      </p:pic>
      <p:sp>
        <p:nvSpPr>
          <p:cNvPr id="34" name="AutoShape 34"/>
          <p:cNvSpPr/>
          <p:nvPr/>
        </p:nvSpPr>
        <p:spPr>
          <a:xfrm>
            <a:off x="1524000" y="5842000"/>
            <a:ext cx="965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安全警示：</a:t>
            </a: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进入密闭或受限空间作业前，必须进行气体检测，严禁仅凭感官判断环境是否安全。</a:t>
            </a:r>
            <a:endParaRPr lang="en-US" sz="11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风险②——缺氧窒息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842000" cy="889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841500"/>
            <a:ext cx="508000" cy="508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1752600"/>
            <a:ext cx="4699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隐蔽性极强：比中毒更难察觉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氮气等致缺氧气体无色无味，受害者往往在毫无征兆的情况下失去行动能力，无法自救。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048000"/>
            <a:ext cx="18542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889000" y="3175000"/>
            <a:ext cx="16002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20.9%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1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正常氧浓度</a:t>
            </a:r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空气成分中氧气的标准占比，维持人体正常生理机能。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2794000" y="3048000"/>
            <a:ext cx="18542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2921000" y="3175000"/>
            <a:ext cx="16002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&lt;19.5%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1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缺氧反应阈值</a:t>
            </a:r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人体开始出现呼吸急促、判断力下降、肌肉协调能力减弱等症状。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4749800" y="3048000"/>
            <a:ext cx="1854200" cy="1524000"/>
          </a:xfrm>
          <a:prstGeom prst="roundRect">
            <a:avLst>
              <a:gd name="adj" fmla="val 0"/>
            </a:avLst>
          </a:prstGeom>
          <a:solidFill>
            <a:srgbClr val="CC0000">
              <a:alpha val="20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4876800" y="3175000"/>
            <a:ext cx="16002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&lt;6%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1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极速致命阈值</a:t>
            </a:r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数分钟内即可导致昏迷并死亡，生存几率极低，几乎无逃生可能。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762000" y="5080000"/>
            <a:ext cx="5842000" cy="1270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12700" cap="flat" cmpd="sng">
            <a:solidFill>
              <a:srgbClr val="CC0000">
                <a:alpha val="7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52705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524000" y="5207000"/>
            <a:ext cx="482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警示案例：上海江南造船公司“8%氧浓度”事故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4号货舱因氮气置换导致氧气浓度骤降至约8%，3名员工在未佩戴防护装备的情况下进入，随即陷入昏迷并窒息死亡，事故现场无任何挣扎痕迹，凸显了缺氧窒息的突发性与残酷性。</a:t>
            </a:r>
          </a:p>
        </p:txBody>
      </p:sp>
      <p:cxnSp>
        <p:nvCxnSpPr>
          <p:cNvPr id="16" name="Connector 16"/>
          <p:cNvCxnSpPr/>
          <p:nvPr/>
        </p:nvCxnSpPr>
        <p:spPr>
          <a:xfrm rot="5390708">
            <a:off x="4762500" y="3994159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 l="1477" r="1477"/>
          <a:stretch>
            <a:fillRect/>
          </a:stretch>
        </p:blipFill>
        <p:spPr>
          <a:xfrm>
            <a:off x="7366000" y="2032000"/>
            <a:ext cx="4064000" cy="2794000"/>
          </a:xfrm>
          <a:prstGeom prst="rect">
            <a:avLst/>
          </a:prstGeom>
          <a:noFill/>
          <a:ln w="25400" cap="flat" cmpd="sng">
            <a:solidFill>
              <a:srgbClr val="CC0000">
                <a:alpha val="80000"/>
              </a:srgbClr>
            </a:solidFill>
            <a:prstDash val="solid"/>
            <a:round/>
          </a:ln>
        </p:spPr>
      </p:pic>
      <p:sp>
        <p:nvSpPr>
          <p:cNvPr id="18" name="AutoShape 18"/>
          <p:cNvSpPr/>
          <p:nvPr/>
        </p:nvSpPr>
        <p:spPr>
          <a:xfrm>
            <a:off x="7366000" y="5207000"/>
            <a:ext cx="406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缺氧初期症状与普通呼吸不适相似，极易被忽视。当身体发出胸闷、乏力的信号时，往往已身处极度危险的低氧环境中，难以撤离。</a:t>
            </a:r>
            <a:endParaRPr lang="en-US" sz="11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风险③——火灾爆炸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334000" cy="1079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968500"/>
            <a:ext cx="508000" cy="508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1879600"/>
            <a:ext cx="425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燃料：可燃气体积聚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有限空间内易积聚甲烷、氢气、汽油蒸气等可燃物质，达到一定浓度便具备燃烧爆炸的物质基础。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175000"/>
            <a:ext cx="5334000" cy="1079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3365500"/>
            <a:ext cx="508000" cy="508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651000" y="3276600"/>
            <a:ext cx="425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氧气：助燃必要条件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空气中的氧气无处不在，是燃烧反应不可或缺的助燃剂，为爆炸提供了必要的氧化环境。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762000" y="4318000"/>
            <a:ext cx="5334000" cy="1079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45085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651000" y="4419600"/>
            <a:ext cx="4254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点火源：触发爆炸关键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作业中的明火、电气火花、静电放电或金属撞击产生的火花，是引爆可燃混合气体的直接诱因。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762000" y="5651500"/>
            <a:ext cx="5334000" cy="825500"/>
          </a:xfrm>
          <a:prstGeom prst="roundRect">
            <a:avLst>
              <a:gd name="adj" fmla="val 0"/>
            </a:avLst>
          </a:prstGeom>
          <a:solidFill>
            <a:srgbClr val="CC0000">
              <a:alpha val="2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889000" y="5753100"/>
            <a:ext cx="508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核心结论：可燃气体积聚 + 点火源 = 剧烈爆炸，三者缺一不可！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5390450">
            <a:off x="4191000" y="4057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5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858000" y="2032000"/>
            <a:ext cx="3048000" cy="304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7" name="AutoShape 17"/>
          <p:cNvSpPr/>
          <p:nvPr/>
        </p:nvSpPr>
        <p:spPr>
          <a:xfrm>
            <a:off x="6858000" y="5397500"/>
            <a:ext cx="4572000" cy="10795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6858000" y="5397500"/>
            <a:ext cx="76200" cy="1079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7112000" y="5461000"/>
            <a:ext cx="419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“爆炸三角”原理警示我们：在有限空间作业中，必须严格控制可燃气体浓度，消除一切潜在点火源，切断爆炸条件链条。</a:t>
            </a:r>
            <a:endParaRPr lang="en-US" sz="11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风险④——其他安全风险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29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841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803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淹溺风险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323">
            <a:off x="952513" y="2406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540000"/>
            <a:ext cx="304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常见于涉及污水池、管道等作业场景，人员不慎坠入液体介质中，因无法及时脱困而溺水身亡，如厦门污水管事故中的惨痛教训。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1651000"/>
            <a:ext cx="3429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1841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143500" y="1803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高处坠落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323">
            <a:off x="4572013" y="2406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572000" y="2540000"/>
            <a:ext cx="304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在井口、舱口、检修口等临边位置作业时，若未设置防护栏杆、未佩戴防坠装备，极易发生失足坠落，造成严重伤亡。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1651000"/>
            <a:ext cx="3429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1500" y="18415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763000" y="1803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坍塌掩埋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323">
            <a:off x="8191513" y="2406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191500" y="2540000"/>
            <a:ext cx="304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土方开挖作业中边坡失稳，或老旧受限空间的墙体、顶板结构老化破损，易发生坍塌，将作业人员掩埋，救援难度极大。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3937000"/>
            <a:ext cx="52324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127500"/>
            <a:ext cx="406400" cy="4064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1524000" y="4089400"/>
            <a:ext cx="419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触电危害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8999">
            <a:off x="952508" y="4629150"/>
            <a:ext cx="4851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952500" y="4762500"/>
            <a:ext cx="48514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受限空间内环境潮湿、通风不良，若违规使用非防爆电器、电气线路破损或设备漏电，极易引发触电事故，瞬间造成人员伤亡。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197600" y="3937000"/>
            <a:ext cx="52324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88100" y="4127500"/>
            <a:ext cx="406400" cy="4064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6959600" y="4089400"/>
            <a:ext cx="419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机械伤害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8999">
            <a:off x="6388108" y="4629150"/>
            <a:ext cx="4851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6388100" y="4762500"/>
            <a:ext cx="48514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在搅拌机、输送机、螺旋桨等运转设备旁作业时，若未停机、未挂锁，人员易被设备卷入，造成肢体切割、碾压等严重机械伤害。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762000" y="5715000"/>
            <a:ext cx="10668000" cy="825500"/>
          </a:xfrm>
          <a:prstGeom prst="roundRect">
            <a:avLst>
              <a:gd name="adj" fmla="val 0"/>
            </a:avLst>
          </a:prstGeom>
          <a:solidFill>
            <a:srgbClr val="CC0000">
              <a:alpha val="20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762000" y="5715000"/>
            <a:ext cx="76200" cy="825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1" name="AutoShape 31"/>
          <p:cNvSpPr/>
          <p:nvPr/>
        </p:nvSpPr>
        <p:spPr>
          <a:xfrm>
            <a:off x="1016000" y="58166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典型警示案例：</a:t>
            </a: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厦门“12·8”污水管事故是典型的复合风险事件，4名作业人员不仅吸入高浓度硫化氢中毒，更因昏迷倒入污水中溺水死亡，多种风险叠加加剧了事故后果。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为什么关注有限空间——数据触目惊心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016000" y="20320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165</a:t>
            </a:r>
            <a:r>
              <a:rPr lang="en-US" sz="20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起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63814">
            <a:off x="2698750" y="2692433"/>
            <a:ext cx="120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3492500" y="2095500"/>
            <a:ext cx="2349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三年事故总量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2022至2024年，全国范围内共报告有限空间作业事故累计达165起，安全形势严峻。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86500" y="1905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6540500" y="20320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&gt;4</a:t>
            </a:r>
            <a:r>
              <a:rPr lang="en-US" sz="20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起/月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5363814">
            <a:off x="8223250" y="2692433"/>
            <a:ext cx="120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9017000" y="2095500"/>
            <a:ext cx="2349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高频频发态势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过去三年平均每月发生事故超4起，有限空间作业风险已成为安全生产领域的“隐形杀手”。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3937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1016000" y="40640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391</a:t>
            </a:r>
            <a:r>
              <a:rPr lang="en-US" sz="20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5363814">
            <a:off x="2698750" y="4724433"/>
            <a:ext cx="120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3492500" y="4127500"/>
            <a:ext cx="2349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生命的代价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三年间共有391个鲜活的生命在有限空间作业中不幸消逝，每一个数字背后都是一个破碎的家庭。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86500" y="3937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6540500" y="40640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80</a:t>
            </a:r>
            <a:r>
              <a:rPr lang="en-US" sz="20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%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5363814">
            <a:off x="8223250" y="4724433"/>
            <a:ext cx="120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9017000" y="4127500"/>
            <a:ext cx="2349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盲目施救致扩亡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事故伤亡扩大的核心原因是盲目施救，每5起事故中就有4起因此造成更大的悲剧，教训极其深刻。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842000"/>
            <a:ext cx="107950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762000" y="58420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1016000" y="5943600"/>
            <a:ext cx="10287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数据不会说谎。这些冰冷的数字时刻警示我们：有限空间作业必须严守规程，拒绝盲目施救，避免本可挽回的生命逝去。</a:t>
            </a:r>
            <a:endParaRPr lang="en-US" sz="11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有限空间重大事故隐患判定标准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3749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778000" y="21590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未对有限空间进行辨识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未辨识有限空间的位置、数量及危险有害因素，属于重大事故隐患的首要情形。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6223000" y="2032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6223000" y="2032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23749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239000" y="21590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未设置明显的安全警示标志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在有限空间入口处未设置包含安全风险提示、防护要求等内容的警示标识。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762000" y="3556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762000" y="3556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38989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778000" y="36830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作业前未履行审批手续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未制定专项作业方案，或未按规定办理有限空间作业审批，擅自开展作业活动。</a:t>
            </a:r>
          </a:p>
        </p:txBody>
      </p:sp>
      <p:sp>
        <p:nvSpPr>
          <p:cNvPr id="17" name="AutoShape 17"/>
          <p:cNvSpPr/>
          <p:nvPr/>
        </p:nvSpPr>
        <p:spPr>
          <a:xfrm>
            <a:off x="6223000" y="3556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6223000" y="3556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77000" y="38989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239000" y="36830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未执行“先通风、再检测、后作业”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未通风、未检测或检测不合格即进入作业，直接暴露于有毒有害、缺氧等环境风险中。</a:t>
            </a:r>
          </a:p>
        </p:txBody>
      </p:sp>
      <p:sp>
        <p:nvSpPr>
          <p:cNvPr id="21" name="AutoShape 21"/>
          <p:cNvSpPr/>
          <p:nvPr/>
        </p:nvSpPr>
        <p:spPr>
          <a:xfrm>
            <a:off x="762000" y="5080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762000" y="5080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5422900"/>
            <a:ext cx="457200" cy="4572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778000" y="52070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作业现场无专职监护人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未安排具备专业能力的人员在有限空间外全程监护，无法及时应对突发险情。</a:t>
            </a:r>
          </a:p>
        </p:txBody>
      </p:sp>
      <p:sp>
        <p:nvSpPr>
          <p:cNvPr id="25" name="AutoShape 25"/>
          <p:cNvSpPr/>
          <p:nvPr/>
        </p:nvSpPr>
        <p:spPr>
          <a:xfrm>
            <a:off x="6223000" y="5080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6223000" y="5080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77000" y="5422900"/>
            <a:ext cx="457200" cy="4572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7239000" y="52070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发生险情时盲目施救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未配备应急救援装备，或未掌握科学救援方法，盲目进入施救导致事故扩大。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有限空间作业安全新国标GB46768-2025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5842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159000"/>
            <a:ext cx="762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1016000" y="2286000"/>
            <a:ext cx="533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《有限空间作业安全技术规范》（GB 46768-2025）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国家市场监督管理总局、国家标准化管理委员会发布的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强制性国家标准</a:t>
            </a: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，是有限空间作业安全管理的核心技术依据。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762000" y="3810000"/>
            <a:ext cx="27940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4000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24000" y="3962400"/>
            <a:ext cx="190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正式实施时间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2026-05-01</a:t>
            </a:r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标志着标准全面落地执行</a:t>
            </a:r>
          </a:p>
        </p:txBody>
      </p:sp>
      <p:sp>
        <p:nvSpPr>
          <p:cNvPr id="11" name="AutoShape 11"/>
          <p:cNvSpPr/>
          <p:nvPr/>
        </p:nvSpPr>
        <p:spPr>
          <a:xfrm>
            <a:off x="3810000" y="3810000"/>
            <a:ext cx="27940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00500" y="40005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4572000" y="3962400"/>
            <a:ext cx="190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核心里程碑意义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全行业统一管理</a:t>
            </a:r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首次实现跨领域监管执法规范化</a:t>
            </a:r>
          </a:p>
        </p:txBody>
      </p:sp>
      <p:sp>
        <p:nvSpPr>
          <p:cNvPr id="14" name="AutoShape 14"/>
          <p:cNvSpPr/>
          <p:nvPr/>
        </p:nvSpPr>
        <p:spPr>
          <a:xfrm>
            <a:off x="762000" y="5461000"/>
            <a:ext cx="58420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952500" y="5588000"/>
            <a:ext cx="546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该标准的出台是我国有限空间作业安全管理的重要里程碑，为监管执法提供了统一标尺，也为企业建立标准化、规范化的作业体系提供了明确的技术指引与根本遵循。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5389582">
            <a:off x="5016500" y="4248160"/>
            <a:ext cx="419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 t="6896" b="6896"/>
          <a:stretch>
            <a:fillRect/>
          </a:stretch>
        </p:blipFill>
        <p:spPr>
          <a:xfrm>
            <a:off x="7493000" y="2286000"/>
            <a:ext cx="3683000" cy="3175000"/>
          </a:xfrm>
          <a:prstGeom prst="rect">
            <a:avLst/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blurRad="127000" dist="1016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18" name="AutoShape 18"/>
          <p:cNvSpPr/>
          <p:nvPr/>
        </p:nvSpPr>
        <p:spPr>
          <a:xfrm>
            <a:off x="7493000" y="5715000"/>
            <a:ext cx="368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标准封面文件：明确有限空间辨识、作业程序、防护装备等关键技术要求，为安全作业保驾护航。</a:t>
            </a:r>
            <a:endParaRPr lang="en-US" sz="11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新国标适用范围与核心内容概览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33782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286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260600"/>
            <a:ext cx="2413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作业前准备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5211">
            <a:off x="1016014" y="2914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952500" y="3175000"/>
            <a:ext cx="2997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严格落实风险评估与审批流程，开展全面的通风与气体检测，为作业人员配备符合标准的个人防护装备，筑牢安全第一道防线。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406900" y="2032000"/>
            <a:ext cx="33782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4406900" y="203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0900" y="2286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168900" y="2260600"/>
            <a:ext cx="2413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作业中管控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5211">
            <a:off x="4660914" y="2914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4597400" y="3175000"/>
            <a:ext cx="2997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确认作业许可准入，实施全过程持续气体监测，指定专人进行不间断安全监护，确保突发情况能及时响应与处置。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51800" y="2032000"/>
            <a:ext cx="33782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8051800" y="203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05800" y="22860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8813800" y="2260600"/>
            <a:ext cx="2413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作业后收尾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15211">
            <a:off x="8305814" y="2914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8242300" y="3175000"/>
            <a:ext cx="2997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完成作业现场的全面检查与验收，确保设备归位、环境恢复安全状态。清点人员有序撤离，并规范归档作业台账。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5334000"/>
            <a:ext cx="52705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762000" y="5334000"/>
            <a:ext cx="762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1016000" y="5461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适用范围界定：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覆盖全行业各类受限空间作业活动，明确排除危险化学品生产单位特殊工艺及船舶相关作业场景，精准聚焦通用安全管控。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286500" y="5334000"/>
            <a:ext cx="52705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6286500" y="5334000"/>
            <a:ext cx="762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7" name="AutoShape 27"/>
          <p:cNvSpPr/>
          <p:nvPr/>
        </p:nvSpPr>
        <p:spPr>
          <a:xfrm>
            <a:off x="6540500" y="5461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全要素安全管理体系：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建立“台账管理+警示标识+安全培训+防护装备+应急演练”五位一体的闭环管理机制，实现风险的全过程可控可防。</a:t>
            </a:r>
            <a:endParaRPr lang="en-US" sz="11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作业审批制度——严禁无审批进入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016000" y="1778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核心铁律：</a:t>
            </a:r>
            <a:r>
              <a:rPr lang="en-US" sz="16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所有有限空间作业必须严格履行审批手续，未经审批的作业一律视为违章作业，坚决禁止擅自进入。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175000"/>
            <a:ext cx="33782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762000" y="3175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1016000" y="3238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作业申请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由作业负责人向安全管理部门提交书面申请，明确作业内容、地点、人员及时间。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4394200" y="3175000"/>
            <a:ext cx="33782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4394200" y="3175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4648200" y="3238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风险评估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专业人员对作业环境进行有毒有害、易燃易爆气体及缺氧风险辨识，制定管控措施。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8026400" y="3175000"/>
            <a:ext cx="34036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8026400" y="3175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8280400" y="3238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方案审批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技术负责人审查作业方案及安全措施的可行性，签署审批意见，明确安全责任人。</a:t>
            </a:r>
          </a:p>
        </p:txBody>
      </p:sp>
      <p:sp>
        <p:nvSpPr>
          <p:cNvPr id="15" name="AutoShape 15"/>
          <p:cNvSpPr/>
          <p:nvPr/>
        </p:nvSpPr>
        <p:spPr>
          <a:xfrm>
            <a:off x="762000" y="4572000"/>
            <a:ext cx="33782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762000" y="4572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1016000" y="4635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签发作签证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审批通过后，签发有限空间作业许可证，明确作业时限，许可证需随身携带备查。</a:t>
            </a:r>
          </a:p>
        </p:txBody>
      </p:sp>
      <p:sp>
        <p:nvSpPr>
          <p:cNvPr id="18" name="AutoShape 18"/>
          <p:cNvSpPr/>
          <p:nvPr/>
        </p:nvSpPr>
        <p:spPr>
          <a:xfrm>
            <a:off x="4394200" y="4572000"/>
            <a:ext cx="33782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4394200" y="4572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4648200" y="4635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现场确认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作业前再次检测环境，确认防护设备、应急物资到位，所有人员掌握应急处置流程。</a:t>
            </a:r>
          </a:p>
        </p:txBody>
      </p:sp>
      <p:sp>
        <p:nvSpPr>
          <p:cNvPr id="21" name="AutoShape 21"/>
          <p:cNvSpPr/>
          <p:nvPr/>
        </p:nvSpPr>
        <p:spPr>
          <a:xfrm>
            <a:off x="8026400" y="4572000"/>
            <a:ext cx="34036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8026400" y="4572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8280400" y="4635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方可作业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只有完成上述所有步骤，确认无遗漏风险后，作业人员方可按照批准的方案开展作业。</a:t>
            </a:r>
          </a:p>
        </p:txBody>
      </p:sp>
      <p:sp>
        <p:nvSpPr>
          <p:cNvPr id="24" name="AutoShape 24"/>
          <p:cNvSpPr/>
          <p:nvPr/>
        </p:nvSpPr>
        <p:spPr>
          <a:xfrm>
            <a:off x="762000" y="5969000"/>
            <a:ext cx="10668000" cy="698500"/>
          </a:xfrm>
          <a:prstGeom prst="roundRect">
            <a:avLst>
              <a:gd name="adj" fmla="val 0"/>
            </a:avLst>
          </a:prstGeom>
          <a:solidFill>
            <a:srgbClr val="000000">
              <a:alpha val="5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6070600"/>
            <a:ext cx="304800" cy="3048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1397000" y="6007100"/>
            <a:ext cx="9906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案例警示：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上海江南造船事故中，班组长无视审批制度“明知故犯”，未办理许可擅自组织作业，直接导致事故发生，这是严重的违章行为，必须引以为戒。</a:t>
            </a:r>
            <a:endParaRPr lang="en-US" sz="11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监护人员职责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016000" y="1778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核心要求：必须配备专职监护人，全程在岗监护，严禁离岗或进入空间参与作业。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175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3365500"/>
            <a:ext cx="609600" cy="609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905000" y="3302000"/>
            <a:ext cx="381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全程坚守，绝不离岗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监护人需始终在有限空间外进行持续监护，不得擅离职守，确保作业全程可视可控，杜绝监管真空。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6223000" y="3175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3365500"/>
            <a:ext cx="609600" cy="609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366000" y="3302000"/>
            <a:ext cx="381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保持通讯，实时联络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与作业人员保持有效双向沟通，随时掌握内部身体状况与环境变化，确保信息传递及时、准确无误。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762000" y="4572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762500"/>
            <a:ext cx="609600" cy="609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905000" y="4699000"/>
            <a:ext cx="381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异常处置，立即撤离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发现人员不适或气体浓度超标等异常，立即下达撤离指令，严禁监护人盲目进入有限空间施救。</a:t>
            </a:r>
          </a:p>
        </p:txBody>
      </p:sp>
      <p:sp>
        <p:nvSpPr>
          <p:cNvPr id="15" name="AutoShape 15"/>
          <p:cNvSpPr/>
          <p:nvPr/>
        </p:nvSpPr>
        <p:spPr>
          <a:xfrm>
            <a:off x="6223000" y="4572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77000" y="4762500"/>
            <a:ext cx="609600" cy="609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366000" y="4699000"/>
            <a:ext cx="381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突发险情，极速报警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发生紧急事故时，第一时间拨打应急救援电话，清晰报告现场位置与险情，配合专业力量开展处置。</a:t>
            </a:r>
          </a:p>
        </p:txBody>
      </p:sp>
      <p:cxnSp>
        <p:nvCxnSpPr>
          <p:cNvPr id="18" name="Connector 18"/>
          <p:cNvCxnSpPr/>
          <p:nvPr/>
        </p:nvCxnSpPr>
        <p:spPr>
          <a:xfrm rot="-4092">
            <a:off x="762004" y="5962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762000" y="6096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《工贸企业有限空间作业安全规定》明确：监护人是作业人员最后的“生命线”，是规范作业程序、防止伤亡扩大的关键防线。</a:t>
            </a:r>
            <a:endParaRPr lang="en-US" sz="11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有限空间作业“十不准”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0574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006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未经批准不准私自进入，严禁无审批擅自开启有限空间出入口。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2794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9464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24000" y="2895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方案未论证审批不准作业，必须制定专项方案并经相关方审核通过。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3683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38354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524000" y="3784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气体和缺氧环境未通风监测不准作业，确保氧含量、有害气体达标。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4572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47244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524000" y="4673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未履行危险告知手续不准作业，必须向作业人员详细交底风险隐患。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5461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56134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524000" y="5562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未确认安全措施不准作业，检查防护、隔离等措施落实到位方可开工。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350000" y="1905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0574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112000" y="2006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监护人不在现场不准作业，作业全程需有专人监护，严禁擅离职守。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350000" y="2794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946400"/>
            <a:ext cx="406400" cy="4064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7112000" y="2895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未经过专项培训合格不准作业，作业人员必须持证上岗，掌握技能。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6350000" y="3683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3835400"/>
            <a:ext cx="406400" cy="4064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7112000" y="3784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未彻底清理残留物不准作业，消除易燃、易爆、有毒有害残留物质。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6350000" y="4572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4724400"/>
            <a:ext cx="406400" cy="4064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7112000" y="4673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应急救援措施和器材不到位不准作业，配置齐全防护、救援设备。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6350000" y="5461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5613400"/>
            <a:ext cx="406400" cy="406400"/>
          </a:xfrm>
          <a:prstGeom prst="rect">
            <a:avLst/>
          </a:prstGeom>
        </p:spPr>
      </p:pic>
      <p:sp>
        <p:nvSpPr>
          <p:cNvPr id="34" name="AutoShape 34"/>
          <p:cNvSpPr/>
          <p:nvPr/>
        </p:nvSpPr>
        <p:spPr>
          <a:xfrm>
            <a:off x="7112000" y="5562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工器具清点不清不准封闭出入口，防止人员、工器具遗留在有限空间内。</a:t>
            </a:r>
            <a:endParaRPr lang="en-US" sz="11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有限空间作业“十必须”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50800" cy="711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8034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1701800"/>
            <a:ext cx="4254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必须办理安全许可审批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严格履行审批流程，未经许可严禁擅自开展作业活动。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762000" y="26162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762000" y="2616200"/>
            <a:ext cx="50800" cy="711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7686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524000" y="2667000"/>
            <a:ext cx="4254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必须可靠隔断隔离置换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对相关管道、阀门进行有效隔断，彻底置换危险介质。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762000" y="35814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762000" y="3581400"/>
            <a:ext cx="50800" cy="711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37338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524000" y="3632200"/>
            <a:ext cx="4254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必须先通风再检测后作业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遵循“通风-检测-作业”流程，缺一不可，严禁盲目进入。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762000" y="45466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762000" y="4546600"/>
            <a:ext cx="50800" cy="711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46990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524000" y="4597400"/>
            <a:ext cx="4254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必须持续通风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作业全过程保持有效通风，确保空间内空气流通、无毒无害。</a:t>
            </a:r>
          </a:p>
        </p:txBody>
      </p:sp>
      <p:sp>
        <p:nvSpPr>
          <p:cNvPr id="20" name="AutoShape 20"/>
          <p:cNvSpPr/>
          <p:nvPr/>
        </p:nvSpPr>
        <p:spPr>
          <a:xfrm>
            <a:off x="762000" y="53848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762000" y="5384800"/>
            <a:ext cx="50800" cy="711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55372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524000" y="5435600"/>
            <a:ext cx="4254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必须佩戴气体监测仪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全程佩戴便携式气体监测仪，实时监控有害气体浓度变化。</a:t>
            </a:r>
          </a:p>
        </p:txBody>
      </p:sp>
      <p:cxnSp>
        <p:nvCxnSpPr>
          <p:cNvPr id="24" name="Connector 24"/>
          <p:cNvCxnSpPr/>
          <p:nvPr/>
        </p:nvCxnSpPr>
        <p:spPr>
          <a:xfrm rot="5390177">
            <a:off x="3937000" y="3867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6350000" y="1651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6350000" y="1651000"/>
            <a:ext cx="50800" cy="711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1803400"/>
            <a:ext cx="406400" cy="4064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7112000" y="1701800"/>
            <a:ext cx="4254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必须配备通讯并设监护人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作业人员与监护人员保持实时通讯，监护人全程在岗在位。</a:t>
            </a:r>
          </a:p>
        </p:txBody>
      </p:sp>
      <p:sp>
        <p:nvSpPr>
          <p:cNvPr id="29" name="AutoShape 29"/>
          <p:cNvSpPr/>
          <p:nvPr/>
        </p:nvSpPr>
        <p:spPr>
          <a:xfrm>
            <a:off x="6350000" y="26162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6350000" y="2616200"/>
            <a:ext cx="50800" cy="711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768600"/>
            <a:ext cx="406400" cy="4064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7112000" y="2667000"/>
            <a:ext cx="4254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07. 必须按作业标准作业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严格遵守操作规程和安全作业标准，杜绝违章指挥、违章作业。</a:t>
            </a:r>
          </a:p>
        </p:txBody>
      </p:sp>
      <p:sp>
        <p:nvSpPr>
          <p:cNvPr id="33" name="AutoShape 33"/>
          <p:cNvSpPr/>
          <p:nvPr/>
        </p:nvSpPr>
        <p:spPr>
          <a:xfrm>
            <a:off x="6350000" y="35814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4" name="AutoShape 34"/>
          <p:cNvSpPr/>
          <p:nvPr/>
        </p:nvSpPr>
        <p:spPr>
          <a:xfrm>
            <a:off x="6350000" y="3581400"/>
            <a:ext cx="50800" cy="711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5" name="Picture 3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3733800"/>
            <a:ext cx="406400" cy="406400"/>
          </a:xfrm>
          <a:prstGeom prst="rect">
            <a:avLst/>
          </a:prstGeom>
        </p:spPr>
      </p:pic>
      <p:sp>
        <p:nvSpPr>
          <p:cNvPr id="36" name="AutoShape 36"/>
          <p:cNvSpPr/>
          <p:nvPr/>
        </p:nvSpPr>
        <p:spPr>
          <a:xfrm>
            <a:off x="7112000" y="3632200"/>
            <a:ext cx="4254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08. 高处作业必须设逃生通道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涉及高处作业的有限空间，必须提前规划并设置紧急逃生通道。</a:t>
            </a:r>
          </a:p>
        </p:txBody>
      </p:sp>
      <p:sp>
        <p:nvSpPr>
          <p:cNvPr id="37" name="AutoShape 37"/>
          <p:cNvSpPr/>
          <p:nvPr/>
        </p:nvSpPr>
        <p:spPr>
          <a:xfrm>
            <a:off x="6350000" y="45466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8" name="AutoShape 38"/>
          <p:cNvSpPr/>
          <p:nvPr/>
        </p:nvSpPr>
        <p:spPr>
          <a:xfrm>
            <a:off x="6350000" y="4546600"/>
            <a:ext cx="50800" cy="711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9" name="Picture 3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4699000"/>
            <a:ext cx="406400" cy="406400"/>
          </a:xfrm>
          <a:prstGeom prst="rect">
            <a:avLst/>
          </a:prstGeom>
        </p:spPr>
      </p:pic>
      <p:sp>
        <p:nvSpPr>
          <p:cNvPr id="40" name="AutoShape 40"/>
          <p:cNvSpPr/>
          <p:nvPr/>
        </p:nvSpPr>
        <p:spPr>
          <a:xfrm>
            <a:off x="7112000" y="4597400"/>
            <a:ext cx="4254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09. 必须保持出入口畅通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确保有限空间出入口无堆积、无堵塞，保障紧急情况下快速进出。</a:t>
            </a:r>
          </a:p>
        </p:txBody>
      </p:sp>
      <p:sp>
        <p:nvSpPr>
          <p:cNvPr id="41" name="AutoShape 41"/>
          <p:cNvSpPr/>
          <p:nvPr/>
        </p:nvSpPr>
        <p:spPr>
          <a:xfrm>
            <a:off x="6350000" y="53848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2" name="AutoShape 42"/>
          <p:cNvSpPr/>
          <p:nvPr/>
        </p:nvSpPr>
        <p:spPr>
          <a:xfrm>
            <a:off x="6350000" y="5384800"/>
            <a:ext cx="50800" cy="711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3" name="Picture 4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5537200"/>
            <a:ext cx="406400" cy="406400"/>
          </a:xfrm>
          <a:prstGeom prst="rect">
            <a:avLst/>
          </a:prstGeom>
        </p:spPr>
      </p:pic>
      <p:sp>
        <p:nvSpPr>
          <p:cNvPr id="44" name="AutoShape 44"/>
          <p:cNvSpPr/>
          <p:nvPr/>
        </p:nvSpPr>
        <p:spPr>
          <a:xfrm>
            <a:off x="7112000" y="5435600"/>
            <a:ext cx="4254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10. 异常必须立即撤离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发现气体报警、身体不适或监护指令时，立即停止作业、迅速撤离。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作业前——安全准入全流程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3782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0800" cy="1651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952500" y="19685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651000" y="1968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建立管理台账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4628">
            <a:off x="952514" y="2660650"/>
            <a:ext cx="298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952500" y="2794000"/>
            <a:ext cx="2984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建立作业人员、设备、环境的基础信息台账，确保源头信息可追溯、可核查。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94200" y="1778000"/>
            <a:ext cx="33782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4394200" y="1778000"/>
            <a:ext cx="50800" cy="1651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4584700" y="19685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283200" y="1968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设置警示标识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4628">
            <a:off x="4584714" y="2660650"/>
            <a:ext cx="298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4584700" y="2794000"/>
            <a:ext cx="2984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在作业区域醒目位置设置清晰、规范的警示标识，严禁无关人员进入风险区域。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26400" y="1778000"/>
            <a:ext cx="33782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8026400" y="1778000"/>
            <a:ext cx="50800" cy="1651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8216900" y="19685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915400" y="19685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风险评估与方案编制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14628">
            <a:off x="8216914" y="2660650"/>
            <a:ext cx="298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8216900" y="2794000"/>
            <a:ext cx="2984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全面辨识作业风险点，针对性编制安全作业方案，明确管控措施与应急处置预案。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3810000"/>
            <a:ext cx="2603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762000" y="3810000"/>
            <a:ext cx="508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889000" y="39370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1524000" y="4000500"/>
            <a:ext cx="171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作业审批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-18582">
            <a:off x="889017" y="46291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889000" y="47625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严格执行分级审批制度，审批人对方案可行性与安全措施落实情况签字确认，未审批严禁作业。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3530600" y="3810000"/>
            <a:ext cx="2603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9" name="AutoShape 29"/>
          <p:cNvSpPr/>
          <p:nvPr/>
        </p:nvSpPr>
        <p:spPr>
          <a:xfrm>
            <a:off x="3530600" y="3810000"/>
            <a:ext cx="508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3657600" y="39370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4292600" y="4000500"/>
            <a:ext cx="171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通风置换</a:t>
            </a:r>
            <a:endParaRPr lang="en-US" sz="1100"/>
          </a:p>
        </p:txBody>
      </p:sp>
      <p:cxnSp>
        <p:nvCxnSpPr>
          <p:cNvPr id="32" name="Connector 32"/>
          <p:cNvCxnSpPr/>
          <p:nvPr/>
        </p:nvCxnSpPr>
        <p:spPr>
          <a:xfrm rot="-18582">
            <a:off x="3657617" y="46291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3" name="AutoShape 33"/>
          <p:cNvSpPr/>
          <p:nvPr/>
        </p:nvSpPr>
        <p:spPr>
          <a:xfrm>
            <a:off x="3657600" y="47625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采取机械或自然通风方式，彻底置换受限空间内的有毒有害气体，保障空气流通。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6299200" y="3810000"/>
            <a:ext cx="2603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5" name="AutoShape 35"/>
          <p:cNvSpPr/>
          <p:nvPr/>
        </p:nvSpPr>
        <p:spPr>
          <a:xfrm>
            <a:off x="6299200" y="3810000"/>
            <a:ext cx="508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6" name="AutoShape 36"/>
          <p:cNvSpPr/>
          <p:nvPr/>
        </p:nvSpPr>
        <p:spPr>
          <a:xfrm>
            <a:off x="6426200" y="39370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7061200" y="4000500"/>
            <a:ext cx="171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气体检测</a:t>
            </a:r>
            <a:endParaRPr lang="en-US" sz="1100"/>
          </a:p>
        </p:txBody>
      </p:sp>
      <p:cxnSp>
        <p:nvCxnSpPr>
          <p:cNvPr id="38" name="Connector 38"/>
          <p:cNvCxnSpPr/>
          <p:nvPr/>
        </p:nvCxnSpPr>
        <p:spPr>
          <a:xfrm rot="-18582">
            <a:off x="6426217" y="46291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9" name="AutoShape 39"/>
          <p:cNvSpPr/>
          <p:nvPr/>
        </p:nvSpPr>
        <p:spPr>
          <a:xfrm>
            <a:off x="6426200" y="47625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使用专业仪器检测氧含量、易燃易爆及有毒气体浓度，检测结果合格方可进入作业。</a:t>
            </a:r>
            <a:endParaRPr lang="en-US" sz="1100"/>
          </a:p>
        </p:txBody>
      </p:sp>
      <p:sp>
        <p:nvSpPr>
          <p:cNvPr id="40" name="AutoShape 40"/>
          <p:cNvSpPr/>
          <p:nvPr/>
        </p:nvSpPr>
        <p:spPr>
          <a:xfrm>
            <a:off x="9067800" y="3810000"/>
            <a:ext cx="2603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1" name="AutoShape 41"/>
          <p:cNvSpPr/>
          <p:nvPr/>
        </p:nvSpPr>
        <p:spPr>
          <a:xfrm>
            <a:off x="9067800" y="3810000"/>
            <a:ext cx="508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2" name="AutoShape 42"/>
          <p:cNvSpPr/>
          <p:nvPr/>
        </p:nvSpPr>
        <p:spPr>
          <a:xfrm>
            <a:off x="9194800" y="39370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</a:t>
            </a:r>
            <a:endParaRPr lang="en-US" sz="1100"/>
          </a:p>
        </p:txBody>
      </p:sp>
      <p:sp>
        <p:nvSpPr>
          <p:cNvPr id="43" name="AutoShape 43"/>
          <p:cNvSpPr/>
          <p:nvPr/>
        </p:nvSpPr>
        <p:spPr>
          <a:xfrm>
            <a:off x="9829800" y="4000500"/>
            <a:ext cx="171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安全交底与培训</a:t>
            </a:r>
            <a:endParaRPr lang="en-US" sz="1100"/>
          </a:p>
        </p:txBody>
      </p:sp>
      <p:cxnSp>
        <p:nvCxnSpPr>
          <p:cNvPr id="44" name="Connector 44"/>
          <p:cNvCxnSpPr/>
          <p:nvPr/>
        </p:nvCxnSpPr>
        <p:spPr>
          <a:xfrm rot="-18582">
            <a:off x="9194817" y="46291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5" name="AutoShape 45"/>
          <p:cNvSpPr/>
          <p:nvPr/>
        </p:nvSpPr>
        <p:spPr>
          <a:xfrm>
            <a:off x="9194800" y="47625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向作业人员详细交底风险点、安全措施及应急流程，确保全员掌握岗位安全要求。</a:t>
            </a:r>
            <a:endParaRPr lang="en-US" sz="1100"/>
          </a:p>
        </p:txBody>
      </p:sp>
      <p:sp>
        <p:nvSpPr>
          <p:cNvPr id="46" name="AutoShape 46"/>
          <p:cNvSpPr/>
          <p:nvPr/>
        </p:nvSpPr>
        <p:spPr>
          <a:xfrm>
            <a:off x="762000" y="5969000"/>
            <a:ext cx="10922000" cy="508000"/>
          </a:xfrm>
          <a:prstGeom prst="roundRect">
            <a:avLst>
              <a:gd name="adj" fmla="val 0"/>
            </a:avLst>
          </a:prstGeom>
          <a:solidFill>
            <a:srgbClr val="CC0000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7" name="Picture 4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6096000"/>
            <a:ext cx="254000" cy="254000"/>
          </a:xfrm>
          <a:prstGeom prst="rect">
            <a:avLst/>
          </a:prstGeom>
        </p:spPr>
      </p:pic>
      <p:sp>
        <p:nvSpPr>
          <p:cNvPr id="48" name="AutoShape 48"/>
          <p:cNvSpPr/>
          <p:nvPr/>
        </p:nvSpPr>
        <p:spPr>
          <a:xfrm>
            <a:off x="1397000" y="6070600"/>
            <a:ext cx="952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警示：作业前准备是安全的第一道防线，任何一道关卡审核未通过，都严禁开展作业。</a:t>
            </a:r>
            <a:endParaRPr lang="en-US" sz="11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第一步——建立管理台账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2500" y="1905000"/>
            <a:ext cx="482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核心要求：全面排查，登记造册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企业需对生产经营场所内的所有有限空间进行逐一辨识，明确其属性与风险特征，确保无遗漏、无盲区，为后续安全管理奠定坚实基础。</a:t>
            </a:r>
          </a:p>
        </p:txBody>
      </p:sp>
      <p:sp>
        <p:nvSpPr>
          <p:cNvPr id="6" name="AutoShape 6"/>
          <p:cNvSpPr/>
          <p:nvPr/>
        </p:nvSpPr>
        <p:spPr>
          <a:xfrm>
            <a:off x="762000" y="3810000"/>
            <a:ext cx="16002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000" y="39370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270000" y="3937000"/>
            <a:ext cx="101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空间名称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89000" y="4445000"/>
            <a:ext cx="13462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规范命名，与现场标识保持一致，避免名称混淆。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540000" y="3810000"/>
            <a:ext cx="16002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67000" y="39370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3048000" y="3937000"/>
            <a:ext cx="101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具体位置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2667000" y="4445000"/>
            <a:ext cx="13462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精确到车间、楼层、设备编号，确保定位清晰可查。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318000" y="3810000"/>
            <a:ext cx="16002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45000" y="39370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4826000" y="3937000"/>
            <a:ext cx="101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空间类型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445000" y="4445000"/>
            <a:ext cx="13462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按行业标准分类，如容器、管道、地下室等类别。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5207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000" y="53340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270000" y="5334000"/>
            <a:ext cx="1968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主要危险因素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89000" y="5778500"/>
            <a:ext cx="234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辨识缺氧、中毒、燃爆、淹溺等风险，逐项列明并评估风险等级。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3556000" y="5207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83000" y="5334000"/>
            <a:ext cx="304800" cy="304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4064000" y="5334000"/>
            <a:ext cx="1968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安全责任人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3683000" y="5778500"/>
            <a:ext cx="234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明确属地管理与专业管理负责人，落实岗位职责与24小时联络方式。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6604000" y="1778000"/>
            <a:ext cx="4826000" cy="2794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7" name="AutoShape 27"/>
          <p:cNvSpPr/>
          <p:nvPr/>
        </p:nvSpPr>
        <p:spPr>
          <a:xfrm>
            <a:off x="6731000" y="1905000"/>
            <a:ext cx="4572000" cy="5080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8" name="AutoShape 28"/>
          <p:cNvSpPr/>
          <p:nvPr/>
        </p:nvSpPr>
        <p:spPr>
          <a:xfrm>
            <a:off x="6731000" y="19685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有限空间管理台账（示例模板）</a:t>
            </a:r>
            <a:endParaRPr lang="en-US" sz="1100"/>
          </a:p>
        </p:txBody>
      </p:sp>
      <p:cxnSp>
        <p:nvCxnSpPr>
          <p:cNvPr id="29" name="Connector 29"/>
          <p:cNvCxnSpPr/>
          <p:nvPr/>
        </p:nvCxnSpPr>
        <p:spPr>
          <a:xfrm rot="-9549">
            <a:off x="6731009" y="25971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AutoShape 30"/>
          <p:cNvSpPr/>
          <p:nvPr/>
        </p:nvSpPr>
        <p:spPr>
          <a:xfrm>
            <a:off x="6731000" y="2667000"/>
            <a:ext cx="139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001号空间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编码唯一标识</a:t>
            </a:r>
          </a:p>
        </p:txBody>
      </p:sp>
      <p:cxnSp>
        <p:nvCxnSpPr>
          <p:cNvPr id="31" name="Connector 31"/>
          <p:cNvCxnSpPr/>
          <p:nvPr/>
        </p:nvCxnSpPr>
        <p:spPr>
          <a:xfrm rot="5331254">
            <a:off x="7874000" y="2978213"/>
            <a:ext cx="63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AutoShape 32"/>
          <p:cNvSpPr/>
          <p:nvPr/>
        </p:nvSpPr>
        <p:spPr>
          <a:xfrm>
            <a:off x="8255000" y="2667000"/>
            <a:ext cx="1460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污水处理池-02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位置：生产区西南角</a:t>
            </a:r>
          </a:p>
        </p:txBody>
      </p:sp>
      <p:cxnSp>
        <p:nvCxnSpPr>
          <p:cNvPr id="33" name="Connector 33"/>
          <p:cNvCxnSpPr/>
          <p:nvPr/>
        </p:nvCxnSpPr>
        <p:spPr>
          <a:xfrm rot="5331254">
            <a:off x="9461500" y="2978213"/>
            <a:ext cx="63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AutoShape 34"/>
          <p:cNvSpPr/>
          <p:nvPr/>
        </p:nvSpPr>
        <p:spPr>
          <a:xfrm>
            <a:off x="9842500" y="2667000"/>
            <a:ext cx="139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中毒/窒息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风险等级：高风险</a:t>
            </a:r>
          </a:p>
        </p:txBody>
      </p:sp>
      <p:cxnSp>
        <p:nvCxnSpPr>
          <p:cNvPr id="35" name="Connector 35"/>
          <p:cNvCxnSpPr/>
          <p:nvPr/>
        </p:nvCxnSpPr>
        <p:spPr>
          <a:xfrm rot="-9549">
            <a:off x="6731009" y="3422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AutoShape 36"/>
          <p:cNvSpPr/>
          <p:nvPr/>
        </p:nvSpPr>
        <p:spPr>
          <a:xfrm>
            <a:off x="6731000" y="3556000"/>
            <a:ext cx="457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责任人：张伟（138xxxx0001） | 管控措施：作业前强制通风、30分钟气体检测、必须佩戴防毒面具与安全绳。台账需动态更新，确保信息真实有效。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6604000" y="5080000"/>
            <a:ext cx="4826000" cy="13335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CC0000">
                  <a:alpha val="80000"/>
                </a:srgbClr>
              </a:gs>
              <a:gs pos="100000">
                <a:srgbClr val="990000">
                  <a:alpha val="8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8" name="Picture 3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94500" y="5397500"/>
            <a:ext cx="609600" cy="609600"/>
          </a:xfrm>
          <a:prstGeom prst="rect">
            <a:avLst/>
          </a:prstGeom>
        </p:spPr>
      </p:pic>
      <p:sp>
        <p:nvSpPr>
          <p:cNvPr id="39" name="AutoShape 39"/>
          <p:cNvSpPr/>
          <p:nvPr/>
        </p:nvSpPr>
        <p:spPr>
          <a:xfrm>
            <a:off x="7620000" y="5270500"/>
            <a:ext cx="368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管理目标：一企一账、一空间一档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建立“一户一档”式闭环管理体系，确保每个有限空间都有迹可循、有人负责，从源头把控安全风险，杜绝管理盲区。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第二步——设置警示标识与隔离措施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5842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76200" cy="1905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2200" y="22225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778000" y="21844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醒目标识，风险预警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8509">
            <a:off x="1092208" y="2851150"/>
            <a:ext cx="5130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92200" y="3048000"/>
            <a:ext cx="52578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在有限空间的出入口及关键通道，必须设置“有限空间 危险！未经审批严禁进入”等标准化警示标识，确保醒目可见，从视觉上建立第一道安全防线。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4318000"/>
            <a:ext cx="5842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762000" y="4318000"/>
            <a:ext cx="76200" cy="1905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2200" y="45085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778000" y="44704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物理隔离，严防死守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8509">
            <a:off x="1092208" y="5137150"/>
            <a:ext cx="5130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1092200" y="5270500"/>
            <a:ext cx="52578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针对高风险有限空间，采取上锁封闭、设置硬质隔离栏或防护网等物理隔离手段，从物理层面彻底阻断无关人员的误入路径，杜绝侥幸心理引发的事故。</a:t>
            </a:r>
            <a:endParaRPr lang="en-US" sz="110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 t="5172" b="5172"/>
          <a:stretch>
            <a:fillRect/>
          </a:stretch>
        </p:blipFill>
        <p:spPr>
          <a:xfrm>
            <a:off x="7239000" y="2286000"/>
            <a:ext cx="3683000" cy="3302000"/>
          </a:xfrm>
          <a:prstGeom prst="rect">
            <a:avLst/>
          </a:prstGeom>
          <a:noFill/>
          <a:ln w="25400" cap="flat" cmpd="sng">
            <a:solidFill>
              <a:srgbClr val="FFFFFF">
                <a:alpha val="40000"/>
              </a:srgbClr>
            </a:solidFill>
            <a:prstDash val="solid"/>
            <a:round/>
          </a:ln>
        </p:spPr>
      </p:pic>
      <p:sp>
        <p:nvSpPr>
          <p:cNvPr id="18" name="AutoShape 18"/>
          <p:cNvSpPr/>
          <p:nvPr/>
        </p:nvSpPr>
        <p:spPr>
          <a:xfrm>
            <a:off x="7239000" y="5842000"/>
            <a:ext cx="368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图示：标准化有限空间警示标识牌，醒目提示严禁入内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有限空间的定义——三句话讲清楚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429000" cy="406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t="2095" b="2095"/>
          <a:stretch>
            <a:fillRect/>
          </a:stretch>
        </p:blipFill>
        <p:spPr>
          <a:xfrm>
            <a:off x="889000" y="1968500"/>
            <a:ext cx="3175000" cy="2032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762000" y="419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889000" y="44450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空间属性：封闭或半封闭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89000" y="5143500"/>
            <a:ext cx="317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此类空间与外界相对隔离，出入口较为狭窄，自然通风不良，如地下污水井、管道、地窖等，难以进行空气的充分流通。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1778000"/>
            <a:ext cx="3429000" cy="406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t="1999" b="2000"/>
          <a:stretch>
            <a:fillRect/>
          </a:stretch>
        </p:blipFill>
        <p:spPr>
          <a:xfrm>
            <a:off x="4508500" y="1968500"/>
            <a:ext cx="3175000" cy="2032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1" name="AutoShape 11"/>
          <p:cNvSpPr/>
          <p:nvPr/>
        </p:nvSpPr>
        <p:spPr>
          <a:xfrm>
            <a:off x="4381500" y="419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4508500" y="44450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设计初衷：非固定工作场所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508500" y="5143500"/>
            <a:ext cx="317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空间并非为人员长期工作而设计，缺乏符合安全要求的照明、通风、通讯等配套设施，仅用于储存、反应或其他非人员驻留用途。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1778000"/>
            <a:ext cx="3429000" cy="406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rcRect t="1999" b="2000"/>
          <a:stretch>
            <a:fillRect/>
          </a:stretch>
        </p:blipFill>
        <p:spPr>
          <a:xfrm>
            <a:off x="8128000" y="1968500"/>
            <a:ext cx="3175000" cy="2032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8001000" y="419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8128000" y="44450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核心风险：致害物质积聚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128000" y="5143500"/>
            <a:ext cx="317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极易造成有毒、易燃、易爆物质积聚，或因缺氧、富氧导致人员窒息、中毒，是有限空间作业事故发生的主要直接原因。</a:t>
            </a:r>
            <a:endParaRPr lang="en-US" sz="11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第三步——风险评估与作业方案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106680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905000"/>
            <a:ext cx="1016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核心要求：</a:t>
            </a:r>
            <a:r>
              <a:rPr lang="en-US" sz="16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每次作业必须进行专项风险评估，结合现场实际情况严谨编制作业方案。拒绝照搬模板，确保风险识别全面、措施制定精准，为作业安全筑牢第一道防线。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556000"/>
            <a:ext cx="33782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37465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3708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明确人员职责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14566">
            <a:off x="952513" y="4311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952500" y="4445000"/>
            <a:ext cx="2997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运用RASCI职责分配矩阵，清晰界定项目负责人、执行人、监督人等角色的具体权责，避免职责重叠或管理真空，确保作业全过程“人人有责、各负其责”。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406900" y="3556000"/>
            <a:ext cx="33782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7400" y="3746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5105400" y="3708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制定安全措施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4566">
            <a:off x="4597413" y="4311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4597400" y="4445000"/>
            <a:ext cx="2997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基于风险评估矩阵表识别关键风险点，针对性制定预防、控制及隔离措施。细化防护装备穿戴、作业环境管控等具体要求，从源头系统性规避安全隐患。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051800" y="3556000"/>
            <a:ext cx="33782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42300" y="37465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8750300" y="3708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规划应急流程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14566">
            <a:off x="8242313" y="4311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8242300" y="4445000"/>
            <a:ext cx="2997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预判作业中可能出现的突发状况，制定分级响应、快速处置的应急方案。明确报警、疏散、救援的步骤与责任人，确保紧急时刻反应迅速、处置有序高效。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5969000"/>
            <a:ext cx="10668000" cy="508000"/>
          </a:xfrm>
          <a:prstGeom prst="roundRect">
            <a:avLst>
              <a:gd name="adj" fmla="val 0"/>
            </a:avLst>
          </a:prstGeom>
          <a:solidFill>
            <a:srgbClr val="CC00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762000" y="5969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警示：风险评估是作业前提，作业方案是安全保障，二者相辅相成，缺一不可。</a:t>
            </a:r>
            <a:endParaRPr lang="en-US" sz="11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第四步——作业审批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3429000" cy="3048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4130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51000" y="24130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核心审批原则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4946">
            <a:off x="1016014" y="3168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3429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高风险作业必须由企业主要负责人，或其书面委托的具备相应审批权限的人员进行最终审批，严禁越权或简化流程。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445000" y="2159000"/>
            <a:ext cx="3429000" cy="3048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9000" y="24130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334000" y="24130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审批权限层级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14946">
            <a:off x="4699014" y="3168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4699000" y="3429000"/>
            <a:ext cx="292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作业班组发起申请 → 车间/部门负责人复核 → 企业主要负责人（或委托人）最终审批，形成闭环管理，层层压实责任。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001000" y="2159000"/>
            <a:ext cx="3429000" cy="3048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55000" y="24130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890000" y="24130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惨痛案例警示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4946">
            <a:off x="8255014" y="3168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8255000" y="3429000"/>
            <a:ext cx="292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上海造船某班组长明知需审批却故意绕开流程，擅自决定作业，最终引发事故，造成</a:t>
            </a:r>
            <a:r>
              <a:rPr lang="en-US" sz="18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3人死亡</a:t>
            </a: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的严重后果，教训极为深刻。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5880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CC0000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762000" y="5588000"/>
            <a:ext cx="76200" cy="889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1079500" y="5715000"/>
            <a:ext cx="1003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警示箴言：</a:t>
            </a: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审批不是走形式，而是生命的防线。任何侥幸心理、任何擅作主张，都可能引发不可挽回的安全事故。</a:t>
            </a:r>
            <a:endParaRPr lang="en-US" sz="11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第五步——隔离、清除与置换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60960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2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2500" y="1778000"/>
            <a:ext cx="571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核心要求：防止有毒气体释放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杜绝因误操作、阀门泄漏或物料残留引发的人员中毒、燃烧爆炸及环境污染事故，是作业安全的第一道防线。</a:t>
            </a:r>
          </a:p>
        </p:txBody>
      </p:sp>
      <p:sp>
        <p:nvSpPr>
          <p:cNvPr id="6" name="AutoShape 6"/>
          <p:cNvSpPr/>
          <p:nvPr/>
        </p:nvSpPr>
        <p:spPr>
          <a:xfrm>
            <a:off x="762000" y="3048000"/>
            <a:ext cx="6096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762000" y="3048000"/>
            <a:ext cx="762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1016000" y="3111500"/>
            <a:ext cx="558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上锁挂牌 (LOTO)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对管道阀门、电源开关等进行能量隔离，使用专用挂锁锁定，悬挂警示标识，确保非授权人员无法擅自恢复能源供应。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762000" y="4191000"/>
            <a:ext cx="6096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4191000"/>
            <a:ext cx="762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16000" y="4254500"/>
            <a:ext cx="558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盲板隔离 (物理阻断)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对于剧毒、易燃介质管道，必须加装盲板实现彻底的物理隔离，其可靠性远高于单纯的阀门关闭，消除泄漏隐患。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762000" y="5270500"/>
            <a:ext cx="6096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762000" y="5270500"/>
            <a:ext cx="76200" cy="1079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1016000" y="5334000"/>
            <a:ext cx="558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物料清除与介质置换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通过吹扫、水冲洗等方式清除设备内残留物料；必要时通入氮气、蒸汽等惰性气体置换，检测合格后方可进入作业。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 t="7142" b="7142"/>
          <a:stretch>
            <a:fillRect/>
          </a:stretch>
        </p:blipFill>
        <p:spPr>
          <a:xfrm>
            <a:off x="7620000" y="2413000"/>
            <a:ext cx="3556000" cy="3048000"/>
          </a:xfrm>
          <a:prstGeom prst="rect">
            <a:avLst/>
          </a:prstGeom>
          <a:noFill/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7620000" y="5715000"/>
            <a:ext cx="3556000" cy="825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7747000" y="5778500"/>
            <a:ext cx="330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现场警示：使用标准化安全挂锁实施能量隔离，是防止误操作引发事故的最直接、最有效的管理手段。</a:t>
            </a:r>
            <a:endParaRPr lang="en-US" sz="11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第六步——“先通风、再检测、后作业”——生命三步曲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842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968500"/>
            <a:ext cx="609600" cy="609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778000" y="1879600"/>
            <a:ext cx="463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先通风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必须使用机械风机强制通风，且通风时间不得少于30分钟，彻底置换有限空间内的原有空气。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175000"/>
            <a:ext cx="5842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3365500"/>
            <a:ext cx="609600" cy="609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778000" y="3276600"/>
            <a:ext cx="463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再检测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使用专业检测仪检测氧含量（19.5%~23.5%为合格）及有毒有害气体，确认指标全部在安全范围内。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762000" y="4572000"/>
            <a:ext cx="5842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4762500"/>
            <a:ext cx="609600" cy="609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778000" y="4673600"/>
            <a:ext cx="463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后作业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检测合格后，作业人员佩戴必要的个人防护装备，方可进入有限空间开展作业，严禁盲目冒险进入。</a:t>
            </a:r>
          </a:p>
        </p:txBody>
      </p:sp>
      <p:cxnSp>
        <p:nvCxnSpPr>
          <p:cNvPr id="13" name="Connector 13"/>
          <p:cNvCxnSpPr/>
          <p:nvPr/>
        </p:nvCxnSpPr>
        <p:spPr>
          <a:xfrm rot="5388910">
            <a:off x="5016500" y="3740160"/>
            <a:ext cx="393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 t="5555" b="5555"/>
          <a:stretch>
            <a:fillRect/>
          </a:stretch>
        </p:blipFill>
        <p:spPr>
          <a:xfrm>
            <a:off x="7239000" y="1778000"/>
            <a:ext cx="4191000" cy="2794000"/>
          </a:xfrm>
          <a:prstGeom prst="rect">
            <a:avLst/>
          </a:prstGeom>
          <a:noFill/>
          <a:ln w="254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7239000" y="4826000"/>
            <a:ext cx="41910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66000" y="49530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810500" y="4953000"/>
            <a:ext cx="349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核心警示：</a:t>
            </a: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严禁用自然通风代替机械通风。这三步一步都不能省，一步都不能错，任何“跳步”行为都是在拿生命冒险！</a:t>
            </a:r>
            <a:endParaRPr lang="en-US" sz="11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通风具体要求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762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21590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强制机械通风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291">
            <a:off x="1016009" y="266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794000"/>
            <a:ext cx="469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严禁依赖自然通风，作业环境必须全程采用风机、风管等专用设备实施强制机械通风，确保空气定向、有效流动，避免有害气体积聚。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223000" y="2032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6223000" y="2032000"/>
            <a:ext cx="762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6477000" y="21590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通风时长≥30分钟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291">
            <a:off x="6477009" y="266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477000" y="2794000"/>
            <a:ext cx="469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作业开始前，必须提前开启通风设备并保持空气流通30分钟以上，彻底置换密闭或受限空间内残留的有毒、有害及易燃易爆气体。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4191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762000" y="4191000"/>
            <a:ext cx="762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1016000" y="43180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作业全程持续通风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291">
            <a:off x="1016009" y="4819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1016000" y="4953000"/>
            <a:ext cx="469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从作业人员进入作业区域开始，直至所有人员撤离、现场清理完毕，通风设备严禁中途关停，确保空气持续循环，维持环境安全。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223000" y="4191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6223000" y="4191000"/>
            <a:ext cx="762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6477000" y="43180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严禁使用纯氧通风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9291">
            <a:off x="6477009" y="4819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6477000" y="4953000"/>
            <a:ext cx="469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纯氧环境会大幅增加易燃物的燃烧速率，极易引发剧烈燃烧甚至爆炸事故。必须严格禁止使用纯氧，只能采用工业风或新鲜空气进行通风。</a:t>
            </a:r>
            <a:endParaRPr lang="en-US" sz="11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气体检测点位要求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588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1968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1968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竖直空间：三层布点检测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594">
            <a:off x="1016008" y="25971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730500"/>
            <a:ext cx="508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针对井、罐等受限空间，需检测顶部（轻气体聚集区）、中部（常规浓度区）、底部（重气体沉积区）三个点位，防止因气体密度分层导致漏检。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937000"/>
            <a:ext cx="5588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4127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651000" y="4127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水平空间：两端布点检测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8594">
            <a:off x="1016008" y="47561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1016000" y="4889500"/>
            <a:ext cx="508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针对管道、长通道等水平空间，必须检测近端和远端两个关键点位，避免气体在局部积聚或流动死角处形成安全隐患，确保全域覆盖。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5389889">
            <a:off x="4699000" y="3930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239000" y="1778000"/>
            <a:ext cx="3048000" cy="3048000"/>
          </a:xfrm>
          <a:prstGeom prst="rect">
            <a:avLst/>
          </a:prstGeom>
          <a:noFill/>
          <a:ln w="254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7239000" y="5080000"/>
            <a:ext cx="39370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93000" y="5334000"/>
            <a:ext cx="508000" cy="508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255000" y="5270500"/>
            <a:ext cx="279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核心目标：零死角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全方位、无遗漏的多点位检测，是保障作业环境安全、杜绝中毒窒息事故的关键前提。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气体检测合格标准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334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968500"/>
            <a:ext cx="508000" cy="508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778000" y="1841500"/>
            <a:ext cx="406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氧气含量：19.5% ~ 23.5%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维持人体正常呼吸的临界区间，过低易致缺氧窒息，过高则增加火灾风险。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175000"/>
            <a:ext cx="5334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3365500"/>
            <a:ext cx="508000" cy="508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778000" y="3238500"/>
            <a:ext cx="406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有毒气体：浓度低于职业接触限值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严格控制H₂S小于7ppm，CO小于24ppm，防止急性中毒对人体造成不可逆伤害。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762000" y="4445000"/>
            <a:ext cx="5334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46355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778000" y="4508500"/>
            <a:ext cx="406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可燃气体：浓度 &lt; 10%LEL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LEL为爆炸下限，此浓度远低于爆炸临界点，有效杜绝燃爆事故发生的风险。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 t="3219" b="3219"/>
          <a:stretch>
            <a:fillRect/>
          </a:stretch>
        </p:blipFill>
        <p:spPr>
          <a:xfrm>
            <a:off x="6731000" y="1778000"/>
            <a:ext cx="4699000" cy="2540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4" name="AutoShape 14"/>
          <p:cNvSpPr/>
          <p:nvPr/>
        </p:nvSpPr>
        <p:spPr>
          <a:xfrm>
            <a:off x="6731000" y="4572000"/>
            <a:ext cx="1473200" cy="1143000"/>
          </a:xfrm>
          <a:prstGeom prst="roundRect">
            <a:avLst>
              <a:gd name="adj" fmla="val 0"/>
            </a:avLst>
          </a:prstGeom>
          <a:solidFill>
            <a:srgbClr val="16A34A">
              <a:alpha val="20000"/>
            </a:srgbClr>
          </a:solidFill>
          <a:ln w="12700" cap="flat" cmpd="sng">
            <a:solidFill>
              <a:srgbClr val="16A34A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6794500" y="4699000"/>
            <a:ext cx="1346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安全区间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三项指标均达标，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显示绿色，允许进入。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8331200" y="4572000"/>
            <a:ext cx="1473200" cy="1143000"/>
          </a:xfrm>
          <a:prstGeom prst="roundRect">
            <a:avLst>
              <a:gd name="adj" fmla="val 0"/>
            </a:avLst>
          </a:prstGeom>
          <a:solidFill>
            <a:srgbClr val="EAB308">
              <a:alpha val="20000"/>
            </a:srgbClr>
          </a:solidFill>
          <a:ln w="12700" cap="flat" cmpd="sng">
            <a:solidFill>
              <a:srgbClr val="EAB308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8394700" y="4699000"/>
            <a:ext cx="1346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ACC1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警戒区间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指标接近限值，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显示黄色，预警提示。</a:t>
            </a:r>
          </a:p>
        </p:txBody>
      </p:sp>
      <p:sp>
        <p:nvSpPr>
          <p:cNvPr id="18" name="AutoShape 18"/>
          <p:cNvSpPr/>
          <p:nvPr/>
        </p:nvSpPr>
        <p:spPr>
          <a:xfrm>
            <a:off x="9829800" y="4572000"/>
            <a:ext cx="14732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20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9893300" y="4699000"/>
            <a:ext cx="1346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871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危险区间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任一指标超标，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显示红色，严禁进入。</a:t>
            </a:r>
          </a:p>
        </p:txBody>
      </p:sp>
      <p:sp>
        <p:nvSpPr>
          <p:cNvPr id="20" name="AutoShape 20"/>
          <p:cNvSpPr/>
          <p:nvPr/>
        </p:nvSpPr>
        <p:spPr>
          <a:xfrm>
            <a:off x="762000" y="5842000"/>
            <a:ext cx="10668000" cy="635000"/>
          </a:xfrm>
          <a:prstGeom prst="roundRect">
            <a:avLst>
              <a:gd name="adj" fmla="val 0"/>
            </a:avLst>
          </a:prstGeom>
          <a:solidFill>
            <a:srgbClr val="CC0000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889000" y="5842000"/>
            <a:ext cx="1041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核心铁律：三项指标必须同时合格方可进入，任何一项不达标均绝对禁止进入受限空间！</a:t>
            </a:r>
            <a:endParaRPr lang="en-US" sz="11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个体防护装备配置清单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065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5207000" cy="635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8161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1714500"/>
            <a:ext cx="419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隔绝式正压呼吸器：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核心呼吸防护，提供洁净气源，隔绝有毒有害气体。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2540000"/>
            <a:ext cx="5207000" cy="635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27051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24000" y="2603500"/>
            <a:ext cx="419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防毒面具：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针对特定毒气的过滤式防护，作为应急补充防护手段。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3429000"/>
            <a:ext cx="5207000" cy="635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35941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524000" y="3492500"/>
            <a:ext cx="419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气体检测报警仪：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实时监测环境中有毒、可燃气体浓度，提供声光预警。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4318000"/>
            <a:ext cx="5207000" cy="635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4831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524000" y="4381500"/>
            <a:ext cx="419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安全帽：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防护头部免受物体打击、坠落和挤压，确保头部安全。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5207000"/>
            <a:ext cx="5207000" cy="635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00" y="53721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524000" y="5270500"/>
            <a:ext cx="419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全身式安全带：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高空作业核心防护，分散坠落冲击力，防止人员坠落。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5389582">
            <a:off x="4191000" y="3740160"/>
            <a:ext cx="419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6477000" y="1651000"/>
            <a:ext cx="2603500" cy="1460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04000" y="1778000"/>
            <a:ext cx="355600" cy="3556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112000" y="18034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安全绳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604000" y="22860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配备高强度静力绳，作为高空作业和应急救援的生命连接绳。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9207500" y="1651000"/>
            <a:ext cx="2603500" cy="1460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34500" y="1778000"/>
            <a:ext cx="355600" cy="3556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9779000" y="18034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07. 三脚架绞盘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9334500" y="22860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有限空间作业专用提升设备，提供稳定的垂直起吊和下放能力。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6477000" y="3302000"/>
            <a:ext cx="2603500" cy="1460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04000" y="3429000"/>
            <a:ext cx="355600" cy="3556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7112000" y="34544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08. 防爆对讲机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6604000" y="39370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确保在易燃易爆危险环境中，作业人员间保持实时、清晰的通讯。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9207500" y="3302000"/>
            <a:ext cx="2603500" cy="1460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34500" y="3429000"/>
            <a:ext cx="355600" cy="355600"/>
          </a:xfrm>
          <a:prstGeom prst="rect">
            <a:avLst/>
          </a:prstGeom>
        </p:spPr>
      </p:pic>
      <p:sp>
        <p:nvSpPr>
          <p:cNvPr id="35" name="AutoShape 35"/>
          <p:cNvSpPr/>
          <p:nvPr/>
        </p:nvSpPr>
        <p:spPr>
          <a:xfrm>
            <a:off x="9779000" y="34544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09. 防爆照明</a:t>
            </a:r>
            <a:endParaRPr lang="en-US" sz="1100"/>
          </a:p>
        </p:txBody>
      </p:sp>
      <p:sp>
        <p:nvSpPr>
          <p:cNvPr id="36" name="AutoShape 36"/>
          <p:cNvSpPr/>
          <p:nvPr/>
        </p:nvSpPr>
        <p:spPr>
          <a:xfrm>
            <a:off x="9334500" y="3937000"/>
            <a:ext cx="2349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提供充足的应急照明，适应黑暗、密闭的危险作业环境需求。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6477000" y="5080000"/>
            <a:ext cx="53340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30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8" name="Picture 38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6604000" y="5143500"/>
            <a:ext cx="825500" cy="825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7620000" y="5143500"/>
            <a:ext cx="825500" cy="825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0" name="AutoShape 40"/>
          <p:cNvSpPr/>
          <p:nvPr/>
        </p:nvSpPr>
        <p:spPr>
          <a:xfrm>
            <a:off x="8636000" y="5143500"/>
            <a:ext cx="317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10. 专业防护服与组合装备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配备化学防护服、护目镜及专用手套，配合呼吸器与三脚架，构建全方位生命保障体系。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作业中——持续监测与全程监护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2860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2222500"/>
            <a:ext cx="4127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进入确认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167">
            <a:off x="1016008" y="2914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3111500"/>
            <a:ext cx="476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必须在气体检测结果合格后，严格签署作业进入确认表，履行审批手续，方可允许作业人员进入受限空间。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350000" y="2032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4000" y="22860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239000" y="2222500"/>
            <a:ext cx="4127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持续通风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167">
            <a:off x="6604008" y="2914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604000" y="3111500"/>
            <a:ext cx="476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作业全过程保持受限空间内不间断通风，严禁在通风不畅或停止通风的情况下作业，确保空气流通和氧气充足。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4191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4450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651000" y="4381500"/>
            <a:ext cx="4127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实时监测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167">
            <a:off x="1016008" y="5073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1016000" y="5207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作业人员必须全程佩戴便携式气体检测仪，实时监测空间内有毒有害、易燃易爆气体浓度及氧含量，数据异常立即撤离。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350000" y="4191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4000" y="4445000"/>
            <a:ext cx="457200" cy="4572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7239000" y="4381500"/>
            <a:ext cx="4127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全程监护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9167">
            <a:off x="6604008" y="5073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6604000" y="5207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外部监护人需坚守岗位，与作业人员保持实时通讯联络，不得擅自离岗，遇紧急情况立即启动应急救援预案。</a:t>
            </a:r>
            <a:endParaRPr lang="en-US" sz="11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作业中气体实时监测要求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3378200" cy="3048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4130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778000" y="24130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连续监测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5211">
            <a:off x="1016014" y="3422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3810000"/>
            <a:ext cx="28702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作业全过程必须不间断监测氧气、可燃气体及有毒有害气体浓度，确保数据实时回传，不留监测盲区。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94200" y="2032000"/>
            <a:ext cx="3378200" cy="3048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4394200" y="203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8200" y="2413000"/>
            <a:ext cx="609600" cy="609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410200" y="24130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报警联动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5211">
            <a:off x="4648214" y="3422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4648200" y="3810000"/>
            <a:ext cx="28702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固定式报警装置与作业人员随身监测器实现实时联动，一处触发警报，全员同步接收，确保信息传递无延迟。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26400" y="2032000"/>
            <a:ext cx="3378200" cy="3048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80400" y="2413000"/>
            <a:ext cx="609600" cy="609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9042400" y="2413000"/>
            <a:ext cx="215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紧急撤离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15211">
            <a:off x="8280414" y="3422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D700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8280400" y="3810000"/>
            <a:ext cx="28702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无论警报类型与原因，听到警报信号必须第一时间停止作业，按照预定路线立即撤离至安全区域，严禁停留查看。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5588000"/>
            <a:ext cx="106426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753100"/>
            <a:ext cx="431800" cy="431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778000" y="5588000"/>
            <a:ext cx="927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安全红线：警报即命令，撤离是唯一选择，绝不可抱有侥幸心理！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有限空间的三大分类（图解）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429000" cy="406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t="3148" b="3148"/>
          <a:stretch>
            <a:fillRect/>
          </a:stretch>
        </p:blipFill>
        <p:spPr>
          <a:xfrm>
            <a:off x="952500" y="1968500"/>
            <a:ext cx="3048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762000" y="4191000"/>
            <a:ext cx="3429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889000" y="4445000"/>
            <a:ext cx="317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地下有限空间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89000" y="5080000"/>
            <a:ext cx="3175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指地面以下封闭或部分封闭的空间，常见如地下室、化粪池、污水井、沼气池等。这类空间易积聚有毒有害气体，且施救难度大。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1778000"/>
            <a:ext cx="3429000" cy="406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t="3148" b="3148"/>
          <a:stretch>
            <a:fillRect/>
          </a:stretch>
        </p:blipFill>
        <p:spPr>
          <a:xfrm>
            <a:off x="4572000" y="1968500"/>
            <a:ext cx="3048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1" name="AutoShape 11"/>
          <p:cNvSpPr/>
          <p:nvPr/>
        </p:nvSpPr>
        <p:spPr>
          <a:xfrm>
            <a:off x="4381500" y="4191000"/>
            <a:ext cx="3429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4508500" y="4445000"/>
            <a:ext cx="317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地上有限空间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508500" y="5080000"/>
            <a:ext cx="3175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指地面以上封闭或部分封闭的空间，例如发酵池、腌渍池、粮仓等。此类空间往往因物料发酵产生有毒气体，且内部结构复杂易致人员被困。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1778000"/>
            <a:ext cx="3429000" cy="4064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rcRect t="18750" b="18750"/>
          <a:stretch>
            <a:fillRect/>
          </a:stretch>
        </p:blipFill>
        <p:spPr>
          <a:xfrm>
            <a:off x="8191500" y="1968500"/>
            <a:ext cx="3048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8001000" y="4191000"/>
            <a:ext cx="3429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8128000" y="4445000"/>
            <a:ext cx="317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密闭设备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128000" y="5080000"/>
            <a:ext cx="3175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指各类封闭或半封闭的工业设备，包括反应釜、储罐、烟道、锅炉等。内部可能残留有毒介质或缺氧，是工业生产中常见的高风险作业点。</a:t>
            </a:r>
            <a:endParaRPr lang="en-US" sz="11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作业后——清点撤离与完工验收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66040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21844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778000" y="2032000"/>
            <a:ext cx="533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全部撤出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作业任务完成后，必须确保所有作业人员安全、有序地全部撤出有限空间内部，严禁遗漏。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762000" y="3048000"/>
            <a:ext cx="66040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30480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500" y="32004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778000" y="3048000"/>
            <a:ext cx="533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清点物品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逐一清点作业人员数量、携带的工具设备及剩余物料，确保无任何物品遗留在有限空间内。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762000" y="4064000"/>
            <a:ext cx="66040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762000" y="40640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9500" y="42164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778000" y="4064000"/>
            <a:ext cx="533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核对确认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由现场监护人进行逐人、逐项核对，确认撤离人员与物品无误后，方可进行下一步操作。</a:t>
            </a:r>
          </a:p>
        </p:txBody>
      </p:sp>
      <p:sp>
        <p:nvSpPr>
          <p:cNvPr id="17" name="AutoShape 17"/>
          <p:cNvSpPr/>
          <p:nvPr/>
        </p:nvSpPr>
        <p:spPr>
          <a:xfrm>
            <a:off x="762000" y="5207000"/>
            <a:ext cx="3238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762000" y="5207000"/>
            <a:ext cx="762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3594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587500" y="5270500"/>
            <a:ext cx="2286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封闭入口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封闭并锁好有限空间所有出入口，恢复安全防护设施，防止无关人员误入。</a:t>
            </a:r>
          </a:p>
        </p:txBody>
      </p:sp>
      <p:sp>
        <p:nvSpPr>
          <p:cNvPr id="21" name="AutoShape 21"/>
          <p:cNvSpPr/>
          <p:nvPr/>
        </p:nvSpPr>
        <p:spPr>
          <a:xfrm>
            <a:off x="4127500" y="5207000"/>
            <a:ext cx="3238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4127500" y="5207000"/>
            <a:ext cx="762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81500" y="5359400"/>
            <a:ext cx="406400" cy="406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4953000" y="5270500"/>
            <a:ext cx="2286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签署验收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作业负责人与监护人共同签署完工验收表，对作业过程进行记录并归档留存。</a:t>
            </a:r>
          </a:p>
        </p:txBody>
      </p:sp>
      <p:cxnSp>
        <p:nvCxnSpPr>
          <p:cNvPr id="25" name="Connector 25"/>
          <p:cNvCxnSpPr/>
          <p:nvPr/>
        </p:nvCxnSpPr>
        <p:spPr>
          <a:xfrm rot="5390035">
            <a:off x="5556250" y="4216409"/>
            <a:ext cx="4381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6" name="AutoShape 26"/>
          <p:cNvSpPr/>
          <p:nvPr/>
        </p:nvSpPr>
        <p:spPr>
          <a:xfrm>
            <a:off x="8001000" y="2032000"/>
            <a:ext cx="3683000" cy="3048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55000" y="2286000"/>
            <a:ext cx="812800" cy="8128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8255000" y="3429000"/>
            <a:ext cx="3175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完工验收表归档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验收表需详细记录作业时间、参与人员、作业内容及安全状况，作为重要安全档案长期保存，以备查验。</a:t>
            </a:r>
          </a:p>
        </p:txBody>
      </p:sp>
      <p:sp>
        <p:nvSpPr>
          <p:cNvPr id="29" name="AutoShape 29"/>
          <p:cNvSpPr/>
          <p:nvPr/>
        </p:nvSpPr>
        <p:spPr>
          <a:xfrm>
            <a:off x="8001000" y="5397500"/>
            <a:ext cx="3683000" cy="1016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8191500" y="5524500"/>
            <a:ext cx="330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关键警示：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未经监护人确认签字，严禁擅自封闭有限空间入口，杜绝因疏忽导致的人员被困事故。</a:t>
            </a:r>
            <a:endParaRPr lang="en-US" sz="11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作业前后全流程对比图（一图看懂）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33782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286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49400" y="2260600"/>
            <a:ext cx="23368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作业前 · 周密准备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5211">
            <a:off x="1016014" y="2914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3175000"/>
            <a:ext cx="29972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严格执行“先通风、再检测、后作业”原则。完成作业审批，开展全员安全培训，逐一检查个人防护装备与应急救援设备的完好性，确保无遗漏、无隐患。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94200" y="2032000"/>
            <a:ext cx="33782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8200" y="22860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181600" y="2260600"/>
            <a:ext cx="23368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作业中 · 全程管控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5211">
            <a:off x="4648214" y="2914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584700" y="3175000"/>
            <a:ext cx="29972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保持作业现场持续通风，使用专业仪器实时监测有害气体浓度与氧含量。安排专人在有限空间外全程监护，严禁离岗，确保作业人员与监护人员通讯畅通。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26400" y="2032000"/>
            <a:ext cx="33782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80400" y="22860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813800" y="2260600"/>
            <a:ext cx="23368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作业后 · 闭环收尾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5211">
            <a:off x="8280414" y="2914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216900" y="3175000"/>
            <a:ext cx="29972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作业结束后，清点所有人员和设备，确保全部安全撤离。对作业现场进行清理和验收，确认无残留风险。最后将作业记录、检测数据等资料整理归档，形成完整闭环。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5905500"/>
            <a:ext cx="10668000" cy="635000"/>
          </a:xfrm>
          <a:prstGeom prst="roundRect">
            <a:avLst>
              <a:gd name="adj" fmla="val 0"/>
            </a:avLst>
          </a:prstGeom>
          <a:solidFill>
            <a:srgbClr val="CC0000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952500" y="6007100"/>
            <a:ext cx="102870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警示：有限空间作业风险高，每一个环节的疏忽都可能导致严重事故，必须严格遵守流程，杜绝违章操作。</a:t>
            </a:r>
            <a:endParaRPr lang="en-US" sz="11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环境隐患——气体危害类别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5207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76200" cy="2095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2286000"/>
            <a:ext cx="508000" cy="508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905000" y="23114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易燃风险：氧气过量积聚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9549">
            <a:off x="1079509" y="3041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79500" y="3175000"/>
            <a:ext cx="463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在受限空间或密闭环境中，若氧气浓度过高（&gt;23.5%），会大幅降低物质燃点，极易引发衣物、油脂等可燃物剧烈燃烧，扩大火灾隐患。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223000" y="2032000"/>
            <a:ext cx="5207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6223000" y="2032000"/>
            <a:ext cx="76200" cy="2095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0500" y="2286000"/>
            <a:ext cx="508000" cy="508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366000" y="23114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爆炸风险：可燃气体积聚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9549">
            <a:off x="6540509" y="3041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540500" y="3175000"/>
            <a:ext cx="463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甲烷、氢气等可燃气体在空气中达到爆炸极限，遇明火、静电或高温表面时，会瞬间引发剧烈爆炸，破坏力极强，对人员和设施造成致命威胁。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4445000"/>
            <a:ext cx="5207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762000" y="4445000"/>
            <a:ext cx="76200" cy="2095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9500" y="4699000"/>
            <a:ext cx="508000" cy="5080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905000" y="47244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窒息风险：氧气含量不足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9549">
            <a:off x="1079509" y="5454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1079500" y="5524500"/>
            <a:ext cx="463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当环境中氧气浓度低于19.5%时，人体会出现缺氧症状，表现为头晕、恶心、意识模糊，严重时会因缺氧窒息昏迷甚至死亡，常见于受限空间作业。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223000" y="4445000"/>
            <a:ext cx="5207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6223000" y="4445000"/>
            <a:ext cx="76200" cy="2095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40500" y="4699000"/>
            <a:ext cx="508000" cy="5080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366000" y="47244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中毒风险：有毒气体泄漏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9549">
            <a:off x="6540509" y="5454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6540500" y="5524500"/>
            <a:ext cx="463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硫化氢（H₂S）、一氧化碳（CO）等有毒气体侵入人体后，会快速破坏神经系统或呼吸系统功能，造成急性中毒，具有隐蔽性强、致死率高的特点。</a:t>
            </a:r>
            <a:endParaRPr lang="en-US" sz="11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环境隐患——温湿度与气象因素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5207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76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22225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778000" y="2184400"/>
            <a:ext cx="3937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高温环境：双重叠加风险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9418">
            <a:off x="1079509" y="27876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79500" y="2921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高温会加速有限空间内有毒有害气体的挥发与释放，浓度快速攀升；同时作业人员体感不适，易引发中暑、体力透支，进而导致操作失误和意外发生。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223000" y="2032000"/>
            <a:ext cx="5207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6223000" y="2032000"/>
            <a:ext cx="76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0500" y="22225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239000" y="2184400"/>
            <a:ext cx="3937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高湿度环境：绝缘与腐蚀隐患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9418">
            <a:off x="6540509" y="27876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540500" y="2921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空气湿度超标会大幅降低电气设备的绝缘性能，极易引发短路、漏电事故；同时高湿环境加速金属构件腐蚀，可能产生有毒锈蚀气体，增加中毒与触电双重风险。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4191000"/>
            <a:ext cx="5207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762000" y="4191000"/>
            <a:ext cx="76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9500" y="43815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778000" y="4343400"/>
            <a:ext cx="3937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季节温控：通风不足的隐形杀手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9418">
            <a:off x="1079509" y="49466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1079500" y="5080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夏冬季节为追求保温或降温效果，常紧闭门窗，导致有限空间通风严重不足。有害气体无法排出而持续积聚，形成“毒气室”效应，极易造成人员中毒窒息。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223000" y="4191000"/>
            <a:ext cx="5207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6223000" y="4191000"/>
            <a:ext cx="76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40500" y="4381500"/>
            <a:ext cx="457200" cy="4572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239000" y="4343400"/>
            <a:ext cx="3937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极端天气：暴雨雷电的连锁危害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9418">
            <a:off x="6540509" y="49466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6540500" y="5080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暴雨可能倒灌引发淹溺事故；雷电易干扰气体监测设备造成误报或失灵，同时强风会打乱气体扩散路径，使危险范围不可控地扩大，加剧救援难度。</a:t>
            </a:r>
            <a:endParaRPr lang="en-US" sz="110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环境隐患——空间结构因素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3378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095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2057400"/>
            <a:ext cx="2603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狭小作业面限制行动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566">
            <a:off x="952513" y="2597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730500"/>
            <a:ext cx="2997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作业空间局促，人员难以自由转身与移动，操作失误率大幅上升，且无法快速撤离危险区域，极易发生磕碰与挤压事故。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406900" y="1905000"/>
            <a:ext cx="3378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7400" y="20955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041900" y="2057400"/>
            <a:ext cx="2603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曲径弯道阻碍通风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566">
            <a:off x="4597413" y="2597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597400" y="2730500"/>
            <a:ext cx="2997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复杂的弯道与折角会形成气流死角，阻碍新鲜空气补给与有害气体排出，导致有毒有害物质积聚，严重威胁作业人员呼吸安全。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51800" y="1905000"/>
            <a:ext cx="3378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42300" y="2095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686800" y="2057400"/>
            <a:ext cx="2603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多层结构致气体分层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566">
            <a:off x="8242313" y="2597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242300" y="2730500"/>
            <a:ext cx="2997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多分层空间易形成密度不同的气体层，如底部积聚重质有毒气体、顶部滞留轻质易燃气体，易造成人员无意识吸入，引发中毒或爆炸。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4191000"/>
            <a:ext cx="52451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381500"/>
            <a:ext cx="355600" cy="3556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1397000" y="43434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深井/长管道救援通道受限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8975">
            <a:off x="952508" y="4883150"/>
            <a:ext cx="48641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952500" y="5016500"/>
            <a:ext cx="48641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深井垂直纵深大、长管道路径单一狭长，救援设备难以快速送达，人员进出耗时久。复杂的通道结构还会延误黄金救援时间，大幅增加救援难度与伤亡风险。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184900" y="4191000"/>
            <a:ext cx="52451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75400" y="4381500"/>
            <a:ext cx="355600" cy="3556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6819900" y="43434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湿滑底部加剧坠落与淹溺风险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8975">
            <a:off x="6375408" y="4883150"/>
            <a:ext cx="48641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6375400" y="5016500"/>
            <a:ext cx="48641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积水或油污导致底部湿滑，人员易滑倒跌伤；若伴有坑洼或积水潭，极易发生坠落与淹溺事故。视线受阻时，此类隐患更具隐蔽性与突发性。</a:t>
            </a:r>
            <a:endParaRPr lang="en-US" sz="11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环境隐患检查清单（作业前必查）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762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22606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778000" y="2133600"/>
            <a:ext cx="400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气体浓度是否达标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检测有限空间内氧气、易燃易爆及有毒有害气体浓度，必须符合国家规定安全标准。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762000" y="32385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762000" y="3238500"/>
            <a:ext cx="762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34671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778000" y="3340100"/>
            <a:ext cx="400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通风是否持续有效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确认机械通风设备运行正常，保持空气流通，防止有毒有害气体积聚，严禁停风作业。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762000" y="4318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762000" y="4318000"/>
            <a:ext cx="762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4546600"/>
            <a:ext cx="457200" cy="4572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778000" y="4419600"/>
            <a:ext cx="400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温湿度是否在安全范围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环境温度与湿度需满足人体耐受及设备运行要求，避免因极端温湿引发人员中暑或触电风险。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762000" y="5334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762000" y="5334000"/>
            <a:ext cx="762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5562600"/>
            <a:ext cx="457200" cy="4572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778000" y="5435600"/>
            <a:ext cx="400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空间结构无障碍物阻碍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检查作业区域顶部及四周，确认无松动构件、悬挂物或杂物，防止物体坠落或作业受阻。</a:t>
            </a:r>
          </a:p>
        </p:txBody>
      </p:sp>
      <p:sp>
        <p:nvSpPr>
          <p:cNvPr id="20" name="AutoShape 20"/>
          <p:cNvSpPr/>
          <p:nvPr/>
        </p:nvSpPr>
        <p:spPr>
          <a:xfrm>
            <a:off x="6350000" y="2032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6350000" y="2032000"/>
            <a:ext cx="762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500" y="2260600"/>
            <a:ext cx="457200" cy="4572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366000" y="2133600"/>
            <a:ext cx="400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照明是否充足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配备符合防爆要求的照明设备，确保作业面光线充足，视线良好，避免因视线不清引发误操作。</a:t>
            </a:r>
          </a:p>
        </p:txBody>
      </p:sp>
      <p:sp>
        <p:nvSpPr>
          <p:cNvPr id="24" name="AutoShape 24"/>
          <p:cNvSpPr/>
          <p:nvPr/>
        </p:nvSpPr>
        <p:spPr>
          <a:xfrm>
            <a:off x="6350000" y="32385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5" name="AutoShape 25"/>
          <p:cNvSpPr/>
          <p:nvPr/>
        </p:nvSpPr>
        <p:spPr>
          <a:xfrm>
            <a:off x="6350000" y="3238500"/>
            <a:ext cx="762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500" y="3467100"/>
            <a:ext cx="457200" cy="4572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366000" y="3340100"/>
            <a:ext cx="400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地面是否稳固不湿滑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检查地面是否有塌陷风险、积水或油污，必要时铺设防滑垫，防止作业人员滑倒、绊倒。</a:t>
            </a:r>
          </a:p>
        </p:txBody>
      </p:sp>
      <p:sp>
        <p:nvSpPr>
          <p:cNvPr id="28" name="AutoShape 28"/>
          <p:cNvSpPr/>
          <p:nvPr/>
        </p:nvSpPr>
        <p:spPr>
          <a:xfrm>
            <a:off x="6350000" y="4318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9" name="AutoShape 29"/>
          <p:cNvSpPr/>
          <p:nvPr/>
        </p:nvSpPr>
        <p:spPr>
          <a:xfrm>
            <a:off x="6350000" y="4318000"/>
            <a:ext cx="762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500" y="4546600"/>
            <a:ext cx="457200" cy="4572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7366000" y="4419600"/>
            <a:ext cx="400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出入口是否畅通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确保有限空间的进出口无任何堆积物、封锁或障碍物，保证紧急情况下人员能快速撤离。</a:t>
            </a:r>
          </a:p>
        </p:txBody>
      </p:sp>
      <p:sp>
        <p:nvSpPr>
          <p:cNvPr id="32" name="AutoShape 32"/>
          <p:cNvSpPr/>
          <p:nvPr/>
        </p:nvSpPr>
        <p:spPr>
          <a:xfrm>
            <a:off x="6350000" y="5334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3" name="AutoShape 33"/>
          <p:cNvSpPr/>
          <p:nvPr/>
        </p:nvSpPr>
        <p:spPr>
          <a:xfrm>
            <a:off x="6350000" y="5334000"/>
            <a:ext cx="76200" cy="952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500" y="5562600"/>
            <a:ext cx="457200" cy="457200"/>
          </a:xfrm>
          <a:prstGeom prst="rect">
            <a:avLst/>
          </a:prstGeom>
        </p:spPr>
      </p:pic>
      <p:sp>
        <p:nvSpPr>
          <p:cNvPr id="35" name="AutoShape 35"/>
          <p:cNvSpPr/>
          <p:nvPr/>
        </p:nvSpPr>
        <p:spPr>
          <a:xfrm>
            <a:off x="7366000" y="5435600"/>
            <a:ext cx="4000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外部天气是否适宜作业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雷雨、大风、暴雪等恶劣天气严禁户外及受限空间作业，防止自然灾害引发次生事故。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有限空间作业常见隐患清单——管理类（共10项）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2705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19050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0574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651000" y="19050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未辨识有限空间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未对作业区域进行全面排查，遗漏隐蔽、临时形成的有限空间。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762000" y="3048000"/>
            <a:ext cx="52705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30480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32004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651000" y="30480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无管理台账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未建立有限空间管理台账，关键信息缺失，底数不清、情况不明。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762000" y="4000500"/>
            <a:ext cx="52705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762000" y="40005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41529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651000" y="40005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未设置警示标志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入口处未张贴明显的警示标识，未能有效提醒人员切勿擅自进入。</a:t>
            </a:r>
          </a:p>
        </p:txBody>
      </p:sp>
      <p:sp>
        <p:nvSpPr>
          <p:cNvPr id="17" name="AutoShape 17"/>
          <p:cNvSpPr/>
          <p:nvPr/>
        </p:nvSpPr>
        <p:spPr>
          <a:xfrm>
            <a:off x="762000" y="4953000"/>
            <a:ext cx="52705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762000" y="49530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51054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651000" y="49530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无审批制度或审批走过场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未建立作业审批流程，或审批仅为形式，未核查安全措施落实情况。</a:t>
            </a:r>
          </a:p>
        </p:txBody>
      </p:sp>
      <p:sp>
        <p:nvSpPr>
          <p:cNvPr id="21" name="AutoShape 21"/>
          <p:cNvSpPr/>
          <p:nvPr/>
        </p:nvSpPr>
        <p:spPr>
          <a:xfrm>
            <a:off x="6286500" y="1905000"/>
            <a:ext cx="52705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6286500" y="19050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057400"/>
            <a:ext cx="457200" cy="4572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7175500" y="19050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作业现场无监护人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作业期间未安排专人全程监护，无法及时发现险情并启动应急救援。</a:t>
            </a:r>
          </a:p>
        </p:txBody>
      </p:sp>
      <p:sp>
        <p:nvSpPr>
          <p:cNvPr id="25" name="AutoShape 25"/>
          <p:cNvSpPr/>
          <p:nvPr/>
        </p:nvSpPr>
        <p:spPr>
          <a:xfrm>
            <a:off x="6286500" y="3048000"/>
            <a:ext cx="52705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6286500" y="30480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3200400"/>
            <a:ext cx="457200" cy="4572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7175500" y="30480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安全监管缺位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管理人员未履行现场监督职责，作业过程违规行为未被及时制止纠正。</a:t>
            </a:r>
          </a:p>
        </p:txBody>
      </p:sp>
      <p:sp>
        <p:nvSpPr>
          <p:cNvPr id="29" name="AutoShape 29"/>
          <p:cNvSpPr/>
          <p:nvPr/>
        </p:nvSpPr>
        <p:spPr>
          <a:xfrm>
            <a:off x="6286500" y="4000500"/>
            <a:ext cx="52705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6286500" y="40005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4152900"/>
            <a:ext cx="457200" cy="4572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7175500" y="40005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07. 未开展专项培训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作业人员和监护人员未经专业安全培训，缺乏风险辨识和应急处置能力。</a:t>
            </a:r>
          </a:p>
        </p:txBody>
      </p:sp>
      <p:sp>
        <p:nvSpPr>
          <p:cNvPr id="33" name="AutoShape 33"/>
          <p:cNvSpPr/>
          <p:nvPr/>
        </p:nvSpPr>
        <p:spPr>
          <a:xfrm>
            <a:off x="6286500" y="4953000"/>
            <a:ext cx="52705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4" name="AutoShape 34"/>
          <p:cNvSpPr/>
          <p:nvPr/>
        </p:nvSpPr>
        <p:spPr>
          <a:xfrm>
            <a:off x="6286500" y="4953000"/>
            <a:ext cx="762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5" name="Picture 3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5105400"/>
            <a:ext cx="457200" cy="457200"/>
          </a:xfrm>
          <a:prstGeom prst="rect">
            <a:avLst/>
          </a:prstGeom>
        </p:spPr>
      </p:pic>
      <p:sp>
        <p:nvSpPr>
          <p:cNvPr id="36" name="AutoShape 36"/>
          <p:cNvSpPr/>
          <p:nvPr/>
        </p:nvSpPr>
        <p:spPr>
          <a:xfrm>
            <a:off x="7175500" y="49530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08. 无演练与档案管理缺失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未组织有限空间应急演练，且作业全过程的档案记录不完整、不规范。</a:t>
            </a:r>
          </a:p>
        </p:txBody>
      </p:sp>
      <p:sp>
        <p:nvSpPr>
          <p:cNvPr id="37" name="AutoShape 37"/>
          <p:cNvSpPr/>
          <p:nvPr/>
        </p:nvSpPr>
        <p:spPr>
          <a:xfrm>
            <a:off x="762000" y="6032500"/>
            <a:ext cx="10668000" cy="457200"/>
          </a:xfrm>
          <a:prstGeom prst="roundRect">
            <a:avLst>
              <a:gd name="adj" fmla="val 0"/>
            </a:avLst>
          </a:prstGeom>
          <a:solidFill>
            <a:srgbClr val="CC0000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8" name="AutoShape 38"/>
          <p:cNvSpPr/>
          <p:nvPr/>
        </p:nvSpPr>
        <p:spPr>
          <a:xfrm>
            <a:off x="762000" y="6032500"/>
            <a:ext cx="1066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警示：管理类隐患是事故发生的根源，必须从制度建设、人员管理、现场管控三方面彻底整改。</a:t>
            </a:r>
            <a:endParaRPr lang="en-US" sz="11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隐患清单——人员类（共8项）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1905000"/>
            <a:ext cx="76200" cy="1041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108200"/>
            <a:ext cx="508000" cy="508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778000" y="19812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未经培训上岗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员工缺乏岗位安全技能与知识，对作业风险认知不足，极易引发误操作和安全事故。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762000" y="31750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3175000"/>
            <a:ext cx="76200" cy="1041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3782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778000" y="32512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不会使用检测仪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无法正确检测作业环境中的有毒有害、易燃易爆气体浓度，将导致人员在不知情下暴露于危险中。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762000" y="42545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762000" y="4254500"/>
            <a:ext cx="76200" cy="1041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457700"/>
            <a:ext cx="508000" cy="508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778000" y="43307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不会使用呼吸器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紧急情况下不能正确佩戴和使用呼吸防护装备，会直接造成人员中毒、窒息等严重伤亡后果。</a:t>
            </a:r>
          </a:p>
        </p:txBody>
      </p:sp>
      <p:sp>
        <p:nvSpPr>
          <p:cNvPr id="17" name="AutoShape 17"/>
          <p:cNvSpPr/>
          <p:nvPr/>
        </p:nvSpPr>
        <p:spPr>
          <a:xfrm>
            <a:off x="762000" y="53340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762000" y="5334000"/>
            <a:ext cx="76200" cy="1041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537200"/>
            <a:ext cx="508000" cy="5080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778000" y="54102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不懂紧急撤离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不熟悉紧急疏散路线和方法，遇突发险情时慌乱无序，延误最佳逃生时机，扩大事故伤害范围。</a:t>
            </a:r>
          </a:p>
        </p:txBody>
      </p:sp>
      <p:sp>
        <p:nvSpPr>
          <p:cNvPr id="21" name="AutoShape 21"/>
          <p:cNvSpPr/>
          <p:nvPr/>
        </p:nvSpPr>
        <p:spPr>
          <a:xfrm>
            <a:off x="6350000" y="19050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6350000" y="1905000"/>
            <a:ext cx="76200" cy="1041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04000" y="2108200"/>
            <a:ext cx="508000" cy="5080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7366000" y="19812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盲目施救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事故发生后缺乏科学救援知识，盲目进入险区救人，极易导致事故伤亡人数的进一步增加。</a:t>
            </a:r>
          </a:p>
        </p:txBody>
      </p:sp>
      <p:sp>
        <p:nvSpPr>
          <p:cNvPr id="25" name="AutoShape 25"/>
          <p:cNvSpPr/>
          <p:nvPr/>
        </p:nvSpPr>
        <p:spPr>
          <a:xfrm>
            <a:off x="6350000" y="31750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6350000" y="3175000"/>
            <a:ext cx="76200" cy="1041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04000" y="3378200"/>
            <a:ext cx="508000" cy="5080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7366000" y="32512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抱有侥幸心理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总认为事故不会发生在自己身上，忽视安全规程，习惯性违规操作，是引发事故的核心思想隐患。</a:t>
            </a:r>
          </a:p>
        </p:txBody>
      </p:sp>
      <p:sp>
        <p:nvSpPr>
          <p:cNvPr id="29" name="AutoShape 29"/>
          <p:cNvSpPr/>
          <p:nvPr/>
        </p:nvSpPr>
        <p:spPr>
          <a:xfrm>
            <a:off x="6350000" y="42545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6350000" y="4254500"/>
            <a:ext cx="76200" cy="1041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04000" y="4457700"/>
            <a:ext cx="508000" cy="5080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7366000" y="43307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07. 冒险作业违章操作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为图省事、赶进度，无视安全制度冒险作业，是各类生产安全事故最直接、最主要的诱发原因。</a:t>
            </a:r>
          </a:p>
        </p:txBody>
      </p:sp>
      <p:sp>
        <p:nvSpPr>
          <p:cNvPr id="33" name="AutoShape 33"/>
          <p:cNvSpPr/>
          <p:nvPr/>
        </p:nvSpPr>
        <p:spPr>
          <a:xfrm>
            <a:off x="6350000" y="53340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4" name="AutoShape 34"/>
          <p:cNvSpPr/>
          <p:nvPr/>
        </p:nvSpPr>
        <p:spPr>
          <a:xfrm>
            <a:off x="6350000" y="5334000"/>
            <a:ext cx="76200" cy="1041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5" name="Picture 3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04000" y="5537200"/>
            <a:ext cx="508000" cy="508000"/>
          </a:xfrm>
          <a:prstGeom prst="rect">
            <a:avLst/>
          </a:prstGeom>
        </p:spPr>
      </p:pic>
      <p:sp>
        <p:nvSpPr>
          <p:cNvPr id="36" name="AutoShape 36"/>
          <p:cNvSpPr/>
          <p:nvPr/>
        </p:nvSpPr>
        <p:spPr>
          <a:xfrm>
            <a:off x="7366000" y="5410200"/>
            <a:ext cx="400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08. 无证上岗或外包无资质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特种作业人员无证上岗、外包队伍缺乏安全资质，不仅违反法规，更埋下了重大安全管理漏洞。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隐患清单——设备设施类（共10项）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5207000" cy="8128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2098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51000" y="2133600"/>
            <a:ext cx="4127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无气体检测仪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作业环境缺乏基础检测手段，无法实时掌握有害气体浓度，风险不可控。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098800"/>
            <a:ext cx="5207000" cy="8128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3276600"/>
            <a:ext cx="457200" cy="4572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651000" y="3200400"/>
            <a:ext cx="4127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检测仪未校准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检测数据失真，无法反映真实环境状况，易造成误判引发安全事故。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4038600"/>
            <a:ext cx="5207000" cy="8128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42164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651000" y="4140200"/>
            <a:ext cx="4127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无通风设备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受限空间或作业场所空气无法有效流通，有害气体积聚，极易引发中毒窒息。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4978400"/>
            <a:ext cx="5207000" cy="8128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51562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651000" y="5080000"/>
            <a:ext cx="4127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风机风量不足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通风换气效率低下，无法满足作业环境空气置换需求，风险隐患持续存在。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477000" y="2032000"/>
            <a:ext cx="5207000" cy="8128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500" y="2209800"/>
            <a:ext cx="457200" cy="4572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366000" y="2133600"/>
            <a:ext cx="4127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无正压呼吸器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缺乏应急呼吸保护装备，人员在高风险环境下作业时无生命保障兜底。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477000" y="3098800"/>
            <a:ext cx="5207000" cy="8128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500" y="3276600"/>
            <a:ext cx="457200" cy="4572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366000" y="3200400"/>
            <a:ext cx="4127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呼吸器未维护保养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气瓶压力不足、面罩老化破损等问题未及时发现，应急时刻无法正常使用。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477000" y="4038600"/>
            <a:ext cx="5207000" cy="8128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500" y="4216400"/>
            <a:ext cx="457200" cy="4572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7366000" y="4140200"/>
            <a:ext cx="4127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07. 无三脚架绞盘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受限空间救援缺乏专用提升设备，一旦发生人员遇险，无法快速实施提拉救援。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6477000" y="49784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500" y="5207000"/>
            <a:ext cx="457200" cy="4572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7366000" y="5080000"/>
            <a:ext cx="4127500" cy="939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08-10. 通讯/照明/标识缺失与失效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无防爆通讯设备导致指令不畅；照明不足引发操作失误；警示标识缺失或老化则无法有效提醒人员规避风险，形成全方位安全盲区。</a:t>
            </a:r>
            <a:endParaRPr lang="en-US" sz="11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隐患清单——作业流程类（共9项）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42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905000"/>
            <a:ext cx="292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未通风直接进入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未执行强制通风程序，直接进入受限空间，极易导致人员缺氧窒息或中毒，是重大安全红线。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4381500" y="1778000"/>
            <a:ext cx="342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43815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4635500" y="1905000"/>
            <a:ext cx="292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作业前未检测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未使用专业仪器检测氧气、易燃易爆及有毒有害气体浓度，盲目作业，无法识别环境风险。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8001000" y="1778000"/>
            <a:ext cx="342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8001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8255000" y="1905000"/>
            <a:ext cx="292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检测点位不足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仅检测单一位置，未覆盖空间内的死角、盲区及气体易积聚区域，检测结果不具代表性。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762000" y="3429000"/>
            <a:ext cx="342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762000" y="3429000"/>
            <a:ext cx="762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1016000" y="3556000"/>
            <a:ext cx="292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未持续监测气体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作业过程中未实时监控气体浓度变化，环境突发恶化时无法及时预警，造成事态失控。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4381500" y="3429000"/>
            <a:ext cx="342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4381500" y="3429000"/>
            <a:ext cx="762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4635500" y="3556000"/>
            <a:ext cx="292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无专项作业方案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未制定针对性的作业方案，对风险分析不足，作业步骤无章可循，现场管理混乱无序。</a:t>
            </a:r>
          </a:p>
        </p:txBody>
      </p:sp>
      <p:sp>
        <p:nvSpPr>
          <p:cNvPr id="19" name="AutoShape 19"/>
          <p:cNvSpPr/>
          <p:nvPr/>
        </p:nvSpPr>
        <p:spPr>
          <a:xfrm>
            <a:off x="8001000" y="3429000"/>
            <a:ext cx="342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8001000" y="3429000"/>
            <a:ext cx="762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8255000" y="3556000"/>
            <a:ext cx="292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未进行安全交底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未向作业人员详细说明作业风险、防护措施及应急方法，人员安全意识淡薄，违规操作频发。</a:t>
            </a:r>
          </a:p>
        </p:txBody>
      </p:sp>
      <p:sp>
        <p:nvSpPr>
          <p:cNvPr id="22" name="AutoShape 22"/>
          <p:cNvSpPr/>
          <p:nvPr/>
        </p:nvSpPr>
        <p:spPr>
          <a:xfrm>
            <a:off x="762000" y="5080000"/>
            <a:ext cx="342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762000" y="5080000"/>
            <a:ext cx="762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1016000" y="5207000"/>
            <a:ext cx="292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07. 无现场监护记录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未落实专人全程监护，或监护过程无书面记录，作业过程脱离监管，异常情况难以及时处置。</a:t>
            </a:r>
          </a:p>
        </p:txBody>
      </p:sp>
      <p:sp>
        <p:nvSpPr>
          <p:cNvPr id="25" name="AutoShape 25"/>
          <p:cNvSpPr/>
          <p:nvPr/>
        </p:nvSpPr>
        <p:spPr>
          <a:xfrm>
            <a:off x="4381500" y="5080000"/>
            <a:ext cx="342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4381500" y="5080000"/>
            <a:ext cx="762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7" name="AutoShape 27"/>
          <p:cNvSpPr/>
          <p:nvPr/>
        </p:nvSpPr>
        <p:spPr>
          <a:xfrm>
            <a:off x="4635500" y="5207000"/>
            <a:ext cx="292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08. 作业后未验收清点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作业结束后未对现场进行全面检查和人员、工具清点，易遗留火种、异物或造成人员滞留。</a:t>
            </a:r>
          </a:p>
        </p:txBody>
      </p:sp>
      <p:sp>
        <p:nvSpPr>
          <p:cNvPr id="28" name="AutoShape 28"/>
          <p:cNvSpPr/>
          <p:nvPr/>
        </p:nvSpPr>
        <p:spPr>
          <a:xfrm>
            <a:off x="8001000" y="5080000"/>
            <a:ext cx="3429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9" name="AutoShape 29"/>
          <p:cNvSpPr/>
          <p:nvPr/>
        </p:nvSpPr>
        <p:spPr>
          <a:xfrm>
            <a:off x="8001000" y="5080000"/>
            <a:ext cx="76200" cy="1333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8255000" y="5207000"/>
            <a:ext cx="292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09. 作业票缺失或造假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未办理或伪造作业审批票证，规避安全管理流程，使得作业活动处于无监管、无许可的失控状态。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事故案例一：安徽修一制药“7·16”中毒窒息事故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8420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905000"/>
            <a:ext cx="546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▌ 事发概况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2025年7月16日，安徽修一制药公司员工潘某，在未取得受限空间作业许可的情况下，擅自进入R-03029号反应釜。因釜内长期充氮形成高浓度氮气环境，导致其缺氧窒息，经抢救无效死亡。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429000"/>
            <a:ext cx="58420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762000" y="3429000"/>
            <a:ext cx="762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1016000" y="3556000"/>
            <a:ext cx="546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▌ 核心违规原因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违章作业是事故的直接导火索：作业前未进行强制通风、未检测氧含量及有毒有害气体，未佩戴任何个人防护装备，且现场无专人监护，完全违反受限空间作业“七不准”原则。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762000" y="5143500"/>
            <a:ext cx="5842000" cy="10795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889000" y="5270500"/>
            <a:ext cx="558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FFCC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事故后果警示：</a:t>
            </a: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造成1人死亡，直接经济损失达240万元。这起事故再次敲响警钟：受限空间作业必须严守审批流程，绝不能抱有任何侥幸心理。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5390177">
            <a:off x="48260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 t="11016" b="11016"/>
          <a:stretch>
            <a:fillRect/>
          </a:stretch>
        </p:blipFill>
        <p:spPr>
          <a:xfrm>
            <a:off x="7366000" y="1778000"/>
            <a:ext cx="3746500" cy="29210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sp>
        <p:nvSpPr>
          <p:cNvPr id="14" name="AutoShape 14"/>
          <p:cNvSpPr/>
          <p:nvPr/>
        </p:nvSpPr>
        <p:spPr>
          <a:xfrm>
            <a:off x="7366000" y="4953000"/>
            <a:ext cx="3746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事故设备现场：</a:t>
            </a: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涉事的不锈钢反应釜为典型的密闭受限空间，内部通风条件差，氮气无色无味且比空气略轻，易在釜内积聚形成“隐形杀手”，难以被人体感知，极易引发盲目进入导致的窒息事故。</a:t>
            </a:r>
            <a:endParaRPr lang="en-US" sz="110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隐患清单——环境类（共8项）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29845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08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968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905000"/>
            <a:ext cx="222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密闭空间无通风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作业空间封闭或通风不良，导致有害气体无法排出，极易引发中毒窒息风险。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762000" y="3302000"/>
            <a:ext cx="29845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762000" y="3302000"/>
            <a:ext cx="508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3492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97000" y="3429000"/>
            <a:ext cx="222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井内积水积泥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井内淤积杂物和污水，不仅影响作业视野，还可能产生有毒有害的厌氧气体。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762000" y="4826000"/>
            <a:ext cx="29845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762000" y="4826000"/>
            <a:ext cx="508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50165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397000" y="4953000"/>
            <a:ext cx="222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可燃物堆积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周边存放易燃、易爆物品，遇明火或静电火花，极易引发火灾甚至爆炸事故。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4127500" y="1778000"/>
            <a:ext cx="29845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4127500" y="1778000"/>
            <a:ext cx="508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8000" y="19685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4762500" y="1905000"/>
            <a:ext cx="222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气体分层聚集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不同密度的有毒气体在空间内分层，人员作业时易吸入，且难以通过单一检测发现。</a:t>
            </a:r>
          </a:p>
        </p:txBody>
      </p:sp>
      <p:sp>
        <p:nvSpPr>
          <p:cNvPr id="20" name="AutoShape 20"/>
          <p:cNvSpPr/>
          <p:nvPr/>
        </p:nvSpPr>
        <p:spPr>
          <a:xfrm>
            <a:off x="4127500" y="3302000"/>
            <a:ext cx="29845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4127500" y="3302000"/>
            <a:ext cx="508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18000" y="34925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4762500" y="3429000"/>
            <a:ext cx="222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极端天气作业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在暴雨、大风、雷电等恶劣天气下强行作业，易发生坠落、触电等安全事故。</a:t>
            </a:r>
          </a:p>
        </p:txBody>
      </p:sp>
      <p:sp>
        <p:nvSpPr>
          <p:cNvPr id="24" name="AutoShape 24"/>
          <p:cNvSpPr/>
          <p:nvPr/>
        </p:nvSpPr>
        <p:spPr>
          <a:xfrm>
            <a:off x="4127500" y="4826000"/>
            <a:ext cx="29845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5" name="AutoShape 25"/>
          <p:cNvSpPr/>
          <p:nvPr/>
        </p:nvSpPr>
        <p:spPr>
          <a:xfrm>
            <a:off x="4127500" y="4826000"/>
            <a:ext cx="508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18000" y="5016500"/>
            <a:ext cx="304800" cy="3048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4762500" y="4953000"/>
            <a:ext cx="222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夜间照明不足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作业区域光线昏暗，人员难以识别周围风险源，易导致碰撞、跌落等意外发生。</a:t>
            </a: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10"/>
          <a:srcRect l="178" r="178"/>
          <a:stretch>
            <a:fillRect/>
          </a:stretch>
        </p:blipFill>
        <p:spPr>
          <a:xfrm>
            <a:off x="7493000" y="1778000"/>
            <a:ext cx="3937000" cy="2222500"/>
          </a:xfrm>
          <a:prstGeom prst="rect">
            <a:avLst/>
          </a:prstGeom>
          <a:noFill/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</a:ln>
        </p:spPr>
      </p:pic>
      <p:sp>
        <p:nvSpPr>
          <p:cNvPr id="29" name="AutoShape 29"/>
          <p:cNvSpPr/>
          <p:nvPr/>
        </p:nvSpPr>
        <p:spPr>
          <a:xfrm>
            <a:off x="7493000" y="4191000"/>
            <a:ext cx="1905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83500" y="4381500"/>
            <a:ext cx="355600" cy="3556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7620000" y="4889500"/>
            <a:ext cx="165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噪音干扰通讯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现场噪音过大，人员指令传达受阻，易引发操作失误和协调混乱。</a:t>
            </a:r>
          </a:p>
        </p:txBody>
      </p:sp>
      <p:sp>
        <p:nvSpPr>
          <p:cNvPr id="32" name="AutoShape 32"/>
          <p:cNvSpPr/>
          <p:nvPr/>
        </p:nvSpPr>
        <p:spPr>
          <a:xfrm>
            <a:off x="9525000" y="4191000"/>
            <a:ext cx="1905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15500" y="4381500"/>
            <a:ext cx="355600" cy="355600"/>
          </a:xfrm>
          <a:prstGeom prst="rect">
            <a:avLst/>
          </a:prstGeom>
        </p:spPr>
      </p:pic>
      <p:sp>
        <p:nvSpPr>
          <p:cNvPr id="34" name="AutoShape 34"/>
          <p:cNvSpPr/>
          <p:nvPr/>
        </p:nvSpPr>
        <p:spPr>
          <a:xfrm>
            <a:off x="9652000" y="4889500"/>
            <a:ext cx="165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高温高湿环境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易导致作业人员中暑、脱水，同时加速设备老化，增加故障概率。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隐患清单汇总（企业必查45项）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2032000" cy="2794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1590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952500" y="2921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管理类隐患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26443">
            <a:off x="952524" y="3549650"/>
            <a:ext cx="165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3810000"/>
            <a:ext cx="165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制度缺陷与执行偏差，共排查核心隐患</a:t>
            </a:r>
            <a:r>
              <a:rPr lang="en-US" sz="22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048000" y="1905000"/>
            <a:ext cx="2032000" cy="2794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38500" y="21590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3238500" y="2921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人员类隐患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26443">
            <a:off x="3238524" y="3549650"/>
            <a:ext cx="165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3238500" y="3810000"/>
            <a:ext cx="165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操作失误与防护缺失，共排查关键隐患</a:t>
            </a:r>
            <a:r>
              <a:rPr lang="en-US" sz="22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8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334000" y="1905000"/>
            <a:ext cx="2032000" cy="2794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24500" y="21590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524500" y="2921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设备类隐患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26443">
            <a:off x="5524524" y="3549650"/>
            <a:ext cx="165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5524500" y="3810000"/>
            <a:ext cx="165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机械故障与维护不足，共排查重点隐患</a:t>
            </a:r>
            <a:r>
              <a:rPr lang="en-US" sz="22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0" y="1905000"/>
            <a:ext cx="2032000" cy="2794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10500" y="2159000"/>
            <a:ext cx="457200" cy="4572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7810500" y="2921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流程类隐患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26443">
            <a:off x="7810524" y="3549650"/>
            <a:ext cx="165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7810500" y="3810000"/>
            <a:ext cx="165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工艺疏漏与衔接不当，共排查核心隐患</a:t>
            </a:r>
            <a:r>
              <a:rPr lang="en-US" sz="22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9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9842500" y="1905000"/>
            <a:ext cx="2032000" cy="2794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33000" y="2159000"/>
            <a:ext cx="457200" cy="4572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10033000" y="2921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环境类隐患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27501">
            <a:off x="10033025" y="3549650"/>
            <a:ext cx="1587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10033000" y="3810000"/>
            <a:ext cx="165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场地隐患与风险暴露，共排查关键隐患</a:t>
            </a:r>
            <a:r>
              <a:rPr lang="en-US" sz="22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8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762000" y="5461000"/>
            <a:ext cx="10668000" cy="1016000"/>
          </a:xfrm>
          <a:prstGeom prst="roundRect">
            <a:avLst>
              <a:gd name="adj" fmla="val 0"/>
            </a:avLst>
          </a:prstGeom>
          <a:solidFill>
            <a:srgbClr val="CC0000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5689600"/>
            <a:ext cx="558800" cy="5588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1905000" y="5562600"/>
            <a:ext cx="9271000" cy="812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警示：总计45项隐患必须逐项排查，缺一不可！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企业需建立“排查-发现-整改-闭环”的全流程管理机制，确保每一项风险点都处于可控状态，杜绝遗漏。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外包作业安全管理——不可忽视的责任盲区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4318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0320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2032000"/>
            <a:ext cx="3810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警示案例：厦门“12·8”事故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291">
            <a:off x="1016009" y="2787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3175000"/>
            <a:ext cx="4699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1143000" y="32385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CCC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发包方：“以包代管”的严重失职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错误认为“包出去就没事”，放弃统一协调管理职责，导致现场安全处于无人监管状态。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016000" y="4318000"/>
            <a:ext cx="4699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143000" y="43815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CCC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承包方：“三无”作业的致命隐患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无相应资质、无安全培训、无应急预案，作业人员违规操作，最终引发事故，造成严重后果。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350000" y="1778000"/>
            <a:ext cx="5207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1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4000" y="2032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175500" y="203200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核心要求一：发包单位的主体责任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9291">
            <a:off x="6604009" y="266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D70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604000" y="28575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严禁“以包代管”，必须对承包单位的安全生产工作统一协调、管理；签订专门的安全生产管理协议，明确各自的安全生产管理职责。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350000" y="4191000"/>
            <a:ext cx="5207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1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04000" y="44450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175500" y="444500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核心要求二：承包单位的资质合规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9291">
            <a:off x="6604009" y="5073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D70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6604000" y="5207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必须具备相应的安全生产资质条件，严格遵守安全作业规程；加强从业人员安全培训，制定应急救援预案，确保作业全过程安全可控。</a:t>
            </a:r>
            <a:endParaRPr lang="en-US" sz="110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盲目施救应急处置流程图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33500"/>
            <a:ext cx="10668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28575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762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952500" y="21590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发现异常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7629">
            <a:off x="952516" y="2660650"/>
            <a:ext cx="247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952500" y="2794000"/>
            <a:ext cx="2413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作业人员或现场监护人员，第一时间发现有限空间内有人晕倒、失去意识等异常状况。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873500" y="2032000"/>
            <a:ext cx="28575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3873500" y="2032000"/>
            <a:ext cx="762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4064000" y="21590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大声呼救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17629">
            <a:off x="4064016" y="2660650"/>
            <a:ext cx="247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4064000" y="2794000"/>
            <a:ext cx="2413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若被困人员仍有意识，应立即向外部监护人大声呼救；外部人员发现后也应立即呼喊示警。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4191000"/>
            <a:ext cx="28575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2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762000" y="4191000"/>
            <a:ext cx="76200" cy="1714500"/>
          </a:xfrm>
          <a:prstGeom prst="roundRect">
            <a:avLst>
              <a:gd name="adj" fmla="val 0"/>
            </a:avLst>
          </a:prstGeom>
          <a:solidFill>
            <a:srgbClr val="FFCC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952500" y="43180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CC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严禁进入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7629">
            <a:off x="952516" y="4819650"/>
            <a:ext cx="247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952500" y="4953000"/>
            <a:ext cx="2413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外部人员严禁因恐慌或急于救人而盲目进入有限空间，避免造成多人连环伤亡的严重后果。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873500" y="4191000"/>
            <a:ext cx="28575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3873500" y="4191000"/>
            <a:ext cx="762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4064000" y="43180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紧急报告与报警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17629">
            <a:off x="4064016" y="4819650"/>
            <a:ext cx="247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4064000" y="4953000"/>
            <a:ext cx="2413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现场监护人立即向单位负责人报告，同时拨打119报警，清晰说明事故地点、被困人数及介质类型。</a:t>
            </a:r>
            <a:endParaRPr lang="en-US" sz="1100"/>
          </a:p>
        </p:txBody>
      </p:sp>
      <p:cxnSp>
        <p:nvCxnSpPr>
          <p:cNvPr id="25" name="Connector 25"/>
          <p:cNvCxnSpPr/>
          <p:nvPr/>
        </p:nvCxnSpPr>
        <p:spPr>
          <a:xfrm rot="5389257">
            <a:off x="4953000" y="4057660"/>
            <a:ext cx="406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" name="Picture 26"/>
          <p:cNvPicPr>
            <a:picLocks noChangeAspect="1"/>
          </p:cNvPicPr>
          <p:nvPr/>
        </p:nvPicPr>
        <p:blipFill>
          <a:blip r:embed="rId4"/>
          <a:srcRect t="2272" b="2272"/>
          <a:stretch>
            <a:fillRect/>
          </a:stretch>
        </p:blipFill>
        <p:spPr>
          <a:xfrm>
            <a:off x="7239000" y="2032000"/>
            <a:ext cx="4191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7" name="AutoShape 27"/>
          <p:cNvSpPr/>
          <p:nvPr/>
        </p:nvSpPr>
        <p:spPr>
          <a:xfrm>
            <a:off x="7239000" y="5080000"/>
            <a:ext cx="41910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9500" y="5207000"/>
            <a:ext cx="304800" cy="3048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7874000" y="5207000"/>
            <a:ext cx="3365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关键原则：等待专业救援。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在专业人员到达前，保持现场通风（如安全），严禁任何非专业人员尝试进入，这是防止事故扩大的核心。</a:t>
            </a:r>
            <a:endParaRPr lang="en-US" sz="110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应急救援装备配置清单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2540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2540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2860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24000" y="2260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呼吸防护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20221">
            <a:off x="952519" y="29781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889000" y="3111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配备正压式空气呼吸器，保障缺氧、有毒环境下救援人员的呼吸安全。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467100" y="2032000"/>
            <a:ext cx="2540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3467100" y="2032000"/>
            <a:ext cx="2540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57600" y="22860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4229100" y="2260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提升装置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20221">
            <a:off x="3657619" y="29781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3594100" y="3111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配置高强度三脚架与手摇绞盘，用于受限空间或高处的人员升降救援。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172200" y="2032000"/>
            <a:ext cx="2540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6172200" y="2032000"/>
            <a:ext cx="2540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2700" y="22860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6934200" y="2260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防坠保护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20221">
            <a:off x="6362719" y="29781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6299200" y="3111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配备全身式安全带与耐磨损安全绳，建立可靠的生命保障防坠落系统。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877300" y="2032000"/>
            <a:ext cx="2540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8877300" y="2032000"/>
            <a:ext cx="2540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67800" y="2286000"/>
            <a:ext cx="457200" cy="4572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9639300" y="2260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现场通讯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20221">
            <a:off x="9067819" y="29781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9004300" y="3111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使用防爆型对讲机，确保易燃易爆危险环境中指挥与联络的通畅。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762000" y="4318000"/>
            <a:ext cx="2540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762000" y="4318000"/>
            <a:ext cx="2540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00" y="4572000"/>
            <a:ext cx="457200" cy="4572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1524000" y="4546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气体监测</a:t>
            </a:r>
            <a:endParaRPr lang="en-US" sz="1100"/>
          </a:p>
        </p:txBody>
      </p:sp>
      <p:cxnSp>
        <p:nvCxnSpPr>
          <p:cNvPr id="33" name="Connector 33"/>
          <p:cNvCxnSpPr/>
          <p:nvPr/>
        </p:nvCxnSpPr>
        <p:spPr>
          <a:xfrm rot="-20221">
            <a:off x="952519" y="52641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4" name="AutoShape 34"/>
          <p:cNvSpPr/>
          <p:nvPr/>
        </p:nvSpPr>
        <p:spPr>
          <a:xfrm>
            <a:off x="889000" y="5397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便携式四合一气体检测仪，实时监测有害气体浓度，预警环境风险。</a:t>
            </a:r>
            <a:endParaRPr lang="en-US" sz="1100"/>
          </a:p>
        </p:txBody>
      </p:sp>
      <p:sp>
        <p:nvSpPr>
          <p:cNvPr id="35" name="AutoShape 35"/>
          <p:cNvSpPr/>
          <p:nvPr/>
        </p:nvSpPr>
        <p:spPr>
          <a:xfrm>
            <a:off x="3467100" y="4318000"/>
            <a:ext cx="2540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6" name="AutoShape 36"/>
          <p:cNvSpPr/>
          <p:nvPr/>
        </p:nvSpPr>
        <p:spPr>
          <a:xfrm>
            <a:off x="3467100" y="4318000"/>
            <a:ext cx="2540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7" name="Picture 3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57600" y="4572000"/>
            <a:ext cx="457200" cy="457200"/>
          </a:xfrm>
          <a:prstGeom prst="rect">
            <a:avLst/>
          </a:prstGeom>
        </p:spPr>
      </p:pic>
      <p:sp>
        <p:nvSpPr>
          <p:cNvPr id="38" name="AutoShape 38"/>
          <p:cNvSpPr/>
          <p:nvPr/>
        </p:nvSpPr>
        <p:spPr>
          <a:xfrm>
            <a:off x="4229100" y="4546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应急联络</a:t>
            </a:r>
            <a:endParaRPr lang="en-US" sz="1100"/>
          </a:p>
        </p:txBody>
      </p:sp>
      <p:cxnSp>
        <p:nvCxnSpPr>
          <p:cNvPr id="39" name="Connector 39"/>
          <p:cNvCxnSpPr/>
          <p:nvPr/>
        </p:nvCxnSpPr>
        <p:spPr>
          <a:xfrm rot="-20221">
            <a:off x="3657619" y="52641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0" name="AutoShape 40"/>
          <p:cNvSpPr/>
          <p:nvPr/>
        </p:nvSpPr>
        <p:spPr>
          <a:xfrm>
            <a:off x="3594100" y="5397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配置卫星电话或应急广播系统，确保在公网中断时保持对外通讯能力。</a:t>
            </a:r>
            <a:endParaRPr lang="en-US" sz="1100"/>
          </a:p>
        </p:txBody>
      </p:sp>
      <p:sp>
        <p:nvSpPr>
          <p:cNvPr id="41" name="AutoShape 41"/>
          <p:cNvSpPr/>
          <p:nvPr/>
        </p:nvSpPr>
        <p:spPr>
          <a:xfrm>
            <a:off x="6172200" y="4318000"/>
            <a:ext cx="2540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2" name="AutoShape 42"/>
          <p:cNvSpPr/>
          <p:nvPr/>
        </p:nvSpPr>
        <p:spPr>
          <a:xfrm>
            <a:off x="6172200" y="4318000"/>
            <a:ext cx="2540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3" name="Picture 4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62700" y="4572000"/>
            <a:ext cx="457200" cy="457200"/>
          </a:xfrm>
          <a:prstGeom prst="rect">
            <a:avLst/>
          </a:prstGeom>
        </p:spPr>
      </p:pic>
      <p:sp>
        <p:nvSpPr>
          <p:cNvPr id="44" name="AutoShape 44"/>
          <p:cNvSpPr/>
          <p:nvPr/>
        </p:nvSpPr>
        <p:spPr>
          <a:xfrm>
            <a:off x="6934200" y="4546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07. 医疗急救</a:t>
            </a:r>
            <a:endParaRPr lang="en-US" sz="1100"/>
          </a:p>
        </p:txBody>
      </p:sp>
      <p:cxnSp>
        <p:nvCxnSpPr>
          <p:cNvPr id="45" name="Connector 45"/>
          <p:cNvCxnSpPr/>
          <p:nvPr/>
        </p:nvCxnSpPr>
        <p:spPr>
          <a:xfrm rot="-20221">
            <a:off x="6362719" y="52641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6" name="AutoShape 46"/>
          <p:cNvSpPr/>
          <p:nvPr/>
        </p:nvSpPr>
        <p:spPr>
          <a:xfrm>
            <a:off x="6299200" y="5397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配备标准化急救箱，包含止血、包扎、固定等基础医疗用品，处理伤情。</a:t>
            </a:r>
            <a:endParaRPr lang="en-US" sz="1100"/>
          </a:p>
        </p:txBody>
      </p:sp>
      <p:sp>
        <p:nvSpPr>
          <p:cNvPr id="47" name="AutoShape 47"/>
          <p:cNvSpPr/>
          <p:nvPr/>
        </p:nvSpPr>
        <p:spPr>
          <a:xfrm>
            <a:off x="8877300" y="4318000"/>
            <a:ext cx="2540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8" name="AutoShape 48"/>
          <p:cNvSpPr/>
          <p:nvPr/>
        </p:nvSpPr>
        <p:spPr>
          <a:xfrm>
            <a:off x="8877300" y="4318000"/>
            <a:ext cx="2540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9" name="Picture 4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67800" y="4572000"/>
            <a:ext cx="457200" cy="457200"/>
          </a:xfrm>
          <a:prstGeom prst="rect">
            <a:avLst/>
          </a:prstGeom>
        </p:spPr>
      </p:pic>
      <p:sp>
        <p:nvSpPr>
          <p:cNvPr id="50" name="AutoShape 50"/>
          <p:cNvSpPr/>
          <p:nvPr/>
        </p:nvSpPr>
        <p:spPr>
          <a:xfrm>
            <a:off x="9639300" y="4546600"/>
            <a:ext cx="165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08. 应急照明</a:t>
            </a:r>
            <a:endParaRPr lang="en-US" sz="1100"/>
          </a:p>
        </p:txBody>
      </p:sp>
      <p:cxnSp>
        <p:nvCxnSpPr>
          <p:cNvPr id="51" name="Connector 51"/>
          <p:cNvCxnSpPr/>
          <p:nvPr/>
        </p:nvCxnSpPr>
        <p:spPr>
          <a:xfrm rot="-20221">
            <a:off x="9067819" y="5264150"/>
            <a:ext cx="215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2" name="AutoShape 52"/>
          <p:cNvSpPr/>
          <p:nvPr/>
        </p:nvSpPr>
        <p:spPr>
          <a:xfrm>
            <a:off x="9004300" y="5397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提供防爆强光手电与应急探照灯，保障夜间或昏暗环境下的作业视野。</a:t>
            </a:r>
            <a:endParaRPr lang="en-US" sz="110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如何提高安全意识——六维提升法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508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2225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651000" y="2260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领导示范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14946">
            <a:off x="1016014" y="2914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16000" y="3048000"/>
            <a:ext cx="292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领导以身作则，带头遵守安全制度，参与安全检查与学习，树立“安全第一”的标杆形象，带动全员重视安全。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381500" y="2032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4381500" y="2032000"/>
            <a:ext cx="508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5500" y="22225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5270500" y="2260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警示教育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4946">
            <a:off x="4635514" y="2914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4635500" y="3048000"/>
            <a:ext cx="292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剖析典型事故案例，展示违规操作的严重后果，以直观的视觉和数据敲响警钟，强化全员对安全风险的敬畏之心。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001000" y="2032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8001000" y="2032000"/>
            <a:ext cx="508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55000" y="22225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8890000" y="2260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全员培训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14946">
            <a:off x="8255014" y="2914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8255000" y="3048000"/>
            <a:ext cx="292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开展分层次、分岗位的安全技能培训，普及安全法规与防护知识，确保每位员工熟练掌握岗位安全操作规范。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62000" y="4445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762000" y="4445000"/>
            <a:ext cx="508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4635500"/>
            <a:ext cx="457200" cy="4572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1651000" y="4673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应急演练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14946">
            <a:off x="1016014" y="532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1016000" y="5461000"/>
            <a:ext cx="292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常态化组织火灾、泄漏、事故救援等实战演练，让员工熟悉应急处置流程，提升突发状况下的快速反应和自救能力。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4381500" y="4445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4381500" y="4445000"/>
            <a:ext cx="508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35500" y="4635500"/>
            <a:ext cx="457200" cy="4572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5270500" y="4673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安全文化建设</a:t>
            </a:r>
            <a:endParaRPr lang="en-US" sz="1100"/>
          </a:p>
        </p:txBody>
      </p:sp>
      <p:cxnSp>
        <p:nvCxnSpPr>
          <p:cNvPr id="33" name="Connector 33"/>
          <p:cNvCxnSpPr/>
          <p:nvPr/>
        </p:nvCxnSpPr>
        <p:spPr>
          <a:xfrm rot="-14946">
            <a:off x="4635514" y="532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4" name="AutoShape 34"/>
          <p:cNvSpPr/>
          <p:nvPr/>
        </p:nvSpPr>
        <p:spPr>
          <a:xfrm>
            <a:off x="4635500" y="5461000"/>
            <a:ext cx="292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通过标语、宣传栏、知识竞赛等多种形式，营造“人人讲安全、事事为安全、时时想安全”的浓厚文化氛围。</a:t>
            </a:r>
            <a:endParaRPr lang="en-US" sz="1100"/>
          </a:p>
        </p:txBody>
      </p:sp>
      <p:sp>
        <p:nvSpPr>
          <p:cNvPr id="35" name="AutoShape 35"/>
          <p:cNvSpPr/>
          <p:nvPr/>
        </p:nvSpPr>
        <p:spPr>
          <a:xfrm>
            <a:off x="8001000" y="4445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6" name="AutoShape 36"/>
          <p:cNvSpPr/>
          <p:nvPr/>
        </p:nvSpPr>
        <p:spPr>
          <a:xfrm>
            <a:off x="8001000" y="4445000"/>
            <a:ext cx="508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7" name="Picture 3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55000" y="4635500"/>
            <a:ext cx="457200" cy="457200"/>
          </a:xfrm>
          <a:prstGeom prst="rect">
            <a:avLst/>
          </a:prstGeom>
        </p:spPr>
      </p:pic>
      <p:sp>
        <p:nvSpPr>
          <p:cNvPr id="38" name="AutoShape 38"/>
          <p:cNvSpPr/>
          <p:nvPr/>
        </p:nvSpPr>
        <p:spPr>
          <a:xfrm>
            <a:off x="8890000" y="4673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 激励机制建设</a:t>
            </a:r>
            <a:endParaRPr lang="en-US" sz="1100"/>
          </a:p>
        </p:txBody>
      </p:sp>
      <p:cxnSp>
        <p:nvCxnSpPr>
          <p:cNvPr id="39" name="Connector 39"/>
          <p:cNvCxnSpPr/>
          <p:nvPr/>
        </p:nvCxnSpPr>
        <p:spPr>
          <a:xfrm rot="-14946">
            <a:off x="8255014" y="5327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0" name="AutoShape 40"/>
          <p:cNvSpPr/>
          <p:nvPr/>
        </p:nvSpPr>
        <p:spPr>
          <a:xfrm>
            <a:off x="8255000" y="5461000"/>
            <a:ext cx="292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建立事故隐患报告与安全建议奖励制度，鼓励全员主动排查风险、上报隐患，形成全员参与的安全治理闭环。</a:t>
            </a:r>
            <a:endParaRPr lang="en-US" sz="110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六大举措①领导带头——把安全刻进企业DNA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5880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1905000"/>
            <a:ext cx="762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1016000" y="20320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核心原则：落实第一责任人制度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2603500"/>
            <a:ext cx="508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企业主要负责人是有限空间作业安全第一责任人，必须对本单位有限空间作业安全全面负责，从源头把控安全方向，筑牢责任根基。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810000"/>
            <a:ext cx="27305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40005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97000" y="3962400"/>
            <a:ext cx="196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亲自参会部署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8582">
            <a:off x="952517" y="45656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952500" y="4762500"/>
            <a:ext cx="234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定期主持召开安全生产专题会议，研究解决有限空间作业中存在的重大安全问题，部署阶段性安全重点工作。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3683000" y="3810000"/>
            <a:ext cx="27305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73500" y="4000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4318000" y="3962400"/>
            <a:ext cx="196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带队排查隐患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8582">
            <a:off x="3873517" y="45656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3873500" y="4762500"/>
            <a:ext cx="234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深入生产一线，带头开展有限空间作业安全检查，对排查出的隐患紧盯不放，督促落实整改闭环，不留安全死角。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5389257">
            <a:off x="4953000" y="4057660"/>
            <a:ext cx="406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" name="Picture 20"/>
          <p:cNvPicPr>
            <a:picLocks noChangeAspect="1"/>
          </p:cNvPicPr>
          <p:nvPr/>
        </p:nvPicPr>
        <p:blipFill>
          <a:blip r:embed="rId6"/>
          <a:srcRect t="2024" b="2024"/>
          <a:stretch>
            <a:fillRect/>
          </a:stretch>
        </p:blipFill>
        <p:spPr>
          <a:xfrm>
            <a:off x="7366000" y="2032000"/>
            <a:ext cx="4064000" cy="2921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1" name="AutoShape 21"/>
          <p:cNvSpPr/>
          <p:nvPr/>
        </p:nvSpPr>
        <p:spPr>
          <a:xfrm>
            <a:off x="7366000" y="5207000"/>
            <a:ext cx="40640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56500" y="53975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8001000" y="5359400"/>
            <a:ext cx="3302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严格审批高风险作业票，亲自参与应急演练，以“时时放心不下”的责任感，推动安全责任落实到每个环节、每个岗位。</a:t>
            </a:r>
            <a:endParaRPr lang="en-US" sz="110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举措②警示教育——事故案例是最好的教材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106680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222500"/>
            <a:ext cx="762000" cy="762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2032000" y="2159000"/>
            <a:ext cx="901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核心理念：“看一次事故视频 = 读十次安全制度”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通过直观的视觉冲击替代枯燥的文字说教，让员工直面违规操作的严重后果，将安全意识深植于心，实现从“要我安全”到“我要安全”的思想转变。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762000" y="4064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762000" y="4064000"/>
            <a:ext cx="3429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4318000"/>
            <a:ext cx="508000" cy="508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778000" y="4318000"/>
            <a:ext cx="222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组织观看警示片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946">
            <a:off x="1016014" y="5073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952500" y="52070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定期组织全员观看行业真实事故警示教育片，用血淋淋的事实敲响安全警钟，筑牢思想防线。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381500" y="4064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4381500" y="4064000"/>
            <a:ext cx="3429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35500" y="4318000"/>
            <a:ext cx="508000" cy="508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5397500" y="4318000"/>
            <a:ext cx="222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深度剖析典型案例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4946">
            <a:off x="4635514" y="5073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4572000" y="52070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邀请安全专家和一线骨干，从直接原因到深层根源，层层剖析事故成因，总结经验教训，规避同类风险。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001000" y="4064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8001000" y="4064000"/>
            <a:ext cx="3429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55000" y="4318000"/>
            <a:ext cx="508000" cy="5080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9017000" y="4318000"/>
            <a:ext cx="222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编制案例警示教材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-14946">
            <a:off x="8255014" y="50736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8191500" y="52070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将典型事故案例系统化整理，编制成通俗易懂的内部教材，作为新员工培训和日常学习的核心资料。</a:t>
            </a:r>
            <a:endParaRPr lang="en-US" sz="110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举措③常态化培训与考核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3429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3429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1336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20955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严格执行培训频率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4323">
            <a:off x="952513" y="2660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952500" y="28575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落实“每年至少一次”的刚性要求，定期组织全员有限空间专题培训，确保相关人员及时更新知识储备，筑牢安全意识根基。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81500" y="1905000"/>
            <a:ext cx="3429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4381500" y="1905000"/>
            <a:ext cx="3429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21336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016500" y="20955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覆盖五大核心维度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4323">
            <a:off x="4572013" y="2660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4572000" y="28575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系统涵盖法规标准解读、典型事故案例复盘、现场风险防控、安全装备实操及应急处置流程，全方位提升从业人员专业能力。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01000" y="1905000"/>
            <a:ext cx="3429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8001000" y="1905000"/>
            <a:ext cx="3429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1500" y="2133600"/>
            <a:ext cx="355600" cy="3556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8636000" y="20955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“零容忍”考核红线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14323">
            <a:off x="8191513" y="2660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8191500" y="28575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坚持考核结果“一票否决”制，凡考核不合格人员，一律严禁上岗作业，从人员资质源头杜绝安全隐患，保障作业安全。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4699000"/>
            <a:ext cx="10668000" cy="1524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1016000" y="4889500"/>
            <a:ext cx="20320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1079500" y="5016500"/>
            <a:ext cx="190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考核不合格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严禁上岗，立即启动重新培训程序，确保能力达标。</a:t>
            </a:r>
          </a:p>
        </p:txBody>
      </p:sp>
      <p:cxnSp>
        <p:nvCxnSpPr>
          <p:cNvPr id="25" name="Connector 25"/>
          <p:cNvCxnSpPr/>
          <p:nvPr/>
        </p:nvCxnSpPr>
        <p:spPr>
          <a:xfrm rot="-114549">
            <a:off x="3238606" y="5454650"/>
            <a:ext cx="38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FFFF">
                <a:alpha val="50000"/>
              </a:srgbClr>
            </a:solidFill>
            <a:prstDash val="solid"/>
            <a:round/>
            <a:headEnd type="none" w="lg" len="lg"/>
            <a:tailEnd type="arrow" w="sm" len="sm"/>
          </a:ln>
        </p:spPr>
      </p:cxnSp>
      <p:sp>
        <p:nvSpPr>
          <p:cNvPr id="26" name="AutoShape 26"/>
          <p:cNvSpPr/>
          <p:nvPr/>
        </p:nvSpPr>
        <p:spPr>
          <a:xfrm>
            <a:off x="3810000" y="4889500"/>
            <a:ext cx="2032000" cy="1143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7" name="AutoShape 27"/>
          <p:cNvSpPr/>
          <p:nvPr/>
        </p:nvSpPr>
        <p:spPr>
          <a:xfrm>
            <a:off x="3873500" y="5016500"/>
            <a:ext cx="190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强制回炉补训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针对薄弱环节开展专项强化培训，补齐知识与技能短板。</a:t>
            </a:r>
          </a:p>
        </p:txBody>
      </p:sp>
      <p:cxnSp>
        <p:nvCxnSpPr>
          <p:cNvPr id="28" name="Connector 28"/>
          <p:cNvCxnSpPr/>
          <p:nvPr/>
        </p:nvCxnSpPr>
        <p:spPr>
          <a:xfrm rot="-114549">
            <a:off x="6032606" y="5454650"/>
            <a:ext cx="38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FFFF">
                <a:alpha val="50000"/>
              </a:srgbClr>
            </a:solidFill>
            <a:prstDash val="solid"/>
            <a:round/>
            <a:headEnd type="none" w="lg" len="lg"/>
            <a:tailEnd type="arrow" w="sm" len="sm"/>
          </a:ln>
        </p:spPr>
      </p:cxnSp>
      <p:sp>
        <p:nvSpPr>
          <p:cNvPr id="29" name="AutoShape 29"/>
          <p:cNvSpPr/>
          <p:nvPr/>
        </p:nvSpPr>
        <p:spPr>
          <a:xfrm>
            <a:off x="6604000" y="4889500"/>
            <a:ext cx="2032000" cy="1143000"/>
          </a:xfrm>
          <a:prstGeom prst="roundRect">
            <a:avLst>
              <a:gd name="adj" fmla="val 0"/>
            </a:avLst>
          </a:prstGeom>
          <a:solidFill>
            <a:srgbClr val="FFD700">
              <a:alpha val="15000"/>
            </a:srgbClr>
          </a:solidFill>
          <a:ln w="12700" cap="flat" cmpd="sng">
            <a:solidFill>
              <a:srgbClr val="FFD700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6667500" y="5016500"/>
            <a:ext cx="190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考核合格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通过理论与实操双重考核，确认具备安全作业能力。</a:t>
            </a:r>
          </a:p>
        </p:txBody>
      </p:sp>
      <p:cxnSp>
        <p:nvCxnSpPr>
          <p:cNvPr id="31" name="Connector 31"/>
          <p:cNvCxnSpPr/>
          <p:nvPr/>
        </p:nvCxnSpPr>
        <p:spPr>
          <a:xfrm rot="-114549">
            <a:off x="8826606" y="5454650"/>
            <a:ext cx="38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FFFF">
                <a:alpha val="50000"/>
              </a:srgbClr>
            </a:solidFill>
            <a:prstDash val="solid"/>
            <a:round/>
            <a:headEnd type="none" w="lg" len="lg"/>
            <a:tailEnd type="arrow" w="sm" len="sm"/>
          </a:ln>
        </p:spPr>
      </p:cxnSp>
      <p:sp>
        <p:nvSpPr>
          <p:cNvPr id="32" name="AutoShape 32"/>
          <p:cNvSpPr/>
          <p:nvPr/>
        </p:nvSpPr>
        <p:spPr>
          <a:xfrm>
            <a:off x="9398000" y="4889500"/>
            <a:ext cx="1905000" cy="1143000"/>
          </a:xfrm>
          <a:prstGeom prst="roundRect">
            <a:avLst>
              <a:gd name="adj" fmla="val 0"/>
            </a:avLst>
          </a:prstGeom>
          <a:solidFill>
            <a:srgbClr val="2E8B57">
              <a:alpha val="15000"/>
            </a:srgbClr>
          </a:solidFill>
          <a:ln w="12700" cap="flat" cmpd="sng">
            <a:solidFill>
              <a:srgbClr val="2E8B57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3" name="AutoShape 33"/>
          <p:cNvSpPr/>
          <p:nvPr/>
        </p:nvSpPr>
        <p:spPr>
          <a:xfrm>
            <a:off x="9461500" y="5016500"/>
            <a:ext cx="177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持证上岗作业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登记备案考核结果，颁发合格证明，方可正式上岗。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举措④应急演练——练为战，不为看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55880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762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2006600"/>
            <a:ext cx="508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演练核心要求：模拟真实，拒绝表演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摒弃“演戏式”演练，以真实事故场景为蓝本，设置突发险情与复杂干扰项，让员工沉浸式体验应急处置全过程，确保演练贴近实战、直击痛点。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762000" y="3429000"/>
            <a:ext cx="55880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762000" y="3429000"/>
            <a:ext cx="76200" cy="1206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1016000" y="3530600"/>
            <a:ext cx="508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执行硬性标准：半年一演练，常态化推进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严格落实“每半年至少一次”的演练频率，覆盖全员岗位，重点检验预案的可行性与人员的实操能力，将应急意识融入日常工作的每一个环节。</a:t>
            </a:r>
          </a:p>
        </p:txBody>
      </p:sp>
      <p:cxnSp>
        <p:nvCxnSpPr>
          <p:cNvPr id="10" name="Connector 10"/>
          <p:cNvCxnSpPr/>
          <p:nvPr/>
        </p:nvCxnSpPr>
        <p:spPr>
          <a:xfrm rot="-7813">
            <a:off x="762007" y="5073650"/>
            <a:ext cx="558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762000" y="5334000"/>
            <a:ext cx="1016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000" y="54356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762000" y="5842000"/>
            <a:ext cx="101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气体报警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1968500" y="5334000"/>
            <a:ext cx="1016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5500" y="54356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968500" y="5842000"/>
            <a:ext cx="101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险情发生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3175000" y="5334000"/>
            <a:ext cx="1016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02000" y="54356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3175000" y="5842000"/>
            <a:ext cx="101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紧急呼救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4254500" y="5334000"/>
            <a:ext cx="1016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81500" y="54356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4254500" y="5842000"/>
            <a:ext cx="101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专业救援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5334000" y="5334000"/>
            <a:ext cx="1016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61000" y="5435600"/>
            <a:ext cx="304800" cy="3048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5334000" y="5842000"/>
            <a:ext cx="101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现场急救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5389889">
            <a:off x="4699000" y="4057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7" name="Picture 27"/>
          <p:cNvPicPr>
            <a:picLocks noChangeAspect="1"/>
          </p:cNvPicPr>
          <p:nvPr/>
        </p:nvPicPr>
        <p:blipFill>
          <a:blip r:embed="rId9"/>
          <a:srcRect l="2610" r="2610"/>
          <a:stretch>
            <a:fillRect/>
          </a:stretch>
        </p:blipFill>
        <p:spPr>
          <a:xfrm>
            <a:off x="7112000" y="1905000"/>
            <a:ext cx="4318000" cy="2984500"/>
          </a:xfrm>
          <a:prstGeom prst="rect">
            <a:avLst/>
          </a:prstGeom>
          <a:noFill/>
          <a:ln w="254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</p:pic>
      <p:sp>
        <p:nvSpPr>
          <p:cNvPr id="28" name="AutoShape 28"/>
          <p:cNvSpPr/>
          <p:nvPr/>
        </p:nvSpPr>
        <p:spPr>
          <a:xfrm>
            <a:off x="7112000" y="5207000"/>
            <a:ext cx="4318000" cy="1016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9" name="AutoShape 29"/>
          <p:cNvSpPr/>
          <p:nvPr/>
        </p:nvSpPr>
        <p:spPr>
          <a:xfrm>
            <a:off x="7239000" y="5334000"/>
            <a:ext cx="406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图为消防应急疏散演练现场，全员按照既定流程快速集结、有序处置。演练全程对标实战，确保在真实事故发生时，队伍能拉得出、用得上、救得下。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事故案例二：厦门污水管“12·8”较大中毒窒息事故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18415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9685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930400"/>
            <a:ext cx="114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事发时间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89000" y="2476500"/>
            <a:ext cx="158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2025年12月8日，正值冬季作业高峰期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857500" y="1778000"/>
            <a:ext cx="18415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48000" y="19685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3492500" y="1930400"/>
            <a:ext cx="114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事发地点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2984500" y="2476500"/>
            <a:ext cx="158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福建厦门某污水集水井，属于有限空间作业环境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953000" y="1778000"/>
            <a:ext cx="1841500" cy="12700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43500" y="1968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5588000" y="1930400"/>
            <a:ext cx="114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事故后果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080000" y="2476500"/>
            <a:ext cx="158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造成4人死亡，系盲目施救导致伤亡扩大的典型案例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3556000"/>
            <a:ext cx="6032500" cy="1079500"/>
          </a:xfrm>
          <a:prstGeom prst="roundRect">
            <a:avLst>
              <a:gd name="adj" fmla="val 0"/>
            </a:avLst>
          </a:prstGeom>
          <a:solidFill>
            <a:srgbClr val="CC0000">
              <a:alpha val="25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952500" y="3683000"/>
            <a:ext cx="5651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直接原因警示：</a:t>
            </a: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首名人员违章进入未辨识风险的污水井，随后3名工友在未采取任何防护措施的情况下，盲目下井施救，导致伤亡链条迅速扩大。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5080000"/>
            <a:ext cx="6032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889000" y="5207000"/>
            <a:ext cx="5778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张某仓未通风、未检测、无防护进入井内更换拦污栅，吸入硫化氢中毒。其余三人发现异常后，未佩戴防毒面具和安全绳，在短短几分钟内相继进入井内，最终4人均因中毒窒息并坠入污水中溺亡，教训极其惨痛。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5390316">
            <a:off x="4921250" y="4025909"/>
            <a:ext cx="450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1" name="Picture 21"/>
          <p:cNvPicPr>
            <a:picLocks noChangeAspect="1"/>
          </p:cNvPicPr>
          <p:nvPr/>
        </p:nvPicPr>
        <p:blipFill>
          <a:blip r:embed="rId7"/>
          <a:srcRect t="3439" b="3439"/>
          <a:stretch>
            <a:fillRect/>
          </a:stretch>
        </p:blipFill>
        <p:spPr>
          <a:xfrm>
            <a:off x="7429500" y="1778000"/>
            <a:ext cx="4000500" cy="2794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2" name="AutoShape 22"/>
          <p:cNvSpPr/>
          <p:nvPr/>
        </p:nvSpPr>
        <p:spPr>
          <a:xfrm>
            <a:off x="7429500" y="4826000"/>
            <a:ext cx="4000500" cy="14605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7556500" y="4953000"/>
            <a:ext cx="3746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现场警示：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污水井、化粪池等有限空间极易积聚高浓度有毒有害气体。作业前必须严格执行“先通风、再检测、后作业”的原则，严禁盲目施救，避免造成群死群伤事故。</a:t>
            </a:r>
            <a:endParaRPr lang="en-US" sz="110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举措⑤安全文化建设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5207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76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2200" y="22225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778000" y="21590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设置安全公示栏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9444">
            <a:off x="1092209" y="2787650"/>
            <a:ext cx="4622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92200" y="2984500"/>
            <a:ext cx="462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在办公区、生产现场等醒目位置设立安全公示栏，常态化发布安全法规、事故警示案例与安全工作动态，让安全信息触手可及，时刻敲响安全警钟。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223000" y="2032000"/>
            <a:ext cx="5207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6223000" y="2032000"/>
            <a:ext cx="76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3200" y="22225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239000" y="21590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开展“安全随手拍”活动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9444">
            <a:off x="6553209" y="2787650"/>
            <a:ext cx="4622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553200" y="2984500"/>
            <a:ext cx="462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发动全体职工利用手机拍摄身边的不安全行为、事故隐患和违章现象，上传至安全管理平台，以“影像化”监督倒逼安全行为规范，形成全员参与的监督网。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4318000"/>
            <a:ext cx="5207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762000" y="4318000"/>
            <a:ext cx="76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2200" y="45085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778000" y="44450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鼓励职工报告身边隐患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9444">
            <a:off x="1092209" y="5073650"/>
            <a:ext cx="4622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1092200" y="5207000"/>
            <a:ext cx="46228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建立畅通、便捷的隐患报告渠道，打消职工顾虑，鼓励大家主动发声，及时报告现场发现的各类安全隐患，将问题消灭在萌芽状态，筑牢第一道安全防线。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223000" y="4318000"/>
            <a:ext cx="5207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6223000" y="4318000"/>
            <a:ext cx="76200" cy="18415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53200" y="4508500"/>
            <a:ext cx="457200" cy="4572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239000" y="44450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建立隐患报告激励机制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9444">
            <a:off x="6553209" y="5073650"/>
            <a:ext cx="4622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6553200" y="5207000"/>
            <a:ext cx="46228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实行“隐患有价”制度，对报告隐患的职工给予物质和精神奖励，遵循“小隐患小奖，大隐患大奖”原则，激发全员参与安全管理的积极性，营造“人人都是安全员”的浓厚氛围。</a:t>
            </a:r>
            <a:endParaRPr lang="en-US" sz="110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举措⑥敬畏规则——让安全成为习惯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3378200" cy="3048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286000"/>
            <a:ext cx="3378200" cy="76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952500" y="2667000"/>
            <a:ext cx="29972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安全规程不是写在墙上的口号，而是用鲜血写成的</a:t>
            </a:r>
            <a:r>
              <a:rPr lang="en-US" sz="22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“保命符”</a:t>
            </a: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  <a:p>
            <a:pPr marL="0" indent="0" algn="l">
              <a:lnSpc>
                <a:spcPct val="133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每一条规章制度的背后，都有着惨痛的事故教训。无视规程，就是漠视生命，唯有将规程刻入心中，才能筑牢安全防线。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4406900" y="2286000"/>
            <a:ext cx="3378200" cy="3048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4406900" y="2286000"/>
            <a:ext cx="3378200" cy="76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4597400" y="2667000"/>
            <a:ext cx="29972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有限空间不是赌场，每次简化流程都是在</a:t>
            </a:r>
            <a:r>
              <a:rPr lang="en-US" sz="22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向死亡迈进</a:t>
            </a: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  <a:p>
            <a:pPr marL="0" indent="0" algn="l">
              <a:lnSpc>
                <a:spcPct val="133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有限空间作业环境复杂、风险隐蔽，任何一次的流程简化、步骤省略，都可能引发中毒、窒息等不可挽回的悲剧。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8051800" y="2286000"/>
            <a:ext cx="3378200" cy="3048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8051800" y="2286000"/>
            <a:ext cx="3378200" cy="762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8242300" y="2667000"/>
            <a:ext cx="29972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侥幸心理是</a:t>
            </a:r>
            <a:r>
              <a:rPr lang="en-US" sz="22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最致命的陷阱</a:t>
            </a: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  <a:p>
            <a:pPr marL="0" indent="0" algn="l">
              <a:lnSpc>
                <a:spcPct val="133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“以前这么干都没事”是事故发生前最常见的心态。安全没有“大概率”，只有“零事故”和“百分百事故”，摒弃侥幸，才能长久安全。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762000" y="5715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952500" y="5842000"/>
            <a:ext cx="1028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警示：安全无小事，违规即风险。把遵守规则内化为职业本能，让“我要安全”成为每个人的自觉行动。</a:t>
            </a:r>
            <a:endParaRPr lang="en-US" sz="110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1016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让隐患无处遁形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461000" y="2159000"/>
            <a:ext cx="1270000" cy="508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635000" y="2667000"/>
            <a:ext cx="1092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20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人人讲安全、个个会应急 —— </a:t>
            </a:r>
            <a:r>
              <a:rPr lang="zh-CN" altLang="en-US" sz="2000" b="1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排查整治风险</a:t>
            </a:r>
            <a:r>
              <a:rPr lang="en-US" sz="2000" b="1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隐患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937000"/>
            <a:ext cx="50800" cy="889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1016000" y="3937000"/>
            <a:ext cx="330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让每一处有限空间都有人管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明确安全责任主体，建立常态化监管机制，彻底杜绝监管盲区，确保每一个角落都在视线之内。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5354166">
            <a:off x="4006850" y="4470442"/>
            <a:ext cx="95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4737100" y="3937000"/>
            <a:ext cx="50800" cy="889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4991100" y="3937000"/>
            <a:ext cx="330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让每一次作业都有章可循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严格执行安全操作规程，规范作业审批流程，做到“不安全不作业”，用制度保障作业全过程安全。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5354166">
            <a:off x="7727950" y="4470442"/>
            <a:ext cx="95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8458200" y="3937000"/>
            <a:ext cx="50800" cy="889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8712200" y="3937000"/>
            <a:ext cx="30988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让每一位工友平安回家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安全是对家庭最大的责任。无论任务多繁重，都要把生命安全放在首位，实现高高兴兴上班，平平安安回家。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3997">
            <a:off x="635004" y="5454650"/>
            <a:ext cx="1092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 t="8333" b="8333"/>
          <a:stretch>
            <a:fillRect/>
          </a:stretch>
        </p:blipFill>
        <p:spPr>
          <a:xfrm>
            <a:off x="635000" y="5651500"/>
            <a:ext cx="2032000" cy="952500"/>
          </a:xfrm>
          <a:prstGeom prst="rect">
            <a:avLst/>
          </a:prstGeom>
          <a:noFill/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3048000" y="5651500"/>
            <a:ext cx="850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安全无小事，责任大于天。让我们以“时时放心不下”的责任感，织密安全防护网，为每一位劳动者的平安保驾护航。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事故案例三：上海江南造船“9·4”氮气窒息事故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70000"/>
            <a:ext cx="106680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842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968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968500"/>
            <a:ext cx="508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关键要素：违规作业与环境失控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8185">
            <a:off x="952508" y="2406650"/>
            <a:ext cx="533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952500" y="2540000"/>
            <a:ext cx="546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2025年9月4日，上海崇明江南造船公司。班组长未办理审批手续，违规安排人员进入4号货舱，舱内因氮气泄漏致氧气浓度仅约8%，造成3人吸入氮气窒息死亡。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3683000"/>
            <a:ext cx="5842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38735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97000" y="3873500"/>
            <a:ext cx="508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直接原因：安全意识严重缺失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8185">
            <a:off x="952508" y="4311650"/>
            <a:ext cx="533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952500" y="4419600"/>
            <a:ext cx="546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惰化作业阀门未关严致氮气渗入非作业舱室，氧气浓度远低于19.5%的安全限值；管理人员漠视审批流程，盲目指挥，是事故发生的核心诱因。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5334000"/>
            <a:ext cx="5842000" cy="889000"/>
          </a:xfrm>
          <a:prstGeom prst="roundRect">
            <a:avLst>
              <a:gd name="adj" fmla="val 0"/>
            </a:avLst>
          </a:prstGeom>
          <a:solidFill>
            <a:srgbClr val="CC0000">
              <a:alpha val="20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952500" y="54610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3人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死亡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5314074">
            <a:off x="3302000" y="5772229"/>
            <a:ext cx="50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3746500" y="5461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578万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直接经济损失</a:t>
            </a:r>
            <a:endParaRPr lang="en-US" sz="1100"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rcRect l="3623" r="3623"/>
          <a:stretch>
            <a:fillRect/>
          </a:stretch>
        </p:blipFill>
        <p:spPr>
          <a:xfrm>
            <a:off x="7112000" y="2032000"/>
            <a:ext cx="4064000" cy="2921000"/>
          </a:xfrm>
          <a:prstGeom prst="rect">
            <a:avLst/>
          </a:prstGeom>
          <a:noFill/>
          <a:ln w="25400" cap="flat" cmpd="sng">
            <a:solidFill>
              <a:srgbClr val="FFFFFF">
                <a:alpha val="30000"/>
              </a:srgbClr>
            </a:solidFill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7112000" y="5207000"/>
            <a:ext cx="406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事故现场为造船厂密闭货舱，内部管道复杂，氮气无色无味且比空气略轻，一旦泄漏极易在封闭空间积聚，形成“隐形杀手”，人员进入后数分钟内即可昏迷死亡。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事故案例四：安徽鑫泰新材料“10·27”较大事故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70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842000" cy="1079500"/>
          </a:xfrm>
          <a:prstGeom prst="roundRect">
            <a:avLst>
              <a:gd name="adj" fmla="val 0"/>
            </a:avLst>
          </a:prstGeom>
          <a:solidFill>
            <a:srgbClr val="CC0000">
              <a:alpha val="15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032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2006600"/>
            <a:ext cx="4953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2025年10月27日 · 安徽池州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员工违规进入冷冻盐水箱吸入高浓度氮气晕倒，后续施救人员盲目施救，导致伤亡扩大，最终酿成悲剧。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302000"/>
            <a:ext cx="584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张某江违反受限空间作业安全管理规定，在未履行审批手续、未进行通风和气体检测、未佩戴呼吸防护装备的情况下，贸然进入冷冻盐水箱作业，吸入箱内高浓度氮气后迅速昏迷。现场人员缺乏应急处置常识，未采取任何防护措施盲目进入施救，造成事故后果进一步扩大。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7473">
            <a:off x="762007" y="4692650"/>
            <a:ext cx="584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762000" y="5080000"/>
            <a:ext cx="2794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9000" y="5207000"/>
            <a:ext cx="279400" cy="279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270000" y="5181600"/>
            <a:ext cx="215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直接原因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违章冒险作业，且现场人员缺乏基本应急能力，盲目施救造成次生事故。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810000" y="5080000"/>
            <a:ext cx="2794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37000" y="5207000"/>
            <a:ext cx="279400" cy="279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4318000" y="5181600"/>
            <a:ext cx="215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法律与生命代价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事故造成4人死亡，企业董事长等3名相关责任人被依法采取刑事强制措施。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5390177">
            <a:off x="4889500" y="4121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rcRect t="4166" b="4166"/>
          <a:stretch>
            <a:fillRect/>
          </a:stretch>
        </p:blipFill>
        <p:spPr>
          <a:xfrm>
            <a:off x="7366000" y="1905000"/>
            <a:ext cx="4064000" cy="2794000"/>
          </a:xfrm>
          <a:prstGeom prst="rect">
            <a:avLst/>
          </a:prstGeom>
          <a:noFill/>
          <a:ln w="25400" cap="flat" cmpd="sng">
            <a:solidFill>
              <a:srgbClr val="CC0000">
                <a:alpha val="70000"/>
              </a:srgbClr>
            </a:solidFill>
            <a:prstDash val="solid"/>
            <a:round/>
          </a:ln>
        </p:spPr>
      </p:pic>
      <p:sp>
        <p:nvSpPr>
          <p:cNvPr id="18" name="AutoShape 18"/>
          <p:cNvSpPr/>
          <p:nvPr/>
        </p:nvSpPr>
        <p:spPr>
          <a:xfrm>
            <a:off x="7366000" y="5080000"/>
            <a:ext cx="4064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事故现场警示：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受限空间作业风险隐蔽性强，高浓度氮气无色无味，极易造成人员窒息。必须严格执行“先通风、再检测、后作业”原则，严禁盲目施救。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6468</Words>
  <PresentationFormat>宽屏</PresentationFormat>
  <Paragraphs>1004</Paragraphs>
  <Slides>72</Slides>
  <Notes>72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72</vt:i4>
      </vt:variant>
    </vt:vector>
  </HeadingPairs>
  <TitlesOfParts>
    <vt:vector size="76" baseType="lpstr">
      <vt:lpstr>Noto Sans SC</vt:lpstr>
      <vt:lpstr>Arial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terms:created xsi:type="dcterms:W3CDTF">2026-06-04T11:01:37Z</dcterms:created>
  <dcterms:modified xsi:type="dcterms:W3CDTF">2026-09-12T04:19:00Z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{"Label":"1","ContentProducer":"001191110102MACQD9K64010000","ProduceID":"7647489897280687311","ReservedCode1":"","ContentPropagator":"","PropagateID":"","ReservedCode2":""}</vt:lpwstr>
  </property>
  <property fmtid="{D5CDD505-2E9C-101B-9397-08002B2CF9AE}" pid="3" name="KSOProductBuildVer">
    <vt:lpwstr>2052-12.1.0.26375</vt:lpwstr>
  </property>
  <property fmtid="{D5CDD505-2E9C-101B-9397-08002B2CF9AE}" pid="4" name="ICV">
    <vt:lpwstr>70539D2248A04B63AFA8348DB026F7BD_12</vt:lpwstr>
  </property>
</Properties>
</file>