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779" autoAdjust="0"/>
  </p:normalViewPr>
  <p:slideViewPr>
    <p:cSldViewPr snapToGrid="0" snapToObjects="1">
      <p:cViewPr varScale="1">
        <p:scale>
          <a:sx n="78" d="100"/>
          <a:sy n="78" d="100"/>
        </p:scale>
        <p:origin x="6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231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2F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93408"/>
            <a:ext cx="12191695" cy="164592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5" name="Text 3"/>
          <p:cNvSpPr/>
          <p:nvPr/>
        </p:nvSpPr>
        <p:spPr>
          <a:xfrm>
            <a:off x="1005840" y="13716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安 全 生 产 培 训 课 件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005840" y="1920240"/>
            <a:ext cx="10241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</a:t>
            </a:r>
            <a:r>
              <a:rPr lang="en-US" sz="30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  </a:t>
            </a:r>
            <a:r>
              <a:rPr lang="en-US" sz="4000" b="1" dirty="0">
                <a:solidFill>
                  <a:srgbClr val="FFFF0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节前 · 节假日 · 节后返岗复工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1005840" y="2971800"/>
            <a:ext cx="10058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安 全 知 识 培 训</a:t>
            </a:r>
            <a:endParaRPr lang="en-US" sz="4600" dirty="0"/>
          </a:p>
        </p:txBody>
      </p:sp>
      <p:sp>
        <p:nvSpPr>
          <p:cNvPr id="8" name="Shape 6"/>
          <p:cNvSpPr/>
          <p:nvPr/>
        </p:nvSpPr>
        <p:spPr>
          <a:xfrm>
            <a:off x="1024128" y="3977640"/>
            <a:ext cx="2926080" cy="54864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9" name="Text 7"/>
          <p:cNvSpPr/>
          <p:nvPr/>
        </p:nvSpPr>
        <p:spPr>
          <a:xfrm>
            <a:off x="1005840" y="416052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4F7F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筑牢安全防线  ·  平安过节  ·  有序复工  ·  从我做起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第一讲 · 节前安全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危化品与易燃易爆品管控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109728" cy="2377440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减量与退仓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危化品中间仓退供应商“空仓”处理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或减至最小使用量，降低风险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23864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371600"/>
            <a:ext cx="109728" cy="237744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2" name="Text 10"/>
          <p:cNvSpPr/>
          <p:nvPr/>
        </p:nvSpPr>
        <p:spPr>
          <a:xfrm>
            <a:off x="6498184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规范封存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8184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落实隔离、防潮、防静电措施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清空生产设备内残留物料，防泄漏变质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2920" y="4005072"/>
            <a:ext cx="109728" cy="237744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连续生产管控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春节不停工企业严控储存量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专人管理、定时巡检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223864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3864" y="4005072"/>
            <a:ext cx="109728" cy="2377440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0" name="Text 18"/>
          <p:cNvSpPr/>
          <p:nvPr/>
        </p:nvSpPr>
        <p:spPr>
          <a:xfrm>
            <a:off x="6498184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危险作业管控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98184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节前/节中原则不安排高危作业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确需进行须提级审批+全程监护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第一讲 · 节前安全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火灾防控“七条措施”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109728" cy="2377440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每日安全巡查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节前持续开展防火巡查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重点部位专人盯防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23864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371600"/>
            <a:ext cx="109728" cy="237744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2" name="Text 10"/>
          <p:cNvSpPr/>
          <p:nvPr/>
        </p:nvSpPr>
        <p:spPr>
          <a:xfrm>
            <a:off x="6498184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节前应急演练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8184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组织一次针对性应急演练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确保器材拿得出、人员逃得出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2920" y="4005072"/>
            <a:ext cx="109728" cy="237744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管控动火作业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严格执行动火审批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清理周边可燃物、配灭火器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223864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3864" y="4005072"/>
            <a:ext cx="109728" cy="2377440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0" name="Text 18"/>
          <p:cNvSpPr/>
          <p:nvPr/>
        </p:nvSpPr>
        <p:spPr>
          <a:xfrm>
            <a:off x="6498184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其余四条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98184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严管易燃易爆物品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严格用电安全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停工拉闸断电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深化警示教育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第一讲 · 节前安全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节前安全教育与员工关怀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109728" cy="2377440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全员教育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开展一次节前专题安全教育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明确节后复工时间、安全要求与注意事项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23864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371600"/>
            <a:ext cx="109728" cy="237744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2" name="Text 10"/>
          <p:cNvSpPr/>
          <p:nvPr/>
        </p:nvSpPr>
        <p:spPr>
          <a:xfrm>
            <a:off x="6498184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严禁“三违”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8184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过节期间思想易麻痹、管理易弱化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坚决杜绝违章指挥、违章作业、违反劳动纪律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2920" y="4005072"/>
            <a:ext cx="109728" cy="237744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情绪关注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关注员工思想波动与异常情绪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及时疏导关怀，防情绪波动引发事故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223864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3864" y="4005072"/>
            <a:ext cx="109728" cy="2377440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0" name="Text 18"/>
          <p:cNvSpPr/>
          <p:nvPr/>
        </p:nvSpPr>
        <p:spPr>
          <a:xfrm>
            <a:off x="6498184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值班纪律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98184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值班人员严禁饮酒、严禁脱岗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熟悉应急预案与处置流程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第一讲 · 节前安全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节前安全检查“闭环清单”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502920" y="1371600"/>
            <a:ext cx="1118585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i="1" dirty="0">
                <a:solidFill>
                  <a:srgbClr val="FF000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逐项确认、签字存档，做到“隐患不清零不停工”。</a:t>
            </a:r>
            <a:endParaRPr lang="en-US" sz="1450" b="1" dirty="0">
              <a:solidFill>
                <a:srgbClr val="FF0000"/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502920" y="1874520"/>
            <a:ext cx="11185855" cy="448056"/>
          </a:xfrm>
          <a:prstGeom prst="roundRect">
            <a:avLst>
              <a:gd name="adj" fmla="val 10204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02920" y="1874520"/>
            <a:ext cx="457200" cy="448056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9" name="Text 7"/>
          <p:cNvSpPr/>
          <p:nvPr/>
        </p:nvSpPr>
        <p:spPr>
          <a:xfrm>
            <a:off x="502920" y="1874520"/>
            <a:ext cx="457200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1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143000" y="1874520"/>
            <a:ext cx="10362895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已逐级切断非必要电源、气源、水源（消防及应急联动系统除外）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02920" y="2450592"/>
            <a:ext cx="11185855" cy="448056"/>
          </a:xfrm>
          <a:prstGeom prst="roundRect">
            <a:avLst>
              <a:gd name="adj" fmla="val 10204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02920" y="2450592"/>
            <a:ext cx="457200" cy="448056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13" name="Text 11"/>
          <p:cNvSpPr/>
          <p:nvPr/>
        </p:nvSpPr>
        <p:spPr>
          <a:xfrm>
            <a:off x="502920" y="2450592"/>
            <a:ext cx="457200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2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1143000" y="2450592"/>
            <a:ext cx="10362895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危化品已退仓/减至最小量并规范封存，残留物料已清空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502920" y="3026664"/>
            <a:ext cx="11185855" cy="448056"/>
          </a:xfrm>
          <a:prstGeom prst="roundRect">
            <a:avLst>
              <a:gd name="adj" fmla="val 10204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02920" y="3026664"/>
            <a:ext cx="457200" cy="448056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17" name="Text 15"/>
          <p:cNvSpPr/>
          <p:nvPr/>
        </p:nvSpPr>
        <p:spPr>
          <a:xfrm>
            <a:off x="502920" y="3026664"/>
            <a:ext cx="457200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3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1143000" y="3026664"/>
            <a:ext cx="10362895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设备设施故障已排除、停用设备已断电并悬挂“禁止使用”牌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502920" y="3602736"/>
            <a:ext cx="11185855" cy="448056"/>
          </a:xfrm>
          <a:prstGeom prst="roundRect">
            <a:avLst>
              <a:gd name="adj" fmla="val 10204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02920" y="3602736"/>
            <a:ext cx="457200" cy="448056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21" name="Text 19"/>
          <p:cNvSpPr/>
          <p:nvPr/>
        </p:nvSpPr>
        <p:spPr>
          <a:xfrm>
            <a:off x="502920" y="3602736"/>
            <a:ext cx="457200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4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1143000" y="3602736"/>
            <a:ext cx="10362895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消防通道、安全出口畅通，消防设施器材完好有效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502920" y="4178808"/>
            <a:ext cx="11185855" cy="448056"/>
          </a:xfrm>
          <a:prstGeom prst="roundRect">
            <a:avLst>
              <a:gd name="adj" fmla="val 10204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02920" y="4178808"/>
            <a:ext cx="457200" cy="448056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25" name="Text 23"/>
          <p:cNvSpPr/>
          <p:nvPr/>
        </p:nvSpPr>
        <p:spPr>
          <a:xfrm>
            <a:off x="502920" y="4178808"/>
            <a:ext cx="457200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5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1143000" y="4178808"/>
            <a:ext cx="10362895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危险作业已停止或已提级审批、落实全过程监护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502920" y="4754880"/>
            <a:ext cx="11185855" cy="448056"/>
          </a:xfrm>
          <a:prstGeom prst="roundRect">
            <a:avLst>
              <a:gd name="adj" fmla="val 10204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02920" y="4754880"/>
            <a:ext cx="457200" cy="448056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29" name="Text 27"/>
          <p:cNvSpPr/>
          <p:nvPr/>
        </p:nvSpPr>
        <p:spPr>
          <a:xfrm>
            <a:off x="502920" y="4754880"/>
            <a:ext cx="457200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6</a:t>
            </a:r>
            <a:endParaRPr lang="en-US" sz="1700" dirty="0"/>
          </a:p>
        </p:txBody>
      </p:sp>
      <p:sp>
        <p:nvSpPr>
          <p:cNvPr id="30" name="Text 28"/>
          <p:cNvSpPr/>
          <p:nvPr/>
        </p:nvSpPr>
        <p:spPr>
          <a:xfrm>
            <a:off x="1143000" y="4754880"/>
            <a:ext cx="10362895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已开展全员节前安全教育，员工知悉节后复工要求</a:t>
            </a:r>
            <a:endParaRPr lang="en-US" sz="1500" dirty="0"/>
          </a:p>
        </p:txBody>
      </p:sp>
      <p:sp>
        <p:nvSpPr>
          <p:cNvPr id="31" name="Shape 29"/>
          <p:cNvSpPr/>
          <p:nvPr/>
        </p:nvSpPr>
        <p:spPr>
          <a:xfrm>
            <a:off x="502920" y="5330952"/>
            <a:ext cx="11185855" cy="448056"/>
          </a:xfrm>
          <a:prstGeom prst="roundRect">
            <a:avLst>
              <a:gd name="adj" fmla="val 10204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02920" y="5330952"/>
            <a:ext cx="457200" cy="448056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33" name="Text 31"/>
          <p:cNvSpPr/>
          <p:nvPr/>
        </p:nvSpPr>
        <p:spPr>
          <a:xfrm>
            <a:off x="502920" y="5330952"/>
            <a:ext cx="457200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7</a:t>
            </a:r>
            <a:endParaRPr lang="en-US" sz="1700" dirty="0"/>
          </a:p>
        </p:txBody>
      </p:sp>
      <p:sp>
        <p:nvSpPr>
          <p:cNvPr id="34" name="Text 32"/>
          <p:cNvSpPr/>
          <p:nvPr/>
        </p:nvSpPr>
        <p:spPr>
          <a:xfrm>
            <a:off x="1143000" y="5330952"/>
            <a:ext cx="10362895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24小时专人值班与领导带班已落实，应急联络畅通</a:t>
            </a:r>
            <a:endParaRPr lang="en-US" sz="1500" dirty="0"/>
          </a:p>
        </p:txBody>
      </p:sp>
      <p:sp>
        <p:nvSpPr>
          <p:cNvPr id="35" name="Shape 33"/>
          <p:cNvSpPr/>
          <p:nvPr/>
        </p:nvSpPr>
        <p:spPr>
          <a:xfrm>
            <a:off x="502920" y="5907024"/>
            <a:ext cx="11185855" cy="448056"/>
          </a:xfrm>
          <a:prstGeom prst="roundRect">
            <a:avLst>
              <a:gd name="adj" fmla="val 10204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502920" y="5907024"/>
            <a:ext cx="457200" cy="448056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37" name="Text 35"/>
          <p:cNvSpPr/>
          <p:nvPr/>
        </p:nvSpPr>
        <p:spPr>
          <a:xfrm>
            <a:off x="502920" y="5907024"/>
            <a:ext cx="457200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8</a:t>
            </a:r>
            <a:endParaRPr lang="en-US" sz="1700" dirty="0"/>
          </a:p>
        </p:txBody>
      </p:sp>
      <p:sp>
        <p:nvSpPr>
          <p:cNvPr id="38" name="Text 36"/>
          <p:cNvSpPr/>
          <p:nvPr/>
        </p:nvSpPr>
        <p:spPr>
          <a:xfrm>
            <a:off x="1143000" y="5907024"/>
            <a:ext cx="10362895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排查发现的隐患已整改闭环，检查记录齐全存档</a:t>
            </a:r>
            <a:endParaRPr lang="en-US" sz="1500" dirty="0"/>
          </a:p>
        </p:txBody>
      </p:sp>
      <p:sp>
        <p:nvSpPr>
          <p:cNvPr id="39" name="Shape 37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40" name="Text 38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E2F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711696"/>
            <a:ext cx="12191695" cy="146304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280160"/>
            <a:ext cx="548640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0" b="1" dirty="0">
                <a:solidFill>
                  <a:srgbClr val="1C4E73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02</a:t>
            </a:r>
            <a:endParaRPr lang="en-US" sz="15000" dirty="0"/>
          </a:p>
        </p:txBody>
      </p:sp>
      <p:sp>
        <p:nvSpPr>
          <p:cNvPr id="5" name="Shape 3"/>
          <p:cNvSpPr/>
          <p:nvPr/>
        </p:nvSpPr>
        <p:spPr>
          <a:xfrm>
            <a:off x="822960" y="4114800"/>
            <a:ext cx="1280160" cy="73152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4297680"/>
            <a:ext cx="10058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第二讲  节假日期间安全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822960" y="516636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F4F7F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居家 · 出行 · 消防 · 饮食 · 防骗 · 值班值守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9" name="Text 7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第二讲 · 节假日安全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节假日出行交通安全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109728" cy="2377440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自驾出行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出行前检查制动、轮胎、灯光、油路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全程系好安全带，不超速、不超员、不疲劳、不酒驾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提前看天气路况，错峰出行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23864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371600"/>
            <a:ext cx="109728" cy="237744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2" name="Text 10"/>
          <p:cNvSpPr/>
          <p:nvPr/>
        </p:nvSpPr>
        <p:spPr>
          <a:xfrm>
            <a:off x="6498184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骑乘两轮车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8184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骑乘电动车、摩托车必戴安全头盔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不闯红灯、不逆行、不占道行驶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2920" y="4005072"/>
            <a:ext cx="109728" cy="237744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公共交通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选择正规营运车辆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不携带易燃易爆、危险化学品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保管好随身财物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223864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3864" y="4005072"/>
            <a:ext cx="109728" cy="2377440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0" name="Text 18"/>
          <p:cNvSpPr/>
          <p:nvPr/>
        </p:nvSpPr>
        <p:spPr>
          <a:xfrm>
            <a:off x="6498184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行人安全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98184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走人行横道，“一停二看三通过”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远离大型车辆盲区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过街注意观察路况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第二讲 · 节假日安全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居家消防“三清三关”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109728" cy="2377440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三清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清走道、清阳台、清厨房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及时清理楼道、阳台易燃杂物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23864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371600"/>
            <a:ext cx="109728" cy="237744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2" name="Text 10"/>
          <p:cNvSpPr/>
          <p:nvPr/>
        </p:nvSpPr>
        <p:spPr>
          <a:xfrm>
            <a:off x="6498184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三关 / 四关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8184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离家前关火源、关气源、关电源、关门窗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官方提示：“三清四关”防家庭火灾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2920" y="4005072"/>
            <a:ext cx="109728" cy="237744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电动车安全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不进楼入户、不飞线充电、不违规改装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充电在室外，不长时间过充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223864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3864" y="4005072"/>
            <a:ext cx="109728" cy="2377440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0" name="Text 18"/>
          <p:cNvSpPr/>
          <p:nvPr/>
        </p:nvSpPr>
        <p:spPr>
          <a:xfrm>
            <a:off x="6498184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熟悉逃生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98184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留意安全出口与疏散通道位置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小火快逃，浓烟湿巾捂口鼻、弯腰低姿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不乘电梯，有序撤离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第二讲 · 节假日安全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燃气安全与防一氧化碳中毒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109728" cy="2377440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用后关阀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用毕关闭灶具开关、灶前阀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长时间外出关闭表前阀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23864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371600"/>
            <a:ext cx="109728" cy="237744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2" name="Text 10"/>
          <p:cNvSpPr/>
          <p:nvPr/>
        </p:nvSpPr>
        <p:spPr>
          <a:xfrm>
            <a:off x="6498184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泄漏处置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8184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迅速切断气源、开窗通风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严禁触动电器开关和使用明火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到室外拨打报修报警电话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2920" y="4005072"/>
            <a:ext cx="109728" cy="237744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防中毒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zh-CN" altLang="en-US" sz="150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使用燃气的房间</a:t>
            </a:r>
            <a:r>
              <a:rPr lang="en-US" sz="150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保持通风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严防一氧化碳中毒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223864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3864" y="4005072"/>
            <a:ext cx="109728" cy="2377440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0" name="Text 18"/>
          <p:cNvSpPr/>
          <p:nvPr/>
        </p:nvSpPr>
        <p:spPr>
          <a:xfrm>
            <a:off x="6498184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定期检查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98184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定期检查软管、阀门、燃具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及时更换老化、超期部件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第二讲 · 节假日安全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居家用电安全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109728" cy="2377440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不超负荷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不超负荷用电、不私拉乱接电线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大功率电器分路使用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23864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371600"/>
            <a:ext cx="109728" cy="237744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2" name="Text 10"/>
          <p:cNvSpPr/>
          <p:nvPr/>
        </p:nvSpPr>
        <p:spPr>
          <a:xfrm>
            <a:off x="6498184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人离断电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8184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离家前关闭电源、拔掉不必要插头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防漏电、火灾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2920" y="4005072"/>
            <a:ext cx="109728" cy="237744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zh-CN" altLang="en-US" b="1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厨房</a:t>
            </a:r>
            <a:r>
              <a:rPr lang="en-US" sz="1800" b="1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安全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zh-CN" altLang="en-US" sz="150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燃气、电器周边远离易燃物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厨房用火不离人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223864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3864" y="4005072"/>
            <a:ext cx="109728" cy="2377440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0" name="Text 18"/>
          <p:cNvSpPr/>
          <p:nvPr/>
        </p:nvSpPr>
        <p:spPr>
          <a:xfrm>
            <a:off x="6498184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儿童防护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98184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教育孩子不玩火、不触碰电源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不卧床吸烟，烟头熄灭再丢弃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第二讲 · 节假日安全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节日聚餐与饮食安全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109728" cy="2377440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理性饮酒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适量饮酒，不劝酒、不酗酒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酒后绝不驾车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23864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371600"/>
            <a:ext cx="109728" cy="237744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2" name="Text 10"/>
          <p:cNvSpPr/>
          <p:nvPr/>
        </p:nvSpPr>
        <p:spPr>
          <a:xfrm>
            <a:off x="6498184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食品安全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8184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不食过期、变质、不洁食物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生熟分开，避免食物中毒与肠胃疾病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2920" y="4005072"/>
            <a:ext cx="109728" cy="237744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聚餐用气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家庭聚餐用气频次高，用毕关阀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防燃气泄漏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223864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3864" y="4005072"/>
            <a:ext cx="109728" cy="2377440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0" name="Text 18"/>
          <p:cNvSpPr/>
          <p:nvPr/>
        </p:nvSpPr>
        <p:spPr>
          <a:xfrm>
            <a:off x="6498184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应急处置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98184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了解噎食、醉酒、过敏等急救常识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牢记120，遇险及时呼救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2743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目 录  /  CONTENTS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11480" y="566928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本次培训三大板块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02920" y="1554480"/>
            <a:ext cx="11185855" cy="140208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554480"/>
            <a:ext cx="128016" cy="1402080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554480"/>
            <a:ext cx="1463040" cy="1402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01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2331720" y="173736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节前安全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2331720" y="2267712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停工停产 · 隐患排查 · 安全教育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02920" y="3230880"/>
            <a:ext cx="11185855" cy="140208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02920" y="3230880"/>
            <a:ext cx="128016" cy="140208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3230880"/>
            <a:ext cx="1463040" cy="1402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02</a:t>
            </a:r>
            <a:endParaRPr lang="en-US" sz="4000" dirty="0"/>
          </a:p>
        </p:txBody>
      </p:sp>
      <p:sp>
        <p:nvSpPr>
          <p:cNvPr id="14" name="Text 12"/>
          <p:cNvSpPr/>
          <p:nvPr/>
        </p:nvSpPr>
        <p:spPr>
          <a:xfrm>
            <a:off x="2331720" y="341376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节假日期间安全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2331720" y="3944112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居家 · 出行 · 消防 · 值班值守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02920" y="4907280"/>
            <a:ext cx="11185855" cy="140208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02920" y="4907280"/>
            <a:ext cx="128016" cy="140208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8" name="Text 16"/>
          <p:cNvSpPr/>
          <p:nvPr/>
        </p:nvSpPr>
        <p:spPr>
          <a:xfrm>
            <a:off x="777240" y="4907280"/>
            <a:ext cx="1463040" cy="1402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03</a:t>
            </a:r>
            <a:endParaRPr lang="en-US" sz="4000" dirty="0"/>
          </a:p>
        </p:txBody>
      </p:sp>
      <p:sp>
        <p:nvSpPr>
          <p:cNvPr id="19" name="Text 17"/>
          <p:cNvSpPr/>
          <p:nvPr/>
        </p:nvSpPr>
        <p:spPr>
          <a:xfrm>
            <a:off x="2331720" y="509016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节后返岗复工安全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2331720" y="5620512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收心 · 设备排查 · 高危作业 · 复产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02920" y="6400800"/>
            <a:ext cx="1118585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附：2026年节前 / 节后典型事故案例警示贯穿全程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第二讲 · 节假日安全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烟花爆竹安全（以案为鉴）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109728" cy="2377440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正规购买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到正规零售点，查看类别与流向登记标签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拒绝“三无”产品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23864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371600"/>
            <a:ext cx="109728" cy="237744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2" name="Text 10"/>
          <p:cNvSpPr/>
          <p:nvPr/>
        </p:nvSpPr>
        <p:spPr>
          <a:xfrm>
            <a:off x="6498184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遵守规定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8184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严守禁售禁放规定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不买、不存、不放非法产品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2920" y="4005072"/>
            <a:ext cx="109728" cy="237744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安全燃放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认真阅读燃放说明，小心操作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远离人群、火源；个人勿放专业类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223864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3864" y="4005072"/>
            <a:ext cx="109728" cy="2377440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0" name="Text 18"/>
          <p:cNvSpPr/>
          <p:nvPr/>
        </p:nvSpPr>
        <p:spPr>
          <a:xfrm>
            <a:off x="6498184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适量存放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98184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家中不大量、长期存放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远离火源、热源存放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第二讲 · 节假日安全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防范电信网络诈骗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109728" cy="2377440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不轻信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不点陌生链接、不信中奖信息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不扫来历不明的二维码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23864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371600"/>
            <a:ext cx="109728" cy="237744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2" name="Text 10"/>
          <p:cNvSpPr/>
          <p:nvPr/>
        </p:nvSpPr>
        <p:spPr>
          <a:xfrm>
            <a:off x="6498184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不透露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8184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不泄露身份证、银行卡密码、验证码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不向他人提供账户信息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2920" y="4005072"/>
            <a:ext cx="109728" cy="237744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不转账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不向陌生账户转账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遇“客服”“公检法”来电多方核实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223864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3864" y="4005072"/>
            <a:ext cx="109728" cy="2377440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0" name="Text 18"/>
          <p:cNvSpPr/>
          <p:nvPr/>
        </p:nvSpPr>
        <p:spPr>
          <a:xfrm>
            <a:off x="6498184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守好钱袋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98184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购票、红包、返利类骗局高发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理性对待，遇疑即停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第二讲 · 节假日安全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防溺水与未成年人看护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109728" cy="2377440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家长看护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履行监护责任，看护好孩子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不让孩子脱离视线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23864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371600"/>
            <a:ext cx="109728" cy="237744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2" name="Text 10"/>
          <p:cNvSpPr/>
          <p:nvPr/>
        </p:nvSpPr>
        <p:spPr>
          <a:xfrm>
            <a:off x="6498184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远离水域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8184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不私自到河道、水库、池塘、工地积水区玩耍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严禁野泳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2920" y="4005072"/>
            <a:ext cx="109728" cy="237744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智慧施救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遇溺水不盲目下水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呼救+抛绳/浮具+拨120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223864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3864" y="4005072"/>
            <a:ext cx="109728" cy="2377440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0" name="Text 18"/>
          <p:cNvSpPr/>
          <p:nvPr/>
        </p:nvSpPr>
        <p:spPr>
          <a:xfrm>
            <a:off x="6498184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景区安全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98184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涉水景区遵从警示标识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不进未开发、缺乏保障的水域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20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第二讲 · 节假日安全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节假日值班值守要求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109728" cy="2377440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24小时值班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专人轮班+领导带班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值班人员熟悉工艺、风险点与预案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23864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371600"/>
            <a:ext cx="109728" cy="237744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2" name="Text 10"/>
          <p:cNvSpPr/>
          <p:nvPr/>
        </p:nvSpPr>
        <p:spPr>
          <a:xfrm>
            <a:off x="6498184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严禁脱岗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8184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不迟到早退、不脱岗顶岗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严禁饮酒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2920" y="4005072"/>
            <a:ext cx="109728" cy="237744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定时巡检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危化库、配电室、监控室等重点部位定期巡查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做好值班记录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223864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3864" y="4005072"/>
            <a:ext cx="109728" cy="2377440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0" name="Text 18"/>
          <p:cNvSpPr/>
          <p:nvPr/>
        </p:nvSpPr>
        <p:spPr>
          <a:xfrm>
            <a:off x="6498184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应急响应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98184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预案完善、物资充足完好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遇突发科学处置、及时上报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21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第二讲 · 节假日安全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应急电话与避险常识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109728" cy="2377440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三急电话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110报警 / 119火警 / 120急救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说清地点、险情、联系方式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23864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371600"/>
            <a:ext cx="109728" cy="237744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2" name="Text 10"/>
          <p:cNvSpPr/>
          <p:nvPr/>
        </p:nvSpPr>
        <p:spPr>
          <a:xfrm>
            <a:off x="6498184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火灾避险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8184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湿巾捂口鼻、弯腰低姿撤离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走楼梯，不乘电梯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2920" y="4005072"/>
            <a:ext cx="109728" cy="237744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触电急救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先断电源再施救，不用手直接拉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用绝缘物挑开电线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223864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3864" y="4005072"/>
            <a:ext cx="109728" cy="2377440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0" name="Text 18"/>
          <p:cNvSpPr/>
          <p:nvPr/>
        </p:nvSpPr>
        <p:spPr>
          <a:xfrm>
            <a:off x="6498184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通讯畅通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98184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假期保持通讯畅通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发生安全事件第一时间报告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22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E2F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711696"/>
            <a:ext cx="12191695" cy="146304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280160"/>
            <a:ext cx="548640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0" b="1" dirty="0">
                <a:solidFill>
                  <a:srgbClr val="1C4E73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03</a:t>
            </a:r>
            <a:endParaRPr lang="en-US" sz="15000" dirty="0"/>
          </a:p>
        </p:txBody>
      </p:sp>
      <p:sp>
        <p:nvSpPr>
          <p:cNvPr id="5" name="Shape 3"/>
          <p:cNvSpPr/>
          <p:nvPr/>
        </p:nvSpPr>
        <p:spPr>
          <a:xfrm>
            <a:off x="822960" y="4114800"/>
            <a:ext cx="1280160" cy="73152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4297680"/>
            <a:ext cx="10058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第三讲  节后返岗复工安全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822960" y="516636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F4F7F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收心 · 设备排查 · 高危作业 · 有序复产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9" name="Text 7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23</a:t>
            </a:r>
            <a:endParaRPr lang="en-US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第三讲 · 节后复工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节后复工为何事故易发高发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109728" cy="2377440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节后综合征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身心疲惫、精力不集中、思想麻痹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易违章操作，是事故首位诱因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23864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371600"/>
            <a:ext cx="109728" cy="237744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2" name="Text 10"/>
          <p:cNvSpPr/>
          <p:nvPr/>
        </p:nvSpPr>
        <p:spPr>
          <a:xfrm>
            <a:off x="6498184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设备休眠期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8184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停机久，设备锈蚀、松动、性能下降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不检修复运即成隐患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2920" y="4005072"/>
            <a:ext cx="109728" cy="237744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人员变更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缺岗、顶岗，“四不知”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（职责/风险/规程/应急）易出事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223864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3864" y="4005072"/>
            <a:ext cx="109728" cy="2377440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0" name="Text 18"/>
          <p:cNvSpPr/>
          <p:nvPr/>
        </p:nvSpPr>
        <p:spPr>
          <a:xfrm>
            <a:off x="6498184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超强度作业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98184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赶订单、抢进度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超能力、超强度、超定员违法生产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24</a:t>
            </a:r>
            <a:endParaRPr lang="en-US" sz="1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第三讲 · 节后复工 · 事故警示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2026节后复工火灾案例警示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280160"/>
            <a:ext cx="11185855" cy="2286000"/>
          </a:xfrm>
          <a:prstGeom prst="roundRect">
            <a:avLst>
              <a:gd name="adj" fmla="val 3200"/>
            </a:avLst>
          </a:prstGeom>
          <a:solidFill>
            <a:srgbClr val="FBE9EC"/>
          </a:solidFill>
          <a:ln w="19050">
            <a:solidFill>
              <a:srgbClr val="C8102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280160"/>
            <a:ext cx="109728" cy="228600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8" name="Text 6"/>
          <p:cNvSpPr/>
          <p:nvPr/>
        </p:nvSpPr>
        <p:spPr>
          <a:xfrm>
            <a:off x="795528" y="1426464"/>
            <a:ext cx="106372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⚠ 2026年2—3月 节后复工期 多地接连发生厂房火灾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95528" y="1901952"/>
            <a:ext cx="10600639" cy="15361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春节假期结束后复工复产期，全国多地接连发生火灾：2月24日广东深圳龙华梦丽园工业区厂房火灾、东莞石排骏日厂4楼电子仓库火灾、江苏丰县新材料工厂车间火灾；3月1日浙江绍兴柯桥一厂房火灾——起因是老板开工前点香烛祈福，未熄灭便离开引燃可燃物；2月28日青岛胶州多家商铺火灾；2月25日安徽六安烧烤店（营业结束未清烧烤炉余火）、河北石家庄海澜之家服装店火灾。所幸多起无人员伤亡，但教训深刻。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502920" y="3785616"/>
            <a:ext cx="11185855" cy="2569464"/>
          </a:xfrm>
          <a:prstGeom prst="roundRect">
            <a:avLst>
              <a:gd name="adj" fmla="val 284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02920" y="3785616"/>
            <a:ext cx="109728" cy="2569464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12" name="Text 10"/>
          <p:cNvSpPr/>
          <p:nvPr/>
        </p:nvSpPr>
        <p:spPr>
          <a:xfrm>
            <a:off x="795528" y="3913632"/>
            <a:ext cx="10637215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警示与防范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95528" y="4352544"/>
            <a:ext cx="10600639" cy="1856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复工复产期用火、用电、用气频繁，安全防范一刻不能松</a:t>
            </a:r>
            <a:endParaRPr lang="en-US" sz="1500" dirty="0"/>
          </a:p>
          <a:p>
            <a:pPr marL="190500" indent="-1905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余火未清等</a:t>
            </a: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“小隐患”极易酿成大灾，离人必熄灭火种</a:t>
            </a:r>
            <a:endParaRPr lang="en-US" sz="1500" dirty="0"/>
          </a:p>
          <a:p>
            <a:pPr marL="190500" indent="-1905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开工前全面排查电气线路、易燃物堆放、消防设施</a:t>
            </a:r>
            <a:endParaRPr lang="en-US" sz="1500" dirty="0"/>
          </a:p>
          <a:p>
            <a:pPr marL="190500" indent="-1905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制定并落实节后安全复工复产方案，牢记“安全第一”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15" name="Text 13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25</a:t>
            </a:r>
            <a:endParaRPr lang="en-US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第三讲 · 节后复工 · 事故警示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2026节后复工设备 / 高处 / 有限空间案例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280160"/>
            <a:ext cx="11185855" cy="2286000"/>
          </a:xfrm>
          <a:prstGeom prst="roundRect">
            <a:avLst>
              <a:gd name="adj" fmla="val 3200"/>
            </a:avLst>
          </a:prstGeom>
          <a:solidFill>
            <a:srgbClr val="FBE9EC"/>
          </a:solidFill>
          <a:ln w="19050">
            <a:solidFill>
              <a:srgbClr val="C8102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280160"/>
            <a:ext cx="109728" cy="228600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8" name="Text 6"/>
          <p:cNvSpPr/>
          <p:nvPr/>
        </p:nvSpPr>
        <p:spPr>
          <a:xfrm>
            <a:off x="795528" y="1426464"/>
            <a:ext cx="106372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⚠ 节后复工设备重启与高危作业事故（2026）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95528" y="1901952"/>
            <a:ext cx="10600639" cy="15361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① 包头包钢板材厂复工复产期间未彻底排查设备隐患，一座650m³饱和水/蒸汽球罐爆炸，造成2人死亡、8人失联、84人受伤；② 2月1日武汉轨道交通12号线新春站工地复工后拆除龙门吊，支腿倾倒致1死1伤，经查复工未全面检修+</a:t>
            </a:r>
            <a:r>
              <a:rPr lang="en-US" sz="145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违规操作；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45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③ </a:t>
            </a:r>
            <a:r>
              <a:rPr lang="en-US" sz="145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2月4日河南心连心化工“2·4”有限空间窒息事故，3死1伤，违规进入有限空间、</a:t>
            </a:r>
            <a:r>
              <a:rPr lang="en-US" sz="145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盲目施救；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45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④ </a:t>
            </a:r>
            <a:r>
              <a:rPr lang="en-US" sz="145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2月3日四川绵阳梓潼苎麻纺织停产检维修期间有限空间事故4死3</a:t>
            </a:r>
            <a:r>
              <a:rPr lang="en-US" sz="145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伤；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45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⑤ </a:t>
            </a:r>
            <a:r>
              <a:rPr lang="en-US" sz="145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7月德阳钢铁连铸平台坠落1死、建筑工地9楼未系安全带坠落1死。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502920" y="3785616"/>
            <a:ext cx="11185855" cy="2569464"/>
          </a:xfrm>
          <a:prstGeom prst="roundRect">
            <a:avLst>
              <a:gd name="adj" fmla="val 284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02920" y="3785616"/>
            <a:ext cx="109728" cy="2569464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12" name="Text 10"/>
          <p:cNvSpPr/>
          <p:nvPr/>
        </p:nvSpPr>
        <p:spPr>
          <a:xfrm>
            <a:off x="795528" y="3913632"/>
            <a:ext cx="10637215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警示与防范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95528" y="4352544"/>
            <a:ext cx="10600639" cy="1856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设备重启前必须全面检修、检验，严禁“带病”复产</a:t>
            </a:r>
            <a:endParaRPr lang="en-US" sz="1500" dirty="0"/>
          </a:p>
          <a:p>
            <a:pPr marL="190500" indent="-1905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高危作业必须审批+辨识+交底+监护，杜绝违章指挥</a:t>
            </a:r>
            <a:endParaRPr lang="en-US" sz="1500" dirty="0"/>
          </a:p>
          <a:p>
            <a:pPr marL="190500" indent="-1905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有限空间严守“先通风、再检测、后作业”，严禁盲目施救</a:t>
            </a:r>
            <a:endParaRPr lang="en-US" sz="1500" dirty="0"/>
          </a:p>
          <a:p>
            <a:pPr marL="190500" indent="-1905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高处作业必系挂安全带、设生命绳，杜绝“四不知”上岗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15" name="Text 13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26</a:t>
            </a:r>
            <a:endParaRPr lang="en-US" sz="1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第三讲 · 节后复工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节后复工复产“六个一”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502920" y="1207008"/>
            <a:ext cx="111858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i="1" dirty="0">
                <a:solidFill>
                  <a:srgbClr val="FF000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坚决杜绝“带病复产”，复工前必须逐项落实到位。</a:t>
            </a:r>
            <a:endParaRPr lang="en-US" sz="1450" b="1" dirty="0">
              <a:solidFill>
                <a:srgbClr val="FF0000"/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502920" y="1587203"/>
            <a:ext cx="3557930" cy="2322576"/>
          </a:xfrm>
          <a:prstGeom prst="roundRect">
            <a:avLst>
              <a:gd name="adj" fmla="val 3150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02920" y="1587203"/>
            <a:ext cx="109728" cy="2322576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1751795"/>
            <a:ext cx="310073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① 专题会议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77240" y="2337011"/>
            <a:ext cx="3082442" cy="1389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召开一次安全生产专题会议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研判节后安全形势、明确职责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316882" y="1587203"/>
            <a:ext cx="3557930" cy="2322576"/>
          </a:xfrm>
          <a:prstGeom prst="roundRect">
            <a:avLst>
              <a:gd name="adj" fmla="val 3150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316882" y="1587203"/>
            <a:ext cx="109728" cy="2322576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3" name="Text 11"/>
          <p:cNvSpPr/>
          <p:nvPr/>
        </p:nvSpPr>
        <p:spPr>
          <a:xfrm>
            <a:off x="4591202" y="1751795"/>
            <a:ext cx="310073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② 复工方案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591202" y="2337011"/>
            <a:ext cx="3082442" cy="1389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制定一份复工复产方案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细化流程、任务与风险管控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8130845" y="1587203"/>
            <a:ext cx="3557930" cy="2322576"/>
          </a:xfrm>
          <a:prstGeom prst="roundRect">
            <a:avLst>
              <a:gd name="adj" fmla="val 3150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130845" y="1587203"/>
            <a:ext cx="109728" cy="2322576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7" name="Text 15"/>
          <p:cNvSpPr/>
          <p:nvPr/>
        </p:nvSpPr>
        <p:spPr>
          <a:xfrm>
            <a:off x="8405165" y="1751795"/>
            <a:ext cx="310073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③ 员工大会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405165" y="2337011"/>
            <a:ext cx="3082442" cy="1389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召开一次全体员工大会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统一收心、部署安全要求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502920" y="4059936"/>
            <a:ext cx="3557930" cy="2322576"/>
          </a:xfrm>
          <a:prstGeom prst="roundRect">
            <a:avLst>
              <a:gd name="adj" fmla="val 3150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02920" y="4059936"/>
            <a:ext cx="109728" cy="2322576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1" name="Text 19"/>
          <p:cNvSpPr/>
          <p:nvPr/>
        </p:nvSpPr>
        <p:spPr>
          <a:xfrm>
            <a:off x="777240" y="4224528"/>
            <a:ext cx="310073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④ 全员培训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777240" y="4809744"/>
            <a:ext cx="3082442" cy="1389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开展一次全员安全教育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考核合格方可上岗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316882" y="4059936"/>
            <a:ext cx="3557930" cy="2322576"/>
          </a:xfrm>
          <a:prstGeom prst="roundRect">
            <a:avLst>
              <a:gd name="adj" fmla="val 3150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316882" y="4059936"/>
            <a:ext cx="109728" cy="2322576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25" name="Text 23"/>
          <p:cNvSpPr/>
          <p:nvPr/>
        </p:nvSpPr>
        <p:spPr>
          <a:xfrm>
            <a:off x="4591202" y="4224528"/>
            <a:ext cx="310073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⑤ 应急方案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4591202" y="4809744"/>
            <a:ext cx="3082442" cy="1389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制定一套应急处置方案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配齐应急物资与装备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8130845" y="4059936"/>
            <a:ext cx="3557930" cy="2322576"/>
          </a:xfrm>
          <a:prstGeom prst="roundRect">
            <a:avLst>
              <a:gd name="adj" fmla="val 3150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130845" y="4059936"/>
            <a:ext cx="109728" cy="2322576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29" name="Text 27"/>
          <p:cNvSpPr/>
          <p:nvPr/>
        </p:nvSpPr>
        <p:spPr>
          <a:xfrm>
            <a:off x="8405165" y="4224528"/>
            <a:ext cx="310073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⑥ 全厂检查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8405165" y="4809744"/>
            <a:ext cx="3082442" cy="1389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开展一次全厂性安全检查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隐患清零后方可复产</a:t>
            </a:r>
            <a:endParaRPr lang="en-US" sz="1500" dirty="0"/>
          </a:p>
        </p:txBody>
      </p:sp>
      <p:sp>
        <p:nvSpPr>
          <p:cNvPr id="31" name="Shape 29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32" name="Text 30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27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培训全景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企业员工安全培训内容思维导图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90008" y="2514600"/>
            <a:ext cx="2011680" cy="1508760"/>
          </a:xfrm>
          <a:prstGeom prst="roundRect">
            <a:avLst>
              <a:gd name="adj" fmla="val 18182"/>
            </a:avLst>
          </a:prstGeom>
          <a:solidFill>
            <a:srgbClr val="0E2F4F"/>
          </a:solidFill>
          <a:ln/>
        </p:spPr>
      </p:sp>
      <p:sp>
        <p:nvSpPr>
          <p:cNvPr id="7" name="Text 5"/>
          <p:cNvSpPr/>
          <p:nvPr/>
        </p:nvSpPr>
        <p:spPr>
          <a:xfrm>
            <a:off x="5090008" y="2514600"/>
            <a:ext cx="201168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安全培训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全景图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 flipH="1">
            <a:off x="4206240" y="3273552"/>
            <a:ext cx="883768" cy="0"/>
          </a:xfrm>
          <a:prstGeom prst="line">
            <a:avLst/>
          </a:prstGeom>
          <a:noFill/>
          <a:ln w="31750">
            <a:solidFill>
              <a:srgbClr val="0E8C7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101688" y="2971800"/>
            <a:ext cx="667512" cy="0"/>
          </a:xfrm>
          <a:prstGeom prst="line">
            <a:avLst/>
          </a:prstGeom>
          <a:noFill/>
          <a:ln w="31750">
            <a:solidFill>
              <a:srgbClr val="E07B3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01688" y="3566160"/>
            <a:ext cx="667512" cy="1737360"/>
          </a:xfrm>
          <a:prstGeom prst="line">
            <a:avLst/>
          </a:prstGeom>
          <a:noFill/>
          <a:ln w="31750">
            <a:solidFill>
              <a:srgbClr val="C8102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1737360"/>
            <a:ext cx="3657600" cy="3200400"/>
          </a:xfrm>
          <a:prstGeom prst="roundRect">
            <a:avLst>
              <a:gd name="adj" fmla="val 4286"/>
            </a:avLst>
          </a:prstGeom>
          <a:solidFill>
            <a:srgbClr val="0E8C7F"/>
          </a:solidFill>
          <a:ln/>
        </p:spPr>
      </p:sp>
      <p:sp>
        <p:nvSpPr>
          <p:cNvPr id="12" name="Text 10"/>
          <p:cNvSpPr/>
          <p:nvPr/>
        </p:nvSpPr>
        <p:spPr>
          <a:xfrm>
            <a:off x="731520" y="187452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节前安全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731520" y="2395728"/>
            <a:ext cx="3099335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停工停产与值班方案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隐患排查（用电/设备/危化品/消防）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节前安全教育与情绪关怀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2026襄阳烟花爆燃案例警示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7772400" y="1280160"/>
            <a:ext cx="3657600" cy="2286000"/>
          </a:xfrm>
          <a:prstGeom prst="roundRect">
            <a:avLst>
              <a:gd name="adj" fmla="val 6000"/>
            </a:avLst>
          </a:prstGeom>
          <a:solidFill>
            <a:srgbClr val="E07B30"/>
          </a:solidFill>
          <a:ln/>
        </p:spPr>
      </p:sp>
      <p:sp>
        <p:nvSpPr>
          <p:cNvPr id="15" name="Text 13"/>
          <p:cNvSpPr/>
          <p:nvPr/>
        </p:nvSpPr>
        <p:spPr>
          <a:xfrm>
            <a:off x="7955280" y="141732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节假日安全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7955280" y="1938528"/>
            <a:ext cx="32918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出行交通安全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居家消防·燃气·用电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烟花爆竹/防诈/防溺水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值班值守与应急电话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7772400" y="4114800"/>
            <a:ext cx="3657600" cy="2286000"/>
          </a:xfrm>
          <a:prstGeom prst="roundRect">
            <a:avLst>
              <a:gd name="adj" fmla="val 6000"/>
            </a:avLst>
          </a:prstGeom>
          <a:solidFill>
            <a:srgbClr val="C8102E"/>
          </a:solidFill>
          <a:ln/>
        </p:spPr>
      </p:sp>
      <p:sp>
        <p:nvSpPr>
          <p:cNvPr id="18" name="Text 16"/>
          <p:cNvSpPr/>
          <p:nvPr/>
        </p:nvSpPr>
        <p:spPr>
          <a:xfrm>
            <a:off x="7955280" y="425196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节后复工安全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7955280" y="4773168"/>
            <a:ext cx="32918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六个一 / 三个一要求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收心教育与设备体检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高危作业与有限空间铁律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应急处置与全员责任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1" name="Text 19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01</a:t>
            </a:r>
            <a:endParaRPr lang="en-US" sz="1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第三讲 · 节后复工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收心归位 · 克服“节后综合征”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109728" cy="2377440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调整状态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保证休息、调整作息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上岗前自检身心状态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23864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371600"/>
            <a:ext cx="109728" cy="237744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2" name="Text 10"/>
          <p:cNvSpPr/>
          <p:nvPr/>
        </p:nvSpPr>
        <p:spPr>
          <a:xfrm>
            <a:off x="6498184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重温规程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8184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重温岗位操作规程、风险、应急处置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不熟悉不操作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2920" y="4005072"/>
            <a:ext cx="109728" cy="237744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严禁分心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在岗不玩手机、不闲聊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不冒险、不违章作业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223864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3864" y="4005072"/>
            <a:ext cx="109728" cy="2377440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0" name="Text 18"/>
          <p:cNvSpPr/>
          <p:nvPr/>
        </p:nvSpPr>
        <p:spPr>
          <a:xfrm>
            <a:off x="6498184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互保联保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98184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同事间互相提醒、监督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发现异常立即报告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28</a:t>
            </a:r>
            <a:endParaRPr lang="en-US" sz="1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第三讲 · 节后复工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设备重启前“健康体检”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109728" cy="2377440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系统检修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对生产系统、设备、安全装置、电气仪表系统检修调试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确认完好有效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23864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371600"/>
            <a:ext cx="109728" cy="237744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2" name="Text 10"/>
          <p:cNvSpPr/>
          <p:nvPr/>
        </p:nvSpPr>
        <p:spPr>
          <a:xfrm>
            <a:off x="6498184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隐患清零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8184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排查隐患整改验收合格方可启动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严禁“带病复产”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2920" y="4005072"/>
            <a:ext cx="109728" cy="237744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特种设备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起重、锅炉、压力容器等须检验合格且在有效期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持证运行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223864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3864" y="4005072"/>
            <a:ext cx="109728" cy="2377440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0" name="Text 18"/>
          <p:cNvSpPr/>
          <p:nvPr/>
        </p:nvSpPr>
        <p:spPr>
          <a:xfrm>
            <a:off x="6498184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高危领域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98184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危化、粉尘、金属熔融、有限空间组织专业排查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确认满足复工条件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29</a:t>
            </a:r>
            <a:endParaRPr lang="en-US" sz="1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第三讲 · 节后复工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高危作业“审批+监护”铁律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109728" cy="2377440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动火作业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动火证审批、清除周边可燃物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配灭火器、专人监护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23864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371600"/>
            <a:ext cx="109728" cy="237744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2" name="Text 10"/>
          <p:cNvSpPr/>
          <p:nvPr/>
        </p:nvSpPr>
        <p:spPr>
          <a:xfrm>
            <a:off x="6498184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有限空间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8184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审批+通风+检测+监护+装备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严禁盲目施救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2920" y="4005072"/>
            <a:ext cx="109728" cy="237744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高处作业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系挂安全带、设生命绳、查脚手架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杜绝未系带坠落事故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223864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3864" y="4005072"/>
            <a:ext cx="109728" cy="2377440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0" name="Text 18"/>
          <p:cNvSpPr/>
          <p:nvPr/>
        </p:nvSpPr>
        <p:spPr>
          <a:xfrm>
            <a:off x="6498184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检维修/临时用电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98184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断电、挂牌、上锁（LOTO）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临时用电规范、漏保灵敏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30</a:t>
            </a:r>
            <a:endParaRPr lang="en-US" sz="1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第三讲 · 节后复工 · 专题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有限空间作业铁律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280160"/>
            <a:ext cx="11185855" cy="2286000"/>
          </a:xfrm>
          <a:prstGeom prst="roundRect">
            <a:avLst>
              <a:gd name="adj" fmla="val 3200"/>
            </a:avLst>
          </a:prstGeom>
          <a:solidFill>
            <a:srgbClr val="FBE9EC"/>
          </a:solidFill>
          <a:ln w="19050">
            <a:solidFill>
              <a:srgbClr val="C8102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280160"/>
            <a:ext cx="109728" cy="228600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8" name="Text 6"/>
          <p:cNvSpPr/>
          <p:nvPr/>
        </p:nvSpPr>
        <p:spPr>
          <a:xfrm>
            <a:off x="795528" y="1426464"/>
            <a:ext cx="106372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⚠ 2026夏季有限空间事故频发（群死群伤突出）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95528" y="1901952"/>
            <a:ext cx="10600639" cy="15361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2026年6月13日郑州新密胜利纸业污水沉淀池清淤，未通风检测、未佩戴防护吸入高浓度硫化氢，3</a:t>
            </a:r>
            <a:r>
              <a:rPr lang="en-US" sz="160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人死亡；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60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2</a:t>
            </a:r>
            <a:r>
              <a:rPr lang="en-US" sz="16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月3日四川绵阳梓潼苎麻纺织停产检维修有限空间事故4死3</a:t>
            </a:r>
            <a:r>
              <a:rPr lang="en-US" sz="160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伤；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60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近年多起事故均因违规作业</a:t>
            </a:r>
            <a:r>
              <a:rPr lang="en-US" sz="16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、防护缺失、</a:t>
            </a:r>
            <a:r>
              <a:rPr lang="en-US" sz="160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盲目施救导致伤亡扩大。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60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应急管理部提醒</a:t>
            </a:r>
            <a:r>
              <a:rPr lang="en-US" sz="16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：夏季高温期有毒有害气体易挥发积聚，风险显著升高。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02920" y="3785616"/>
            <a:ext cx="11185855" cy="2569464"/>
          </a:xfrm>
          <a:prstGeom prst="roundRect">
            <a:avLst>
              <a:gd name="adj" fmla="val 284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02920" y="3785616"/>
            <a:ext cx="109728" cy="2569464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12" name="Text 10"/>
          <p:cNvSpPr/>
          <p:nvPr/>
        </p:nvSpPr>
        <p:spPr>
          <a:xfrm>
            <a:off x="795528" y="3913632"/>
            <a:ext cx="10637215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“先通风 · 再检测 · 后作业”铁律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95528" y="4352544"/>
            <a:ext cx="10600639" cy="1856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必须审批、气体检测、专人监护，配气体检测仪、正压呼吸器、安全绳</a:t>
            </a:r>
            <a:endParaRPr lang="en-US" sz="1500" dirty="0"/>
          </a:p>
          <a:p>
            <a:pPr marL="190500" indent="-1905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严禁未通风、未检测、未佩戴装备擅自进入</a:t>
            </a:r>
            <a:endParaRPr lang="en-US" sz="1500" dirty="0"/>
          </a:p>
          <a:p>
            <a:pPr marL="190500" indent="-1905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严禁盲目施救（超80%死亡因盲目施救扩大），先通风再科学救援</a:t>
            </a:r>
            <a:endParaRPr lang="en-US" sz="1500" dirty="0"/>
          </a:p>
          <a:p>
            <a:pPr marL="190500" indent="-1905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气温超32℃或暴雨后24小时内，原则上暂停污水井、沉淀池等密闭空间清淤检修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15" name="Text 13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31</a:t>
            </a:r>
            <a:endParaRPr lang="en-US" sz="1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第三讲 · 节后复工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新进、转岗员工“不合格不上岗”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109728" cy="2377440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三级教育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厂级、车间级、班组级安全教育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节后新工、转岗工必训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23864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371600"/>
            <a:ext cx="109728" cy="237744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2" name="Text 10"/>
          <p:cNvSpPr/>
          <p:nvPr/>
        </p:nvSpPr>
        <p:spPr>
          <a:xfrm>
            <a:off x="6498184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考核上岗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8184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培训+考核合格方可上岗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特种作业必须持证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2920" y="4005072"/>
            <a:ext cx="109728" cy="237744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师带徒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新工由师傅带领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不单独顶岗危险作业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223864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3864" y="4005072"/>
            <a:ext cx="109728" cy="2377440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0" name="Text 18"/>
          <p:cNvSpPr/>
          <p:nvPr/>
        </p:nvSpPr>
        <p:spPr>
          <a:xfrm>
            <a:off x="6498184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风险告知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98184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岗位风险、规程、应急“四知”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知晓本岗位危险与对策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32</a:t>
            </a:r>
            <a:endParaRPr lang="en-US" sz="1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第三讲 · 节后复工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应急处置“快、准、稳”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109728" cy="2377440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预案到位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完善应急预案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物资装备充足、完好、可用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23864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371600"/>
            <a:ext cx="109728" cy="237744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2" name="Text 10"/>
          <p:cNvSpPr/>
          <p:nvPr/>
        </p:nvSpPr>
        <p:spPr>
          <a:xfrm>
            <a:off x="6498184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演练实战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8184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节前/复工组织应急演练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器材拿得出、人员逃得出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2920" y="4005072"/>
            <a:ext cx="109728" cy="237744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科学施救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先通风再施救、不盲目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触电先断电、火灾先报警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223864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3864" y="4005072"/>
            <a:ext cx="109728" cy="2377440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0" name="Text 18"/>
          <p:cNvSpPr/>
          <p:nvPr/>
        </p:nvSpPr>
        <p:spPr>
          <a:xfrm>
            <a:off x="6498184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上报及时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98184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事故按规定上报，严禁瞒报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（武隆“6·3”事故瞒报被重罚）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33</a:t>
            </a:r>
            <a:endParaRPr lang="en-US" sz="1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第三讲 · 节后复工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落实全员安全责任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109728" cy="2377440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主体责任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落实《安全生产法》主体责任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建立全员安全生产责任制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23864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371600"/>
            <a:ext cx="109728" cy="237744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2" name="Text 10"/>
          <p:cNvSpPr/>
          <p:nvPr/>
        </p:nvSpPr>
        <p:spPr>
          <a:xfrm>
            <a:off x="6498184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三管三必须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8184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管行业/业务/生产经营必须管安全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责任层层传导、落地生根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2920" y="4005072"/>
            <a:ext cx="109728" cy="237744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一岗双责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各岗位明确职责，压实责任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杜绝责任悬空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223864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3864" y="4005072"/>
            <a:ext cx="109728" cy="2377440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0" name="Text 18"/>
          <p:cNvSpPr/>
          <p:nvPr/>
        </p:nvSpPr>
        <p:spPr>
          <a:xfrm>
            <a:off x="6498184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双重预防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98184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风险分级管控+隐患排查治理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构建双重预防机制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6501865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34</a:t>
            </a:r>
            <a:endParaRPr lang="en-US" sz="1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0E2F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93408"/>
            <a:ext cx="12191695" cy="164592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5" name="Text 3"/>
          <p:cNvSpPr/>
          <p:nvPr/>
        </p:nvSpPr>
        <p:spPr>
          <a:xfrm>
            <a:off x="1005840" y="210312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安全无小事  ·  责任大于天</a:t>
            </a:r>
            <a:endParaRPr lang="en-US" sz="4200" dirty="0"/>
          </a:p>
        </p:txBody>
      </p:sp>
      <p:sp>
        <p:nvSpPr>
          <p:cNvPr id="6" name="Shape 4"/>
          <p:cNvSpPr/>
          <p:nvPr/>
        </p:nvSpPr>
        <p:spPr>
          <a:xfrm>
            <a:off x="1024128" y="3154680"/>
            <a:ext cx="2926080" cy="54864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7" name="Text 5"/>
          <p:cNvSpPr/>
          <p:nvPr/>
        </p:nvSpPr>
        <p:spPr>
          <a:xfrm>
            <a:off x="1005840" y="338328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平安过节  ·  有序复工  ·  从我做起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05840" y="411480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4F7F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把安全常驻心中，把隐患查于日常，把安全落实到行动中。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E2F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711696"/>
            <a:ext cx="12191695" cy="146304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280160"/>
            <a:ext cx="548640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0" b="1" dirty="0">
                <a:solidFill>
                  <a:srgbClr val="1C4E73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01</a:t>
            </a:r>
            <a:endParaRPr lang="en-US" sz="15000" dirty="0"/>
          </a:p>
        </p:txBody>
      </p:sp>
      <p:sp>
        <p:nvSpPr>
          <p:cNvPr id="5" name="Shape 3"/>
          <p:cNvSpPr/>
          <p:nvPr/>
        </p:nvSpPr>
        <p:spPr>
          <a:xfrm>
            <a:off x="822960" y="4114800"/>
            <a:ext cx="1280160" cy="73152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4297680"/>
            <a:ext cx="10058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第一讲  节前安全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822960" y="516636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F4F7F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停工停产 · 隐患排查 · 节前安全教育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9" name="Text 7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第一讲 · 节前安全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节前安全管理总体要求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109728" cy="2377440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思想到位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克服“节前松口气”的麻痹思想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主要负责人亲自部署、亲自检查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召开节前安全生产专题会议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23864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371600"/>
            <a:ext cx="109728" cy="237744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2" name="Text 10"/>
          <p:cNvSpPr/>
          <p:nvPr/>
        </p:nvSpPr>
        <p:spPr>
          <a:xfrm>
            <a:off x="6498184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方案到位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8184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制定停工停产+值班值守+复工方案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高危行业制定专项方案（停产步骤、风险辨识、管控、应急）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方案明确责任人与时限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2920" y="4005072"/>
            <a:ext cx="109728" cy="237744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排查到位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拉网式排查，坚持“隐患不清零不停工”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重点：用电、用火、用气、消防、危化品、特种设备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隐患整改闭环、记录存档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223864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3864" y="4005072"/>
            <a:ext cx="109728" cy="2377440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0" name="Text 18"/>
          <p:cNvSpPr/>
          <p:nvPr/>
        </p:nvSpPr>
        <p:spPr>
          <a:xfrm>
            <a:off x="6498184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教育到位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98184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节前开展全员安全教育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关注员工思想情绪，及时疏导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反复强调严禁“三违”（违章指挥、违章作业、违反劳动纪律）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第一讲 · 节前安全 · 事故警示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2026节前典型事故警示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280160"/>
            <a:ext cx="11185855" cy="2286000"/>
          </a:xfrm>
          <a:prstGeom prst="roundRect">
            <a:avLst>
              <a:gd name="adj" fmla="val 3200"/>
            </a:avLst>
          </a:prstGeom>
          <a:solidFill>
            <a:srgbClr val="FBE9EC"/>
          </a:solidFill>
          <a:ln w="19050">
            <a:solidFill>
              <a:srgbClr val="C8102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280160"/>
            <a:ext cx="109728" cy="228600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8" name="Text 6"/>
          <p:cNvSpPr/>
          <p:nvPr/>
        </p:nvSpPr>
        <p:spPr>
          <a:xfrm>
            <a:off x="795528" y="1426464"/>
            <a:ext cx="106372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⚠ 湖北襄阳宜城烟花爆竹零售店爆燃事故（2026-02-18）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95528" y="1901952"/>
            <a:ext cx="10600639" cy="15361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宜城市郑集镇千和百货店发生烟花爆竹爆燃，过火面积约100㎡，最终确认12人遇难（含5名未成年人），遇难者多为前来购买烟花爆竹的顾客。国务院安委办、应急管理部已派督导组进驻，省政府成立事故调查组。事故暴露零售端超量储存、现场人员聚集等突出问题。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502920" y="3785616"/>
            <a:ext cx="11185855" cy="2569464"/>
          </a:xfrm>
          <a:prstGeom prst="roundRect">
            <a:avLst>
              <a:gd name="adj" fmla="val 284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02920" y="3785616"/>
            <a:ext cx="109728" cy="2569464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12" name="Text 10"/>
          <p:cNvSpPr/>
          <p:nvPr/>
        </p:nvSpPr>
        <p:spPr>
          <a:xfrm>
            <a:off x="795528" y="3913632"/>
            <a:ext cx="10637215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警示与防范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95528" y="4352544"/>
            <a:ext cx="10600639" cy="1856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购买烟花爆竹务必到正规零售点，拒绝“三无”与超标违禁产品</a:t>
            </a:r>
            <a:endParaRPr lang="en-US" sz="1500" dirty="0"/>
          </a:p>
          <a:p>
            <a:pPr marL="190500" indent="-1905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家中不大量、长期存放，存放远离火源、热源</a:t>
            </a:r>
            <a:endParaRPr lang="en-US" sz="1500" dirty="0"/>
          </a:p>
          <a:p>
            <a:pPr marL="190500" indent="-1905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发现非法生产、经营、储存、燃放行为，立即向应急、公安、市场监管部门举报</a:t>
            </a:r>
            <a:endParaRPr lang="en-US" sz="1500" dirty="0"/>
          </a:p>
          <a:p>
            <a:pPr marL="190500" indent="-1905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员工回乡过节、走亲访友时，远离违规燃放现场，看护好随行未成年人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15" name="Text 13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第一讲 · 节前安全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节前安全隐患“五必查”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557784" y="1161288"/>
            <a:ext cx="1118585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i="1" dirty="0">
                <a:solidFill>
                  <a:srgbClr val="FF000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放假停工前，对照以下五个重点开展一次拉网式自查。</a:t>
            </a:r>
            <a:endParaRPr lang="en-US" sz="1450" b="1" dirty="0">
              <a:solidFill>
                <a:srgbClr val="FF0000"/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502920" y="1481328"/>
            <a:ext cx="5464912" cy="2322576"/>
          </a:xfrm>
          <a:prstGeom prst="roundRect">
            <a:avLst>
              <a:gd name="adj" fmla="val 3150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02920" y="1481328"/>
            <a:ext cx="109728" cy="2322576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1645920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① 查用电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77240" y="2231136"/>
            <a:ext cx="4989424" cy="1389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逐级拉闸断电（先负载→控制→总闸）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超年限老化线必换、厂房线路必套管、必装空开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临时电源拆除或挂牌警示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223864" y="1481328"/>
            <a:ext cx="5464912" cy="2322576"/>
          </a:xfrm>
          <a:prstGeom prst="roundRect">
            <a:avLst>
              <a:gd name="adj" fmla="val 3150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23864" y="1481328"/>
            <a:ext cx="109728" cy="2322576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3" name="Text 11"/>
          <p:cNvSpPr/>
          <p:nvPr/>
        </p:nvSpPr>
        <p:spPr>
          <a:xfrm>
            <a:off x="6498184" y="1645920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② 查设备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498184" y="2231136"/>
            <a:ext cx="4989424" cy="1389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停工前排除故障并断电，防“带病”封存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停用设备断电+挂“禁止使用”牌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粉尘涉爆企业全面清理除尘系统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502920" y="4059936"/>
            <a:ext cx="5464912" cy="2322576"/>
          </a:xfrm>
          <a:prstGeom prst="roundRect">
            <a:avLst>
              <a:gd name="adj" fmla="val 3150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02920" y="4059936"/>
            <a:ext cx="109728" cy="2322576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7" name="Text 15"/>
          <p:cNvSpPr/>
          <p:nvPr/>
        </p:nvSpPr>
        <p:spPr>
          <a:xfrm>
            <a:off x="777240" y="4224528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③ 查危化品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777240" y="4809744"/>
            <a:ext cx="4989424" cy="1389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中间仓退供应商“空仓”或减至最小量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规范封存，隔离、防潮、防静电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清空设备内残留危险物料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6223864" y="4059936"/>
            <a:ext cx="5464912" cy="2322576"/>
          </a:xfrm>
          <a:prstGeom prst="roundRect">
            <a:avLst>
              <a:gd name="adj" fmla="val 3150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223864" y="4059936"/>
            <a:ext cx="109728" cy="2322576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1" name="Text 19"/>
          <p:cNvSpPr/>
          <p:nvPr/>
        </p:nvSpPr>
        <p:spPr>
          <a:xfrm>
            <a:off x="6498184" y="4224528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④ 查消防 / ⑤ 查危险作业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498184" y="4809744"/>
            <a:ext cx="4989424" cy="1389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消防通道、安全出口畅通，设施完好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节前停止非必要动火、有限空间、高处、临时用电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确需作业一律提级审批、专人监护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4" name="Text 22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第一讲 · 节前安全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用电安全检查要点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109728" cy="2377440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逐级断电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先切断负载端，再控制端，最后总闸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临时移动插座能拆则拆，不能拆的挂牌警示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23864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371600"/>
            <a:ext cx="109728" cy="237744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2" name="Text 10"/>
          <p:cNvSpPr/>
          <p:nvPr/>
        </p:nvSpPr>
        <p:spPr>
          <a:xfrm>
            <a:off x="6498184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配电防护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8184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配电柜、配电箱柜门关闭到位并上锁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防止鼠类进入引发短路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2920" y="4005072"/>
            <a:ext cx="109728" cy="237744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线路整治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超年限老化线必须更换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厂房（仓库）电气线路必须套管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车间配电线路必须安装空气开关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223864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3864" y="4005072"/>
            <a:ext cx="109728" cy="2377440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0" name="Text 18"/>
          <p:cNvSpPr/>
          <p:nvPr/>
        </p:nvSpPr>
        <p:spPr>
          <a:xfrm>
            <a:off x="6498184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设备清理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98184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禁白电油、酒精、天那水等有机溶剂清积油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粉尘涉爆：除尘管道、集尘器、过滤池全面清扫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" cy="1078992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46304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第一讲 · 节前安全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384048"/>
            <a:ext cx="113687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设备设施“安全停机”要点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109728" cy="2377440"/>
          </a:xfrm>
          <a:prstGeom prst="rect">
            <a:avLst/>
          </a:prstGeom>
          <a:solidFill>
            <a:srgbClr val="0E8C7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8C7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故障清零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停工前排除所有故障并处于断电状态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防止复工后设备“带病”运转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23864" y="1371600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371600"/>
            <a:ext cx="109728" cy="2377440"/>
          </a:xfrm>
          <a:prstGeom prst="rect">
            <a:avLst/>
          </a:prstGeom>
          <a:solidFill>
            <a:srgbClr val="E07B30"/>
          </a:solidFill>
          <a:ln/>
        </p:spPr>
      </p:sp>
      <p:sp>
        <p:nvSpPr>
          <p:cNvPr id="12" name="Text 10"/>
          <p:cNvSpPr/>
          <p:nvPr/>
        </p:nvSpPr>
        <p:spPr>
          <a:xfrm>
            <a:off x="6498184" y="1536192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E07B3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停用标识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8184" y="2121408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停用机器断电并悬挂“停止使用”牌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工器具归库存放、做好防盗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2920" y="4005072"/>
            <a:ext cx="109728" cy="237744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C8102E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吊装归位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起重吊装机械吊钩放至接触地面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不得吊着物品停放，避免意外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223864" y="4005072"/>
            <a:ext cx="546491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3864" y="4005072"/>
            <a:ext cx="109728" cy="2377440"/>
          </a:xfrm>
          <a:prstGeom prst="rect">
            <a:avLst/>
          </a:prstGeom>
          <a:solidFill>
            <a:srgbClr val="0E2F4F"/>
          </a:solidFill>
          <a:ln/>
        </p:spPr>
      </p:sp>
      <p:sp>
        <p:nvSpPr>
          <p:cNvPr id="20" name="Text 18"/>
          <p:cNvSpPr/>
          <p:nvPr/>
        </p:nvSpPr>
        <p:spPr>
          <a:xfrm>
            <a:off x="6498184" y="4169664"/>
            <a:ext cx="500771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E2F4F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粉尘防爆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98184" y="4754880"/>
            <a:ext cx="4989424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除尘系统、管道、集尘塔整体清理干净</a:t>
            </a:r>
            <a:endParaRPr lang="en-US" sz="1500" dirty="0"/>
          </a:p>
          <a:p>
            <a:pPr marL="190500" indent="-1905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1F2D3D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做好防火防爆，杜绝粉尘积聚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02920" y="6473952"/>
            <a:ext cx="11185855" cy="10973"/>
          </a:xfrm>
          <a:prstGeom prst="rect">
            <a:avLst/>
          </a:prstGeom>
          <a:solidFill>
            <a:srgbClr val="DCE4EC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企业员工 · 节前 / 节假日 / 节后复工 安全培训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91495" y="64922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Microsoft YaHei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1936</Words>
  <PresentationFormat>宽屏</PresentationFormat>
  <Paragraphs>587</Paragraphs>
  <Slides>37</Slides>
  <Notes>37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40" baseType="lpstr">
      <vt:lpstr>思源宋体 CN Heavy</vt:lpstr>
      <vt:lpstr>Arial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2026-09-02T08:08:24Z</dcterms:created>
  <dcterms:modified xsi:type="dcterms:W3CDTF">2026-09-12T04:22:55Z</dcterms:modified>
</cp:coreProperties>
</file>