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wdp" ContentType="image/vnd.ms-photo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79" r:id="rId7"/>
    <p:sldId id="262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4" r:id="rId22"/>
    <p:sldId id="293" r:id="rId23"/>
    <p:sldId id="295" r:id="rId24"/>
    <p:sldId id="297" r:id="rId25"/>
    <p:sldId id="296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306" r:id="rId35"/>
    <p:sldId id="307" r:id="rId36"/>
    <p:sldId id="308" r:id="rId37"/>
    <p:sldId id="309" r:id="rId38"/>
    <p:sldId id="362" r:id="rId39"/>
    <p:sldId id="316" r:id="rId40"/>
    <p:sldId id="317" r:id="rId41"/>
    <p:sldId id="318" r:id="rId42"/>
    <p:sldId id="319" r:id="rId43"/>
    <p:sldId id="379" r:id="rId44"/>
    <p:sldId id="320" r:id="rId45"/>
    <p:sldId id="321" r:id="rId46"/>
    <p:sldId id="415" r:id="rId47"/>
    <p:sldId id="322" r:id="rId48"/>
    <p:sldId id="323" r:id="rId49"/>
    <p:sldId id="368" r:id="rId50"/>
    <p:sldId id="369" r:id="rId51"/>
    <p:sldId id="324" r:id="rId52"/>
    <p:sldId id="370" r:id="rId53"/>
    <p:sldId id="325" r:id="rId54"/>
    <p:sldId id="385" r:id="rId55"/>
    <p:sldId id="388" r:id="rId56"/>
    <p:sldId id="326" r:id="rId57"/>
    <p:sldId id="327" r:id="rId58"/>
    <p:sldId id="329" r:id="rId59"/>
    <p:sldId id="387" r:id="rId60"/>
    <p:sldId id="372" r:id="rId61"/>
    <p:sldId id="328" r:id="rId62"/>
    <p:sldId id="376" r:id="rId63"/>
    <p:sldId id="330" r:id="rId64"/>
    <p:sldId id="331" r:id="rId65"/>
    <p:sldId id="389" r:id="rId66"/>
    <p:sldId id="373" r:id="rId67"/>
    <p:sldId id="332" r:id="rId68"/>
    <p:sldId id="334" r:id="rId69"/>
    <p:sldId id="377" r:id="rId70"/>
    <p:sldId id="378" r:id="rId71"/>
    <p:sldId id="333" r:id="rId72"/>
    <p:sldId id="417" r:id="rId73"/>
    <p:sldId id="419" r:id="rId74"/>
    <p:sldId id="337" r:id="rId75"/>
    <p:sldId id="421" r:id="rId76"/>
    <p:sldId id="422" r:id="rId77"/>
    <p:sldId id="423" r:id="rId78"/>
    <p:sldId id="424" r:id="rId79"/>
    <p:sldId id="425" r:id="rId80"/>
    <p:sldId id="426" r:id="rId81"/>
    <p:sldId id="420" r:id="rId82"/>
    <p:sldId id="427" r:id="rId83"/>
    <p:sldId id="428" r:id="rId84"/>
    <p:sldId id="429" r:id="rId85"/>
    <p:sldId id="430" r:id="rId86"/>
    <p:sldId id="431" r:id="rId87"/>
    <p:sldId id="432" r:id="rId88"/>
    <p:sldId id="433" r:id="rId89"/>
    <p:sldId id="434" r:id="rId90"/>
    <p:sldId id="435" r:id="rId91"/>
    <p:sldId id="436" r:id="rId92"/>
    <p:sldId id="437" r:id="rId93"/>
  </p:sldIdLst>
  <p:sldSz cx="12192000" cy="6858000"/>
  <p:notesSz cx="6858000" cy="9144000"/>
  <p:embeddedFontLst>
    <p:embeddedFont>
      <p:font typeface="Impact" panose="020B0806030902050204" charset="0"/>
      <p:regular r:id="rId97"/>
    </p:embeddedFont>
    <p:embeddedFont>
      <p:font typeface="微软雅黑" panose="020B0503020204020204" pitchFamily="34" charset="-122"/>
      <p:regular r:id="rId98"/>
    </p:embeddedFont>
    <p:embeddedFont>
      <p:font typeface="Microsoft YaHei UI" panose="020B0503020204020204" pitchFamily="18" charset="-122"/>
      <p:regular r:id="rId99"/>
    </p:embeddedFont>
    <p:embeddedFont>
      <p:font typeface="黑体" panose="02010609060101010101" charset="-122"/>
      <p:regular r:id="rId100"/>
    </p:embeddedFont>
    <p:embeddedFont>
      <p:font typeface="等线" panose="02010600030101010101" charset="-122"/>
      <p:regular r:id="rId101"/>
    </p:embeddedFont>
    <p:embeddedFont>
      <p:font typeface="华文细黑" panose="02010600040101010101" charset="-122"/>
      <p:regular r:id="rId102"/>
    </p:embeddedFont>
    <p:embeddedFont>
      <p:font typeface="Calibri" panose="020F0502020204030204" pitchFamily="18" charset="0"/>
      <p:regular r:id="rId103"/>
      <p:bold r:id="rId104"/>
      <p:italic r:id="rId105"/>
      <p:boldItalic r:id="rId106"/>
    </p:embeddedFont>
  </p:embeddedFontLst>
  <p:custDataLst>
    <p:tags r:id="rId10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4454"/>
    <a:srgbClr val="D0AA8C"/>
    <a:srgbClr val="FBCEAC"/>
    <a:srgbClr val="5D708A"/>
    <a:srgbClr val="F7F7F7"/>
    <a:srgbClr val="F8F7F9"/>
    <a:srgbClr val="585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62"/>
    <p:restoredTop sz="94631"/>
  </p:normalViewPr>
  <p:slideViewPr>
    <p:cSldViewPr snapToGrid="0" snapToObjects="1" showGuides="1">
      <p:cViewPr varScale="1">
        <p:scale>
          <a:sx n="91" d="100"/>
          <a:sy n="91" d="100"/>
        </p:scale>
        <p:origin x="68" y="20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font" Target="fonts/font3.fntdata"/><Relationship Id="rId98" Type="http://schemas.openxmlformats.org/officeDocument/2006/relationships/font" Target="fonts/font2.fntdata"/><Relationship Id="rId97" Type="http://schemas.openxmlformats.org/officeDocument/2006/relationships/font" Target="fonts/font1.fntdata"/><Relationship Id="rId96" Type="http://schemas.openxmlformats.org/officeDocument/2006/relationships/tableStyles" Target="tableStyles.xml"/><Relationship Id="rId95" Type="http://schemas.openxmlformats.org/officeDocument/2006/relationships/viewProps" Target="viewProps.xml"/><Relationship Id="rId94" Type="http://schemas.openxmlformats.org/officeDocument/2006/relationships/presProps" Target="presProps.xml"/><Relationship Id="rId93" Type="http://schemas.openxmlformats.org/officeDocument/2006/relationships/slide" Target="slides/slide90.xml"/><Relationship Id="rId92" Type="http://schemas.openxmlformats.org/officeDocument/2006/relationships/slide" Target="slides/slide89.xml"/><Relationship Id="rId91" Type="http://schemas.openxmlformats.org/officeDocument/2006/relationships/slide" Target="slides/slide88.xml"/><Relationship Id="rId90" Type="http://schemas.openxmlformats.org/officeDocument/2006/relationships/slide" Target="slides/slide87.xml"/><Relationship Id="rId9" Type="http://schemas.openxmlformats.org/officeDocument/2006/relationships/slide" Target="slides/slide6.xml"/><Relationship Id="rId89" Type="http://schemas.openxmlformats.org/officeDocument/2006/relationships/slide" Target="slides/slide86.xml"/><Relationship Id="rId88" Type="http://schemas.openxmlformats.org/officeDocument/2006/relationships/slide" Target="slides/slide85.xml"/><Relationship Id="rId87" Type="http://schemas.openxmlformats.org/officeDocument/2006/relationships/slide" Target="slides/slide84.xml"/><Relationship Id="rId86" Type="http://schemas.openxmlformats.org/officeDocument/2006/relationships/slide" Target="slides/slide83.xml"/><Relationship Id="rId85" Type="http://schemas.openxmlformats.org/officeDocument/2006/relationships/slide" Target="slides/slide82.xml"/><Relationship Id="rId84" Type="http://schemas.openxmlformats.org/officeDocument/2006/relationships/slide" Target="slides/slide81.xml"/><Relationship Id="rId83" Type="http://schemas.openxmlformats.org/officeDocument/2006/relationships/slide" Target="slides/slide80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slide" Target="slides/slide5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4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7" Type="http://schemas.openxmlformats.org/officeDocument/2006/relationships/tags" Target="tags/tag7.xml"/><Relationship Id="rId106" Type="http://schemas.openxmlformats.org/officeDocument/2006/relationships/font" Target="fonts/font10.fntdata"/><Relationship Id="rId105" Type="http://schemas.openxmlformats.org/officeDocument/2006/relationships/font" Target="fonts/font9.fntdata"/><Relationship Id="rId104" Type="http://schemas.openxmlformats.org/officeDocument/2006/relationships/font" Target="fonts/font8.fntdata"/><Relationship Id="rId103" Type="http://schemas.openxmlformats.org/officeDocument/2006/relationships/font" Target="fonts/font7.fntdata"/><Relationship Id="rId102" Type="http://schemas.openxmlformats.org/officeDocument/2006/relationships/font" Target="fonts/font6.fntdata"/><Relationship Id="rId101" Type="http://schemas.openxmlformats.org/officeDocument/2006/relationships/font" Target="fonts/font5.fntdata"/><Relationship Id="rId100" Type="http://schemas.openxmlformats.org/officeDocument/2006/relationships/font" Target="fonts/font4.fntdata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8F500-3ECF-441C-98A1-2C07793E5CD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9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6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A8D43-DC74-4C90-A497-0FAFBE7BF7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69820-0A4D-4943-A113-69168C5CA63A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2B1-62BA-C043-8DDC-4CB7A3552C02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5000">
        <p14:warp dir="in"/>
      </p:transition>
    </mc:Choice>
    <mc:Fallback>
      <p:transition spd="slow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69820-0A4D-4943-A113-69168C5CA63A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2B1-62BA-C043-8DDC-4CB7A3552C02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5000">
        <p14:warp dir="in"/>
      </p:transition>
    </mc:Choice>
    <mc:Fallback>
      <p:transition spd="slow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69820-0A4D-4943-A113-69168C5CA63A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2B1-62BA-C043-8DDC-4CB7A3552C02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5000">
        <p14:warp dir="in"/>
      </p:transition>
    </mc:Choice>
    <mc:Fallback>
      <p:transition spd="slow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2"/>
          <p:cNvSpPr/>
          <p:nvPr userDrawn="1"/>
        </p:nvSpPr>
        <p:spPr>
          <a:xfrm>
            <a:off x="3902529" y="6564086"/>
            <a:ext cx="8289471" cy="293914"/>
          </a:xfrm>
          <a:custGeom>
            <a:avLst/>
            <a:gdLst>
              <a:gd name="connsiteX0" fmla="*/ 0 w 8289471"/>
              <a:gd name="connsiteY0" fmla="*/ 0 h 293914"/>
              <a:gd name="connsiteX1" fmla="*/ 8289471 w 8289471"/>
              <a:gd name="connsiteY1" fmla="*/ 0 h 293914"/>
              <a:gd name="connsiteX2" fmla="*/ 8289471 w 8289471"/>
              <a:gd name="connsiteY2" fmla="*/ 293914 h 293914"/>
              <a:gd name="connsiteX3" fmla="*/ 0 w 8289471"/>
              <a:gd name="connsiteY3" fmla="*/ 293914 h 293914"/>
              <a:gd name="connsiteX4" fmla="*/ 0 w 8289471"/>
              <a:gd name="connsiteY4" fmla="*/ 0 h 293914"/>
              <a:gd name="connsiteX0-1" fmla="*/ 179615 w 8289471"/>
              <a:gd name="connsiteY0-2" fmla="*/ 32657 h 293914"/>
              <a:gd name="connsiteX1-3" fmla="*/ 8289471 w 8289471"/>
              <a:gd name="connsiteY1-4" fmla="*/ 0 h 293914"/>
              <a:gd name="connsiteX2-5" fmla="*/ 8289471 w 8289471"/>
              <a:gd name="connsiteY2-6" fmla="*/ 293914 h 293914"/>
              <a:gd name="connsiteX3-7" fmla="*/ 0 w 8289471"/>
              <a:gd name="connsiteY3-8" fmla="*/ 293914 h 293914"/>
              <a:gd name="connsiteX4-9" fmla="*/ 179615 w 8289471"/>
              <a:gd name="connsiteY4-10" fmla="*/ 32657 h 2939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289471" h="293914">
                <a:moveTo>
                  <a:pt x="179615" y="32657"/>
                </a:moveTo>
                <a:lnTo>
                  <a:pt x="8289471" y="0"/>
                </a:lnTo>
                <a:lnTo>
                  <a:pt x="8289471" y="293914"/>
                </a:lnTo>
                <a:lnTo>
                  <a:pt x="0" y="293914"/>
                </a:lnTo>
                <a:lnTo>
                  <a:pt x="179615" y="32657"/>
                </a:lnTo>
                <a:close/>
              </a:path>
            </a:pathLst>
          </a:custGeom>
          <a:solidFill>
            <a:srgbClr val="D0A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8" name="组 7"/>
          <p:cNvGrpSpPr/>
          <p:nvPr userDrawn="1"/>
        </p:nvGrpSpPr>
        <p:grpSpPr>
          <a:xfrm>
            <a:off x="259308" y="272955"/>
            <a:ext cx="687809" cy="354842"/>
            <a:chOff x="955343" y="1201002"/>
            <a:chExt cx="3862317" cy="1992574"/>
          </a:xfrm>
          <a:effectLst>
            <a:outerShdw blurRad="50800" dist="76200" dir="5400000" algn="t" rotWithShape="0">
              <a:prstClr val="black">
                <a:alpha val="22000"/>
              </a:prstClr>
            </a:outerShdw>
          </a:effectLst>
        </p:grpSpPr>
        <p:sp>
          <p:nvSpPr>
            <p:cNvPr id="9" name="矩形 8"/>
            <p:cNvSpPr/>
            <p:nvPr/>
          </p:nvSpPr>
          <p:spPr>
            <a:xfrm>
              <a:off x="955343" y="1392072"/>
              <a:ext cx="3862317" cy="1801504"/>
            </a:xfrm>
            <a:prstGeom prst="rect">
              <a:avLst/>
            </a:prstGeom>
            <a:solidFill>
              <a:srgbClr val="3944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三角形 9"/>
            <p:cNvSpPr/>
            <p:nvPr/>
          </p:nvSpPr>
          <p:spPr>
            <a:xfrm>
              <a:off x="2714097" y="1201002"/>
              <a:ext cx="344809" cy="245660"/>
            </a:xfrm>
            <a:prstGeom prst="triangle">
              <a:avLst/>
            </a:prstGeom>
            <a:solidFill>
              <a:srgbClr val="3944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flipV="1">
              <a:off x="955343" y="2580477"/>
              <a:ext cx="3862317" cy="421536"/>
            </a:xfrm>
            <a:prstGeom prst="rect">
              <a:avLst/>
            </a:prstGeom>
            <a:solidFill>
              <a:srgbClr val="D0AA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2" name="文本框 11"/>
          <p:cNvSpPr txBox="1"/>
          <p:nvPr userDrawn="1"/>
        </p:nvSpPr>
        <p:spPr>
          <a:xfrm>
            <a:off x="11327661" y="318560"/>
            <a:ext cx="6985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394454"/>
                </a:solidFill>
                <a:latin typeface="Impact" panose="020B0806030902050204" charset="0"/>
                <a:ea typeface="Impact" panose="020B0806030902050204" charset="0"/>
                <a:cs typeface="Impact" panose="020B0806030902050204" charset="0"/>
              </a:rPr>
              <a:t>LOGO</a:t>
            </a:r>
            <a:endParaRPr kumimoji="1" lang="zh-CN" altLang="en-US" sz="2000" b="1" dirty="0">
              <a:solidFill>
                <a:srgbClr val="394454"/>
              </a:solidFill>
              <a:latin typeface="Impact" panose="020B0806030902050204" charset="0"/>
              <a:ea typeface="Impact" panose="020B0806030902050204" charset="0"/>
              <a:cs typeface="Impact" panose="020B080603090205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5000">
        <p14:warp dir="in"/>
      </p:transition>
    </mc:Choice>
    <mc:Fallback>
      <p:transition spd="slow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331924" y="1219168"/>
            <a:ext cx="952815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版权声明</a:t>
            </a:r>
            <a:endParaRPr lang="zh-CN" altLang="en-US" sz="2800" b="1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200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感谢您下载觅知网平台上提供的</a:t>
            </a:r>
            <a:r>
              <a:rPr lang="en-US" altLang="zh-CN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作品，为了您和觅知网以及原创作者的利益，请勿复制、传播、销售，否则将承担法律责任！觅知网将对作品进行维权，按照传播下载次数进行十倍的索取赔偿！</a:t>
            </a:r>
            <a:endParaRPr lang="en-US" altLang="zh-CN" sz="1200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200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在觅知网出售的</a:t>
            </a:r>
            <a:r>
              <a:rPr lang="en-US" altLang="zh-CN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模板是免版税类（</a:t>
            </a:r>
            <a:r>
              <a:rPr lang="en-US" altLang="zh-CN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RF</a:t>
            </a:r>
            <a:r>
              <a:rPr lang="zh-CN" altLang="en-US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Royalty-Free</a:t>
            </a:r>
            <a:r>
              <a:rPr lang="zh-CN" altLang="en-US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）正版受</a:t>
            </a:r>
            <a:r>
              <a:rPr lang="en-US" altLang="zh-CN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中国人民共和国著作法</a:t>
            </a:r>
            <a:r>
              <a:rPr lang="en-US" altLang="zh-CN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世界版权公约</a:t>
            </a:r>
            <a:r>
              <a:rPr lang="en-US" altLang="zh-CN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的保护，作品的所有权、版权和著作权归觅知网所有，您下载的是</a:t>
            </a:r>
            <a:r>
              <a:rPr lang="en-US" altLang="zh-CN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模板素材的使用权。</a:t>
            </a:r>
            <a:endParaRPr lang="zh-CN" altLang="en-US" sz="1200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不得将觅知网的</a:t>
            </a:r>
            <a:r>
              <a:rPr lang="en-US" altLang="zh-CN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素材，本身用于再出售，或者出租、出借、转让、分销、发布或者作为礼物供他人使用，不得转授权、出卖、转让本协议或者本协议中的权利。</a:t>
            </a:r>
            <a:endParaRPr lang="zh-CN" altLang="en-US" sz="1200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374469" y="4943480"/>
            <a:ext cx="11652068" cy="377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 b="1" dirty="0">
                <a:solidFill>
                  <a:srgbClr val="D0AA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更多模板烦请登陆：</a:t>
            </a:r>
            <a:r>
              <a:rPr lang="en-US" altLang="zh-CN" sz="1400" b="1" dirty="0">
                <a:solidFill>
                  <a:srgbClr val="D0AA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http://www.51miz.com/ppt/</a:t>
            </a:r>
            <a:endParaRPr lang="zh-CN" altLang="en-US" sz="1400" b="1" dirty="0">
              <a:solidFill>
                <a:srgbClr val="D0AA8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12"/>
          <p:cNvSpPr/>
          <p:nvPr userDrawn="1"/>
        </p:nvSpPr>
        <p:spPr>
          <a:xfrm>
            <a:off x="3902529" y="6564086"/>
            <a:ext cx="8289471" cy="293914"/>
          </a:xfrm>
          <a:custGeom>
            <a:avLst/>
            <a:gdLst>
              <a:gd name="connsiteX0" fmla="*/ 0 w 8289471"/>
              <a:gd name="connsiteY0" fmla="*/ 0 h 293914"/>
              <a:gd name="connsiteX1" fmla="*/ 8289471 w 8289471"/>
              <a:gd name="connsiteY1" fmla="*/ 0 h 293914"/>
              <a:gd name="connsiteX2" fmla="*/ 8289471 w 8289471"/>
              <a:gd name="connsiteY2" fmla="*/ 293914 h 293914"/>
              <a:gd name="connsiteX3" fmla="*/ 0 w 8289471"/>
              <a:gd name="connsiteY3" fmla="*/ 293914 h 293914"/>
              <a:gd name="connsiteX4" fmla="*/ 0 w 8289471"/>
              <a:gd name="connsiteY4" fmla="*/ 0 h 293914"/>
              <a:gd name="connsiteX0-1" fmla="*/ 179615 w 8289471"/>
              <a:gd name="connsiteY0-2" fmla="*/ 32657 h 293914"/>
              <a:gd name="connsiteX1-3" fmla="*/ 8289471 w 8289471"/>
              <a:gd name="connsiteY1-4" fmla="*/ 0 h 293914"/>
              <a:gd name="connsiteX2-5" fmla="*/ 8289471 w 8289471"/>
              <a:gd name="connsiteY2-6" fmla="*/ 293914 h 293914"/>
              <a:gd name="connsiteX3-7" fmla="*/ 0 w 8289471"/>
              <a:gd name="connsiteY3-8" fmla="*/ 293914 h 293914"/>
              <a:gd name="connsiteX4-9" fmla="*/ 179615 w 8289471"/>
              <a:gd name="connsiteY4-10" fmla="*/ 32657 h 2939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289471" h="293914">
                <a:moveTo>
                  <a:pt x="179615" y="32657"/>
                </a:moveTo>
                <a:lnTo>
                  <a:pt x="8289471" y="0"/>
                </a:lnTo>
                <a:lnTo>
                  <a:pt x="8289471" y="293914"/>
                </a:lnTo>
                <a:lnTo>
                  <a:pt x="0" y="293914"/>
                </a:lnTo>
                <a:lnTo>
                  <a:pt x="179615" y="32657"/>
                </a:lnTo>
                <a:close/>
              </a:path>
            </a:pathLst>
          </a:custGeom>
          <a:solidFill>
            <a:srgbClr val="D0A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5000">
        <p14:warp dir="in"/>
      </p:transition>
    </mc:Choice>
    <mc:Fallback>
      <p:transition spd="slow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69820-0A4D-4943-A113-69168C5CA63A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2B1-62BA-C043-8DDC-4CB7A3552C02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5000">
        <p14:warp dir="in"/>
      </p:transition>
    </mc:Choice>
    <mc:Fallback>
      <p:transition spd="slow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69820-0A4D-4943-A113-69168C5CA63A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2B1-62BA-C043-8DDC-4CB7A3552C02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5000">
        <p14:warp dir="in"/>
      </p:transition>
    </mc:Choice>
    <mc:Fallback>
      <p:transition spd="slow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69820-0A4D-4943-A113-69168C5CA63A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2B1-62BA-C043-8DDC-4CB7A3552C02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5000">
        <p14:warp dir="in"/>
      </p:transition>
    </mc:Choice>
    <mc:Fallback>
      <p:transition spd="slow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69820-0A4D-4943-A113-69168C5CA63A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2B1-62BA-C043-8DDC-4CB7A3552C02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5000">
        <p14:warp dir="in"/>
      </p:transition>
    </mc:Choice>
    <mc:Fallback>
      <p:transition spd="slow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69820-0A4D-4943-A113-69168C5CA63A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2B1-62BA-C043-8DDC-4CB7A3552C02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5000">
        <p14:warp dir="in"/>
      </p:transition>
    </mc:Choice>
    <mc:Fallback>
      <p:transition spd="slow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69820-0A4D-4943-A113-69168C5CA63A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2B1-62BA-C043-8DDC-4CB7A3552C02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5000">
        <p14:warp dir="in"/>
      </p:transition>
    </mc:Choice>
    <mc:Fallback>
      <p:transition spd="slow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69820-0A4D-4943-A113-69168C5CA63A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362B1-62BA-C043-8DDC-4CB7A3552C02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900" advTm="5000">
        <p14:warp dir="in"/>
      </p:transition>
    </mc:Choice>
    <mc:Fallback>
      <p:transition spd="slow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5.jpeg"/><Relationship Id="rId1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7.jpeg"/><Relationship Id="rId1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0.jpeg"/><Relationship Id="rId1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5.jpeg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2.xml"/><Relationship Id="rId6" Type="http://schemas.microsoft.com/office/2007/relationships/hdphoto" Target="../media/image10.wdp"/><Relationship Id="rId5" Type="http://schemas.openxmlformats.org/officeDocument/2006/relationships/image" Target="../media/image9.png"/><Relationship Id="rId4" Type="http://schemas.microsoft.com/office/2007/relationships/hdphoto" Target="../media/image8.wdp"/><Relationship Id="rId3" Type="http://schemas.openxmlformats.org/officeDocument/2006/relationships/image" Target="../media/image7.png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9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0.jpe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1.wmf"/><Relationship Id="rId1" Type="http://schemas.openxmlformats.org/officeDocument/2006/relationships/oleObject" Target="../embeddings/oleObject1.bin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2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3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4.wmf"/><Relationship Id="rId1" Type="http://schemas.openxmlformats.org/officeDocument/2006/relationships/oleObject" Target="../embeddings/oleObject2.bin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5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microsoft.com/office/2007/relationships/hdphoto" Target="../media/image10.wdp"/><Relationship Id="rId1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6.wmf"/><Relationship Id="rId1" Type="http://schemas.openxmlformats.org/officeDocument/2006/relationships/oleObject" Target="../embeddings/oleObject3.bin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7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8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9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0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1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2.jpeg"/></Relationships>
</file>

<file path=ppt/slides/_rels/slide5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4.png"/><Relationship Id="rId3" Type="http://schemas.openxmlformats.org/officeDocument/2006/relationships/image" Target="../media/image73.png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5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4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5.wmf"/><Relationship Id="rId1" Type="http://schemas.openxmlformats.org/officeDocument/2006/relationships/oleObject" Target="../embeddings/oleObject4.bin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7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8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9.png"/><Relationship Id="rId1" Type="http://schemas.openxmlformats.org/officeDocument/2006/relationships/tags" Target="../tags/tag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0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1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2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3.e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4.png"/><Relationship Id="rId1" Type="http://schemas.openxmlformats.org/officeDocument/2006/relationships/tags" Target="../tags/tag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6.jpeg"/><Relationship Id="rId1" Type="http://schemas.openxmlformats.org/officeDocument/2006/relationships/image" Target="../media/image85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7.jpe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8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0.jpeg"/><Relationship Id="rId1" Type="http://schemas.openxmlformats.org/officeDocument/2006/relationships/image" Target="../media/image89.jpeg"/></Relationships>
</file>

<file path=ppt/slides/_rels/slide7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4.png"/><Relationship Id="rId3" Type="http://schemas.openxmlformats.org/officeDocument/2006/relationships/image" Target="../media/image93.png"/><Relationship Id="rId2" Type="http://schemas.openxmlformats.org/officeDocument/2006/relationships/image" Target="../media/image92.jpeg"/><Relationship Id="rId1" Type="http://schemas.openxmlformats.org/officeDocument/2006/relationships/image" Target="../media/image91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5.jpe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6.jpe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7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8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9.jpe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0.jpe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1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2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3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5.jpeg"/><Relationship Id="rId1" Type="http://schemas.openxmlformats.org/officeDocument/2006/relationships/image" Target="../media/image104.jpe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9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>
          <a:blip r:embed="rId1"/>
          <a:srcRect l="16534" t="3418" r="11001" b="2817"/>
          <a:stretch>
            <a:fillRect/>
          </a:stretch>
        </p:blipFill>
        <p:spPr>
          <a:xfrm>
            <a:off x="7135746" y="1460316"/>
            <a:ext cx="4567347" cy="3937366"/>
          </a:xfrm>
          <a:custGeom>
            <a:avLst/>
            <a:gdLst>
              <a:gd name="connsiteX0" fmla="*/ 1256046 w 4941372"/>
              <a:gd name="connsiteY0" fmla="*/ 0 h 4259801"/>
              <a:gd name="connsiteX1" fmla="*/ 3685326 w 4941372"/>
              <a:gd name="connsiteY1" fmla="*/ 0 h 4259801"/>
              <a:gd name="connsiteX2" fmla="*/ 4941372 w 4941372"/>
              <a:gd name="connsiteY2" fmla="*/ 2129901 h 4259801"/>
              <a:gd name="connsiteX3" fmla="*/ 3685326 w 4941372"/>
              <a:gd name="connsiteY3" fmla="*/ 4259801 h 4259801"/>
              <a:gd name="connsiteX4" fmla="*/ 1256046 w 4941372"/>
              <a:gd name="connsiteY4" fmla="*/ 4259801 h 4259801"/>
              <a:gd name="connsiteX5" fmla="*/ 0 w 4941372"/>
              <a:gd name="connsiteY5" fmla="*/ 2129901 h 425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41372" h="4259801">
                <a:moveTo>
                  <a:pt x="1256046" y="0"/>
                </a:moveTo>
                <a:lnTo>
                  <a:pt x="3685326" y="0"/>
                </a:lnTo>
                <a:lnTo>
                  <a:pt x="4941372" y="2129901"/>
                </a:lnTo>
                <a:lnTo>
                  <a:pt x="3685326" y="4259801"/>
                </a:lnTo>
                <a:lnTo>
                  <a:pt x="1256046" y="4259801"/>
                </a:lnTo>
                <a:lnTo>
                  <a:pt x="0" y="2129901"/>
                </a:lnTo>
                <a:close/>
              </a:path>
            </a:pathLst>
          </a:custGeom>
        </p:spPr>
      </p:pic>
      <p:sp>
        <p:nvSpPr>
          <p:cNvPr id="16" name="梯形 6"/>
          <p:cNvSpPr/>
          <p:nvPr/>
        </p:nvSpPr>
        <p:spPr>
          <a:xfrm flipH="1" flipV="1">
            <a:off x="1855688" y="0"/>
            <a:ext cx="6620506" cy="6894751"/>
          </a:xfrm>
          <a:custGeom>
            <a:avLst/>
            <a:gdLst>
              <a:gd name="connsiteX0" fmla="*/ 0 w 6598722"/>
              <a:gd name="connsiteY0" fmla="*/ 6858000 h 6858000"/>
              <a:gd name="connsiteX1" fmla="*/ 2243434 w 6598722"/>
              <a:gd name="connsiteY1" fmla="*/ 0 h 6858000"/>
              <a:gd name="connsiteX2" fmla="*/ 4355288 w 6598722"/>
              <a:gd name="connsiteY2" fmla="*/ 0 h 6858000"/>
              <a:gd name="connsiteX3" fmla="*/ 6598722 w 6598722"/>
              <a:gd name="connsiteY3" fmla="*/ 6858000 h 6858000"/>
              <a:gd name="connsiteX4" fmla="*/ 0 w 6598722"/>
              <a:gd name="connsiteY4" fmla="*/ 6858000 h 6858000"/>
              <a:gd name="connsiteX0-1" fmla="*/ 0 w 6599724"/>
              <a:gd name="connsiteY0-2" fmla="*/ 6858000 h 6858000"/>
              <a:gd name="connsiteX1-3" fmla="*/ 2243434 w 6599724"/>
              <a:gd name="connsiteY1-4" fmla="*/ 0 h 6858000"/>
              <a:gd name="connsiteX2-5" fmla="*/ 6599724 w 6599724"/>
              <a:gd name="connsiteY2-6" fmla="*/ 0 h 6858000"/>
              <a:gd name="connsiteX3-7" fmla="*/ 6598722 w 6599724"/>
              <a:gd name="connsiteY3-8" fmla="*/ 6858000 h 6858000"/>
              <a:gd name="connsiteX4-9" fmla="*/ 0 w 6599724"/>
              <a:gd name="connsiteY4-10" fmla="*/ 6858000 h 6858000"/>
              <a:gd name="connsiteX0-11" fmla="*/ 0 w 6599724"/>
              <a:gd name="connsiteY0-12" fmla="*/ 6858000 h 6858000"/>
              <a:gd name="connsiteX1-13" fmla="*/ 2540317 w 6599724"/>
              <a:gd name="connsiteY1-14" fmla="*/ 0 h 6858000"/>
              <a:gd name="connsiteX2-15" fmla="*/ 6599724 w 6599724"/>
              <a:gd name="connsiteY2-16" fmla="*/ 0 h 6858000"/>
              <a:gd name="connsiteX3-17" fmla="*/ 6598722 w 6599724"/>
              <a:gd name="connsiteY3-18" fmla="*/ 6858000 h 6858000"/>
              <a:gd name="connsiteX4-19" fmla="*/ 0 w 6599724"/>
              <a:gd name="connsiteY4-20" fmla="*/ 6858000 h 6858000"/>
              <a:gd name="connsiteX0-21" fmla="*/ 0 w 6587849"/>
              <a:gd name="connsiteY0-22" fmla="*/ 6858000 h 6858000"/>
              <a:gd name="connsiteX1-23" fmla="*/ 2528442 w 6587849"/>
              <a:gd name="connsiteY1-24" fmla="*/ 0 h 6858000"/>
              <a:gd name="connsiteX2-25" fmla="*/ 6587849 w 6587849"/>
              <a:gd name="connsiteY2-26" fmla="*/ 0 h 6858000"/>
              <a:gd name="connsiteX3-27" fmla="*/ 6586847 w 6587849"/>
              <a:gd name="connsiteY3-28" fmla="*/ 6858000 h 6858000"/>
              <a:gd name="connsiteX4-29" fmla="*/ 0 w 6587849"/>
              <a:gd name="connsiteY4-30" fmla="*/ 6858000 h 6858000"/>
              <a:gd name="connsiteX0-31" fmla="*/ 0 w 6587849"/>
              <a:gd name="connsiteY0-32" fmla="*/ 6872287 h 6872287"/>
              <a:gd name="connsiteX1-33" fmla="*/ 3928617 w 6587849"/>
              <a:gd name="connsiteY1-34" fmla="*/ 0 h 6872287"/>
              <a:gd name="connsiteX2-35" fmla="*/ 6587849 w 6587849"/>
              <a:gd name="connsiteY2-36" fmla="*/ 14287 h 6872287"/>
              <a:gd name="connsiteX3-37" fmla="*/ 6586847 w 6587849"/>
              <a:gd name="connsiteY3-38" fmla="*/ 6872287 h 6872287"/>
              <a:gd name="connsiteX4-39" fmla="*/ 0 w 6587849"/>
              <a:gd name="connsiteY4-40" fmla="*/ 6872287 h 6872287"/>
              <a:gd name="connsiteX0-41" fmla="*/ 0 w 6636835"/>
              <a:gd name="connsiteY0-42" fmla="*/ 6888616 h 6888616"/>
              <a:gd name="connsiteX1-43" fmla="*/ 3977603 w 6636835"/>
              <a:gd name="connsiteY1-44" fmla="*/ 0 h 6888616"/>
              <a:gd name="connsiteX2-45" fmla="*/ 6636835 w 6636835"/>
              <a:gd name="connsiteY2-46" fmla="*/ 14287 h 6888616"/>
              <a:gd name="connsiteX3-47" fmla="*/ 6635833 w 6636835"/>
              <a:gd name="connsiteY3-48" fmla="*/ 6872287 h 6888616"/>
              <a:gd name="connsiteX4-49" fmla="*/ 0 w 6636835"/>
              <a:gd name="connsiteY4-50" fmla="*/ 6888616 h 6888616"/>
              <a:gd name="connsiteX0-51" fmla="*/ 0 w 6669492"/>
              <a:gd name="connsiteY0-52" fmla="*/ 6855959 h 6872287"/>
              <a:gd name="connsiteX1-53" fmla="*/ 4010260 w 6669492"/>
              <a:gd name="connsiteY1-54" fmla="*/ 0 h 6872287"/>
              <a:gd name="connsiteX2-55" fmla="*/ 6669492 w 6669492"/>
              <a:gd name="connsiteY2-56" fmla="*/ 14287 h 6872287"/>
              <a:gd name="connsiteX3-57" fmla="*/ 6668490 w 6669492"/>
              <a:gd name="connsiteY3-58" fmla="*/ 6872287 h 6872287"/>
              <a:gd name="connsiteX4-59" fmla="*/ 0 w 6669492"/>
              <a:gd name="connsiteY4-60" fmla="*/ 6855959 h 6872287"/>
              <a:gd name="connsiteX0-61" fmla="*/ 0 w 6702149"/>
              <a:gd name="connsiteY0-62" fmla="*/ 6872235 h 6872287"/>
              <a:gd name="connsiteX1-63" fmla="*/ 4042917 w 6702149"/>
              <a:gd name="connsiteY1-64" fmla="*/ 0 h 6872287"/>
              <a:gd name="connsiteX2-65" fmla="*/ 6702149 w 6702149"/>
              <a:gd name="connsiteY2-66" fmla="*/ 14287 h 6872287"/>
              <a:gd name="connsiteX3-67" fmla="*/ 6701147 w 6702149"/>
              <a:gd name="connsiteY3-68" fmla="*/ 6872287 h 6872287"/>
              <a:gd name="connsiteX4-69" fmla="*/ 0 w 6702149"/>
              <a:gd name="connsiteY4-70" fmla="*/ 6872235 h 6872287"/>
              <a:gd name="connsiteX0-71" fmla="*/ 0 w 6620506"/>
              <a:gd name="connsiteY0-72" fmla="*/ 6872235 h 6872287"/>
              <a:gd name="connsiteX1-73" fmla="*/ 3961274 w 6620506"/>
              <a:gd name="connsiteY1-74" fmla="*/ 0 h 6872287"/>
              <a:gd name="connsiteX2-75" fmla="*/ 6620506 w 6620506"/>
              <a:gd name="connsiteY2-76" fmla="*/ 14287 h 6872287"/>
              <a:gd name="connsiteX3-77" fmla="*/ 6619504 w 6620506"/>
              <a:gd name="connsiteY3-78" fmla="*/ 6872287 h 6872287"/>
              <a:gd name="connsiteX4-79" fmla="*/ 0 w 6620506"/>
              <a:gd name="connsiteY4-80" fmla="*/ 6872235 h 68722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620506" h="6872287">
                <a:moveTo>
                  <a:pt x="0" y="6872235"/>
                </a:moveTo>
                <a:lnTo>
                  <a:pt x="3961274" y="0"/>
                </a:lnTo>
                <a:lnTo>
                  <a:pt x="6620506" y="14287"/>
                </a:lnTo>
                <a:lnTo>
                  <a:pt x="6619504" y="6872287"/>
                </a:lnTo>
                <a:lnTo>
                  <a:pt x="0" y="6872235"/>
                </a:lnTo>
                <a:close/>
              </a:path>
            </a:pathLst>
          </a:custGeom>
          <a:solidFill>
            <a:srgbClr val="585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梯形 6"/>
          <p:cNvSpPr/>
          <p:nvPr/>
        </p:nvSpPr>
        <p:spPr>
          <a:xfrm flipH="1">
            <a:off x="1872106" y="30615"/>
            <a:ext cx="6587849" cy="6892699"/>
          </a:xfrm>
          <a:custGeom>
            <a:avLst/>
            <a:gdLst>
              <a:gd name="connsiteX0" fmla="*/ 0 w 6598722"/>
              <a:gd name="connsiteY0" fmla="*/ 6858000 h 6858000"/>
              <a:gd name="connsiteX1" fmla="*/ 2243434 w 6598722"/>
              <a:gd name="connsiteY1" fmla="*/ 0 h 6858000"/>
              <a:gd name="connsiteX2" fmla="*/ 4355288 w 6598722"/>
              <a:gd name="connsiteY2" fmla="*/ 0 h 6858000"/>
              <a:gd name="connsiteX3" fmla="*/ 6598722 w 6598722"/>
              <a:gd name="connsiteY3" fmla="*/ 6858000 h 6858000"/>
              <a:gd name="connsiteX4" fmla="*/ 0 w 6598722"/>
              <a:gd name="connsiteY4" fmla="*/ 6858000 h 6858000"/>
              <a:gd name="connsiteX0-1" fmla="*/ 0 w 6599724"/>
              <a:gd name="connsiteY0-2" fmla="*/ 6858000 h 6858000"/>
              <a:gd name="connsiteX1-3" fmla="*/ 2243434 w 6599724"/>
              <a:gd name="connsiteY1-4" fmla="*/ 0 h 6858000"/>
              <a:gd name="connsiteX2-5" fmla="*/ 6599724 w 6599724"/>
              <a:gd name="connsiteY2-6" fmla="*/ 0 h 6858000"/>
              <a:gd name="connsiteX3-7" fmla="*/ 6598722 w 6599724"/>
              <a:gd name="connsiteY3-8" fmla="*/ 6858000 h 6858000"/>
              <a:gd name="connsiteX4-9" fmla="*/ 0 w 6599724"/>
              <a:gd name="connsiteY4-10" fmla="*/ 6858000 h 6858000"/>
              <a:gd name="connsiteX0-11" fmla="*/ 0 w 6599724"/>
              <a:gd name="connsiteY0-12" fmla="*/ 6858000 h 6858000"/>
              <a:gd name="connsiteX1-13" fmla="*/ 2540317 w 6599724"/>
              <a:gd name="connsiteY1-14" fmla="*/ 0 h 6858000"/>
              <a:gd name="connsiteX2-15" fmla="*/ 6599724 w 6599724"/>
              <a:gd name="connsiteY2-16" fmla="*/ 0 h 6858000"/>
              <a:gd name="connsiteX3-17" fmla="*/ 6598722 w 6599724"/>
              <a:gd name="connsiteY3-18" fmla="*/ 6858000 h 6858000"/>
              <a:gd name="connsiteX4-19" fmla="*/ 0 w 6599724"/>
              <a:gd name="connsiteY4-20" fmla="*/ 6858000 h 6858000"/>
              <a:gd name="connsiteX0-21" fmla="*/ 0 w 6587849"/>
              <a:gd name="connsiteY0-22" fmla="*/ 6858000 h 6858000"/>
              <a:gd name="connsiteX1-23" fmla="*/ 2528442 w 6587849"/>
              <a:gd name="connsiteY1-24" fmla="*/ 0 h 6858000"/>
              <a:gd name="connsiteX2-25" fmla="*/ 6587849 w 6587849"/>
              <a:gd name="connsiteY2-26" fmla="*/ 0 h 6858000"/>
              <a:gd name="connsiteX3-27" fmla="*/ 6586847 w 6587849"/>
              <a:gd name="connsiteY3-28" fmla="*/ 6858000 h 6858000"/>
              <a:gd name="connsiteX4-29" fmla="*/ 0 w 6587849"/>
              <a:gd name="connsiteY4-30" fmla="*/ 6858000 h 6858000"/>
              <a:gd name="connsiteX0-31" fmla="*/ 0 w 6587849"/>
              <a:gd name="connsiteY0-32" fmla="*/ 6872287 h 6872287"/>
              <a:gd name="connsiteX1-33" fmla="*/ 3657155 w 6587849"/>
              <a:gd name="connsiteY1-34" fmla="*/ 0 h 6872287"/>
              <a:gd name="connsiteX2-35" fmla="*/ 6587849 w 6587849"/>
              <a:gd name="connsiteY2-36" fmla="*/ 14287 h 6872287"/>
              <a:gd name="connsiteX3-37" fmla="*/ 6586847 w 6587849"/>
              <a:gd name="connsiteY3-38" fmla="*/ 6872287 h 6872287"/>
              <a:gd name="connsiteX4-39" fmla="*/ 0 w 6587849"/>
              <a:gd name="connsiteY4-40" fmla="*/ 6872287 h 6872287"/>
              <a:gd name="connsiteX0-41" fmla="*/ 0 w 6587849"/>
              <a:gd name="connsiteY0-42" fmla="*/ 6888606 h 6888606"/>
              <a:gd name="connsiteX1-43" fmla="*/ 3918412 w 6587849"/>
              <a:gd name="connsiteY1-44" fmla="*/ 0 h 6888606"/>
              <a:gd name="connsiteX2-45" fmla="*/ 6587849 w 6587849"/>
              <a:gd name="connsiteY2-46" fmla="*/ 30606 h 6888606"/>
              <a:gd name="connsiteX3-47" fmla="*/ 6586847 w 6587849"/>
              <a:gd name="connsiteY3-48" fmla="*/ 6888606 h 6888606"/>
              <a:gd name="connsiteX4-49" fmla="*/ 0 w 6587849"/>
              <a:gd name="connsiteY4-50" fmla="*/ 6888606 h 688860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587849" h="6888606">
                <a:moveTo>
                  <a:pt x="0" y="6888606"/>
                </a:moveTo>
                <a:lnTo>
                  <a:pt x="3918412" y="0"/>
                </a:lnTo>
                <a:lnTo>
                  <a:pt x="6587849" y="30606"/>
                </a:lnTo>
                <a:lnTo>
                  <a:pt x="6586847" y="6888606"/>
                </a:lnTo>
                <a:lnTo>
                  <a:pt x="0" y="6888606"/>
                </a:lnTo>
                <a:close/>
              </a:path>
            </a:pathLst>
          </a:custGeom>
          <a:solidFill>
            <a:srgbClr val="D0A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3295253" y="3154284"/>
            <a:ext cx="464742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7200" b="1" dirty="0">
                <a:solidFill>
                  <a:schemeClr val="bg1">
                    <a:alpha val="12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MIZHI</a:t>
            </a:r>
            <a:endParaRPr kumimoji="1" lang="en-US" altLang="zh-CN" sz="7200" b="1" dirty="0">
              <a:solidFill>
                <a:schemeClr val="bg1">
                  <a:alpha val="12000"/>
                </a:schemeClr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zh-CN" sz="7200" b="1" dirty="0">
                <a:solidFill>
                  <a:schemeClr val="bg1">
                    <a:alpha val="12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SALES</a:t>
            </a:r>
            <a:endParaRPr kumimoji="1" lang="en-US" altLang="zh-CN" sz="7200" b="1" dirty="0">
              <a:solidFill>
                <a:schemeClr val="bg1">
                  <a:alpha val="12000"/>
                </a:schemeClr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zh-CN" sz="7200" b="1" dirty="0">
                <a:solidFill>
                  <a:schemeClr val="bg1">
                    <a:alpha val="12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REPOTRE</a:t>
            </a:r>
            <a:endParaRPr kumimoji="1" lang="zh-CN" altLang="en-US" sz="7200" b="1" dirty="0">
              <a:solidFill>
                <a:schemeClr val="bg1">
                  <a:alpha val="12000"/>
                </a:schemeClr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梯形 6"/>
          <p:cNvSpPr/>
          <p:nvPr/>
        </p:nvSpPr>
        <p:spPr>
          <a:xfrm flipH="1" flipV="1">
            <a:off x="-301829" y="-81595"/>
            <a:ext cx="8575693" cy="7027334"/>
          </a:xfrm>
          <a:custGeom>
            <a:avLst/>
            <a:gdLst>
              <a:gd name="connsiteX0" fmla="*/ 0 w 6598722"/>
              <a:gd name="connsiteY0" fmla="*/ 6858000 h 6858000"/>
              <a:gd name="connsiteX1" fmla="*/ 2243434 w 6598722"/>
              <a:gd name="connsiteY1" fmla="*/ 0 h 6858000"/>
              <a:gd name="connsiteX2" fmla="*/ 4355288 w 6598722"/>
              <a:gd name="connsiteY2" fmla="*/ 0 h 6858000"/>
              <a:gd name="connsiteX3" fmla="*/ 6598722 w 6598722"/>
              <a:gd name="connsiteY3" fmla="*/ 6858000 h 6858000"/>
              <a:gd name="connsiteX4" fmla="*/ 0 w 6598722"/>
              <a:gd name="connsiteY4" fmla="*/ 6858000 h 6858000"/>
              <a:gd name="connsiteX0-1" fmla="*/ 0 w 6599724"/>
              <a:gd name="connsiteY0-2" fmla="*/ 6858000 h 6858000"/>
              <a:gd name="connsiteX1-3" fmla="*/ 2243434 w 6599724"/>
              <a:gd name="connsiteY1-4" fmla="*/ 0 h 6858000"/>
              <a:gd name="connsiteX2-5" fmla="*/ 6599724 w 6599724"/>
              <a:gd name="connsiteY2-6" fmla="*/ 0 h 6858000"/>
              <a:gd name="connsiteX3-7" fmla="*/ 6598722 w 6599724"/>
              <a:gd name="connsiteY3-8" fmla="*/ 6858000 h 6858000"/>
              <a:gd name="connsiteX4-9" fmla="*/ 0 w 6599724"/>
              <a:gd name="connsiteY4-10" fmla="*/ 6858000 h 6858000"/>
              <a:gd name="connsiteX0-11" fmla="*/ 0 w 6599724"/>
              <a:gd name="connsiteY0-12" fmla="*/ 6858000 h 6858000"/>
              <a:gd name="connsiteX1-13" fmla="*/ 2540317 w 6599724"/>
              <a:gd name="connsiteY1-14" fmla="*/ 0 h 6858000"/>
              <a:gd name="connsiteX2-15" fmla="*/ 6599724 w 6599724"/>
              <a:gd name="connsiteY2-16" fmla="*/ 0 h 6858000"/>
              <a:gd name="connsiteX3-17" fmla="*/ 6598722 w 6599724"/>
              <a:gd name="connsiteY3-18" fmla="*/ 6858000 h 6858000"/>
              <a:gd name="connsiteX4-19" fmla="*/ 0 w 6599724"/>
              <a:gd name="connsiteY4-20" fmla="*/ 6858000 h 6858000"/>
              <a:gd name="connsiteX0-21" fmla="*/ 0 w 6587849"/>
              <a:gd name="connsiteY0-22" fmla="*/ 6858000 h 6858000"/>
              <a:gd name="connsiteX1-23" fmla="*/ 2528442 w 6587849"/>
              <a:gd name="connsiteY1-24" fmla="*/ 0 h 6858000"/>
              <a:gd name="connsiteX2-25" fmla="*/ 6587849 w 6587849"/>
              <a:gd name="connsiteY2-26" fmla="*/ 0 h 6858000"/>
              <a:gd name="connsiteX3-27" fmla="*/ 6586847 w 6587849"/>
              <a:gd name="connsiteY3-28" fmla="*/ 6858000 h 6858000"/>
              <a:gd name="connsiteX4-29" fmla="*/ 0 w 6587849"/>
              <a:gd name="connsiteY4-30" fmla="*/ 6858000 h 6858000"/>
              <a:gd name="connsiteX0-31" fmla="*/ 0 w 6587849"/>
              <a:gd name="connsiteY0-32" fmla="*/ 6872287 h 6872287"/>
              <a:gd name="connsiteX1-33" fmla="*/ 3657155 w 6587849"/>
              <a:gd name="connsiteY1-34" fmla="*/ 0 h 6872287"/>
              <a:gd name="connsiteX2-35" fmla="*/ 6587849 w 6587849"/>
              <a:gd name="connsiteY2-36" fmla="*/ 14287 h 6872287"/>
              <a:gd name="connsiteX3-37" fmla="*/ 6586847 w 6587849"/>
              <a:gd name="connsiteY3-38" fmla="*/ 6872287 h 6872287"/>
              <a:gd name="connsiteX4-39" fmla="*/ 0 w 6587849"/>
              <a:gd name="connsiteY4-40" fmla="*/ 6872287 h 6872287"/>
              <a:gd name="connsiteX0-41" fmla="*/ 0 w 6702149"/>
              <a:gd name="connsiteY0-42" fmla="*/ 6872287 h 6872287"/>
              <a:gd name="connsiteX1-43" fmla="*/ 3771455 w 6702149"/>
              <a:gd name="connsiteY1-44" fmla="*/ 0 h 6872287"/>
              <a:gd name="connsiteX2-45" fmla="*/ 6702149 w 6702149"/>
              <a:gd name="connsiteY2-46" fmla="*/ 14287 h 6872287"/>
              <a:gd name="connsiteX3-47" fmla="*/ 6701147 w 6702149"/>
              <a:gd name="connsiteY3-48" fmla="*/ 6872287 h 6872287"/>
              <a:gd name="connsiteX4-49" fmla="*/ 0 w 6702149"/>
              <a:gd name="connsiteY4-50" fmla="*/ 6872287 h 6872287"/>
              <a:gd name="connsiteX0-51" fmla="*/ 0 w 6767463"/>
              <a:gd name="connsiteY0-52" fmla="*/ 6806972 h 6872287"/>
              <a:gd name="connsiteX1-53" fmla="*/ 3836769 w 6767463"/>
              <a:gd name="connsiteY1-54" fmla="*/ 0 h 6872287"/>
              <a:gd name="connsiteX2-55" fmla="*/ 6767463 w 6767463"/>
              <a:gd name="connsiteY2-56" fmla="*/ 14287 h 6872287"/>
              <a:gd name="connsiteX3-57" fmla="*/ 6766461 w 6767463"/>
              <a:gd name="connsiteY3-58" fmla="*/ 6872287 h 6872287"/>
              <a:gd name="connsiteX4-59" fmla="*/ 0 w 6767463"/>
              <a:gd name="connsiteY4-60" fmla="*/ 6806972 h 6872287"/>
              <a:gd name="connsiteX0-61" fmla="*/ 0 w 6816449"/>
              <a:gd name="connsiteY0-62" fmla="*/ 6855929 h 6872287"/>
              <a:gd name="connsiteX1-63" fmla="*/ 3885755 w 6816449"/>
              <a:gd name="connsiteY1-64" fmla="*/ 0 h 6872287"/>
              <a:gd name="connsiteX2-65" fmla="*/ 6816449 w 6816449"/>
              <a:gd name="connsiteY2-66" fmla="*/ 14287 h 6872287"/>
              <a:gd name="connsiteX3-67" fmla="*/ 6815447 w 6816449"/>
              <a:gd name="connsiteY3-68" fmla="*/ 6872287 h 6872287"/>
              <a:gd name="connsiteX4-69" fmla="*/ 0 w 6816449"/>
              <a:gd name="connsiteY4-70" fmla="*/ 6855929 h 6872287"/>
              <a:gd name="connsiteX0-71" fmla="*/ 0 w 6849106"/>
              <a:gd name="connsiteY0-72" fmla="*/ 6888567 h 6888567"/>
              <a:gd name="connsiteX1-73" fmla="*/ 3918412 w 6849106"/>
              <a:gd name="connsiteY1-74" fmla="*/ 0 h 6888567"/>
              <a:gd name="connsiteX2-75" fmla="*/ 6849106 w 6849106"/>
              <a:gd name="connsiteY2-76" fmla="*/ 14287 h 6888567"/>
              <a:gd name="connsiteX3-77" fmla="*/ 6848104 w 6849106"/>
              <a:gd name="connsiteY3-78" fmla="*/ 6872287 h 6888567"/>
              <a:gd name="connsiteX4-79" fmla="*/ 0 w 6849106"/>
              <a:gd name="connsiteY4-80" fmla="*/ 6888567 h 6888567"/>
              <a:gd name="connsiteX0-81" fmla="*/ 0 w 6849106"/>
              <a:gd name="connsiteY0-82" fmla="*/ 6904886 h 6904886"/>
              <a:gd name="connsiteX1-83" fmla="*/ 3188073 w 6849106"/>
              <a:gd name="connsiteY1-84" fmla="*/ 0 h 6904886"/>
              <a:gd name="connsiteX2-85" fmla="*/ 6849106 w 6849106"/>
              <a:gd name="connsiteY2-86" fmla="*/ 30606 h 6904886"/>
              <a:gd name="connsiteX3-87" fmla="*/ 6848104 w 6849106"/>
              <a:gd name="connsiteY3-88" fmla="*/ 6888606 h 6904886"/>
              <a:gd name="connsiteX4-89" fmla="*/ 0 w 6849106"/>
              <a:gd name="connsiteY4-90" fmla="*/ 6904886 h 6904886"/>
              <a:gd name="connsiteX0-91" fmla="*/ 0 w 6849106"/>
              <a:gd name="connsiteY0-92" fmla="*/ 6904886 h 6986001"/>
              <a:gd name="connsiteX1-93" fmla="*/ 3188073 w 6849106"/>
              <a:gd name="connsiteY1-94" fmla="*/ 0 h 6986001"/>
              <a:gd name="connsiteX2-95" fmla="*/ 6849106 w 6849106"/>
              <a:gd name="connsiteY2-96" fmla="*/ 30606 h 6986001"/>
              <a:gd name="connsiteX3-97" fmla="*/ 6848104 w 6849106"/>
              <a:gd name="connsiteY3-98" fmla="*/ 6986001 h 6986001"/>
              <a:gd name="connsiteX4-99" fmla="*/ 0 w 6849106"/>
              <a:gd name="connsiteY4-100" fmla="*/ 6904886 h 6986001"/>
              <a:gd name="connsiteX0-101" fmla="*/ 0 w 6914938"/>
              <a:gd name="connsiteY0-102" fmla="*/ 6969816 h 6986001"/>
              <a:gd name="connsiteX1-103" fmla="*/ 3253905 w 6914938"/>
              <a:gd name="connsiteY1-104" fmla="*/ 0 h 6986001"/>
              <a:gd name="connsiteX2-105" fmla="*/ 6914938 w 6914938"/>
              <a:gd name="connsiteY2-106" fmla="*/ 30606 h 6986001"/>
              <a:gd name="connsiteX3-107" fmla="*/ 6913936 w 6914938"/>
              <a:gd name="connsiteY3-108" fmla="*/ 6986001 h 6986001"/>
              <a:gd name="connsiteX4-109" fmla="*/ 0 w 6914938"/>
              <a:gd name="connsiteY4-110" fmla="*/ 6969816 h 69860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914938" h="6986001">
                <a:moveTo>
                  <a:pt x="0" y="6969816"/>
                </a:moveTo>
                <a:lnTo>
                  <a:pt x="3253905" y="0"/>
                </a:lnTo>
                <a:lnTo>
                  <a:pt x="6914938" y="30606"/>
                </a:lnTo>
                <a:lnTo>
                  <a:pt x="6913936" y="6986001"/>
                </a:lnTo>
                <a:lnTo>
                  <a:pt x="0" y="6969816"/>
                </a:lnTo>
                <a:close/>
              </a:path>
            </a:pathLst>
          </a:custGeom>
          <a:solidFill>
            <a:srgbClr val="394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1" name="文本框 20"/>
          <p:cNvSpPr txBox="1"/>
          <p:nvPr/>
        </p:nvSpPr>
        <p:spPr>
          <a:xfrm>
            <a:off x="134882" y="3811826"/>
            <a:ext cx="54162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200" dirty="0">
                <a:solidFill>
                  <a:schemeClr val="bg1"/>
                </a:solidFill>
              </a:rPr>
              <a:t>SALES</a:t>
            </a:r>
            <a:r>
              <a:rPr kumimoji="1" lang="zh-CN" altLang="en-US" sz="1200" dirty="0">
                <a:solidFill>
                  <a:schemeClr val="bg1"/>
                </a:solidFill>
              </a:rPr>
              <a:t> </a:t>
            </a:r>
            <a:r>
              <a:rPr kumimoji="1" lang="en-US" altLang="zh-CN" sz="1200" dirty="0">
                <a:solidFill>
                  <a:schemeClr val="bg1"/>
                </a:solidFill>
              </a:rPr>
              <a:t>REPORT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4" t="48339" b="36185"/>
          <a:stretch>
            <a:fillRect/>
          </a:stretch>
        </p:blipFill>
        <p:spPr>
          <a:xfrm>
            <a:off x="2316457" y="1298883"/>
            <a:ext cx="1347818" cy="1534706"/>
          </a:xfrm>
          <a:prstGeom prst="rect">
            <a:avLst/>
          </a:prstGeom>
        </p:spPr>
      </p:pic>
      <p:grpSp>
        <p:nvGrpSpPr>
          <p:cNvPr id="2" name="组 1"/>
          <p:cNvGrpSpPr/>
          <p:nvPr/>
        </p:nvGrpSpPr>
        <p:grpSpPr>
          <a:xfrm>
            <a:off x="10896462" y="110859"/>
            <a:ext cx="1052413" cy="369332"/>
            <a:chOff x="11285404" y="271593"/>
            <a:chExt cx="1052413" cy="369332"/>
          </a:xfrm>
        </p:grpSpPr>
        <p:sp>
          <p:nvSpPr>
            <p:cNvPr id="24" name="椭圆 23"/>
            <p:cNvSpPr/>
            <p:nvPr/>
          </p:nvSpPr>
          <p:spPr>
            <a:xfrm>
              <a:off x="12125546" y="350124"/>
              <a:ext cx="212271" cy="212271"/>
            </a:xfrm>
            <a:prstGeom prst="ellipse">
              <a:avLst/>
            </a:prstGeom>
            <a:solidFill>
              <a:srgbClr val="D0AA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1285404" y="271593"/>
              <a:ext cx="806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b="1" i="1" dirty="0">
                  <a:solidFill>
                    <a:srgbClr val="D0AA8C"/>
                  </a:solidFill>
                </a:rPr>
                <a:t>LOGO</a:t>
              </a:r>
              <a:endParaRPr kumimoji="1" lang="zh-CN" altLang="en-US" b="1" i="1" dirty="0">
                <a:solidFill>
                  <a:srgbClr val="D0AA8C"/>
                </a:solidFill>
              </a:endParaRPr>
            </a:p>
          </p:txBody>
        </p:sp>
      </p:grpSp>
      <p:sp>
        <p:nvSpPr>
          <p:cNvPr id="31" name="六边形 30"/>
          <p:cNvSpPr/>
          <p:nvPr/>
        </p:nvSpPr>
        <p:spPr>
          <a:xfrm>
            <a:off x="6935843" y="1299098"/>
            <a:ext cx="4941372" cy="4259803"/>
          </a:xfrm>
          <a:prstGeom prst="hexagon">
            <a:avLst>
              <a:gd name="adj" fmla="val 29486"/>
              <a:gd name="vf" fmla="val 115470"/>
            </a:avLst>
          </a:prstGeom>
          <a:noFill/>
          <a:ln>
            <a:solidFill>
              <a:srgbClr val="3944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0" y="2582934"/>
            <a:ext cx="572464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7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叉车安全培训</a:t>
            </a:r>
            <a:endParaRPr lang="zh-CN" altLang="en-US" sz="7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叉车结构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087408" y="1072681"/>
            <a:ext cx="1369286" cy="4575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1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en-US" altLang="zh-CN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、后视镜</a:t>
            </a:r>
            <a:endParaRPr lang="en-US" altLang="zh-CN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1087408" y="1641445"/>
            <a:ext cx="7181453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所有叉车都必须装有后视镜，以向驾驶员提供后方的驾驶视野。</a:t>
            </a:r>
            <a:endParaRPr lang="en-US" altLang="zh-CN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1"/>
          <a:srcRect l="2913" t="3714" r="3538" b="3768"/>
          <a:stretch>
            <a:fillRect/>
          </a:stretch>
        </p:blipFill>
        <p:spPr bwMode="auto">
          <a:xfrm>
            <a:off x="664466" y="2585358"/>
            <a:ext cx="5380734" cy="3467100"/>
          </a:xfrm>
          <a:prstGeom prst="rect">
            <a:avLst/>
          </a:prstGeom>
          <a:noFill/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r="6299" b="5795"/>
          <a:stretch>
            <a:fillRect/>
          </a:stretch>
        </p:blipFill>
        <p:spPr>
          <a:xfrm>
            <a:off x="6335032" y="2585358"/>
            <a:ext cx="5166327" cy="3467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叉车结构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087408" y="1072681"/>
            <a:ext cx="2517036" cy="4575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1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5、信号灯/</a:t>
            </a:r>
            <a:r>
              <a:rPr lang="en-US" altLang="zh-CN" sz="2000" b="1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倒车警报</a:t>
            </a:r>
            <a:endParaRPr lang="en-US" altLang="zh-CN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1087408" y="1641445"/>
            <a:ext cx="7181453" cy="3872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/>
              <a:t>当作业/</a:t>
            </a:r>
            <a:r>
              <a:rPr lang="en-US" altLang="zh-CN" dirty="0" err="1"/>
              <a:t>倒车时</a:t>
            </a:r>
            <a:r>
              <a:rPr lang="en-US" altLang="zh-CN" err="1"/>
              <a:t>，</a:t>
            </a:r>
            <a:r>
              <a:rPr lang="en-US" altLang="zh-CN"/>
              <a:t>车身上的信号灯及警报声可提醒周围的人。</a:t>
            </a:r>
            <a:endParaRPr lang="en-US" altLang="zh-CN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23900" y="2711919"/>
            <a:ext cx="4635500" cy="3149600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9600" y="2711919"/>
            <a:ext cx="2413000" cy="3073400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45500" y="2711919"/>
            <a:ext cx="2921000" cy="30734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叉车结构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087408" y="1072681"/>
            <a:ext cx="1882247" cy="4575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1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6、蓝光警示灯</a:t>
            </a:r>
            <a:endParaRPr lang="en-US" altLang="zh-CN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1087408" y="1641445"/>
            <a:ext cx="10422421" cy="96128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dirty="0"/>
              <a:t>叉车上需安装蓝光警示灯。叉车警示灯会在叉车后方3米左右的区域投射蓝色光圈，提醒行人前方有叉车倒退，以防发生事故。</a:t>
            </a:r>
            <a:endParaRPr lang="en-US" altLang="zh-CN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266372" y="2826657"/>
            <a:ext cx="4787900" cy="3581400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0372" y="2826657"/>
            <a:ext cx="4279900" cy="35814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叉车结构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087408" y="1072681"/>
            <a:ext cx="1882247" cy="4575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1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7、叉车充电器</a:t>
            </a:r>
            <a:endParaRPr lang="en-US" altLang="zh-CN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87407" y="1554175"/>
            <a:ext cx="10465963" cy="96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蓄电池电压、电解液密度、电解液液面高度应符合有关规定，并按照使用说明书进行充电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叉车充电电池宜放置于首层，不能放置于高处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511302" y="2844800"/>
            <a:ext cx="4737100" cy="3556000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2502" y="2857500"/>
            <a:ext cx="3619500" cy="36195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转向特点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1087408" y="1192677"/>
            <a:ext cx="6924478" cy="96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叉车和汽车的驾驶习惯有本质的区别。叉车后轮控制方向，前轮提供动力。通常只有前轮才有刹车，在行进时难刹车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087408" y="2721429"/>
            <a:ext cx="5486400" cy="3162300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4092" y="1295400"/>
            <a:ext cx="2730500" cy="44577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叉车重心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087407" y="1183375"/>
            <a:ext cx="10117621" cy="142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空载时，叉车自重重心（Center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of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Gravity,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CG）和两个前轮形成一个三角区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；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载货时，整体重心点在</a:t>
            </a:r>
            <a:r>
              <a:rPr lang="en-US" altLang="zh-CN" sz="2000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三角区内</a:t>
            </a: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，叉车处于</a:t>
            </a:r>
            <a:r>
              <a:rPr lang="en-US" altLang="zh-CN" sz="2000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稳定</a:t>
            </a: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状态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；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载货时，整体重心点在</a:t>
            </a:r>
            <a:r>
              <a:rPr lang="en-US" altLang="zh-CN" sz="2000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三角区外</a:t>
            </a: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，叉车具有</a:t>
            </a:r>
            <a:r>
              <a:rPr lang="en-US" altLang="zh-CN" sz="2000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倾倒</a:t>
            </a: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风险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。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23900" y="3058741"/>
            <a:ext cx="10642600" cy="2870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载重平衡杠杆的作用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1087407" y="1106125"/>
            <a:ext cx="82888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叉车载货时，整体重心向支点移动，前轮起到平衡支点的作用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573472" y="2255272"/>
            <a:ext cx="7045056" cy="3890809"/>
            <a:chOff x="2940050" y="2321305"/>
            <a:chExt cx="6314185" cy="3487167"/>
          </a:xfrm>
        </p:grpSpPr>
        <p:sp>
          <p:nvSpPr>
            <p:cNvPr id="6" name="Freeform 3"/>
            <p:cNvSpPr/>
            <p:nvPr/>
          </p:nvSpPr>
          <p:spPr>
            <a:xfrm>
              <a:off x="2947416" y="2321305"/>
              <a:ext cx="6306819" cy="3203955"/>
            </a:xfrm>
            <a:custGeom>
              <a:avLst/>
              <a:gdLst>
                <a:gd name="connsiteX0" fmla="*/ 6350 w 6306819"/>
                <a:gd name="connsiteY0" fmla="*/ 3197605 h 3203955"/>
                <a:gd name="connsiteX1" fmla="*/ 6300469 w 6306819"/>
                <a:gd name="connsiteY1" fmla="*/ 3197605 h 3203955"/>
                <a:gd name="connsiteX2" fmla="*/ 6300469 w 6306819"/>
                <a:gd name="connsiteY2" fmla="*/ 6350 h 3203955"/>
                <a:gd name="connsiteX3" fmla="*/ 6350 w 6306819"/>
                <a:gd name="connsiteY3" fmla="*/ 6350 h 3203955"/>
                <a:gd name="connsiteX4" fmla="*/ 6350 w 6306819"/>
                <a:gd name="connsiteY4" fmla="*/ 3197605 h 320395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6306819" h="3203955">
                  <a:moveTo>
                    <a:pt x="6350" y="3197605"/>
                  </a:moveTo>
                  <a:lnTo>
                    <a:pt x="6300469" y="3197605"/>
                  </a:lnTo>
                  <a:lnTo>
                    <a:pt x="6300469" y="6350"/>
                  </a:lnTo>
                  <a:lnTo>
                    <a:pt x="6350" y="6350"/>
                  </a:lnTo>
                  <a:lnTo>
                    <a:pt x="6350" y="3197605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Freeform 3"/>
            <p:cNvSpPr/>
            <p:nvPr/>
          </p:nvSpPr>
          <p:spPr>
            <a:xfrm>
              <a:off x="6289802" y="4042155"/>
              <a:ext cx="423671" cy="402335"/>
            </a:xfrm>
            <a:custGeom>
              <a:avLst/>
              <a:gdLst>
                <a:gd name="connsiteX0" fmla="*/ 0 w 423671"/>
                <a:gd name="connsiteY0" fmla="*/ 201167 h 402335"/>
                <a:gd name="connsiteX1" fmla="*/ 211835 w 423671"/>
                <a:gd name="connsiteY1" fmla="*/ 0 h 402335"/>
                <a:gd name="connsiteX2" fmla="*/ 423671 w 423671"/>
                <a:gd name="connsiteY2" fmla="*/ 201167 h 402335"/>
                <a:gd name="connsiteX3" fmla="*/ 211835 w 423671"/>
                <a:gd name="connsiteY3" fmla="*/ 402335 h 402335"/>
                <a:gd name="connsiteX4" fmla="*/ 0 w 423671"/>
                <a:gd name="connsiteY4" fmla="*/ 201167 h 40233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423671" h="402335">
                  <a:moveTo>
                    <a:pt x="0" y="201167"/>
                  </a:moveTo>
                  <a:cubicBezTo>
                    <a:pt x="0" y="90042"/>
                    <a:pt x="94869" y="0"/>
                    <a:pt x="211835" y="0"/>
                  </a:cubicBezTo>
                  <a:cubicBezTo>
                    <a:pt x="328802" y="0"/>
                    <a:pt x="423671" y="90042"/>
                    <a:pt x="423671" y="201167"/>
                  </a:cubicBezTo>
                  <a:cubicBezTo>
                    <a:pt x="423671" y="312292"/>
                    <a:pt x="328802" y="402335"/>
                    <a:pt x="211835" y="402335"/>
                  </a:cubicBezTo>
                  <a:cubicBezTo>
                    <a:pt x="94869" y="402335"/>
                    <a:pt x="0" y="312292"/>
                    <a:pt x="0" y="201167"/>
                  </a:cubicBezTo>
                </a:path>
              </a:pathLst>
            </a:custGeom>
            <a:solidFill>
              <a:srgbClr val="C0000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Freeform 3"/>
            <p:cNvSpPr/>
            <p:nvPr/>
          </p:nvSpPr>
          <p:spPr>
            <a:xfrm>
              <a:off x="6487922" y="4028440"/>
              <a:ext cx="54864" cy="429768"/>
            </a:xfrm>
            <a:custGeom>
              <a:avLst/>
              <a:gdLst>
                <a:gd name="connsiteX0" fmla="*/ 13715 w 54864"/>
                <a:gd name="connsiteY0" fmla="*/ 13715 h 429768"/>
                <a:gd name="connsiteX1" fmla="*/ 13715 w 54864"/>
                <a:gd name="connsiteY1" fmla="*/ 416051 h 429768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</a:cxnLst>
              <a:rect l="l" t="t" r="r" b="b"/>
              <a:pathLst>
                <a:path w="54864" h="429768">
                  <a:moveTo>
                    <a:pt x="13715" y="13715"/>
                  </a:moveTo>
                  <a:lnTo>
                    <a:pt x="13715" y="416051"/>
                  </a:lnTo>
                </a:path>
              </a:pathLst>
            </a:custGeom>
            <a:ln w="25400">
              <a:solidFill>
                <a:srgbClr val="000000">
                  <a:alpha val="100000"/>
                </a:srgb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Freeform 3"/>
            <p:cNvSpPr/>
            <p:nvPr/>
          </p:nvSpPr>
          <p:spPr>
            <a:xfrm>
              <a:off x="6276086" y="4229608"/>
              <a:ext cx="451104" cy="54864"/>
            </a:xfrm>
            <a:custGeom>
              <a:avLst/>
              <a:gdLst>
                <a:gd name="connsiteX0" fmla="*/ 13715 w 451104"/>
                <a:gd name="connsiteY0" fmla="*/ 13715 h 54864"/>
                <a:gd name="connsiteX1" fmla="*/ 437387 w 451104"/>
                <a:gd name="connsiteY1" fmla="*/ 13715 h 548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</a:cxnLst>
              <a:rect l="l" t="t" r="r" b="b"/>
              <a:pathLst>
                <a:path w="451104" h="54864">
                  <a:moveTo>
                    <a:pt x="13715" y="13715"/>
                  </a:moveTo>
                  <a:lnTo>
                    <a:pt x="437387" y="13715"/>
                  </a:lnTo>
                </a:path>
              </a:pathLst>
            </a:custGeom>
            <a:ln w="25400">
              <a:solidFill>
                <a:srgbClr val="000000">
                  <a:alpha val="100000"/>
                </a:srgb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Freeform 3"/>
            <p:cNvSpPr/>
            <p:nvPr/>
          </p:nvSpPr>
          <p:spPr>
            <a:xfrm>
              <a:off x="6276086" y="4028440"/>
              <a:ext cx="451103" cy="429767"/>
            </a:xfrm>
            <a:custGeom>
              <a:avLst/>
              <a:gdLst>
                <a:gd name="connsiteX0" fmla="*/ 13715 w 451103"/>
                <a:gd name="connsiteY0" fmla="*/ 214883 h 429767"/>
                <a:gd name="connsiteX1" fmla="*/ 225551 w 451103"/>
                <a:gd name="connsiteY1" fmla="*/ 13715 h 429767"/>
                <a:gd name="connsiteX2" fmla="*/ 437387 w 451103"/>
                <a:gd name="connsiteY2" fmla="*/ 214883 h 429767"/>
                <a:gd name="connsiteX3" fmla="*/ 225551 w 451103"/>
                <a:gd name="connsiteY3" fmla="*/ 416051 h 429767"/>
                <a:gd name="connsiteX4" fmla="*/ 13715 w 451103"/>
                <a:gd name="connsiteY4" fmla="*/ 214883 h 429767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451103" h="429767">
                  <a:moveTo>
                    <a:pt x="13715" y="214883"/>
                  </a:moveTo>
                  <a:cubicBezTo>
                    <a:pt x="13715" y="103758"/>
                    <a:pt x="108584" y="13715"/>
                    <a:pt x="225551" y="13715"/>
                  </a:cubicBezTo>
                  <a:cubicBezTo>
                    <a:pt x="342518" y="13715"/>
                    <a:pt x="437387" y="103758"/>
                    <a:pt x="437387" y="214883"/>
                  </a:cubicBezTo>
                  <a:cubicBezTo>
                    <a:pt x="437387" y="326008"/>
                    <a:pt x="342518" y="416051"/>
                    <a:pt x="225551" y="416051"/>
                  </a:cubicBezTo>
                  <a:cubicBezTo>
                    <a:pt x="108584" y="416051"/>
                    <a:pt x="13715" y="326008"/>
                    <a:pt x="13715" y="214883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25400">
              <a:solidFill>
                <a:srgbClr val="000000">
                  <a:alpha val="10000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Freeform 3"/>
            <p:cNvSpPr/>
            <p:nvPr/>
          </p:nvSpPr>
          <p:spPr>
            <a:xfrm>
              <a:off x="5631434" y="4177791"/>
              <a:ext cx="8128" cy="131064"/>
            </a:xfrm>
            <a:custGeom>
              <a:avLst/>
              <a:gdLst>
                <a:gd name="connsiteX0" fmla="*/ 4064 w 8128"/>
                <a:gd name="connsiteY0" fmla="*/ 0 h 131064"/>
                <a:gd name="connsiteX1" fmla="*/ 4064 w 8128"/>
                <a:gd name="connsiteY1" fmla="*/ 131064 h 1310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</a:cxnLst>
              <a:rect l="l" t="t" r="r" b="b"/>
              <a:pathLst>
                <a:path w="8128" h="131064">
                  <a:moveTo>
                    <a:pt x="4064" y="0"/>
                  </a:moveTo>
                  <a:lnTo>
                    <a:pt x="4064" y="131064"/>
                  </a:lnTo>
                </a:path>
              </a:pathLst>
            </a:custGeom>
            <a:ln w="0">
              <a:solidFill>
                <a:srgbClr val="0070C0">
                  <a:alpha val="100000"/>
                </a:srgb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Freeform 3"/>
            <p:cNvSpPr/>
            <p:nvPr/>
          </p:nvSpPr>
          <p:spPr>
            <a:xfrm>
              <a:off x="5647816" y="4177791"/>
              <a:ext cx="16383" cy="131064"/>
            </a:xfrm>
            <a:custGeom>
              <a:avLst/>
              <a:gdLst>
                <a:gd name="connsiteX0" fmla="*/ 8191 w 16383"/>
                <a:gd name="connsiteY0" fmla="*/ 0 h 131064"/>
                <a:gd name="connsiteX1" fmla="*/ 8191 w 16383"/>
                <a:gd name="connsiteY1" fmla="*/ 131064 h 1310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</a:cxnLst>
              <a:rect l="l" t="t" r="r" b="b"/>
              <a:pathLst>
                <a:path w="16383" h="131064">
                  <a:moveTo>
                    <a:pt x="8191" y="0"/>
                  </a:moveTo>
                  <a:lnTo>
                    <a:pt x="8191" y="131064"/>
                  </a:lnTo>
                </a:path>
              </a:pathLst>
            </a:custGeom>
            <a:ln w="12700">
              <a:solidFill>
                <a:srgbClr val="0070C0">
                  <a:alpha val="100000"/>
                </a:srgb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Freeform 3"/>
            <p:cNvSpPr/>
            <p:nvPr/>
          </p:nvSpPr>
          <p:spPr>
            <a:xfrm>
              <a:off x="5672328" y="4112260"/>
              <a:ext cx="562609" cy="262127"/>
            </a:xfrm>
            <a:custGeom>
              <a:avLst/>
              <a:gdLst>
                <a:gd name="connsiteX0" fmla="*/ 0 w 562609"/>
                <a:gd name="connsiteY0" fmla="*/ 65531 h 262127"/>
                <a:gd name="connsiteX1" fmla="*/ 431545 w 562609"/>
                <a:gd name="connsiteY1" fmla="*/ 65531 h 262127"/>
                <a:gd name="connsiteX2" fmla="*/ 431545 w 562609"/>
                <a:gd name="connsiteY2" fmla="*/ 0 h 262127"/>
                <a:gd name="connsiteX3" fmla="*/ 562609 w 562609"/>
                <a:gd name="connsiteY3" fmla="*/ 131063 h 262127"/>
                <a:gd name="connsiteX4" fmla="*/ 431545 w 562609"/>
                <a:gd name="connsiteY4" fmla="*/ 262127 h 262127"/>
                <a:gd name="connsiteX5" fmla="*/ 431545 w 562609"/>
                <a:gd name="connsiteY5" fmla="*/ 196595 h 262127"/>
                <a:gd name="connsiteX6" fmla="*/ 0 w 562609"/>
                <a:gd name="connsiteY6" fmla="*/ 196595 h 262127"/>
                <a:gd name="connsiteX7" fmla="*/ 0 w 562609"/>
                <a:gd name="connsiteY7" fmla="*/ 65531 h 262127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  <a:cxn ang="7">
                  <a:pos x="connsiteX7" y="connsiteY7"/>
                </a:cxn>
              </a:cxnLst>
              <a:rect l="l" t="t" r="r" b="b"/>
              <a:pathLst>
                <a:path w="562609" h="262127">
                  <a:moveTo>
                    <a:pt x="0" y="65531"/>
                  </a:moveTo>
                  <a:lnTo>
                    <a:pt x="431545" y="65531"/>
                  </a:lnTo>
                  <a:lnTo>
                    <a:pt x="431545" y="0"/>
                  </a:lnTo>
                  <a:lnTo>
                    <a:pt x="562609" y="131063"/>
                  </a:lnTo>
                  <a:lnTo>
                    <a:pt x="431545" y="262127"/>
                  </a:lnTo>
                  <a:lnTo>
                    <a:pt x="431545" y="196595"/>
                  </a:lnTo>
                  <a:lnTo>
                    <a:pt x="0" y="196595"/>
                  </a:lnTo>
                  <a:lnTo>
                    <a:pt x="0" y="65531"/>
                  </a:lnTo>
                </a:path>
              </a:pathLst>
            </a:custGeom>
            <a:solidFill>
              <a:srgbClr val="0070C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Freeform 3"/>
            <p:cNvSpPr/>
            <p:nvPr/>
          </p:nvSpPr>
          <p:spPr>
            <a:xfrm>
              <a:off x="5617718" y="4164076"/>
              <a:ext cx="35560" cy="158496"/>
            </a:xfrm>
            <a:custGeom>
              <a:avLst/>
              <a:gdLst>
                <a:gd name="connsiteX0" fmla="*/ 13715 w 35560"/>
                <a:gd name="connsiteY0" fmla="*/ 13715 h 158496"/>
                <a:gd name="connsiteX1" fmla="*/ 21843 w 35560"/>
                <a:gd name="connsiteY1" fmla="*/ 13715 h 158496"/>
                <a:gd name="connsiteX2" fmla="*/ 21843 w 35560"/>
                <a:gd name="connsiteY2" fmla="*/ 144779 h 158496"/>
                <a:gd name="connsiteX3" fmla="*/ 13715 w 35560"/>
                <a:gd name="connsiteY3" fmla="*/ 144779 h 158496"/>
                <a:gd name="connsiteX4" fmla="*/ 13715 w 35560"/>
                <a:gd name="connsiteY4" fmla="*/ 13715 h 158496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35560" h="158496">
                  <a:moveTo>
                    <a:pt x="13715" y="13715"/>
                  </a:moveTo>
                  <a:lnTo>
                    <a:pt x="21843" y="13715"/>
                  </a:lnTo>
                  <a:lnTo>
                    <a:pt x="21843" y="144779"/>
                  </a:lnTo>
                  <a:lnTo>
                    <a:pt x="13715" y="144779"/>
                  </a:lnTo>
                  <a:lnTo>
                    <a:pt x="13715" y="13715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w="25400">
              <a:solidFill>
                <a:srgbClr val="0070C0">
                  <a:alpha val="10000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Freeform 3"/>
            <p:cNvSpPr/>
            <p:nvPr/>
          </p:nvSpPr>
          <p:spPr>
            <a:xfrm>
              <a:off x="5634101" y="4164076"/>
              <a:ext cx="43815" cy="158496"/>
            </a:xfrm>
            <a:custGeom>
              <a:avLst/>
              <a:gdLst>
                <a:gd name="connsiteX0" fmla="*/ 13715 w 43815"/>
                <a:gd name="connsiteY0" fmla="*/ 13715 h 158496"/>
                <a:gd name="connsiteX1" fmla="*/ 30098 w 43815"/>
                <a:gd name="connsiteY1" fmla="*/ 13715 h 158496"/>
                <a:gd name="connsiteX2" fmla="*/ 30098 w 43815"/>
                <a:gd name="connsiteY2" fmla="*/ 144779 h 158496"/>
                <a:gd name="connsiteX3" fmla="*/ 13715 w 43815"/>
                <a:gd name="connsiteY3" fmla="*/ 144779 h 158496"/>
                <a:gd name="connsiteX4" fmla="*/ 13715 w 43815"/>
                <a:gd name="connsiteY4" fmla="*/ 13715 h 158496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43815" h="158496">
                  <a:moveTo>
                    <a:pt x="13715" y="13715"/>
                  </a:moveTo>
                  <a:lnTo>
                    <a:pt x="30098" y="13715"/>
                  </a:lnTo>
                  <a:lnTo>
                    <a:pt x="30098" y="144779"/>
                  </a:lnTo>
                  <a:lnTo>
                    <a:pt x="13715" y="144779"/>
                  </a:lnTo>
                  <a:lnTo>
                    <a:pt x="13715" y="13715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w="25400">
              <a:solidFill>
                <a:srgbClr val="0070C0">
                  <a:alpha val="10000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Freeform 3"/>
            <p:cNvSpPr/>
            <p:nvPr/>
          </p:nvSpPr>
          <p:spPr>
            <a:xfrm>
              <a:off x="5658612" y="4098544"/>
              <a:ext cx="590041" cy="289559"/>
            </a:xfrm>
            <a:custGeom>
              <a:avLst/>
              <a:gdLst>
                <a:gd name="connsiteX0" fmla="*/ 13715 w 590041"/>
                <a:gd name="connsiteY0" fmla="*/ 79247 h 289559"/>
                <a:gd name="connsiteX1" fmla="*/ 445261 w 590041"/>
                <a:gd name="connsiteY1" fmla="*/ 79247 h 289559"/>
                <a:gd name="connsiteX2" fmla="*/ 445261 w 590041"/>
                <a:gd name="connsiteY2" fmla="*/ 13715 h 289559"/>
                <a:gd name="connsiteX3" fmla="*/ 576325 w 590041"/>
                <a:gd name="connsiteY3" fmla="*/ 144779 h 289559"/>
                <a:gd name="connsiteX4" fmla="*/ 445261 w 590041"/>
                <a:gd name="connsiteY4" fmla="*/ 275843 h 289559"/>
                <a:gd name="connsiteX5" fmla="*/ 445261 w 590041"/>
                <a:gd name="connsiteY5" fmla="*/ 210311 h 289559"/>
                <a:gd name="connsiteX6" fmla="*/ 13715 w 590041"/>
                <a:gd name="connsiteY6" fmla="*/ 210311 h 289559"/>
                <a:gd name="connsiteX7" fmla="*/ 13715 w 590041"/>
                <a:gd name="connsiteY7" fmla="*/ 79247 h 289559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  <a:cxn ang="7">
                  <a:pos x="connsiteX7" y="connsiteY7"/>
                </a:cxn>
              </a:cxnLst>
              <a:rect l="l" t="t" r="r" b="b"/>
              <a:pathLst>
                <a:path w="590041" h="289559">
                  <a:moveTo>
                    <a:pt x="13715" y="79247"/>
                  </a:moveTo>
                  <a:lnTo>
                    <a:pt x="445261" y="79247"/>
                  </a:lnTo>
                  <a:lnTo>
                    <a:pt x="445261" y="13715"/>
                  </a:lnTo>
                  <a:lnTo>
                    <a:pt x="576325" y="144779"/>
                  </a:lnTo>
                  <a:lnTo>
                    <a:pt x="445261" y="275843"/>
                  </a:lnTo>
                  <a:lnTo>
                    <a:pt x="445261" y="210311"/>
                  </a:lnTo>
                  <a:lnTo>
                    <a:pt x="13715" y="210311"/>
                  </a:lnTo>
                  <a:lnTo>
                    <a:pt x="13715" y="79247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w="25400">
              <a:solidFill>
                <a:srgbClr val="0070C0">
                  <a:alpha val="10000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Freeform 3"/>
            <p:cNvSpPr/>
            <p:nvPr/>
          </p:nvSpPr>
          <p:spPr>
            <a:xfrm>
              <a:off x="3446017" y="3719067"/>
              <a:ext cx="1097279" cy="783336"/>
            </a:xfrm>
            <a:custGeom>
              <a:avLst/>
              <a:gdLst>
                <a:gd name="connsiteX0" fmla="*/ 0 w 1097279"/>
                <a:gd name="connsiteY0" fmla="*/ 130555 h 783336"/>
                <a:gd name="connsiteX1" fmla="*/ 130555 w 1097279"/>
                <a:gd name="connsiteY1" fmla="*/ 0 h 783336"/>
                <a:gd name="connsiteX2" fmla="*/ 966723 w 1097279"/>
                <a:gd name="connsiteY2" fmla="*/ 0 h 783336"/>
                <a:gd name="connsiteX3" fmla="*/ 1097279 w 1097279"/>
                <a:gd name="connsiteY3" fmla="*/ 130555 h 783336"/>
                <a:gd name="connsiteX4" fmla="*/ 1097279 w 1097279"/>
                <a:gd name="connsiteY4" fmla="*/ 652779 h 783336"/>
                <a:gd name="connsiteX5" fmla="*/ 966723 w 1097279"/>
                <a:gd name="connsiteY5" fmla="*/ 783336 h 783336"/>
                <a:gd name="connsiteX6" fmla="*/ 130555 w 1097279"/>
                <a:gd name="connsiteY6" fmla="*/ 783336 h 783336"/>
                <a:gd name="connsiteX7" fmla="*/ 0 w 1097279"/>
                <a:gd name="connsiteY7" fmla="*/ 652779 h 783336"/>
                <a:gd name="connsiteX8" fmla="*/ 0 w 1097279"/>
                <a:gd name="connsiteY8" fmla="*/ 130555 h 783336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  <a:cxn ang="7">
                  <a:pos x="connsiteX7" y="connsiteY7"/>
                </a:cxn>
                <a:cxn ang="8">
                  <a:pos x="connsiteX8" y="connsiteY8"/>
                </a:cxn>
              </a:cxnLst>
              <a:rect l="l" t="t" r="r" b="b"/>
              <a:pathLst>
                <a:path w="1097279" h="783336">
                  <a:moveTo>
                    <a:pt x="0" y="130555"/>
                  </a:moveTo>
                  <a:cubicBezTo>
                    <a:pt x="0" y="58420"/>
                    <a:pt x="58420" y="0"/>
                    <a:pt x="130555" y="0"/>
                  </a:cubicBezTo>
                  <a:lnTo>
                    <a:pt x="966723" y="0"/>
                  </a:lnTo>
                  <a:cubicBezTo>
                    <a:pt x="1038860" y="0"/>
                    <a:pt x="1097279" y="58420"/>
                    <a:pt x="1097279" y="130555"/>
                  </a:cubicBezTo>
                  <a:lnTo>
                    <a:pt x="1097279" y="652779"/>
                  </a:lnTo>
                  <a:cubicBezTo>
                    <a:pt x="1097279" y="724916"/>
                    <a:pt x="1038860" y="783336"/>
                    <a:pt x="966723" y="783336"/>
                  </a:cubicBezTo>
                  <a:lnTo>
                    <a:pt x="130555" y="783336"/>
                  </a:lnTo>
                  <a:cubicBezTo>
                    <a:pt x="58420" y="783336"/>
                    <a:pt x="0" y="724916"/>
                    <a:pt x="0" y="652779"/>
                  </a:cubicBezTo>
                  <a:lnTo>
                    <a:pt x="0" y="130555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Freeform 3"/>
            <p:cNvSpPr/>
            <p:nvPr/>
          </p:nvSpPr>
          <p:spPr>
            <a:xfrm>
              <a:off x="3432301" y="3705352"/>
              <a:ext cx="1124711" cy="810768"/>
            </a:xfrm>
            <a:custGeom>
              <a:avLst/>
              <a:gdLst>
                <a:gd name="connsiteX0" fmla="*/ 13716 w 1124711"/>
                <a:gd name="connsiteY0" fmla="*/ 144271 h 810768"/>
                <a:gd name="connsiteX1" fmla="*/ 144272 w 1124711"/>
                <a:gd name="connsiteY1" fmla="*/ 13715 h 810768"/>
                <a:gd name="connsiteX2" fmla="*/ 980439 w 1124711"/>
                <a:gd name="connsiteY2" fmla="*/ 13715 h 810768"/>
                <a:gd name="connsiteX3" fmla="*/ 1110995 w 1124711"/>
                <a:gd name="connsiteY3" fmla="*/ 144271 h 810768"/>
                <a:gd name="connsiteX4" fmla="*/ 1110995 w 1124711"/>
                <a:gd name="connsiteY4" fmla="*/ 666495 h 810768"/>
                <a:gd name="connsiteX5" fmla="*/ 980439 w 1124711"/>
                <a:gd name="connsiteY5" fmla="*/ 797052 h 810768"/>
                <a:gd name="connsiteX6" fmla="*/ 144272 w 1124711"/>
                <a:gd name="connsiteY6" fmla="*/ 797052 h 810768"/>
                <a:gd name="connsiteX7" fmla="*/ 13716 w 1124711"/>
                <a:gd name="connsiteY7" fmla="*/ 666495 h 810768"/>
                <a:gd name="connsiteX8" fmla="*/ 13716 w 1124711"/>
                <a:gd name="connsiteY8" fmla="*/ 144271 h 810768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  <a:cxn ang="7">
                  <a:pos x="connsiteX7" y="connsiteY7"/>
                </a:cxn>
                <a:cxn ang="8">
                  <a:pos x="connsiteX8" y="connsiteY8"/>
                </a:cxn>
              </a:cxnLst>
              <a:rect l="l" t="t" r="r" b="b"/>
              <a:pathLst>
                <a:path w="1124711" h="810768">
                  <a:moveTo>
                    <a:pt x="13716" y="144271"/>
                  </a:moveTo>
                  <a:cubicBezTo>
                    <a:pt x="13716" y="72135"/>
                    <a:pt x="72136" y="13715"/>
                    <a:pt x="144272" y="13715"/>
                  </a:cubicBezTo>
                  <a:lnTo>
                    <a:pt x="980439" y="13715"/>
                  </a:lnTo>
                  <a:cubicBezTo>
                    <a:pt x="1052576" y="13715"/>
                    <a:pt x="1110995" y="72135"/>
                    <a:pt x="1110995" y="144271"/>
                  </a:cubicBezTo>
                  <a:lnTo>
                    <a:pt x="1110995" y="666495"/>
                  </a:lnTo>
                  <a:cubicBezTo>
                    <a:pt x="1110995" y="738632"/>
                    <a:pt x="1052576" y="797052"/>
                    <a:pt x="980439" y="797052"/>
                  </a:cubicBezTo>
                  <a:lnTo>
                    <a:pt x="144272" y="797052"/>
                  </a:lnTo>
                  <a:cubicBezTo>
                    <a:pt x="72136" y="797052"/>
                    <a:pt x="13716" y="738632"/>
                    <a:pt x="13716" y="666495"/>
                  </a:cubicBezTo>
                  <a:lnTo>
                    <a:pt x="13716" y="144271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w="25400">
              <a:solidFill>
                <a:srgbClr val="0066CC">
                  <a:alpha val="10000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Freeform 3"/>
            <p:cNvSpPr/>
            <p:nvPr/>
          </p:nvSpPr>
          <p:spPr>
            <a:xfrm>
              <a:off x="7304785" y="2493771"/>
              <a:ext cx="1920240" cy="713232"/>
            </a:xfrm>
            <a:custGeom>
              <a:avLst/>
              <a:gdLst>
                <a:gd name="connsiteX0" fmla="*/ 0 w 1920240"/>
                <a:gd name="connsiteY0" fmla="*/ 118872 h 713232"/>
                <a:gd name="connsiteX1" fmla="*/ 118871 w 1920240"/>
                <a:gd name="connsiteY1" fmla="*/ 0 h 713232"/>
                <a:gd name="connsiteX2" fmla="*/ 1801368 w 1920240"/>
                <a:gd name="connsiteY2" fmla="*/ 0 h 713232"/>
                <a:gd name="connsiteX3" fmla="*/ 1920240 w 1920240"/>
                <a:gd name="connsiteY3" fmla="*/ 118872 h 713232"/>
                <a:gd name="connsiteX4" fmla="*/ 1920240 w 1920240"/>
                <a:gd name="connsiteY4" fmla="*/ 594360 h 713232"/>
                <a:gd name="connsiteX5" fmla="*/ 1801368 w 1920240"/>
                <a:gd name="connsiteY5" fmla="*/ 713232 h 713232"/>
                <a:gd name="connsiteX6" fmla="*/ 118871 w 1920240"/>
                <a:gd name="connsiteY6" fmla="*/ 713232 h 713232"/>
                <a:gd name="connsiteX7" fmla="*/ 0 w 1920240"/>
                <a:gd name="connsiteY7" fmla="*/ 594360 h 713232"/>
                <a:gd name="connsiteX8" fmla="*/ 0 w 1920240"/>
                <a:gd name="connsiteY8" fmla="*/ 118872 h 713232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  <a:cxn ang="7">
                  <a:pos x="connsiteX7" y="connsiteY7"/>
                </a:cxn>
                <a:cxn ang="8">
                  <a:pos x="connsiteX8" y="connsiteY8"/>
                </a:cxn>
              </a:cxnLst>
              <a:rect l="l" t="t" r="r" b="b"/>
              <a:pathLst>
                <a:path w="1920240" h="713232">
                  <a:moveTo>
                    <a:pt x="0" y="118872"/>
                  </a:moveTo>
                  <a:cubicBezTo>
                    <a:pt x="0" y="53213"/>
                    <a:pt x="53213" y="0"/>
                    <a:pt x="118871" y="0"/>
                  </a:cubicBezTo>
                  <a:lnTo>
                    <a:pt x="1801368" y="0"/>
                  </a:lnTo>
                  <a:cubicBezTo>
                    <a:pt x="1867027" y="0"/>
                    <a:pt x="1920240" y="53213"/>
                    <a:pt x="1920240" y="118872"/>
                  </a:cubicBezTo>
                  <a:lnTo>
                    <a:pt x="1920240" y="594360"/>
                  </a:lnTo>
                  <a:cubicBezTo>
                    <a:pt x="1920240" y="660019"/>
                    <a:pt x="1867027" y="713232"/>
                    <a:pt x="1801368" y="713232"/>
                  </a:cubicBezTo>
                  <a:lnTo>
                    <a:pt x="118871" y="713232"/>
                  </a:lnTo>
                  <a:cubicBezTo>
                    <a:pt x="53213" y="713232"/>
                    <a:pt x="0" y="660019"/>
                    <a:pt x="0" y="594360"/>
                  </a:cubicBezTo>
                  <a:lnTo>
                    <a:pt x="0" y="118872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Freeform 3"/>
            <p:cNvSpPr/>
            <p:nvPr/>
          </p:nvSpPr>
          <p:spPr>
            <a:xfrm>
              <a:off x="7291069" y="2480055"/>
              <a:ext cx="1947672" cy="740664"/>
            </a:xfrm>
            <a:custGeom>
              <a:avLst/>
              <a:gdLst>
                <a:gd name="connsiteX0" fmla="*/ 13716 w 1947672"/>
                <a:gd name="connsiteY0" fmla="*/ 132588 h 740664"/>
                <a:gd name="connsiteX1" fmla="*/ 132588 w 1947672"/>
                <a:gd name="connsiteY1" fmla="*/ 13716 h 740664"/>
                <a:gd name="connsiteX2" fmla="*/ 1815084 w 1947672"/>
                <a:gd name="connsiteY2" fmla="*/ 13716 h 740664"/>
                <a:gd name="connsiteX3" fmla="*/ 1933956 w 1947672"/>
                <a:gd name="connsiteY3" fmla="*/ 132588 h 740664"/>
                <a:gd name="connsiteX4" fmla="*/ 1933956 w 1947672"/>
                <a:gd name="connsiteY4" fmla="*/ 608076 h 740664"/>
                <a:gd name="connsiteX5" fmla="*/ 1815084 w 1947672"/>
                <a:gd name="connsiteY5" fmla="*/ 726948 h 740664"/>
                <a:gd name="connsiteX6" fmla="*/ 132588 w 1947672"/>
                <a:gd name="connsiteY6" fmla="*/ 726948 h 740664"/>
                <a:gd name="connsiteX7" fmla="*/ 13716 w 1947672"/>
                <a:gd name="connsiteY7" fmla="*/ 608076 h 740664"/>
                <a:gd name="connsiteX8" fmla="*/ 13716 w 1947672"/>
                <a:gd name="connsiteY8" fmla="*/ 132588 h 7406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  <a:cxn ang="7">
                  <a:pos x="connsiteX7" y="connsiteY7"/>
                </a:cxn>
                <a:cxn ang="8">
                  <a:pos x="connsiteX8" y="connsiteY8"/>
                </a:cxn>
              </a:cxnLst>
              <a:rect l="l" t="t" r="r" b="b"/>
              <a:pathLst>
                <a:path w="1947672" h="740664">
                  <a:moveTo>
                    <a:pt x="13716" y="132588"/>
                  </a:moveTo>
                  <a:cubicBezTo>
                    <a:pt x="13716" y="66929"/>
                    <a:pt x="66929" y="13716"/>
                    <a:pt x="132588" y="13716"/>
                  </a:cubicBezTo>
                  <a:lnTo>
                    <a:pt x="1815084" y="13716"/>
                  </a:lnTo>
                  <a:cubicBezTo>
                    <a:pt x="1880743" y="13716"/>
                    <a:pt x="1933956" y="66929"/>
                    <a:pt x="1933956" y="132588"/>
                  </a:cubicBezTo>
                  <a:lnTo>
                    <a:pt x="1933956" y="608076"/>
                  </a:lnTo>
                  <a:cubicBezTo>
                    <a:pt x="1933956" y="673735"/>
                    <a:pt x="1880743" y="726948"/>
                    <a:pt x="1815084" y="726948"/>
                  </a:cubicBezTo>
                  <a:lnTo>
                    <a:pt x="132588" y="726948"/>
                  </a:lnTo>
                  <a:cubicBezTo>
                    <a:pt x="66929" y="726948"/>
                    <a:pt x="13716" y="673735"/>
                    <a:pt x="13716" y="608076"/>
                  </a:cubicBezTo>
                  <a:lnTo>
                    <a:pt x="13716" y="132588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w="25400">
              <a:solidFill>
                <a:srgbClr val="000000">
                  <a:alpha val="10000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Freeform 3"/>
            <p:cNvSpPr/>
            <p:nvPr/>
          </p:nvSpPr>
          <p:spPr>
            <a:xfrm>
              <a:off x="3634994" y="5081523"/>
              <a:ext cx="1969008" cy="713232"/>
            </a:xfrm>
            <a:custGeom>
              <a:avLst/>
              <a:gdLst>
                <a:gd name="connsiteX0" fmla="*/ 0 w 1969008"/>
                <a:gd name="connsiteY0" fmla="*/ 118872 h 713232"/>
                <a:gd name="connsiteX1" fmla="*/ 118871 w 1969008"/>
                <a:gd name="connsiteY1" fmla="*/ 0 h 713232"/>
                <a:gd name="connsiteX2" fmla="*/ 1850135 w 1969008"/>
                <a:gd name="connsiteY2" fmla="*/ 0 h 713232"/>
                <a:gd name="connsiteX3" fmla="*/ 1969008 w 1969008"/>
                <a:gd name="connsiteY3" fmla="*/ 118872 h 713232"/>
                <a:gd name="connsiteX4" fmla="*/ 1969008 w 1969008"/>
                <a:gd name="connsiteY4" fmla="*/ 594360 h 713232"/>
                <a:gd name="connsiteX5" fmla="*/ 1850135 w 1969008"/>
                <a:gd name="connsiteY5" fmla="*/ 713232 h 713232"/>
                <a:gd name="connsiteX6" fmla="*/ 118871 w 1969008"/>
                <a:gd name="connsiteY6" fmla="*/ 713232 h 713232"/>
                <a:gd name="connsiteX7" fmla="*/ 0 w 1969008"/>
                <a:gd name="connsiteY7" fmla="*/ 594360 h 713232"/>
                <a:gd name="connsiteX8" fmla="*/ 0 w 1969008"/>
                <a:gd name="connsiteY8" fmla="*/ 118872 h 713232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  <a:cxn ang="7">
                  <a:pos x="connsiteX7" y="connsiteY7"/>
                </a:cxn>
                <a:cxn ang="8">
                  <a:pos x="connsiteX8" y="connsiteY8"/>
                </a:cxn>
              </a:cxnLst>
              <a:rect l="l" t="t" r="r" b="b"/>
              <a:pathLst>
                <a:path w="1969008" h="713232">
                  <a:moveTo>
                    <a:pt x="0" y="118872"/>
                  </a:moveTo>
                  <a:cubicBezTo>
                    <a:pt x="0" y="53213"/>
                    <a:pt x="53213" y="0"/>
                    <a:pt x="118871" y="0"/>
                  </a:cubicBezTo>
                  <a:lnTo>
                    <a:pt x="1850135" y="0"/>
                  </a:lnTo>
                  <a:cubicBezTo>
                    <a:pt x="1915795" y="0"/>
                    <a:pt x="1969008" y="53213"/>
                    <a:pt x="1969008" y="118872"/>
                  </a:cubicBezTo>
                  <a:lnTo>
                    <a:pt x="1969008" y="594360"/>
                  </a:lnTo>
                  <a:cubicBezTo>
                    <a:pt x="1969008" y="660006"/>
                    <a:pt x="1915795" y="713232"/>
                    <a:pt x="1850135" y="713232"/>
                  </a:cubicBezTo>
                  <a:lnTo>
                    <a:pt x="118871" y="713232"/>
                  </a:lnTo>
                  <a:cubicBezTo>
                    <a:pt x="53213" y="713232"/>
                    <a:pt x="0" y="660006"/>
                    <a:pt x="0" y="594360"/>
                  </a:cubicBezTo>
                  <a:lnTo>
                    <a:pt x="0" y="118872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Freeform 3"/>
            <p:cNvSpPr/>
            <p:nvPr/>
          </p:nvSpPr>
          <p:spPr>
            <a:xfrm>
              <a:off x="3621278" y="5067808"/>
              <a:ext cx="1996440" cy="740664"/>
            </a:xfrm>
            <a:custGeom>
              <a:avLst/>
              <a:gdLst>
                <a:gd name="connsiteX0" fmla="*/ 13715 w 1996440"/>
                <a:gd name="connsiteY0" fmla="*/ 132588 h 740664"/>
                <a:gd name="connsiteX1" fmla="*/ 132587 w 1996440"/>
                <a:gd name="connsiteY1" fmla="*/ 13715 h 740664"/>
                <a:gd name="connsiteX2" fmla="*/ 1863851 w 1996440"/>
                <a:gd name="connsiteY2" fmla="*/ 13715 h 740664"/>
                <a:gd name="connsiteX3" fmla="*/ 1982723 w 1996440"/>
                <a:gd name="connsiteY3" fmla="*/ 132588 h 740664"/>
                <a:gd name="connsiteX4" fmla="*/ 1982723 w 1996440"/>
                <a:gd name="connsiteY4" fmla="*/ 608076 h 740664"/>
                <a:gd name="connsiteX5" fmla="*/ 1863851 w 1996440"/>
                <a:gd name="connsiteY5" fmla="*/ 726947 h 740664"/>
                <a:gd name="connsiteX6" fmla="*/ 132587 w 1996440"/>
                <a:gd name="connsiteY6" fmla="*/ 726947 h 740664"/>
                <a:gd name="connsiteX7" fmla="*/ 13715 w 1996440"/>
                <a:gd name="connsiteY7" fmla="*/ 608076 h 740664"/>
                <a:gd name="connsiteX8" fmla="*/ 13715 w 1996440"/>
                <a:gd name="connsiteY8" fmla="*/ 132588 h 7406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  <a:cxn ang="7">
                  <a:pos x="connsiteX7" y="connsiteY7"/>
                </a:cxn>
                <a:cxn ang="8">
                  <a:pos x="connsiteX8" y="connsiteY8"/>
                </a:cxn>
              </a:cxnLst>
              <a:rect l="l" t="t" r="r" b="b"/>
              <a:pathLst>
                <a:path w="1996440" h="740664">
                  <a:moveTo>
                    <a:pt x="13715" y="132588"/>
                  </a:moveTo>
                  <a:cubicBezTo>
                    <a:pt x="13715" y="66928"/>
                    <a:pt x="66928" y="13715"/>
                    <a:pt x="132587" y="13715"/>
                  </a:cubicBezTo>
                  <a:lnTo>
                    <a:pt x="1863851" y="13715"/>
                  </a:lnTo>
                  <a:cubicBezTo>
                    <a:pt x="1929510" y="13715"/>
                    <a:pt x="1982723" y="66928"/>
                    <a:pt x="1982723" y="132588"/>
                  </a:cubicBezTo>
                  <a:lnTo>
                    <a:pt x="1982723" y="608076"/>
                  </a:lnTo>
                  <a:cubicBezTo>
                    <a:pt x="1982723" y="673722"/>
                    <a:pt x="1929510" y="726947"/>
                    <a:pt x="1863851" y="726947"/>
                  </a:cubicBezTo>
                  <a:lnTo>
                    <a:pt x="132587" y="726947"/>
                  </a:lnTo>
                  <a:cubicBezTo>
                    <a:pt x="66928" y="726947"/>
                    <a:pt x="13715" y="673722"/>
                    <a:pt x="13715" y="608076"/>
                  </a:cubicBezTo>
                  <a:lnTo>
                    <a:pt x="13715" y="132588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w="25400">
              <a:solidFill>
                <a:srgbClr val="000000">
                  <a:alpha val="10000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Freeform 3"/>
            <p:cNvSpPr/>
            <p:nvPr/>
          </p:nvSpPr>
          <p:spPr>
            <a:xfrm>
              <a:off x="6278879" y="4876546"/>
              <a:ext cx="480186" cy="358647"/>
            </a:xfrm>
            <a:custGeom>
              <a:avLst/>
              <a:gdLst>
                <a:gd name="connsiteX0" fmla="*/ 480186 w 480186"/>
                <a:gd name="connsiteY0" fmla="*/ 0 h 358647"/>
                <a:gd name="connsiteX1" fmla="*/ 260096 w 480186"/>
                <a:gd name="connsiteY1" fmla="*/ 358647 h 358647"/>
                <a:gd name="connsiteX2" fmla="*/ 0 w 480186"/>
                <a:gd name="connsiteY2" fmla="*/ 27939 h 358647"/>
                <a:gd name="connsiteX3" fmla="*/ 480186 w 480186"/>
                <a:gd name="connsiteY3" fmla="*/ 0 h 358647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480186" h="358647">
                  <a:moveTo>
                    <a:pt x="480186" y="0"/>
                  </a:moveTo>
                  <a:lnTo>
                    <a:pt x="260096" y="358647"/>
                  </a:lnTo>
                  <a:lnTo>
                    <a:pt x="0" y="27939"/>
                  </a:lnTo>
                  <a:lnTo>
                    <a:pt x="480186" y="0"/>
                  </a:lnTo>
                </a:path>
              </a:pathLst>
            </a:custGeom>
            <a:solidFill>
              <a:srgbClr val="FFFF0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Freeform 3"/>
            <p:cNvSpPr/>
            <p:nvPr/>
          </p:nvSpPr>
          <p:spPr>
            <a:xfrm>
              <a:off x="6266179" y="4863846"/>
              <a:ext cx="505586" cy="384047"/>
            </a:xfrm>
            <a:custGeom>
              <a:avLst/>
              <a:gdLst>
                <a:gd name="connsiteX0" fmla="*/ 492886 w 505586"/>
                <a:gd name="connsiteY0" fmla="*/ 12700 h 384047"/>
                <a:gd name="connsiteX1" fmla="*/ 272796 w 505586"/>
                <a:gd name="connsiteY1" fmla="*/ 371347 h 384047"/>
                <a:gd name="connsiteX2" fmla="*/ 12700 w 505586"/>
                <a:gd name="connsiteY2" fmla="*/ 40639 h 384047"/>
                <a:gd name="connsiteX3" fmla="*/ 492886 w 505586"/>
                <a:gd name="connsiteY3" fmla="*/ 12700 h 384047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5586" h="384047">
                  <a:moveTo>
                    <a:pt x="492886" y="12700"/>
                  </a:moveTo>
                  <a:lnTo>
                    <a:pt x="272796" y="371347"/>
                  </a:lnTo>
                  <a:lnTo>
                    <a:pt x="12700" y="40639"/>
                  </a:lnTo>
                  <a:lnTo>
                    <a:pt x="492886" y="1270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w="25400">
              <a:solidFill>
                <a:srgbClr val="41719C">
                  <a:alpha val="10000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6" name="Picture 3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2940050" y="2322576"/>
              <a:ext cx="6311900" cy="3200400"/>
            </a:xfrm>
            <a:prstGeom prst="rect">
              <a:avLst/>
            </a:prstGeom>
            <a:noFill/>
          </p:spPr>
        </p:pic>
        <p:sp>
          <p:nvSpPr>
            <p:cNvPr id="27" name="TextBox 1"/>
            <p:cNvSpPr txBox="1"/>
            <p:nvPr/>
          </p:nvSpPr>
          <p:spPr>
            <a:xfrm>
              <a:off x="3648407" y="3822049"/>
              <a:ext cx="692497" cy="600164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crosoft YaHei UI" panose="020B0503020204020204" pitchFamily="18" charset="-122"/>
                </a:defRPr>
              </a:lvl1pPr>
            </a:lstStyle>
            <a:p>
              <a:r>
                <a:rPr lang="en-US" altLang="zh-CN" dirty="0"/>
                <a:t>车身自</a:t>
              </a:r>
              <a:endParaRPr lang="en-US" altLang="zh-CN" dirty="0"/>
            </a:p>
            <a:p>
              <a:r>
                <a:rPr lang="en-US" altLang="zh-CN" dirty="0"/>
                <a:t>重重心</a:t>
              </a:r>
              <a:endParaRPr lang="en-US" altLang="zh-CN" dirty="0"/>
            </a:p>
          </p:txBody>
        </p:sp>
        <p:sp>
          <p:nvSpPr>
            <p:cNvPr id="28" name="TextBox 1"/>
            <p:cNvSpPr txBox="1"/>
            <p:nvPr/>
          </p:nvSpPr>
          <p:spPr>
            <a:xfrm>
              <a:off x="7423150" y="2563876"/>
              <a:ext cx="1615827" cy="600485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crosoft YaHei UI" panose="020B0503020204020204" pitchFamily="18" charset="-122"/>
                </a:defRPr>
              </a:lvl1pPr>
            </a:lstStyle>
            <a:p>
              <a:r>
                <a:rPr lang="en-US" altLang="zh-CN" dirty="0"/>
                <a:t>载货时，整体重</a:t>
              </a:r>
              <a:endParaRPr lang="en-US" altLang="zh-CN" dirty="0"/>
            </a:p>
            <a:p>
              <a:r>
                <a:rPr lang="en-US" altLang="zh-CN" dirty="0"/>
                <a:t>心向支点移动</a:t>
              </a:r>
              <a:endParaRPr lang="en-US" altLang="zh-CN" dirty="0"/>
            </a:p>
          </p:txBody>
        </p:sp>
        <p:sp>
          <p:nvSpPr>
            <p:cNvPr id="29" name="TextBox 1"/>
            <p:cNvSpPr txBox="1"/>
            <p:nvPr/>
          </p:nvSpPr>
          <p:spPr>
            <a:xfrm>
              <a:off x="3735382" y="5176012"/>
              <a:ext cx="1868620" cy="600164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pPr/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crosoft YaHei UI" panose="020B0503020204020204" pitchFamily="18" charset="-122"/>
                </a:rPr>
                <a:t>前轮起到平衡支</a:t>
              </a:r>
              <a:endPara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endParaRPr>
            </a:p>
            <a:p>
              <a:pPr/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crosoft YaHei UI" panose="020B0503020204020204" pitchFamily="18" charset="-122"/>
                </a:rPr>
                <a:t>点的作用</a:t>
              </a:r>
              <a:endPara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载重平衡杠杆的作用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087407" y="1296351"/>
            <a:ext cx="10161163" cy="96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整体重心点转移与装载货物的重量、形状、码放、货叉倾角、叉车移动等因素有关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当装载接近符合或者超负荷的货物，一旦摆放不合理将直接导致车身前倾或者后尾翘起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87400" y="2823029"/>
            <a:ext cx="10617200" cy="3149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载荷中心距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1087408" y="950517"/>
            <a:ext cx="10553049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载荷中心距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负载重心到货叉垂直前段前壁的水平距离“L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 。3吨的叉车一定能叉起3吨的货物吗？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每台机动工业车辆在出厂时，必须在车辆的显著位置装有永久固定的标牌。其中包括：无载时自重（包括货叉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）、</a:t>
            </a: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最大能力（载荷中心距、最大升起高度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087408" y="3123415"/>
            <a:ext cx="4368800" cy="302109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51937" y="3236213"/>
            <a:ext cx="5397500" cy="2603500"/>
          </a:xfrm>
          <a:prstGeom prst="rect">
            <a:avLst/>
          </a:prstGeom>
          <a:noFill/>
        </p:spPr>
      </p:pic>
      <p:sp>
        <p:nvSpPr>
          <p:cNvPr id="9" name="TextBox 1"/>
          <p:cNvSpPr txBox="1"/>
          <p:nvPr/>
        </p:nvSpPr>
        <p:spPr>
          <a:xfrm>
            <a:off x="7207637" y="6075691"/>
            <a:ext cx="3693319" cy="35657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altLang="zh-CN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载荷中心距，距离越</a:t>
            </a:r>
            <a:r>
              <a:rPr lang="en-US" altLang="zh-CN" b="1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长</a:t>
            </a:r>
            <a:r>
              <a:rPr lang="en-US" altLang="zh-CN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，载荷越</a:t>
            </a:r>
            <a:r>
              <a:rPr lang="en-US" altLang="zh-CN" b="1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小</a:t>
            </a:r>
            <a:r>
              <a:rPr lang="en-US" altLang="zh-CN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。</a:t>
            </a:r>
            <a:endParaRPr lang="en-US" altLang="zh-CN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t="28332" b="21717"/>
          <a:stretch>
            <a:fillRect/>
          </a:stretch>
        </p:blipFill>
        <p:spPr>
          <a:xfrm>
            <a:off x="0" y="1233060"/>
            <a:ext cx="12192000" cy="4057509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902529" y="6564086"/>
            <a:ext cx="8289471" cy="293914"/>
          </a:xfrm>
          <a:custGeom>
            <a:avLst/>
            <a:gdLst>
              <a:gd name="connsiteX0" fmla="*/ 0 w 8289471"/>
              <a:gd name="connsiteY0" fmla="*/ 0 h 293914"/>
              <a:gd name="connsiteX1" fmla="*/ 8289471 w 8289471"/>
              <a:gd name="connsiteY1" fmla="*/ 0 h 293914"/>
              <a:gd name="connsiteX2" fmla="*/ 8289471 w 8289471"/>
              <a:gd name="connsiteY2" fmla="*/ 293914 h 293914"/>
              <a:gd name="connsiteX3" fmla="*/ 0 w 8289471"/>
              <a:gd name="connsiteY3" fmla="*/ 293914 h 293914"/>
              <a:gd name="connsiteX4" fmla="*/ 0 w 8289471"/>
              <a:gd name="connsiteY4" fmla="*/ 0 h 293914"/>
              <a:gd name="connsiteX0-1" fmla="*/ 179615 w 8289471"/>
              <a:gd name="connsiteY0-2" fmla="*/ 32657 h 293914"/>
              <a:gd name="connsiteX1-3" fmla="*/ 8289471 w 8289471"/>
              <a:gd name="connsiteY1-4" fmla="*/ 0 h 293914"/>
              <a:gd name="connsiteX2-5" fmla="*/ 8289471 w 8289471"/>
              <a:gd name="connsiteY2-6" fmla="*/ 293914 h 293914"/>
              <a:gd name="connsiteX3-7" fmla="*/ 0 w 8289471"/>
              <a:gd name="connsiteY3-8" fmla="*/ 293914 h 293914"/>
              <a:gd name="connsiteX4-9" fmla="*/ 179615 w 8289471"/>
              <a:gd name="connsiteY4-10" fmla="*/ 32657 h 2939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289471" h="293914">
                <a:moveTo>
                  <a:pt x="179615" y="32657"/>
                </a:moveTo>
                <a:lnTo>
                  <a:pt x="8289471" y="0"/>
                </a:lnTo>
                <a:lnTo>
                  <a:pt x="8289471" y="293914"/>
                </a:lnTo>
                <a:lnTo>
                  <a:pt x="0" y="293914"/>
                </a:lnTo>
                <a:lnTo>
                  <a:pt x="179615" y="32657"/>
                </a:lnTo>
                <a:close/>
              </a:path>
            </a:pathLst>
          </a:custGeom>
          <a:solidFill>
            <a:srgbClr val="D0A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0" y="1254687"/>
            <a:ext cx="12192000" cy="4035881"/>
          </a:xfrm>
          <a:prstGeom prst="rect">
            <a:avLst/>
          </a:prstGeom>
          <a:gradFill>
            <a:gsLst>
              <a:gs pos="16000">
                <a:srgbClr val="394454"/>
              </a:gs>
              <a:gs pos="98000">
                <a:srgbClr val="394454">
                  <a:alpha val="46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15" name="组 14"/>
          <p:cNvGrpSpPr/>
          <p:nvPr/>
        </p:nvGrpSpPr>
        <p:grpSpPr>
          <a:xfrm>
            <a:off x="627797" y="832513"/>
            <a:ext cx="3862317" cy="1992574"/>
            <a:chOff x="955343" y="1201002"/>
            <a:chExt cx="3862317" cy="1992574"/>
          </a:xfrm>
          <a:effectLst>
            <a:outerShdw blurRad="50800" dist="76200" dir="5400000" algn="t" rotWithShape="0">
              <a:prstClr val="black">
                <a:alpha val="22000"/>
              </a:prstClr>
            </a:outerShdw>
          </a:effectLst>
        </p:grpSpPr>
        <p:sp>
          <p:nvSpPr>
            <p:cNvPr id="7" name="矩形 6"/>
            <p:cNvSpPr/>
            <p:nvPr/>
          </p:nvSpPr>
          <p:spPr>
            <a:xfrm>
              <a:off x="955343" y="1392072"/>
              <a:ext cx="3862317" cy="1801504"/>
            </a:xfrm>
            <a:prstGeom prst="rect">
              <a:avLst/>
            </a:prstGeom>
            <a:solidFill>
              <a:srgbClr val="3944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三角形 13"/>
            <p:cNvSpPr/>
            <p:nvPr/>
          </p:nvSpPr>
          <p:spPr>
            <a:xfrm>
              <a:off x="2714097" y="1201002"/>
              <a:ext cx="344809" cy="245660"/>
            </a:xfrm>
            <a:prstGeom prst="triangle">
              <a:avLst/>
            </a:prstGeom>
            <a:solidFill>
              <a:srgbClr val="3944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955343" y="3002018"/>
              <a:ext cx="3862317" cy="191557"/>
            </a:xfrm>
            <a:prstGeom prst="rect">
              <a:avLst/>
            </a:prstGeom>
            <a:solidFill>
              <a:srgbClr val="D0AA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1838245" y="1078172"/>
            <a:ext cx="14414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88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02</a:t>
            </a:r>
            <a:endParaRPr kumimoji="1" lang="zh-CN" altLang="en-US" sz="88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 rot="16200000">
            <a:off x="2699428" y="1704120"/>
            <a:ext cx="11604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100" dirty="0">
                <a:solidFill>
                  <a:schemeClr val="bg1"/>
                </a:solidFill>
              </a:rPr>
              <a:t>PART </a:t>
            </a:r>
            <a:endParaRPr kumimoji="1"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5571534" y="2524722"/>
            <a:ext cx="57246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叉车事故案例</a:t>
            </a:r>
            <a:endParaRPr kumimoji="1" lang="zh-CN" altLang="en-US" sz="72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7" grpId="0"/>
      <p:bldP spid="18" grpId="0"/>
      <p:bldP spid="5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/>
        </p:nvPicPr>
        <p:blipFill>
          <a:blip r:embed="rId1"/>
          <a:srcRect l="12831" t="1126" r="33170" b="4856"/>
          <a:stretch>
            <a:fillRect/>
          </a:stretch>
        </p:blipFill>
        <p:spPr>
          <a:xfrm>
            <a:off x="1324844" y="1551626"/>
            <a:ext cx="3333717" cy="3867113"/>
          </a:xfrm>
          <a:custGeom>
            <a:avLst/>
            <a:gdLst>
              <a:gd name="connsiteX0" fmla="*/ 1824555 w 3649111"/>
              <a:gd name="connsiteY0" fmla="*/ 0 h 4232971"/>
              <a:gd name="connsiteX1" fmla="*/ 3649111 w 3649111"/>
              <a:gd name="connsiteY1" fmla="*/ 1075977 h 4232971"/>
              <a:gd name="connsiteX2" fmla="*/ 3649111 w 3649111"/>
              <a:gd name="connsiteY2" fmla="*/ 3156994 h 4232971"/>
              <a:gd name="connsiteX3" fmla="*/ 1824555 w 3649111"/>
              <a:gd name="connsiteY3" fmla="*/ 4232971 h 4232971"/>
              <a:gd name="connsiteX4" fmla="*/ 0 w 3649111"/>
              <a:gd name="connsiteY4" fmla="*/ 3156994 h 4232971"/>
              <a:gd name="connsiteX5" fmla="*/ 0 w 3649111"/>
              <a:gd name="connsiteY5" fmla="*/ 1075977 h 423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9111" h="4232971">
                <a:moveTo>
                  <a:pt x="1824555" y="0"/>
                </a:moveTo>
                <a:lnTo>
                  <a:pt x="3649111" y="1075977"/>
                </a:lnTo>
                <a:lnTo>
                  <a:pt x="3649111" y="3156994"/>
                </a:lnTo>
                <a:lnTo>
                  <a:pt x="1824555" y="4232971"/>
                </a:lnTo>
                <a:lnTo>
                  <a:pt x="0" y="3156994"/>
                </a:lnTo>
                <a:lnTo>
                  <a:pt x="0" y="1075977"/>
                </a:lnTo>
                <a:close/>
              </a:path>
            </a:pathLst>
          </a:custGeom>
        </p:spPr>
      </p:pic>
      <p:sp>
        <p:nvSpPr>
          <p:cNvPr id="31" name="六边形 30"/>
          <p:cNvSpPr/>
          <p:nvPr/>
        </p:nvSpPr>
        <p:spPr>
          <a:xfrm rot="5400000">
            <a:off x="853643" y="1682768"/>
            <a:ext cx="4232971" cy="3649113"/>
          </a:xfrm>
          <a:prstGeom prst="hexagon">
            <a:avLst>
              <a:gd name="adj" fmla="val 29486"/>
              <a:gd name="vf" fmla="val 115470"/>
            </a:avLst>
          </a:prstGeom>
          <a:noFill/>
          <a:ln>
            <a:solidFill>
              <a:srgbClr val="3944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六边形 25"/>
          <p:cNvSpPr/>
          <p:nvPr/>
        </p:nvSpPr>
        <p:spPr>
          <a:xfrm rot="16200000">
            <a:off x="3601323" y="3213669"/>
            <a:ext cx="2628278" cy="2265757"/>
          </a:xfrm>
          <a:prstGeom prst="hexagon">
            <a:avLst>
              <a:gd name="adj" fmla="val 27077"/>
              <a:gd name="vf" fmla="val 115470"/>
            </a:avLst>
          </a:prstGeom>
          <a:solidFill>
            <a:srgbClr val="394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7" name="六边形 26"/>
          <p:cNvSpPr/>
          <p:nvPr/>
        </p:nvSpPr>
        <p:spPr>
          <a:xfrm rot="5400000">
            <a:off x="4183482" y="1028815"/>
            <a:ext cx="875154" cy="754444"/>
          </a:xfrm>
          <a:prstGeom prst="hexagon">
            <a:avLst>
              <a:gd name="adj" fmla="val 29486"/>
              <a:gd name="vf" fmla="val 115470"/>
            </a:avLst>
          </a:prstGeom>
          <a:solidFill>
            <a:srgbClr val="D0A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8" name="六边形 27"/>
          <p:cNvSpPr/>
          <p:nvPr/>
        </p:nvSpPr>
        <p:spPr>
          <a:xfrm rot="9000000">
            <a:off x="707995" y="1783259"/>
            <a:ext cx="437576" cy="377221"/>
          </a:xfrm>
          <a:prstGeom prst="hexagon">
            <a:avLst>
              <a:gd name="adj" fmla="val 29486"/>
              <a:gd name="vf" fmla="val 115470"/>
            </a:avLst>
          </a:prstGeom>
          <a:solidFill>
            <a:srgbClr val="D0A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254062" y="3717674"/>
            <a:ext cx="1124921" cy="6591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44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目录</a:t>
            </a:r>
            <a:endParaRPr kumimoji="1" lang="zh-CN" altLang="en-US" sz="44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16870" y="4446812"/>
            <a:ext cx="1842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2400" dirty="0">
                <a:solidFill>
                  <a:srgbClr val="D0AA8C"/>
                </a:solidFill>
              </a:rPr>
              <a:t>CONTENTS</a:t>
            </a:r>
            <a:endParaRPr kumimoji="1" lang="zh-CN" altLang="en-US" sz="2400" dirty="0">
              <a:solidFill>
                <a:srgbClr val="D0AA8C"/>
              </a:solidFill>
            </a:endParaRPr>
          </a:p>
        </p:txBody>
      </p:sp>
      <p:grpSp>
        <p:nvGrpSpPr>
          <p:cNvPr id="12" name="组 11"/>
          <p:cNvGrpSpPr/>
          <p:nvPr/>
        </p:nvGrpSpPr>
        <p:grpSpPr>
          <a:xfrm>
            <a:off x="7035774" y="1220991"/>
            <a:ext cx="4158635" cy="545471"/>
            <a:chOff x="7073508" y="1699134"/>
            <a:chExt cx="4158635" cy="545471"/>
          </a:xfrm>
        </p:grpSpPr>
        <p:sp>
          <p:nvSpPr>
            <p:cNvPr id="10" name="五边形 9"/>
            <p:cNvSpPr/>
            <p:nvPr/>
          </p:nvSpPr>
          <p:spPr>
            <a:xfrm>
              <a:off x="7073508" y="1699134"/>
              <a:ext cx="1101234" cy="545471"/>
            </a:xfrm>
            <a:prstGeom prst="homePlate">
              <a:avLst/>
            </a:prstGeom>
            <a:solidFill>
              <a:srgbClr val="D0AA8C"/>
            </a:solidFill>
            <a:ln>
              <a:solidFill>
                <a:srgbClr val="D0AA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grpSp>
          <p:nvGrpSpPr>
            <p:cNvPr id="8" name="组 7"/>
            <p:cNvGrpSpPr/>
            <p:nvPr/>
          </p:nvGrpSpPr>
          <p:grpSpPr>
            <a:xfrm>
              <a:off x="7141835" y="1700209"/>
              <a:ext cx="4090308" cy="544396"/>
              <a:chOff x="7141835" y="1700209"/>
              <a:chExt cx="4090308" cy="544396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7141835" y="1700209"/>
                <a:ext cx="751115" cy="544396"/>
              </a:xfrm>
              <a:prstGeom prst="rect">
                <a:avLst/>
              </a:prstGeom>
              <a:solidFill>
                <a:srgbClr val="394454"/>
              </a:solidFill>
              <a:ln>
                <a:solidFill>
                  <a:srgbClr val="39445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7892950" y="1700209"/>
                <a:ext cx="3339193" cy="544396"/>
              </a:xfrm>
              <a:prstGeom prst="rect">
                <a:avLst/>
              </a:prstGeom>
              <a:noFill/>
              <a:ln>
                <a:solidFill>
                  <a:srgbClr val="39445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</p:grpSp>
      <p:sp>
        <p:nvSpPr>
          <p:cNvPr id="9" name="文本框 8"/>
          <p:cNvSpPr txBox="1"/>
          <p:nvPr/>
        </p:nvSpPr>
        <p:spPr>
          <a:xfrm>
            <a:off x="7186949" y="1220991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01</a:t>
            </a:r>
            <a:endParaRPr kumimoji="1" lang="zh-CN" altLang="en-US" sz="28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0" name="组 39"/>
          <p:cNvGrpSpPr/>
          <p:nvPr/>
        </p:nvGrpSpPr>
        <p:grpSpPr>
          <a:xfrm>
            <a:off x="7035774" y="2110891"/>
            <a:ext cx="4158635" cy="545471"/>
            <a:chOff x="7073508" y="1699134"/>
            <a:chExt cx="4158635" cy="545471"/>
          </a:xfrm>
        </p:grpSpPr>
        <p:sp>
          <p:nvSpPr>
            <p:cNvPr id="41" name="五边形 40"/>
            <p:cNvSpPr/>
            <p:nvPr/>
          </p:nvSpPr>
          <p:spPr>
            <a:xfrm>
              <a:off x="7073508" y="1699134"/>
              <a:ext cx="1101234" cy="545471"/>
            </a:xfrm>
            <a:prstGeom prst="homePlate">
              <a:avLst/>
            </a:prstGeom>
            <a:solidFill>
              <a:srgbClr val="D0AA8C"/>
            </a:solidFill>
            <a:ln>
              <a:solidFill>
                <a:srgbClr val="D0AA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grpSp>
          <p:nvGrpSpPr>
            <p:cNvPr id="42" name="组 41"/>
            <p:cNvGrpSpPr/>
            <p:nvPr/>
          </p:nvGrpSpPr>
          <p:grpSpPr>
            <a:xfrm>
              <a:off x="7141835" y="1700209"/>
              <a:ext cx="4090308" cy="544396"/>
              <a:chOff x="7141835" y="1700209"/>
              <a:chExt cx="4090308" cy="544396"/>
            </a:xfrm>
          </p:grpSpPr>
          <p:sp>
            <p:nvSpPr>
              <p:cNvPr id="43" name="矩形 42"/>
              <p:cNvSpPr/>
              <p:nvPr/>
            </p:nvSpPr>
            <p:spPr>
              <a:xfrm>
                <a:off x="7141835" y="1700209"/>
                <a:ext cx="751115" cy="544396"/>
              </a:xfrm>
              <a:prstGeom prst="rect">
                <a:avLst/>
              </a:prstGeom>
              <a:solidFill>
                <a:srgbClr val="394454"/>
              </a:solidFill>
              <a:ln>
                <a:solidFill>
                  <a:srgbClr val="39445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44" name="矩形 43"/>
              <p:cNvSpPr/>
              <p:nvPr/>
            </p:nvSpPr>
            <p:spPr>
              <a:xfrm>
                <a:off x="7892950" y="1700209"/>
                <a:ext cx="3339193" cy="544396"/>
              </a:xfrm>
              <a:prstGeom prst="rect">
                <a:avLst/>
              </a:prstGeom>
              <a:noFill/>
              <a:ln>
                <a:solidFill>
                  <a:srgbClr val="39445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</p:grpSp>
      <p:sp>
        <p:nvSpPr>
          <p:cNvPr id="45" name="文本框 44"/>
          <p:cNvSpPr txBox="1"/>
          <p:nvPr/>
        </p:nvSpPr>
        <p:spPr>
          <a:xfrm>
            <a:off x="7186949" y="2116715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02</a:t>
            </a:r>
            <a:endParaRPr kumimoji="1" lang="zh-CN" altLang="en-US" sz="28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组 46"/>
          <p:cNvGrpSpPr/>
          <p:nvPr/>
        </p:nvGrpSpPr>
        <p:grpSpPr>
          <a:xfrm>
            <a:off x="7035774" y="3000791"/>
            <a:ext cx="4158635" cy="545471"/>
            <a:chOff x="7073508" y="1699134"/>
            <a:chExt cx="4158635" cy="545471"/>
          </a:xfrm>
        </p:grpSpPr>
        <p:sp>
          <p:nvSpPr>
            <p:cNvPr id="48" name="五边形 47"/>
            <p:cNvSpPr/>
            <p:nvPr/>
          </p:nvSpPr>
          <p:spPr>
            <a:xfrm>
              <a:off x="7073508" y="1699134"/>
              <a:ext cx="1101234" cy="545471"/>
            </a:xfrm>
            <a:prstGeom prst="homePlate">
              <a:avLst/>
            </a:prstGeom>
            <a:solidFill>
              <a:srgbClr val="D0AA8C"/>
            </a:solidFill>
            <a:ln>
              <a:solidFill>
                <a:srgbClr val="D0AA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grpSp>
          <p:nvGrpSpPr>
            <p:cNvPr id="49" name="组 48"/>
            <p:cNvGrpSpPr/>
            <p:nvPr/>
          </p:nvGrpSpPr>
          <p:grpSpPr>
            <a:xfrm>
              <a:off x="7141835" y="1700209"/>
              <a:ext cx="4090308" cy="544396"/>
              <a:chOff x="7141835" y="1700209"/>
              <a:chExt cx="4090308" cy="544396"/>
            </a:xfrm>
          </p:grpSpPr>
          <p:sp>
            <p:nvSpPr>
              <p:cNvPr id="50" name="矩形 49"/>
              <p:cNvSpPr/>
              <p:nvPr/>
            </p:nvSpPr>
            <p:spPr>
              <a:xfrm>
                <a:off x="7141835" y="1700209"/>
                <a:ext cx="751115" cy="544396"/>
              </a:xfrm>
              <a:prstGeom prst="rect">
                <a:avLst/>
              </a:prstGeom>
              <a:solidFill>
                <a:srgbClr val="394454"/>
              </a:solidFill>
              <a:ln>
                <a:solidFill>
                  <a:srgbClr val="39445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51" name="矩形 50"/>
              <p:cNvSpPr/>
              <p:nvPr/>
            </p:nvSpPr>
            <p:spPr>
              <a:xfrm>
                <a:off x="7892950" y="1700209"/>
                <a:ext cx="3339193" cy="544396"/>
              </a:xfrm>
              <a:prstGeom prst="rect">
                <a:avLst/>
              </a:prstGeom>
              <a:noFill/>
              <a:ln>
                <a:solidFill>
                  <a:srgbClr val="39445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</p:grpSp>
      <p:sp>
        <p:nvSpPr>
          <p:cNvPr id="52" name="文本框 51"/>
          <p:cNvSpPr txBox="1"/>
          <p:nvPr/>
        </p:nvSpPr>
        <p:spPr>
          <a:xfrm>
            <a:off x="7186949" y="3887539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03</a:t>
            </a:r>
            <a:endParaRPr kumimoji="1" lang="zh-CN" altLang="en-US" sz="28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902529" y="6564086"/>
            <a:ext cx="8289471" cy="293914"/>
          </a:xfrm>
          <a:custGeom>
            <a:avLst/>
            <a:gdLst>
              <a:gd name="connsiteX0" fmla="*/ 0 w 8289471"/>
              <a:gd name="connsiteY0" fmla="*/ 0 h 293914"/>
              <a:gd name="connsiteX1" fmla="*/ 8289471 w 8289471"/>
              <a:gd name="connsiteY1" fmla="*/ 0 h 293914"/>
              <a:gd name="connsiteX2" fmla="*/ 8289471 w 8289471"/>
              <a:gd name="connsiteY2" fmla="*/ 293914 h 293914"/>
              <a:gd name="connsiteX3" fmla="*/ 0 w 8289471"/>
              <a:gd name="connsiteY3" fmla="*/ 293914 h 293914"/>
              <a:gd name="connsiteX4" fmla="*/ 0 w 8289471"/>
              <a:gd name="connsiteY4" fmla="*/ 0 h 293914"/>
              <a:gd name="connsiteX0-1" fmla="*/ 179615 w 8289471"/>
              <a:gd name="connsiteY0-2" fmla="*/ 32657 h 293914"/>
              <a:gd name="connsiteX1-3" fmla="*/ 8289471 w 8289471"/>
              <a:gd name="connsiteY1-4" fmla="*/ 0 h 293914"/>
              <a:gd name="connsiteX2-5" fmla="*/ 8289471 w 8289471"/>
              <a:gd name="connsiteY2-6" fmla="*/ 293914 h 293914"/>
              <a:gd name="connsiteX3-7" fmla="*/ 0 w 8289471"/>
              <a:gd name="connsiteY3-8" fmla="*/ 293914 h 293914"/>
              <a:gd name="connsiteX4-9" fmla="*/ 179615 w 8289471"/>
              <a:gd name="connsiteY4-10" fmla="*/ 32657 h 2939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289471" h="293914">
                <a:moveTo>
                  <a:pt x="179615" y="32657"/>
                </a:moveTo>
                <a:lnTo>
                  <a:pt x="8289471" y="0"/>
                </a:lnTo>
                <a:lnTo>
                  <a:pt x="8289471" y="293914"/>
                </a:lnTo>
                <a:lnTo>
                  <a:pt x="0" y="293914"/>
                </a:lnTo>
                <a:lnTo>
                  <a:pt x="179615" y="32657"/>
                </a:lnTo>
                <a:close/>
              </a:path>
            </a:pathLst>
          </a:custGeom>
          <a:solidFill>
            <a:srgbClr val="394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36" name="组 11"/>
          <p:cNvGrpSpPr/>
          <p:nvPr/>
        </p:nvGrpSpPr>
        <p:grpSpPr>
          <a:xfrm>
            <a:off x="7035774" y="3890692"/>
            <a:ext cx="4158635" cy="545471"/>
            <a:chOff x="7073508" y="1699134"/>
            <a:chExt cx="4158635" cy="545471"/>
          </a:xfrm>
        </p:grpSpPr>
        <p:sp>
          <p:nvSpPr>
            <p:cNvPr id="37" name="五边形 9"/>
            <p:cNvSpPr/>
            <p:nvPr/>
          </p:nvSpPr>
          <p:spPr>
            <a:xfrm>
              <a:off x="7073508" y="1699134"/>
              <a:ext cx="1101234" cy="545471"/>
            </a:xfrm>
            <a:prstGeom prst="homePlate">
              <a:avLst/>
            </a:prstGeom>
            <a:solidFill>
              <a:srgbClr val="D0AA8C"/>
            </a:solidFill>
            <a:ln>
              <a:solidFill>
                <a:srgbClr val="D0AA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grpSp>
          <p:nvGrpSpPr>
            <p:cNvPr id="38" name="组 7"/>
            <p:cNvGrpSpPr/>
            <p:nvPr/>
          </p:nvGrpSpPr>
          <p:grpSpPr>
            <a:xfrm>
              <a:off x="7141835" y="1700209"/>
              <a:ext cx="4090308" cy="544396"/>
              <a:chOff x="7141835" y="1700209"/>
              <a:chExt cx="4090308" cy="544396"/>
            </a:xfrm>
          </p:grpSpPr>
          <p:sp>
            <p:nvSpPr>
              <p:cNvPr id="39" name="矩形 38"/>
              <p:cNvSpPr/>
              <p:nvPr/>
            </p:nvSpPr>
            <p:spPr>
              <a:xfrm>
                <a:off x="7141835" y="1700209"/>
                <a:ext cx="751115" cy="544396"/>
              </a:xfrm>
              <a:prstGeom prst="rect">
                <a:avLst/>
              </a:prstGeom>
              <a:solidFill>
                <a:srgbClr val="394454"/>
              </a:solidFill>
              <a:ln>
                <a:solidFill>
                  <a:srgbClr val="39445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54" name="矩形 53"/>
              <p:cNvSpPr/>
              <p:nvPr/>
            </p:nvSpPr>
            <p:spPr>
              <a:xfrm>
                <a:off x="7892950" y="1700209"/>
                <a:ext cx="3339193" cy="544396"/>
              </a:xfrm>
              <a:prstGeom prst="rect">
                <a:avLst/>
              </a:prstGeom>
              <a:noFill/>
              <a:ln>
                <a:solidFill>
                  <a:srgbClr val="39445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</p:grpSp>
      <p:sp>
        <p:nvSpPr>
          <p:cNvPr id="55" name="文本框 54"/>
          <p:cNvSpPr txBox="1"/>
          <p:nvPr/>
        </p:nvSpPr>
        <p:spPr>
          <a:xfrm>
            <a:off x="7186949" y="3909093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04</a:t>
            </a:r>
            <a:endParaRPr kumimoji="1" lang="zh-CN" altLang="en-US" sz="28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组 39"/>
          <p:cNvGrpSpPr/>
          <p:nvPr/>
        </p:nvGrpSpPr>
        <p:grpSpPr>
          <a:xfrm>
            <a:off x="7035774" y="4839627"/>
            <a:ext cx="4158635" cy="545471"/>
            <a:chOff x="7073508" y="1699134"/>
            <a:chExt cx="4158635" cy="545471"/>
          </a:xfrm>
        </p:grpSpPr>
        <p:sp>
          <p:nvSpPr>
            <p:cNvPr id="58" name="五边形 40"/>
            <p:cNvSpPr/>
            <p:nvPr/>
          </p:nvSpPr>
          <p:spPr>
            <a:xfrm>
              <a:off x="7073508" y="1699134"/>
              <a:ext cx="1101234" cy="545471"/>
            </a:xfrm>
            <a:prstGeom prst="homePlate">
              <a:avLst/>
            </a:prstGeom>
            <a:solidFill>
              <a:srgbClr val="D0AA8C"/>
            </a:solidFill>
            <a:ln>
              <a:solidFill>
                <a:srgbClr val="D0AA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grpSp>
          <p:nvGrpSpPr>
            <p:cNvPr id="59" name="组 41"/>
            <p:cNvGrpSpPr/>
            <p:nvPr/>
          </p:nvGrpSpPr>
          <p:grpSpPr>
            <a:xfrm>
              <a:off x="7141835" y="1700209"/>
              <a:ext cx="4090308" cy="544396"/>
              <a:chOff x="7141835" y="1700209"/>
              <a:chExt cx="4090308" cy="544396"/>
            </a:xfrm>
          </p:grpSpPr>
          <p:sp>
            <p:nvSpPr>
              <p:cNvPr id="60" name="矩形 59"/>
              <p:cNvSpPr/>
              <p:nvPr/>
            </p:nvSpPr>
            <p:spPr>
              <a:xfrm>
                <a:off x="7141835" y="1700209"/>
                <a:ext cx="751115" cy="544396"/>
              </a:xfrm>
              <a:prstGeom prst="rect">
                <a:avLst/>
              </a:prstGeom>
              <a:solidFill>
                <a:srgbClr val="394454"/>
              </a:solidFill>
              <a:ln>
                <a:solidFill>
                  <a:srgbClr val="39445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61" name="矩形 60"/>
              <p:cNvSpPr/>
              <p:nvPr/>
            </p:nvSpPr>
            <p:spPr>
              <a:xfrm>
                <a:off x="7892950" y="1700209"/>
                <a:ext cx="3339193" cy="544396"/>
              </a:xfrm>
              <a:prstGeom prst="rect">
                <a:avLst/>
              </a:prstGeom>
              <a:noFill/>
              <a:ln>
                <a:solidFill>
                  <a:srgbClr val="39445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</p:grpSp>
      <p:sp>
        <p:nvSpPr>
          <p:cNvPr id="62" name="文本框 61"/>
          <p:cNvSpPr txBox="1"/>
          <p:nvPr/>
        </p:nvSpPr>
        <p:spPr>
          <a:xfrm>
            <a:off x="7186949" y="4839627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05</a:t>
            </a:r>
            <a:endParaRPr kumimoji="1" lang="zh-CN" altLang="en-US" sz="28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7186949" y="3002659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03</a:t>
            </a:r>
            <a:endParaRPr kumimoji="1" lang="zh-CN" altLang="en-US" sz="28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119619" y="1245033"/>
            <a:ext cx="2579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b="1" spc="300" dirty="0" err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叉车基础知识</a:t>
            </a:r>
            <a:endParaRPr kumimoji="1" lang="zh-CN" altLang="en-US" sz="2800" b="1" spc="300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137008" y="2111966"/>
            <a:ext cx="2569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b="1" spc="300" dirty="0" err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叉车事故案例</a:t>
            </a:r>
            <a:endParaRPr kumimoji="1" lang="zh-CN" altLang="en-US" sz="2800" b="1" spc="300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8139505" y="3001866"/>
            <a:ext cx="2569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b="1" spc="300" dirty="0" err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叉车驾驶安全</a:t>
            </a:r>
            <a:endParaRPr kumimoji="1" lang="zh-CN" altLang="en-US" sz="2800" b="1" spc="300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139505" y="3918402"/>
            <a:ext cx="2569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b="1" spc="300" dirty="0" err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维护保养要求</a:t>
            </a:r>
            <a:endParaRPr kumimoji="1" lang="en-US" altLang="zh-CN" sz="2800" b="1" spc="300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139505" y="4872585"/>
            <a:ext cx="29674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b="1" spc="300" dirty="0" err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叉车驾驶员管理</a:t>
            </a:r>
            <a:endParaRPr kumimoji="1" lang="zh-CN" altLang="en-US" sz="2800" b="1" spc="300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叉车事故案例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087408" y="946688"/>
            <a:ext cx="67665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2008年以来，xx集团发生叉车相关事故5起，死亡5人。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343544" y="1678637"/>
          <a:ext cx="11529143" cy="4765706"/>
        </p:xfrm>
        <a:graphic>
          <a:graphicData uri="http://schemas.openxmlformats.org/drawingml/2006/table">
            <a:tbl>
              <a:tblPr/>
              <a:tblGrid>
                <a:gridCol w="1340113"/>
                <a:gridCol w="4267200"/>
                <a:gridCol w="725714"/>
                <a:gridCol w="4390906"/>
                <a:gridCol w="805210"/>
              </a:tblGrid>
              <a:tr h="7748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en-US" altLang="zh-CN" sz="1600" dirty="0" err="1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Microsoft YaHei UI" panose="020B0503020204020204" pitchFamily="18" charset="-122"/>
                        </a:rPr>
                        <a:t>事故名称</a:t>
                      </a:r>
                      <a:endParaRPr lang="en-US" altLang="zh-CN" sz="1600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Microsoft YaHei UI" panose="020B0503020204020204" pitchFamily="18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445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en-US" altLang="zh-CN" sz="1800" dirty="0" err="1">
                          <a:solidFill>
                            <a:srgbClr val="394454"/>
                          </a:solidFill>
                          <a:latin typeface="Microsoft YaHei UI" panose="020B0503020204020204" pitchFamily="18" charset="-122"/>
                          <a:cs typeface="Microsoft YaHei UI" panose="020B0503020204020204" pitchFamily="18" charset="-122"/>
                        </a:rPr>
                        <a:t>简要经过</a:t>
                      </a:r>
                      <a:endParaRPr lang="en-US" altLang="zh-CN" sz="1800" dirty="0">
                        <a:solidFill>
                          <a:srgbClr val="394454"/>
                        </a:solidFill>
                        <a:latin typeface="Microsoft YaHei UI" panose="020B0503020204020204" pitchFamily="18" charset="-122"/>
                        <a:cs typeface="Microsoft YaHei UI" panose="020B0503020204020204" pitchFamily="18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AA8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</a:pPr>
                      <a:r>
                        <a:rPr lang="en-US" altLang="zh-CN" sz="1800" kern="1200" dirty="0" err="1">
                          <a:solidFill>
                            <a:srgbClr val="394454"/>
                          </a:solidFill>
                          <a:latin typeface="Microsoft YaHei UI" panose="020B0503020204020204" pitchFamily="18" charset="-122"/>
                          <a:ea typeface="华文细黑" panose="02010600040101010101" charset="-122"/>
                          <a:cs typeface="Microsoft YaHei UI" panose="020B0503020204020204" pitchFamily="18" charset="-122"/>
                        </a:rPr>
                        <a:t>事故伤亡</a:t>
                      </a:r>
                      <a:endParaRPr lang="en-US" altLang="zh-CN" sz="1800" kern="1200" dirty="0">
                        <a:solidFill>
                          <a:srgbClr val="394454"/>
                        </a:solidFill>
                        <a:latin typeface="Microsoft YaHei UI" panose="020B0503020204020204" pitchFamily="18" charset="-122"/>
                        <a:ea typeface="华文细黑" panose="02010600040101010101" charset="-122"/>
                        <a:cs typeface="Microsoft YaHei UI" panose="020B0503020204020204" pitchFamily="18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AA8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</a:pPr>
                      <a:r>
                        <a:rPr lang="en-US" altLang="zh-CN" sz="1800" kern="1200" dirty="0" err="1">
                          <a:solidFill>
                            <a:srgbClr val="394454"/>
                          </a:solidFill>
                          <a:latin typeface="Microsoft YaHei UI" panose="020B0503020204020204" pitchFamily="18" charset="-122"/>
                          <a:ea typeface="华文细黑" panose="02010600040101010101" charset="-122"/>
                          <a:cs typeface="Microsoft YaHei UI" panose="020B0503020204020204" pitchFamily="18" charset="-122"/>
                        </a:rPr>
                        <a:t>事故原因</a:t>
                      </a:r>
                      <a:endParaRPr lang="en-US" altLang="zh-CN" sz="1800" kern="1200" dirty="0">
                        <a:solidFill>
                          <a:srgbClr val="394454"/>
                        </a:solidFill>
                        <a:latin typeface="Microsoft YaHei UI" panose="020B0503020204020204" pitchFamily="18" charset="-122"/>
                        <a:ea typeface="华文细黑" panose="02010600040101010101" charset="-122"/>
                        <a:cs typeface="Microsoft YaHei UI" panose="020B0503020204020204" pitchFamily="18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AA8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</a:pPr>
                      <a:r>
                        <a:rPr lang="en-US" altLang="zh-CN" sz="1800" kern="1200" dirty="0" err="1">
                          <a:solidFill>
                            <a:srgbClr val="394454"/>
                          </a:solidFill>
                          <a:latin typeface="Microsoft YaHei UI" panose="020B0503020204020204" pitchFamily="18" charset="-122"/>
                          <a:ea typeface="华文细黑" panose="02010600040101010101" charset="-122"/>
                          <a:cs typeface="Microsoft YaHei UI" panose="020B0503020204020204" pitchFamily="18" charset="-122"/>
                        </a:rPr>
                        <a:t>备注</a:t>
                      </a:r>
                      <a:endParaRPr lang="en-US" altLang="zh-CN" sz="1800" kern="1200" dirty="0">
                        <a:solidFill>
                          <a:srgbClr val="394454"/>
                        </a:solidFill>
                        <a:latin typeface="Microsoft YaHei UI" panose="020B0503020204020204" pitchFamily="18" charset="-122"/>
                        <a:ea typeface="华文细黑" panose="02010600040101010101" charset="-122"/>
                        <a:cs typeface="Microsoft YaHei UI" panose="020B0503020204020204" pitchFamily="18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AA8C"/>
                    </a:solidFill>
                  </a:tcPr>
                </a:tc>
              </a:tr>
              <a:tr h="175566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445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394454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394454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394454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35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445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394454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394454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394454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394454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426426" y="2908475"/>
            <a:ext cx="1292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tabLst>
                <a:tab pos="114300" algn="l"/>
              </a:tabLst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某公司“8·12”高处坠落事故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785911" y="2747268"/>
            <a:ext cx="41486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66700" algn="l"/>
              </a:tabLst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2019年8月12日9点59分，某公司在1#库准备清理库顶寄生树苗作业时，升降机升高过程中发生倾覆，造成站在升降平台上的一名维修工高处坠落死亡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863772" y="3009378"/>
            <a:ext cx="9289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66700" algn="l"/>
              </a:tabLst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1人死亡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17937" y="2509939"/>
            <a:ext cx="41713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66700" algn="l"/>
              </a:tabLst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1.作业前安放升降机时，作业点地面未找平，升降机底盘西侧（叉车侧）未进行支撑，导致升降机底盘不稳致使倾斜翻倒。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tabLst>
                <a:tab pos="266700" algn="l"/>
              </a:tabLst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2.超范围使用叉车。违反叉车使用用途及操作规程，使用叉车支撑升降机并在叉车上站人。3.违章作业和违章指挥。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40940" y="4722827"/>
            <a:ext cx="129293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tabLst>
                <a:tab pos="114300" algn="l"/>
              </a:tabLst>
            </a:pPr>
            <a:r>
              <a:rPr lang="en-US" altLang="zh-CN" sz="16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某公司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“01•25”变更作业事故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785911" y="4860271"/>
            <a:ext cx="3932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66700" algn="l"/>
              </a:tabLst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2019 年 1 月 25 日 00 点 24 </a:t>
            </a:r>
            <a:r>
              <a:rPr lang="en-US" altLang="zh-CN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分，某公司发生一起变更作业事故，造成一名叉车司机死亡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792686" y="4324657"/>
            <a:ext cx="41713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  <a:tabLst>
                <a:tab pos="266700" algn="l"/>
              </a:tabLst>
            </a:pPr>
            <a:r>
              <a:rPr lang="en-US" altLang="zh-CN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违章作业。在处理电池倾斜事件过程中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tabLst>
                <a:tab pos="266700" algn="l"/>
              </a:tabLst>
            </a:pPr>
            <a:r>
              <a:rPr lang="en-US" altLang="zh-CN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冯明、向俊杰、罗时德三人违反《变更管理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SOP》 （CD-2201） ，未进行作业安全风险分析，直接商定故障排除方案，方案不合理且未报批。故障排除过程中电池失稳发生位移，罗时德躲闪不及，受挤压致死。 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tabLst>
                <a:tab pos="266700" algn="l"/>
              </a:tabLst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2.现场管理不足。人员违规冒险进入作业场所，夜班管理巡查失察。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1188513" y="3055544"/>
            <a:ext cx="7094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66700" algn="l"/>
              </a:tabLst>
            </a:pPr>
            <a:r>
              <a:rPr lang="en-US" altLang="zh-CN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三级事故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1175887" y="5063320"/>
            <a:ext cx="7094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66700" algn="l"/>
              </a:tabLst>
            </a:pPr>
            <a:r>
              <a:rPr lang="en-US" altLang="zh-CN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三级事故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叉车事故案例</a:t>
            </a:r>
            <a:endParaRPr lang="zh-CN" altLang="en-US" dirty="0"/>
          </a:p>
        </p:txBody>
      </p:sp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307257" y="1341654"/>
          <a:ext cx="11529143" cy="4906746"/>
        </p:xfrm>
        <a:graphic>
          <a:graphicData uri="http://schemas.openxmlformats.org/drawingml/2006/table">
            <a:tbl>
              <a:tblPr/>
              <a:tblGrid>
                <a:gridCol w="1340113"/>
                <a:gridCol w="4267200"/>
                <a:gridCol w="725714"/>
                <a:gridCol w="4390906"/>
                <a:gridCol w="805210"/>
              </a:tblGrid>
              <a:tr h="7748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en-US" altLang="zh-CN" sz="1600" dirty="0" err="1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Microsoft YaHei UI" panose="020B0503020204020204" pitchFamily="18" charset="-122"/>
                        </a:rPr>
                        <a:t>事故名称</a:t>
                      </a:r>
                      <a:endParaRPr lang="en-US" altLang="zh-CN" sz="1600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Microsoft YaHei UI" panose="020B0503020204020204" pitchFamily="18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445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en-US" altLang="zh-CN" sz="1800" dirty="0" err="1">
                          <a:solidFill>
                            <a:srgbClr val="394454"/>
                          </a:solidFill>
                          <a:latin typeface="Microsoft YaHei UI" panose="020B0503020204020204" pitchFamily="18" charset="-122"/>
                          <a:cs typeface="Microsoft YaHei UI" panose="020B0503020204020204" pitchFamily="18" charset="-122"/>
                        </a:rPr>
                        <a:t>简要经过</a:t>
                      </a:r>
                      <a:endParaRPr lang="en-US" altLang="zh-CN" sz="1800" dirty="0">
                        <a:solidFill>
                          <a:srgbClr val="394454"/>
                        </a:solidFill>
                        <a:latin typeface="Microsoft YaHei UI" panose="020B0503020204020204" pitchFamily="18" charset="-122"/>
                        <a:cs typeface="Microsoft YaHei UI" panose="020B0503020204020204" pitchFamily="18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AA8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</a:pPr>
                      <a:r>
                        <a:rPr lang="en-US" altLang="zh-CN" sz="1800" kern="1200" dirty="0" err="1">
                          <a:solidFill>
                            <a:srgbClr val="394454"/>
                          </a:solidFill>
                          <a:latin typeface="Microsoft YaHei UI" panose="020B0503020204020204" pitchFamily="18" charset="-122"/>
                          <a:ea typeface="华文细黑" panose="02010600040101010101" charset="-122"/>
                          <a:cs typeface="Microsoft YaHei UI" panose="020B0503020204020204" pitchFamily="18" charset="-122"/>
                        </a:rPr>
                        <a:t>事故伤亡</a:t>
                      </a:r>
                      <a:endParaRPr lang="en-US" altLang="zh-CN" sz="1800" kern="1200" dirty="0">
                        <a:solidFill>
                          <a:srgbClr val="394454"/>
                        </a:solidFill>
                        <a:latin typeface="Microsoft YaHei UI" panose="020B0503020204020204" pitchFamily="18" charset="-122"/>
                        <a:ea typeface="华文细黑" panose="02010600040101010101" charset="-122"/>
                        <a:cs typeface="Microsoft YaHei UI" panose="020B0503020204020204" pitchFamily="18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AA8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</a:pPr>
                      <a:r>
                        <a:rPr lang="en-US" altLang="zh-CN" sz="1800" kern="1200" dirty="0" err="1">
                          <a:solidFill>
                            <a:srgbClr val="394454"/>
                          </a:solidFill>
                          <a:latin typeface="Microsoft YaHei UI" panose="020B0503020204020204" pitchFamily="18" charset="-122"/>
                          <a:ea typeface="华文细黑" panose="02010600040101010101" charset="-122"/>
                          <a:cs typeface="Microsoft YaHei UI" panose="020B0503020204020204" pitchFamily="18" charset="-122"/>
                        </a:rPr>
                        <a:t>事故原因</a:t>
                      </a:r>
                      <a:endParaRPr lang="en-US" altLang="zh-CN" sz="1800" kern="1200" dirty="0">
                        <a:solidFill>
                          <a:srgbClr val="394454"/>
                        </a:solidFill>
                        <a:latin typeface="Microsoft YaHei UI" panose="020B0503020204020204" pitchFamily="18" charset="-122"/>
                        <a:ea typeface="华文细黑" panose="02010600040101010101" charset="-122"/>
                        <a:cs typeface="Microsoft YaHei UI" panose="020B0503020204020204" pitchFamily="18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AA8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</a:pPr>
                      <a:r>
                        <a:rPr lang="en-US" altLang="zh-CN" sz="1800" kern="1200" dirty="0" err="1">
                          <a:solidFill>
                            <a:srgbClr val="394454"/>
                          </a:solidFill>
                          <a:latin typeface="Microsoft YaHei UI" panose="020B0503020204020204" pitchFamily="18" charset="-122"/>
                          <a:ea typeface="华文细黑" panose="02010600040101010101" charset="-122"/>
                          <a:cs typeface="Microsoft YaHei UI" panose="020B0503020204020204" pitchFamily="18" charset="-122"/>
                        </a:rPr>
                        <a:t>备注</a:t>
                      </a:r>
                      <a:endParaRPr lang="en-US" altLang="zh-CN" sz="1800" kern="1200" dirty="0">
                        <a:solidFill>
                          <a:srgbClr val="394454"/>
                        </a:solidFill>
                        <a:latin typeface="Microsoft YaHei UI" panose="020B0503020204020204" pitchFamily="18" charset="-122"/>
                        <a:ea typeface="华文细黑" panose="02010600040101010101" charset="-122"/>
                        <a:cs typeface="Microsoft YaHei UI" panose="020B0503020204020204" pitchFamily="18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AA8C"/>
                    </a:solidFill>
                  </a:tcPr>
                </a:tc>
              </a:tr>
              <a:tr h="138870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445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394454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394454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394454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445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394454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394454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394454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华文细黑" panose="02010600040101010101" charset="-122"/>
                          <a:cs typeface="华文细黑" panose="020106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394454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8511" marR="8511" marT="851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453425" y="2548787"/>
            <a:ext cx="1292936" cy="915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tabLst>
                <a:tab pos="114300" algn="l"/>
              </a:tabLst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某公司“11•27”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1600"/>
              </a:lnSpc>
              <a:tabLst>
                <a:tab pos="114300" algn="l"/>
              </a:tabLst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en-US" altLang="zh-CN" sz="16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高处坠落事故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874811" y="2467868"/>
            <a:ext cx="36877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66700" algn="l"/>
              </a:tabLst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2018年11月27日01点03分，某公司发生一起高处坠落事故，造成一名叉车司机（劳务派遣工）死亡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840111" y="2776144"/>
            <a:ext cx="9289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66700" algn="l"/>
              </a:tabLst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1人死亡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07201" y="2140727"/>
            <a:ext cx="41713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66700" algn="l"/>
              </a:tabLst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一是未遵循装卸货前停车按下急停按钮的要求。二是未按要求开关防护门，而是让防护门长时间处于敞开状态。三是作业过程未观察周边环境，未发现升降平台未升至二层。四是作业过程乘坐升降平台上楼。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912985" y="4360046"/>
            <a:ext cx="36877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66700" algn="l"/>
              </a:tabLst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2016 年 4 月 16 </a:t>
            </a:r>
            <a:r>
              <a:rPr lang="en-US" altLang="zh-CN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日上午，某公司员工在驾驶叉车进行花生饼转运作业时，发生车辆伤害事故，造成小包装厂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1 </a:t>
            </a:r>
            <a:r>
              <a:rPr lang="en-US" altLang="zh-CN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名员工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en-US" altLang="zh-CN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死亡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769025" y="3498272"/>
            <a:ext cx="420951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66700" algn="l"/>
              </a:tabLst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1.叉车司机违章驾驶：一是未按照厂内交通标线行驶，越过道路中心线（黄色实线）提前 14 </a:t>
            </a:r>
            <a:r>
              <a:rPr lang="en-US" altLang="zh-CN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米左转。二是超速行驶（车速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16.1 </a:t>
            </a:r>
            <a:r>
              <a:rPr lang="en-US" altLang="zh-CN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，且行驶至路口左转弯时未减速，违反了在厂区内行车限速10公里/小时”和“转弯、交叉路口限速5公里/小时”的规定。2.叉车存在安全缺陷。一是叉车正向行走时，立柱液压装臵严重影响视线。二是叉车出厂时没有限速装臵，费县油脂出于安全限速考虑，在油门下方加装了螺杆，但未达到限速要求。 3.作业条件存在缺陷。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1126975" y="2714090"/>
            <a:ext cx="7094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66700" algn="l"/>
              </a:tabLst>
            </a:pPr>
            <a:r>
              <a:rPr lang="en-US" altLang="zh-CN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三级事故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1126974" y="4518404"/>
            <a:ext cx="7094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66700" algn="l"/>
              </a:tabLst>
            </a:pPr>
            <a:r>
              <a:rPr lang="en-US" altLang="zh-CN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三级事故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57860" y="4354257"/>
            <a:ext cx="918175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tabLst>
                <a:tab pos="114300" algn="l"/>
              </a:tabLst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某公司“4.16”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1600"/>
              </a:lnSpc>
              <a:tabLst>
                <a:tab pos="114300" algn="l"/>
              </a:tabLst>
            </a:pPr>
            <a:r>
              <a:rPr lang="en-US" altLang="zh-CN" sz="16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车辆伤害事故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t="28332" b="21717"/>
          <a:stretch>
            <a:fillRect/>
          </a:stretch>
        </p:blipFill>
        <p:spPr>
          <a:xfrm>
            <a:off x="0" y="1233060"/>
            <a:ext cx="12192000" cy="4057509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902529" y="6564086"/>
            <a:ext cx="8289471" cy="293914"/>
          </a:xfrm>
          <a:custGeom>
            <a:avLst/>
            <a:gdLst>
              <a:gd name="connsiteX0" fmla="*/ 0 w 8289471"/>
              <a:gd name="connsiteY0" fmla="*/ 0 h 293914"/>
              <a:gd name="connsiteX1" fmla="*/ 8289471 w 8289471"/>
              <a:gd name="connsiteY1" fmla="*/ 0 h 293914"/>
              <a:gd name="connsiteX2" fmla="*/ 8289471 w 8289471"/>
              <a:gd name="connsiteY2" fmla="*/ 293914 h 293914"/>
              <a:gd name="connsiteX3" fmla="*/ 0 w 8289471"/>
              <a:gd name="connsiteY3" fmla="*/ 293914 h 293914"/>
              <a:gd name="connsiteX4" fmla="*/ 0 w 8289471"/>
              <a:gd name="connsiteY4" fmla="*/ 0 h 293914"/>
              <a:gd name="connsiteX0-1" fmla="*/ 179615 w 8289471"/>
              <a:gd name="connsiteY0-2" fmla="*/ 32657 h 293914"/>
              <a:gd name="connsiteX1-3" fmla="*/ 8289471 w 8289471"/>
              <a:gd name="connsiteY1-4" fmla="*/ 0 h 293914"/>
              <a:gd name="connsiteX2-5" fmla="*/ 8289471 w 8289471"/>
              <a:gd name="connsiteY2-6" fmla="*/ 293914 h 293914"/>
              <a:gd name="connsiteX3-7" fmla="*/ 0 w 8289471"/>
              <a:gd name="connsiteY3-8" fmla="*/ 293914 h 293914"/>
              <a:gd name="connsiteX4-9" fmla="*/ 179615 w 8289471"/>
              <a:gd name="connsiteY4-10" fmla="*/ 32657 h 2939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289471" h="293914">
                <a:moveTo>
                  <a:pt x="179615" y="32657"/>
                </a:moveTo>
                <a:lnTo>
                  <a:pt x="8289471" y="0"/>
                </a:lnTo>
                <a:lnTo>
                  <a:pt x="8289471" y="293914"/>
                </a:lnTo>
                <a:lnTo>
                  <a:pt x="0" y="293914"/>
                </a:lnTo>
                <a:lnTo>
                  <a:pt x="179615" y="32657"/>
                </a:lnTo>
                <a:close/>
              </a:path>
            </a:pathLst>
          </a:custGeom>
          <a:solidFill>
            <a:srgbClr val="D0A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0" y="1254687"/>
            <a:ext cx="12192000" cy="4035881"/>
          </a:xfrm>
          <a:prstGeom prst="rect">
            <a:avLst/>
          </a:prstGeom>
          <a:gradFill>
            <a:gsLst>
              <a:gs pos="16000">
                <a:srgbClr val="394454"/>
              </a:gs>
              <a:gs pos="98000">
                <a:srgbClr val="394454">
                  <a:alpha val="46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15" name="组 14"/>
          <p:cNvGrpSpPr/>
          <p:nvPr/>
        </p:nvGrpSpPr>
        <p:grpSpPr>
          <a:xfrm>
            <a:off x="627797" y="832513"/>
            <a:ext cx="3862317" cy="1992574"/>
            <a:chOff x="955343" y="1201002"/>
            <a:chExt cx="3862317" cy="1992574"/>
          </a:xfrm>
          <a:effectLst>
            <a:outerShdw blurRad="50800" dist="76200" dir="5400000" algn="t" rotWithShape="0">
              <a:prstClr val="black">
                <a:alpha val="22000"/>
              </a:prstClr>
            </a:outerShdw>
          </a:effectLst>
        </p:grpSpPr>
        <p:sp>
          <p:nvSpPr>
            <p:cNvPr id="7" name="矩形 6"/>
            <p:cNvSpPr/>
            <p:nvPr/>
          </p:nvSpPr>
          <p:spPr>
            <a:xfrm>
              <a:off x="955343" y="1392072"/>
              <a:ext cx="3862317" cy="1801504"/>
            </a:xfrm>
            <a:prstGeom prst="rect">
              <a:avLst/>
            </a:prstGeom>
            <a:solidFill>
              <a:srgbClr val="3944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三角形 13"/>
            <p:cNvSpPr/>
            <p:nvPr/>
          </p:nvSpPr>
          <p:spPr>
            <a:xfrm>
              <a:off x="2714097" y="1201002"/>
              <a:ext cx="344809" cy="245660"/>
            </a:xfrm>
            <a:prstGeom prst="triangle">
              <a:avLst/>
            </a:prstGeom>
            <a:solidFill>
              <a:srgbClr val="3944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955343" y="3002018"/>
              <a:ext cx="3862317" cy="191557"/>
            </a:xfrm>
            <a:prstGeom prst="rect">
              <a:avLst/>
            </a:prstGeom>
            <a:solidFill>
              <a:srgbClr val="D0AA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1838245" y="1078172"/>
            <a:ext cx="14414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88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03</a:t>
            </a:r>
            <a:endParaRPr kumimoji="1" lang="zh-CN" altLang="en-US" sz="88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 rot="16200000">
            <a:off x="2699428" y="1704120"/>
            <a:ext cx="11604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100" dirty="0">
                <a:solidFill>
                  <a:schemeClr val="bg1"/>
                </a:solidFill>
              </a:rPr>
              <a:t>PART </a:t>
            </a:r>
            <a:endParaRPr kumimoji="1"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5571534" y="2524722"/>
            <a:ext cx="57246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叉车</a:t>
            </a:r>
            <a:r>
              <a:rPr lang="zh-CN" altLang="en-US" sz="7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安全驾驶</a:t>
            </a:r>
            <a:endParaRPr kumimoji="1" lang="zh-CN" altLang="en-US" sz="72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2091553"/>
            <a:ext cx="12192000" cy="2992922"/>
          </a:xfrm>
          <a:prstGeom prst="rect">
            <a:avLst/>
          </a:prstGeom>
          <a:solidFill>
            <a:srgbClr val="D0A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087408" y="207743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叉车驾驶前检查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668308" y="2414872"/>
            <a:ext cx="5135592" cy="2346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每天在使用叉车进行工作前都必须检查叉车的状态。如果发现叉车存在任何欠缺、不安全之处要维修，请立即停下叉车，向相关领导报告叉车的状态，直到叉车恢复到安全操作状态下才可使用。</a:t>
            </a:r>
            <a:endParaRPr lang="zh-CN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" name="图片 17" descr="2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2" y="1820378"/>
            <a:ext cx="5135591" cy="3535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叉车驾驶前检查</a:t>
            </a:r>
            <a:endParaRPr lang="zh-CN" altLang="en-US" dirty="0"/>
          </a:p>
        </p:txBody>
      </p:sp>
      <p:sp>
        <p:nvSpPr>
          <p:cNvPr id="6" name="Freeform 9"/>
          <p:cNvSpPr/>
          <p:nvPr/>
        </p:nvSpPr>
        <p:spPr bwMode="auto">
          <a:xfrm rot="19886054">
            <a:off x="4137677" y="3714750"/>
            <a:ext cx="2933699" cy="1130300"/>
          </a:xfrm>
          <a:custGeom>
            <a:avLst/>
            <a:gdLst>
              <a:gd name="T0" fmla="*/ 2088 w 2161"/>
              <a:gd name="T1" fmla="*/ 1 h 792"/>
              <a:gd name="T2" fmla="*/ 597 w 2161"/>
              <a:gd name="T3" fmla="*/ 1 h 792"/>
              <a:gd name="T4" fmla="*/ 583 w 2161"/>
              <a:gd name="T5" fmla="*/ 0 h 792"/>
              <a:gd name="T6" fmla="*/ 299 w 2161"/>
              <a:gd name="T7" fmla="*/ 0 h 792"/>
              <a:gd name="T8" fmla="*/ 169 w 2161"/>
              <a:gd name="T9" fmla="*/ 75 h 792"/>
              <a:gd name="T10" fmla="*/ 27 w 2161"/>
              <a:gd name="T11" fmla="*/ 321 h 792"/>
              <a:gd name="T12" fmla="*/ 27 w 2161"/>
              <a:gd name="T13" fmla="*/ 471 h 792"/>
              <a:gd name="T14" fmla="*/ 169 w 2161"/>
              <a:gd name="T15" fmla="*/ 717 h 792"/>
              <a:gd name="T16" fmla="*/ 299 w 2161"/>
              <a:gd name="T17" fmla="*/ 792 h 792"/>
              <a:gd name="T18" fmla="*/ 524 w 2161"/>
              <a:gd name="T19" fmla="*/ 792 h 792"/>
              <a:gd name="T20" fmla="*/ 583 w 2161"/>
              <a:gd name="T21" fmla="*/ 792 h 792"/>
              <a:gd name="T22" fmla="*/ 2088 w 2161"/>
              <a:gd name="T23" fmla="*/ 792 h 792"/>
              <a:gd name="T24" fmla="*/ 2161 w 2161"/>
              <a:gd name="T25" fmla="*/ 718 h 792"/>
              <a:gd name="T26" fmla="*/ 2161 w 2161"/>
              <a:gd name="T27" fmla="*/ 74 h 792"/>
              <a:gd name="T28" fmla="*/ 2088 w 2161"/>
              <a:gd name="T29" fmla="*/ 1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61" h="792">
                <a:moveTo>
                  <a:pt x="2088" y="1"/>
                </a:moveTo>
                <a:cubicBezTo>
                  <a:pt x="597" y="1"/>
                  <a:pt x="597" y="1"/>
                  <a:pt x="597" y="1"/>
                </a:cubicBezTo>
                <a:cubicBezTo>
                  <a:pt x="592" y="0"/>
                  <a:pt x="588" y="0"/>
                  <a:pt x="583" y="0"/>
                </a:cubicBezTo>
                <a:cubicBezTo>
                  <a:pt x="299" y="0"/>
                  <a:pt x="299" y="0"/>
                  <a:pt x="299" y="0"/>
                </a:cubicBezTo>
                <a:cubicBezTo>
                  <a:pt x="245" y="0"/>
                  <a:pt x="196" y="29"/>
                  <a:pt x="169" y="75"/>
                </a:cubicBezTo>
                <a:cubicBezTo>
                  <a:pt x="27" y="321"/>
                  <a:pt x="27" y="321"/>
                  <a:pt x="27" y="321"/>
                </a:cubicBezTo>
                <a:cubicBezTo>
                  <a:pt x="0" y="367"/>
                  <a:pt x="0" y="424"/>
                  <a:pt x="27" y="471"/>
                </a:cubicBezTo>
                <a:cubicBezTo>
                  <a:pt x="169" y="717"/>
                  <a:pt x="169" y="717"/>
                  <a:pt x="169" y="717"/>
                </a:cubicBezTo>
                <a:cubicBezTo>
                  <a:pt x="196" y="763"/>
                  <a:pt x="245" y="792"/>
                  <a:pt x="299" y="792"/>
                </a:cubicBezTo>
                <a:cubicBezTo>
                  <a:pt x="524" y="792"/>
                  <a:pt x="524" y="792"/>
                  <a:pt x="524" y="792"/>
                </a:cubicBezTo>
                <a:cubicBezTo>
                  <a:pt x="583" y="792"/>
                  <a:pt x="583" y="792"/>
                  <a:pt x="583" y="792"/>
                </a:cubicBezTo>
                <a:cubicBezTo>
                  <a:pt x="2088" y="792"/>
                  <a:pt x="2088" y="792"/>
                  <a:pt x="2088" y="792"/>
                </a:cubicBezTo>
                <a:cubicBezTo>
                  <a:pt x="2128" y="792"/>
                  <a:pt x="2161" y="759"/>
                  <a:pt x="2161" y="718"/>
                </a:cubicBezTo>
                <a:cubicBezTo>
                  <a:pt x="2161" y="74"/>
                  <a:pt x="2161" y="74"/>
                  <a:pt x="2161" y="74"/>
                </a:cubicBezTo>
                <a:cubicBezTo>
                  <a:pt x="2161" y="34"/>
                  <a:pt x="2128" y="1"/>
                  <a:pt x="2088" y="1"/>
                </a:cubicBezTo>
                <a:close/>
              </a:path>
            </a:pathLst>
          </a:custGeom>
          <a:solidFill>
            <a:srgbClr val="D0AA8C"/>
          </a:solidFill>
          <a:ln w="15875" cap="flat">
            <a:noFill/>
            <a:prstDash val="solid"/>
            <a:miter lim="800000"/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8" name="Freeform 9"/>
          <p:cNvSpPr/>
          <p:nvPr/>
        </p:nvSpPr>
        <p:spPr bwMode="auto">
          <a:xfrm rot="1713946" flipH="1">
            <a:off x="5136215" y="3767137"/>
            <a:ext cx="2933699" cy="1130300"/>
          </a:xfrm>
          <a:custGeom>
            <a:avLst/>
            <a:gdLst>
              <a:gd name="T0" fmla="*/ 2088 w 2161"/>
              <a:gd name="T1" fmla="*/ 1 h 792"/>
              <a:gd name="T2" fmla="*/ 597 w 2161"/>
              <a:gd name="T3" fmla="*/ 1 h 792"/>
              <a:gd name="T4" fmla="*/ 583 w 2161"/>
              <a:gd name="T5" fmla="*/ 0 h 792"/>
              <a:gd name="T6" fmla="*/ 299 w 2161"/>
              <a:gd name="T7" fmla="*/ 0 h 792"/>
              <a:gd name="T8" fmla="*/ 169 w 2161"/>
              <a:gd name="T9" fmla="*/ 75 h 792"/>
              <a:gd name="T10" fmla="*/ 27 w 2161"/>
              <a:gd name="T11" fmla="*/ 321 h 792"/>
              <a:gd name="T12" fmla="*/ 27 w 2161"/>
              <a:gd name="T13" fmla="*/ 471 h 792"/>
              <a:gd name="T14" fmla="*/ 169 w 2161"/>
              <a:gd name="T15" fmla="*/ 717 h 792"/>
              <a:gd name="T16" fmla="*/ 299 w 2161"/>
              <a:gd name="T17" fmla="*/ 792 h 792"/>
              <a:gd name="T18" fmla="*/ 524 w 2161"/>
              <a:gd name="T19" fmla="*/ 792 h 792"/>
              <a:gd name="T20" fmla="*/ 583 w 2161"/>
              <a:gd name="T21" fmla="*/ 792 h 792"/>
              <a:gd name="T22" fmla="*/ 2088 w 2161"/>
              <a:gd name="T23" fmla="*/ 792 h 792"/>
              <a:gd name="T24" fmla="*/ 2161 w 2161"/>
              <a:gd name="T25" fmla="*/ 718 h 792"/>
              <a:gd name="T26" fmla="*/ 2161 w 2161"/>
              <a:gd name="T27" fmla="*/ 74 h 792"/>
              <a:gd name="T28" fmla="*/ 2088 w 2161"/>
              <a:gd name="T29" fmla="*/ 1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61" h="792">
                <a:moveTo>
                  <a:pt x="2088" y="1"/>
                </a:moveTo>
                <a:cubicBezTo>
                  <a:pt x="597" y="1"/>
                  <a:pt x="597" y="1"/>
                  <a:pt x="597" y="1"/>
                </a:cubicBezTo>
                <a:cubicBezTo>
                  <a:pt x="592" y="0"/>
                  <a:pt x="588" y="0"/>
                  <a:pt x="583" y="0"/>
                </a:cubicBezTo>
                <a:cubicBezTo>
                  <a:pt x="299" y="0"/>
                  <a:pt x="299" y="0"/>
                  <a:pt x="299" y="0"/>
                </a:cubicBezTo>
                <a:cubicBezTo>
                  <a:pt x="245" y="0"/>
                  <a:pt x="196" y="29"/>
                  <a:pt x="169" y="75"/>
                </a:cubicBezTo>
                <a:cubicBezTo>
                  <a:pt x="27" y="321"/>
                  <a:pt x="27" y="321"/>
                  <a:pt x="27" y="321"/>
                </a:cubicBezTo>
                <a:cubicBezTo>
                  <a:pt x="0" y="367"/>
                  <a:pt x="0" y="424"/>
                  <a:pt x="27" y="471"/>
                </a:cubicBezTo>
                <a:cubicBezTo>
                  <a:pt x="169" y="717"/>
                  <a:pt x="169" y="717"/>
                  <a:pt x="169" y="717"/>
                </a:cubicBezTo>
                <a:cubicBezTo>
                  <a:pt x="196" y="763"/>
                  <a:pt x="245" y="792"/>
                  <a:pt x="299" y="792"/>
                </a:cubicBezTo>
                <a:cubicBezTo>
                  <a:pt x="524" y="792"/>
                  <a:pt x="524" y="792"/>
                  <a:pt x="524" y="792"/>
                </a:cubicBezTo>
                <a:cubicBezTo>
                  <a:pt x="583" y="792"/>
                  <a:pt x="583" y="792"/>
                  <a:pt x="583" y="792"/>
                </a:cubicBezTo>
                <a:cubicBezTo>
                  <a:pt x="2088" y="792"/>
                  <a:pt x="2088" y="792"/>
                  <a:pt x="2088" y="792"/>
                </a:cubicBezTo>
                <a:cubicBezTo>
                  <a:pt x="2128" y="792"/>
                  <a:pt x="2161" y="759"/>
                  <a:pt x="2161" y="718"/>
                </a:cubicBezTo>
                <a:cubicBezTo>
                  <a:pt x="2161" y="74"/>
                  <a:pt x="2161" y="74"/>
                  <a:pt x="2161" y="74"/>
                </a:cubicBezTo>
                <a:cubicBezTo>
                  <a:pt x="2161" y="34"/>
                  <a:pt x="2128" y="1"/>
                  <a:pt x="2088" y="1"/>
                </a:cubicBezTo>
                <a:close/>
              </a:path>
            </a:pathLst>
          </a:custGeom>
          <a:solidFill>
            <a:srgbClr val="D0AA8C"/>
          </a:solidFill>
          <a:ln w="15875" cap="flat">
            <a:noFill/>
            <a:prstDash val="solid"/>
            <a:miter lim="800000"/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9" name="Freeform 9"/>
          <p:cNvSpPr/>
          <p:nvPr/>
        </p:nvSpPr>
        <p:spPr bwMode="auto">
          <a:xfrm rot="5400000">
            <a:off x="4633772" y="2886868"/>
            <a:ext cx="2946399" cy="1084263"/>
          </a:xfrm>
          <a:custGeom>
            <a:avLst/>
            <a:gdLst>
              <a:gd name="T0" fmla="*/ 2088 w 2161"/>
              <a:gd name="T1" fmla="*/ 1 h 792"/>
              <a:gd name="T2" fmla="*/ 597 w 2161"/>
              <a:gd name="T3" fmla="*/ 1 h 792"/>
              <a:gd name="T4" fmla="*/ 583 w 2161"/>
              <a:gd name="T5" fmla="*/ 0 h 792"/>
              <a:gd name="T6" fmla="*/ 299 w 2161"/>
              <a:gd name="T7" fmla="*/ 0 h 792"/>
              <a:gd name="T8" fmla="*/ 169 w 2161"/>
              <a:gd name="T9" fmla="*/ 75 h 792"/>
              <a:gd name="T10" fmla="*/ 27 w 2161"/>
              <a:gd name="T11" fmla="*/ 321 h 792"/>
              <a:gd name="T12" fmla="*/ 27 w 2161"/>
              <a:gd name="T13" fmla="*/ 471 h 792"/>
              <a:gd name="T14" fmla="*/ 169 w 2161"/>
              <a:gd name="T15" fmla="*/ 717 h 792"/>
              <a:gd name="T16" fmla="*/ 299 w 2161"/>
              <a:gd name="T17" fmla="*/ 792 h 792"/>
              <a:gd name="T18" fmla="*/ 524 w 2161"/>
              <a:gd name="T19" fmla="*/ 792 h 792"/>
              <a:gd name="T20" fmla="*/ 583 w 2161"/>
              <a:gd name="T21" fmla="*/ 792 h 792"/>
              <a:gd name="T22" fmla="*/ 2088 w 2161"/>
              <a:gd name="T23" fmla="*/ 792 h 792"/>
              <a:gd name="T24" fmla="*/ 2161 w 2161"/>
              <a:gd name="T25" fmla="*/ 718 h 792"/>
              <a:gd name="T26" fmla="*/ 2161 w 2161"/>
              <a:gd name="T27" fmla="*/ 74 h 792"/>
              <a:gd name="T28" fmla="*/ 2088 w 2161"/>
              <a:gd name="T29" fmla="*/ 1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61" h="792">
                <a:moveTo>
                  <a:pt x="2088" y="1"/>
                </a:moveTo>
                <a:cubicBezTo>
                  <a:pt x="597" y="1"/>
                  <a:pt x="597" y="1"/>
                  <a:pt x="597" y="1"/>
                </a:cubicBezTo>
                <a:cubicBezTo>
                  <a:pt x="592" y="0"/>
                  <a:pt x="588" y="0"/>
                  <a:pt x="583" y="0"/>
                </a:cubicBezTo>
                <a:cubicBezTo>
                  <a:pt x="299" y="0"/>
                  <a:pt x="299" y="0"/>
                  <a:pt x="299" y="0"/>
                </a:cubicBezTo>
                <a:cubicBezTo>
                  <a:pt x="245" y="0"/>
                  <a:pt x="196" y="29"/>
                  <a:pt x="169" y="75"/>
                </a:cubicBezTo>
                <a:cubicBezTo>
                  <a:pt x="27" y="321"/>
                  <a:pt x="27" y="321"/>
                  <a:pt x="27" y="321"/>
                </a:cubicBezTo>
                <a:cubicBezTo>
                  <a:pt x="0" y="367"/>
                  <a:pt x="0" y="424"/>
                  <a:pt x="27" y="471"/>
                </a:cubicBezTo>
                <a:cubicBezTo>
                  <a:pt x="169" y="717"/>
                  <a:pt x="169" y="717"/>
                  <a:pt x="169" y="717"/>
                </a:cubicBezTo>
                <a:cubicBezTo>
                  <a:pt x="196" y="763"/>
                  <a:pt x="245" y="792"/>
                  <a:pt x="299" y="792"/>
                </a:cubicBezTo>
                <a:cubicBezTo>
                  <a:pt x="524" y="792"/>
                  <a:pt x="524" y="792"/>
                  <a:pt x="524" y="792"/>
                </a:cubicBezTo>
                <a:cubicBezTo>
                  <a:pt x="583" y="792"/>
                  <a:pt x="583" y="792"/>
                  <a:pt x="583" y="792"/>
                </a:cubicBezTo>
                <a:cubicBezTo>
                  <a:pt x="2088" y="792"/>
                  <a:pt x="2088" y="792"/>
                  <a:pt x="2088" y="792"/>
                </a:cubicBezTo>
                <a:cubicBezTo>
                  <a:pt x="2128" y="792"/>
                  <a:pt x="2161" y="759"/>
                  <a:pt x="2161" y="718"/>
                </a:cubicBezTo>
                <a:cubicBezTo>
                  <a:pt x="2161" y="74"/>
                  <a:pt x="2161" y="74"/>
                  <a:pt x="2161" y="74"/>
                </a:cubicBezTo>
                <a:cubicBezTo>
                  <a:pt x="2161" y="34"/>
                  <a:pt x="2128" y="1"/>
                  <a:pt x="2088" y="1"/>
                </a:cubicBezTo>
                <a:close/>
              </a:path>
            </a:pathLst>
          </a:custGeom>
          <a:solidFill>
            <a:srgbClr val="D0AA8C"/>
          </a:solidFill>
          <a:ln w="15875" cap="flat">
            <a:noFill/>
            <a:prstDash val="solid"/>
            <a:miter lim="800000"/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Freeform 7"/>
          <p:cNvSpPr/>
          <p:nvPr/>
        </p:nvSpPr>
        <p:spPr bwMode="auto">
          <a:xfrm rot="5400000">
            <a:off x="4936189" y="2944813"/>
            <a:ext cx="2339975" cy="2101850"/>
          </a:xfrm>
          <a:custGeom>
            <a:avLst/>
            <a:gdLst>
              <a:gd name="T0" fmla="*/ 277 w 1446"/>
              <a:gd name="T1" fmla="*/ 1175 h 1298"/>
              <a:gd name="T2" fmla="*/ 44 w 1446"/>
              <a:gd name="T3" fmla="*/ 772 h 1298"/>
              <a:gd name="T4" fmla="*/ 44 w 1446"/>
              <a:gd name="T5" fmla="*/ 526 h 1298"/>
              <a:gd name="T6" fmla="*/ 277 w 1446"/>
              <a:gd name="T7" fmla="*/ 123 h 1298"/>
              <a:gd name="T8" fmla="*/ 490 w 1446"/>
              <a:gd name="T9" fmla="*/ 0 h 1298"/>
              <a:gd name="T10" fmla="*/ 956 w 1446"/>
              <a:gd name="T11" fmla="*/ 0 h 1298"/>
              <a:gd name="T12" fmla="*/ 1169 w 1446"/>
              <a:gd name="T13" fmla="*/ 123 h 1298"/>
              <a:gd name="T14" fmla="*/ 1402 w 1446"/>
              <a:gd name="T15" fmla="*/ 526 h 1298"/>
              <a:gd name="T16" fmla="*/ 1402 w 1446"/>
              <a:gd name="T17" fmla="*/ 772 h 1298"/>
              <a:gd name="T18" fmla="*/ 1169 w 1446"/>
              <a:gd name="T19" fmla="*/ 1175 h 1298"/>
              <a:gd name="T20" fmla="*/ 956 w 1446"/>
              <a:gd name="T21" fmla="*/ 1298 h 1298"/>
              <a:gd name="T22" fmla="*/ 490 w 1446"/>
              <a:gd name="T23" fmla="*/ 1298 h 1298"/>
              <a:gd name="T24" fmla="*/ 277 w 1446"/>
              <a:gd name="T25" fmla="*/ 1175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6" h="1298">
                <a:moveTo>
                  <a:pt x="277" y="1175"/>
                </a:moveTo>
                <a:cubicBezTo>
                  <a:pt x="44" y="772"/>
                  <a:pt x="44" y="772"/>
                  <a:pt x="44" y="772"/>
                </a:cubicBezTo>
                <a:cubicBezTo>
                  <a:pt x="0" y="696"/>
                  <a:pt x="0" y="602"/>
                  <a:pt x="44" y="526"/>
                </a:cubicBezTo>
                <a:cubicBezTo>
                  <a:pt x="277" y="123"/>
                  <a:pt x="277" y="123"/>
                  <a:pt x="277" y="123"/>
                </a:cubicBezTo>
                <a:cubicBezTo>
                  <a:pt x="321" y="47"/>
                  <a:pt x="402" y="0"/>
                  <a:pt x="490" y="0"/>
                </a:cubicBezTo>
                <a:cubicBezTo>
                  <a:pt x="956" y="0"/>
                  <a:pt x="956" y="0"/>
                  <a:pt x="956" y="0"/>
                </a:cubicBezTo>
                <a:cubicBezTo>
                  <a:pt x="1044" y="0"/>
                  <a:pt x="1125" y="47"/>
                  <a:pt x="1169" y="123"/>
                </a:cubicBezTo>
                <a:cubicBezTo>
                  <a:pt x="1402" y="526"/>
                  <a:pt x="1402" y="526"/>
                  <a:pt x="1402" y="526"/>
                </a:cubicBezTo>
                <a:cubicBezTo>
                  <a:pt x="1446" y="602"/>
                  <a:pt x="1446" y="696"/>
                  <a:pt x="1402" y="772"/>
                </a:cubicBezTo>
                <a:cubicBezTo>
                  <a:pt x="1169" y="1175"/>
                  <a:pt x="1169" y="1175"/>
                  <a:pt x="1169" y="1175"/>
                </a:cubicBezTo>
                <a:cubicBezTo>
                  <a:pt x="1125" y="1251"/>
                  <a:pt x="1044" y="1298"/>
                  <a:pt x="956" y="1298"/>
                </a:cubicBezTo>
                <a:cubicBezTo>
                  <a:pt x="490" y="1298"/>
                  <a:pt x="490" y="1298"/>
                  <a:pt x="490" y="1298"/>
                </a:cubicBezTo>
                <a:cubicBezTo>
                  <a:pt x="402" y="1298"/>
                  <a:pt x="321" y="1251"/>
                  <a:pt x="277" y="1175"/>
                </a:cubicBezTo>
                <a:close/>
              </a:path>
            </a:pathLst>
          </a:custGeom>
          <a:solidFill>
            <a:srgbClr val="394454"/>
          </a:solidFill>
          <a:ln w="9525" algn="ctr">
            <a:noFill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5278271" y="3624401"/>
            <a:ext cx="1629397" cy="799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kumimoji="1"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以下情况请勿驾驶叉车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019706" y="1375683"/>
            <a:ext cx="2236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kumimoji="1" lang="zh-CN" altLang="en-US" sz="20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当你感到身体疲倦</a:t>
            </a:r>
            <a:endParaRPr lang="zh-CN" altLang="en-US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1918" y="4883992"/>
            <a:ext cx="35189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kumimoji="1" lang="zh-CN" altLang="en-US" sz="20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思想不集中，如和别人闲谈中</a:t>
            </a:r>
            <a:endParaRPr kumimoji="1" lang="zh-CN" altLang="en-US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172300" y="4568751"/>
            <a:ext cx="3862713" cy="96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kumimoji="1" lang="zh-CN" altLang="en-US" sz="20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服镇静药或抗过敏药后或喝过酒后，请勿驾驶叉车</a:t>
            </a:r>
            <a:endParaRPr kumimoji="1" lang="zh-CN" altLang="en-US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38969" y="2160125"/>
            <a:ext cx="50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3944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CN" altLang="en-US" sz="3200" b="1" dirty="0">
              <a:solidFill>
                <a:srgbClr val="3944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530591" y="4424107"/>
            <a:ext cx="50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3944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CN" altLang="en-US" sz="3200" b="1" dirty="0">
              <a:solidFill>
                <a:srgbClr val="3944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225224" y="4424106"/>
            <a:ext cx="50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3944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CN" altLang="en-US" sz="3200" b="1" dirty="0">
              <a:solidFill>
                <a:srgbClr val="3944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叉车驾驶前检查</a:t>
            </a:r>
            <a:endParaRPr lang="zh-CN" altLang="en-US" dirty="0"/>
          </a:p>
        </p:txBody>
      </p:sp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1706451" y="3862418"/>
            <a:ext cx="404202" cy="535262"/>
          </a:xfrm>
          <a:prstGeom prst="ellipse">
            <a:avLst/>
          </a:prstGeom>
          <a:noFill/>
          <a:ln w="9525">
            <a:noFill/>
            <a:round/>
          </a:ln>
        </p:spPr>
        <p:txBody>
          <a:bodyPr wrap="none" lIns="102645" tIns="51323" rIns="102645" bIns="51323" anchor="ctr">
            <a:spAutoFit/>
          </a:bodyPr>
          <a:lstStyle/>
          <a:p>
            <a:endParaRPr lang="zh-CN" altLang="en-US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2133629" y="1245307"/>
            <a:ext cx="7924741" cy="411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02645" tIns="51323" rIns="102645" bIns="51323">
            <a:spAutoFit/>
          </a:bodyPr>
          <a:lstStyle/>
          <a:p>
            <a:pPr algn="ctr">
              <a:buNone/>
            </a:pP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驾驶前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前大灯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转向灯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刹车灯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倒车灯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Group 19"/>
          <p:cNvGrpSpPr/>
          <p:nvPr/>
        </p:nvGrpSpPr>
        <p:grpSpPr bwMode="auto">
          <a:xfrm>
            <a:off x="1044355" y="2099955"/>
            <a:ext cx="3010214" cy="2660798"/>
            <a:chOff x="566" y="1136"/>
            <a:chExt cx="2223" cy="1478"/>
          </a:xfrm>
        </p:grpSpPr>
        <p:pic>
          <p:nvPicPr>
            <p:cNvPr id="18" name="Picture 13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566" y="1136"/>
              <a:ext cx="2223" cy="1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Oval 16"/>
            <p:cNvSpPr>
              <a:spLocks noChangeArrowheads="1"/>
            </p:cNvSpPr>
            <p:nvPr/>
          </p:nvSpPr>
          <p:spPr bwMode="auto">
            <a:xfrm>
              <a:off x="1610" y="1344"/>
              <a:ext cx="276" cy="28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2" name="Oval 17"/>
            <p:cNvSpPr>
              <a:spLocks noChangeArrowheads="1"/>
            </p:cNvSpPr>
            <p:nvPr/>
          </p:nvSpPr>
          <p:spPr bwMode="auto">
            <a:xfrm>
              <a:off x="1020" y="1344"/>
              <a:ext cx="276" cy="28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4568717" y="2107980"/>
            <a:ext cx="3074303" cy="2652773"/>
            <a:chOff x="5375342" y="1605840"/>
            <a:chExt cx="3021013" cy="2606790"/>
          </a:xfrm>
        </p:grpSpPr>
        <p:pic>
          <p:nvPicPr>
            <p:cNvPr id="24" name="Picture 15"/>
            <p:cNvPicPr>
              <a:picLocks noChangeAspect="1" noChangeArrowheads="1"/>
            </p:cNvPicPr>
            <p:nvPr/>
          </p:nvPicPr>
          <p:blipFill rotWithShape="1">
            <a:blip r:embed="rId2" cstate="print"/>
            <a:srcRect r="2195"/>
            <a:stretch>
              <a:fillRect/>
            </a:stretch>
          </p:blipFill>
          <p:spPr bwMode="auto">
            <a:xfrm>
              <a:off x="5375342" y="1605840"/>
              <a:ext cx="3021013" cy="2606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Oval 18"/>
            <p:cNvSpPr>
              <a:spLocks noChangeArrowheads="1"/>
            </p:cNvSpPr>
            <p:nvPr/>
          </p:nvSpPr>
          <p:spPr bwMode="auto">
            <a:xfrm>
              <a:off x="6596550" y="2252137"/>
              <a:ext cx="404202" cy="53526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 wrap="none" lIns="102645" tIns="51323" rIns="102645" bIns="51323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8138255" y="2107980"/>
            <a:ext cx="3024337" cy="2652774"/>
            <a:chOff x="8730015" y="1598640"/>
            <a:chExt cx="2980121" cy="2613991"/>
          </a:xfrm>
        </p:grpSpPr>
        <p:pic>
          <p:nvPicPr>
            <p:cNvPr id="27" name="Picture 2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l="3197" r="6166"/>
            <a:stretch>
              <a:fillRect/>
            </a:stretch>
          </p:blipFill>
          <p:spPr bwMode="auto">
            <a:xfrm>
              <a:off x="8730015" y="1598640"/>
              <a:ext cx="2980121" cy="26139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Line 23"/>
            <p:cNvSpPr>
              <a:spLocks noChangeShapeType="1"/>
            </p:cNvSpPr>
            <p:nvPr/>
          </p:nvSpPr>
          <p:spPr bwMode="auto">
            <a:xfrm flipV="1">
              <a:off x="8942874" y="2496974"/>
              <a:ext cx="316221" cy="1638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tailEnd type="stealth" w="lg" len="lg"/>
            </a:ln>
          </p:spPr>
          <p:txBody>
            <a:bodyPr lIns="102645" tIns="51323" rIns="102645" bIns="51323">
              <a:spAutoFit/>
            </a:bodyPr>
            <a:lstStyle/>
            <a:p>
              <a:endParaRPr lang="zh-CN" altLang="en-US"/>
            </a:p>
          </p:txBody>
        </p:sp>
        <p:sp>
          <p:nvSpPr>
            <p:cNvPr id="29" name="Line 24"/>
            <p:cNvSpPr>
              <a:spLocks noChangeShapeType="1"/>
            </p:cNvSpPr>
            <p:nvPr/>
          </p:nvSpPr>
          <p:spPr bwMode="auto">
            <a:xfrm flipH="1" flipV="1">
              <a:off x="11081296" y="3231485"/>
              <a:ext cx="475205" cy="24483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tailEnd type="stealth" w="lg" len="lg"/>
            </a:ln>
          </p:spPr>
          <p:txBody>
            <a:bodyPr lIns="102645" tIns="51323" rIns="102645" bIns="51323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30" name="矩形 29"/>
          <p:cNvSpPr/>
          <p:nvPr/>
        </p:nvSpPr>
        <p:spPr bwMode="auto">
          <a:xfrm>
            <a:off x="929282" y="2003179"/>
            <a:ext cx="3240360" cy="2836707"/>
          </a:xfrm>
          <a:prstGeom prst="rect">
            <a:avLst/>
          </a:prstGeom>
          <a:noFill/>
          <a:ln w="25400" algn="ctr">
            <a:solidFill>
              <a:srgbClr val="394454"/>
            </a:soli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/>
        </p:nvSpPr>
        <p:spPr bwMode="auto">
          <a:xfrm>
            <a:off x="4479763" y="2003179"/>
            <a:ext cx="3240360" cy="2836707"/>
          </a:xfrm>
          <a:prstGeom prst="rect">
            <a:avLst/>
          </a:prstGeom>
          <a:noFill/>
          <a:ln w="25400" algn="ctr">
            <a:solidFill>
              <a:srgbClr val="394454"/>
            </a:soli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 bwMode="auto">
          <a:xfrm>
            <a:off x="8030244" y="2003179"/>
            <a:ext cx="3240360" cy="2836707"/>
          </a:xfrm>
          <a:prstGeom prst="rect">
            <a:avLst/>
          </a:prstGeom>
          <a:noFill/>
          <a:ln w="25400" algn="ctr">
            <a:solidFill>
              <a:srgbClr val="394454"/>
            </a:soli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92506" y="5404233"/>
            <a:ext cx="10586693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打开大灯开关，前后大灯即常亮，刹车灯、倒车灯、转向灯是否正常亮起。（车型不同，大灯开关也有差异，请根据具体情况检查前后大灯、警示灯状态）。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00556" y="502967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b="1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检查方法</a:t>
            </a:r>
            <a:endParaRPr lang="zh-CN" altLang="en-US" b="1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叉车驾驶前检查</a:t>
            </a:r>
            <a:endParaRPr lang="zh-CN" altLang="en-US" dirty="0"/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3964966" y="1245307"/>
            <a:ext cx="4241771" cy="411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02645" tIns="51323" rIns="102645" bIns="51323">
            <a:spAutoFit/>
          </a:bodyPr>
          <a:lstStyle/>
          <a:p>
            <a:pPr algn="ctr">
              <a:buNone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后视镜、喇叭检查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Oval 7"/>
          <p:cNvSpPr>
            <a:spLocks noChangeArrowheads="1"/>
          </p:cNvSpPr>
          <p:nvPr/>
        </p:nvSpPr>
        <p:spPr bwMode="auto">
          <a:xfrm>
            <a:off x="1663533" y="4150707"/>
            <a:ext cx="404202" cy="535262"/>
          </a:xfrm>
          <a:prstGeom prst="ellipse">
            <a:avLst/>
          </a:prstGeom>
          <a:noFill/>
          <a:ln w="9525">
            <a:noFill/>
            <a:round/>
          </a:ln>
        </p:spPr>
        <p:txBody>
          <a:bodyPr wrap="none" lIns="102645" tIns="51323" rIns="102645" bIns="51323" anchor="ctr">
            <a:spAutoFit/>
          </a:bodyPr>
          <a:lstStyle/>
          <a:p>
            <a:endParaRPr lang="zh-CN" altLang="en-US"/>
          </a:p>
        </p:txBody>
      </p:sp>
      <p:grpSp>
        <p:nvGrpSpPr>
          <p:cNvPr id="35" name="组合 34"/>
          <p:cNvGrpSpPr/>
          <p:nvPr/>
        </p:nvGrpSpPr>
        <p:grpSpPr>
          <a:xfrm>
            <a:off x="1235872" y="2138098"/>
            <a:ext cx="3762397" cy="2609828"/>
            <a:chOff x="2672616" y="1683252"/>
            <a:chExt cx="4161537" cy="2851626"/>
          </a:xfrm>
        </p:grpSpPr>
        <p:pic>
          <p:nvPicPr>
            <p:cNvPr id="36" name="Picture 13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2672616" y="1683252"/>
              <a:ext cx="4161537" cy="2851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" name="Oval 17"/>
            <p:cNvSpPr>
              <a:spLocks noChangeArrowheads="1"/>
            </p:cNvSpPr>
            <p:nvPr/>
          </p:nvSpPr>
          <p:spPr bwMode="auto">
            <a:xfrm>
              <a:off x="4059794" y="2500575"/>
              <a:ext cx="871791" cy="53526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 lIns="102645" tIns="51323" rIns="102645" bIns="51323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7152851" y="2151939"/>
            <a:ext cx="3791693" cy="2547395"/>
            <a:chOff x="6912771" y="1683252"/>
            <a:chExt cx="4161537" cy="2851626"/>
          </a:xfrm>
        </p:grpSpPr>
        <p:pic>
          <p:nvPicPr>
            <p:cNvPr id="39" name="Picture 1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912771" y="1683252"/>
              <a:ext cx="4161537" cy="2851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" name="Line 18"/>
            <p:cNvSpPr>
              <a:spLocks noChangeShapeType="1"/>
            </p:cNvSpPr>
            <p:nvPr/>
          </p:nvSpPr>
          <p:spPr bwMode="auto">
            <a:xfrm>
              <a:off x="8439715" y="1819219"/>
              <a:ext cx="553824" cy="65349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tailEnd type="stealth" w="lg" len="lg"/>
            </a:ln>
          </p:spPr>
          <p:txBody>
            <a:bodyPr lIns="102645" tIns="51323" rIns="102645" bIns="51323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41" name="矩形 40"/>
          <p:cNvSpPr/>
          <p:nvPr/>
        </p:nvSpPr>
        <p:spPr bwMode="auto">
          <a:xfrm>
            <a:off x="1075756" y="2025134"/>
            <a:ext cx="4082630" cy="2836707"/>
          </a:xfrm>
          <a:prstGeom prst="rect">
            <a:avLst/>
          </a:prstGeom>
          <a:noFill/>
          <a:ln w="25400" algn="ctr">
            <a:solidFill>
              <a:srgbClr val="394454"/>
            </a:soli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 bwMode="auto">
          <a:xfrm>
            <a:off x="7000996" y="2039080"/>
            <a:ext cx="4082630" cy="2836707"/>
          </a:xfrm>
          <a:prstGeom prst="rect">
            <a:avLst/>
          </a:prstGeom>
          <a:noFill/>
          <a:ln w="25400" algn="ctr">
            <a:solidFill>
              <a:srgbClr val="394454"/>
            </a:soli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792506" y="5404233"/>
            <a:ext cx="10586693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检查后视镜，应完好无裂痕，可以清晰观察车后方情况。按图示开关，喇叭应正常鸣叫。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800556" y="51129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b="1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检查方法</a:t>
            </a:r>
            <a:endParaRPr lang="zh-CN" altLang="en-US" b="1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叉车驾驶前检查</a:t>
            </a:r>
            <a:endParaRPr lang="zh-CN" altLang="en-US" dirty="0"/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3964966" y="1245307"/>
            <a:ext cx="4241771" cy="411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02645" tIns="51323" rIns="102645" bIns="51323">
            <a:spAutoFit/>
          </a:bodyPr>
          <a:lstStyle/>
          <a:p>
            <a:pPr algn="ctr">
              <a:buNone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铲齿定位销、门架螺栓检查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1713195" y="4026942"/>
            <a:ext cx="404202" cy="535262"/>
          </a:xfrm>
          <a:prstGeom prst="ellipse">
            <a:avLst/>
          </a:prstGeom>
          <a:noFill/>
          <a:ln w="9525">
            <a:noFill/>
            <a:round/>
          </a:ln>
        </p:spPr>
        <p:txBody>
          <a:bodyPr wrap="none" lIns="102645" tIns="51323" rIns="102645" bIns="51323" anchor="ctr">
            <a:spAutoFit/>
          </a:bodyPr>
          <a:lstStyle/>
          <a:p>
            <a:endParaRPr lang="zh-CN" altLang="en-US"/>
          </a:p>
        </p:txBody>
      </p:sp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297278" y="2207617"/>
            <a:ext cx="3773370" cy="258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3214" y="2207617"/>
            <a:ext cx="3802092" cy="2605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矩形 17"/>
          <p:cNvSpPr/>
          <p:nvPr/>
        </p:nvSpPr>
        <p:spPr bwMode="auto">
          <a:xfrm>
            <a:off x="1125418" y="2083579"/>
            <a:ext cx="4082630" cy="2836707"/>
          </a:xfrm>
          <a:prstGeom prst="rect">
            <a:avLst/>
          </a:prstGeom>
          <a:noFill/>
          <a:ln w="25400" algn="ctr">
            <a:solidFill>
              <a:srgbClr val="394454"/>
            </a:soli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 bwMode="auto">
          <a:xfrm>
            <a:off x="7035813" y="2089902"/>
            <a:ext cx="4082630" cy="2836707"/>
          </a:xfrm>
          <a:prstGeom prst="rect">
            <a:avLst/>
          </a:prstGeom>
          <a:noFill/>
          <a:ln w="25400" algn="ctr">
            <a:solidFill>
              <a:srgbClr val="394454"/>
            </a:soli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800556" y="51129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b="1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检查方法</a:t>
            </a:r>
            <a:endParaRPr lang="zh-CN" altLang="en-US" b="1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0556" y="5482326"/>
            <a:ext cx="10590888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检查图示定位销，应完好无松动，处于锁定状态。检查图示门架螺栓，应完好无松动。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叉车驾驶前检查</a:t>
            </a:r>
            <a:endParaRPr lang="zh-CN" altLang="en-US" dirty="0"/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3964966" y="1245307"/>
            <a:ext cx="4241771" cy="411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02645" tIns="51323" rIns="102645" bIns="51323">
            <a:spAutoFit/>
          </a:bodyPr>
          <a:lstStyle/>
          <a:p>
            <a:pPr algn="ctr">
              <a:buNone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目视外观渗油、滴油检查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00556" y="51129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b="1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检查方法</a:t>
            </a:r>
            <a:endParaRPr lang="zh-CN" altLang="en-US" b="1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0556" y="5482326"/>
            <a:ext cx="10590888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车辆外观应无油渍，移动车辆后，原停车位地面应无油渍。铲齿升降系统的输油管没有破损和渗油现象（检查时一定要遵循以上安全注意点操作）。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1675185" y="4014890"/>
            <a:ext cx="404202" cy="535262"/>
          </a:xfrm>
          <a:prstGeom prst="ellipse">
            <a:avLst/>
          </a:prstGeom>
          <a:noFill/>
          <a:ln w="9525">
            <a:noFill/>
            <a:round/>
          </a:ln>
        </p:spPr>
        <p:txBody>
          <a:bodyPr wrap="none" lIns="102645" tIns="51323" rIns="102645" bIns="51323" anchor="ctr">
            <a:spAutoFit/>
          </a:bodyPr>
          <a:lstStyle/>
          <a:p>
            <a:endParaRPr lang="zh-CN" altLang="en-US"/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276453" y="2182798"/>
            <a:ext cx="3757498" cy="257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7136" y="2130108"/>
            <a:ext cx="1782018" cy="1220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7918" y="3555241"/>
            <a:ext cx="1782018" cy="1220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Oval 17"/>
          <p:cNvSpPr>
            <a:spLocks noChangeArrowheads="1"/>
          </p:cNvSpPr>
          <p:nvPr/>
        </p:nvSpPr>
        <p:spPr bwMode="auto">
          <a:xfrm>
            <a:off x="6988927" y="2212919"/>
            <a:ext cx="404202" cy="5352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txBody>
          <a:bodyPr wrap="none" lIns="102645" tIns="51323" rIns="102645" bIns="51323" anchor="ctr">
            <a:spAutoFit/>
          </a:bodyPr>
          <a:lstStyle/>
          <a:p>
            <a:endParaRPr lang="zh-CN" altLang="en-US"/>
          </a:p>
        </p:txBody>
      </p:sp>
      <p:sp>
        <p:nvSpPr>
          <p:cNvPr id="22" name="Line 18"/>
          <p:cNvSpPr>
            <a:spLocks noChangeShapeType="1"/>
          </p:cNvSpPr>
          <p:nvPr/>
        </p:nvSpPr>
        <p:spPr bwMode="auto">
          <a:xfrm>
            <a:off x="6494505" y="3632651"/>
            <a:ext cx="475205" cy="2448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stealth" w="lg" len="lg"/>
          </a:ln>
        </p:spPr>
        <p:txBody>
          <a:bodyPr lIns="102645" tIns="51323" rIns="102645" bIns="51323">
            <a:spAutoFit/>
          </a:bodyPr>
          <a:lstStyle/>
          <a:p>
            <a:endParaRPr lang="zh-CN" altLang="en-US"/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5285689" y="2325514"/>
            <a:ext cx="484294" cy="9793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lIns="102645" tIns="51323" rIns="102645" bIns="51323">
            <a:sp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zh-CN" altLang="en-US" dirty="0"/>
              <a:t>图一</a:t>
            </a:r>
            <a:endParaRPr lang="zh-CN" altLang="en-US" dirty="0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5763883" y="2748181"/>
            <a:ext cx="23760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stealth" w="lg" len="lg"/>
          </a:ln>
        </p:spPr>
        <p:txBody>
          <a:bodyPr lIns="102645" tIns="51323" rIns="102645" bIns="51323">
            <a:spAutoFit/>
          </a:bodyPr>
          <a:lstStyle/>
          <a:p>
            <a:endParaRPr lang="zh-CN" altLang="en-US"/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5282331" y="3620387"/>
            <a:ext cx="484294" cy="9793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lIns="102645" tIns="51323" rIns="102645" bIns="51323">
            <a:sp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zh-CN" altLang="en-US" dirty="0"/>
              <a:t>图二</a:t>
            </a:r>
            <a:endParaRPr lang="zh-CN" altLang="en-US" dirty="0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5825653" y="4127873"/>
            <a:ext cx="23760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stealth" w="lg" len="lg"/>
          </a:ln>
        </p:spPr>
        <p:txBody>
          <a:bodyPr lIns="102645" tIns="51323" rIns="102645" bIns="51323">
            <a:spAutoFit/>
          </a:bodyPr>
          <a:lstStyle/>
          <a:p>
            <a:endParaRPr lang="zh-CN" alt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087408" y="2071527"/>
            <a:ext cx="4082630" cy="2836707"/>
          </a:xfrm>
          <a:prstGeom prst="rect">
            <a:avLst/>
          </a:prstGeom>
          <a:noFill/>
          <a:ln w="25400" algn="ctr">
            <a:solidFill>
              <a:srgbClr val="394454"/>
            </a:soli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 bwMode="auto">
          <a:xfrm>
            <a:off x="8121195" y="2071526"/>
            <a:ext cx="3160042" cy="2836707"/>
          </a:xfrm>
          <a:prstGeom prst="rect">
            <a:avLst/>
          </a:prstGeom>
          <a:noFill/>
          <a:ln w="25400" algn="ctr">
            <a:solidFill>
              <a:srgbClr val="394454"/>
            </a:soli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8264920" y="2260716"/>
            <a:ext cx="14670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sz="2000" b="1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安全注意点</a:t>
            </a:r>
            <a:endParaRPr lang="zh-CN" altLang="en-US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8227108" y="2640935"/>
            <a:ext cx="2997664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altLang="zh-CN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、铲齿伸到约</a:t>
            </a:r>
            <a:r>
              <a:rPr lang="en-US" altLang="zh-CN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米的位置。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altLang="zh-CN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、如图一，关闭电源。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altLang="zh-CN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、如图二，拉起手刹。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altLang="zh-CN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、检查时，任何人不能进入铲齿下降的范围内。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叉车驾驶前检查</a:t>
            </a:r>
            <a:endParaRPr lang="zh-CN" altLang="en-US" dirty="0"/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3964966" y="1245307"/>
            <a:ext cx="4241771" cy="411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02645" tIns="51323" rIns="102645" bIns="51323">
            <a:spAutoFit/>
          </a:bodyPr>
          <a:lstStyle/>
          <a:p>
            <a:pPr algn="ctr">
              <a:buNone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铲架各方向运动可控灵活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00556" y="51891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b="1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检查方法</a:t>
            </a:r>
            <a:endParaRPr lang="zh-CN" altLang="en-US" b="1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0556" y="5595545"/>
            <a:ext cx="10590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铲架前后左右移动操控性好，无阻滞等异常情况。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Oval 7"/>
          <p:cNvSpPr>
            <a:spLocks noChangeArrowheads="1"/>
          </p:cNvSpPr>
          <p:nvPr/>
        </p:nvSpPr>
        <p:spPr bwMode="auto">
          <a:xfrm>
            <a:off x="1675185" y="3997965"/>
            <a:ext cx="404202" cy="535262"/>
          </a:xfrm>
          <a:prstGeom prst="ellipse">
            <a:avLst/>
          </a:prstGeom>
          <a:noFill/>
          <a:ln w="9525">
            <a:noFill/>
            <a:round/>
          </a:ln>
        </p:spPr>
        <p:txBody>
          <a:bodyPr wrap="none" lIns="102645" tIns="51323" rIns="102645" bIns="51323" anchor="ctr">
            <a:spAutoFit/>
          </a:bodyPr>
          <a:lstStyle/>
          <a:p>
            <a:endParaRPr lang="zh-CN" altLang="en-US"/>
          </a:p>
        </p:txBody>
      </p:sp>
      <p:pic>
        <p:nvPicPr>
          <p:cNvPr id="32" name="Picture 11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256515" y="2190054"/>
            <a:ext cx="3744416" cy="2565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7969" y="2190054"/>
            <a:ext cx="3744417" cy="2565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矩形 34"/>
          <p:cNvSpPr/>
          <p:nvPr/>
        </p:nvSpPr>
        <p:spPr bwMode="auto">
          <a:xfrm>
            <a:off x="1087408" y="2054602"/>
            <a:ext cx="4082630" cy="2836707"/>
          </a:xfrm>
          <a:prstGeom prst="rect">
            <a:avLst/>
          </a:prstGeom>
          <a:noFill/>
          <a:ln w="25400" algn="ctr">
            <a:solidFill>
              <a:srgbClr val="394454"/>
            </a:soli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 bwMode="auto">
          <a:xfrm>
            <a:off x="7048863" y="2054602"/>
            <a:ext cx="4082630" cy="2836707"/>
          </a:xfrm>
          <a:prstGeom prst="rect">
            <a:avLst/>
          </a:prstGeom>
          <a:noFill/>
          <a:ln w="25400" algn="ctr">
            <a:solidFill>
              <a:srgbClr val="394454"/>
            </a:soli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t="28332" b="21717"/>
          <a:stretch>
            <a:fillRect/>
          </a:stretch>
        </p:blipFill>
        <p:spPr>
          <a:xfrm>
            <a:off x="0" y="1233060"/>
            <a:ext cx="12192000" cy="4057509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902529" y="6564086"/>
            <a:ext cx="8289471" cy="293914"/>
          </a:xfrm>
          <a:custGeom>
            <a:avLst/>
            <a:gdLst>
              <a:gd name="connsiteX0" fmla="*/ 0 w 8289471"/>
              <a:gd name="connsiteY0" fmla="*/ 0 h 293914"/>
              <a:gd name="connsiteX1" fmla="*/ 8289471 w 8289471"/>
              <a:gd name="connsiteY1" fmla="*/ 0 h 293914"/>
              <a:gd name="connsiteX2" fmla="*/ 8289471 w 8289471"/>
              <a:gd name="connsiteY2" fmla="*/ 293914 h 293914"/>
              <a:gd name="connsiteX3" fmla="*/ 0 w 8289471"/>
              <a:gd name="connsiteY3" fmla="*/ 293914 h 293914"/>
              <a:gd name="connsiteX4" fmla="*/ 0 w 8289471"/>
              <a:gd name="connsiteY4" fmla="*/ 0 h 293914"/>
              <a:gd name="connsiteX0-1" fmla="*/ 179615 w 8289471"/>
              <a:gd name="connsiteY0-2" fmla="*/ 32657 h 293914"/>
              <a:gd name="connsiteX1-3" fmla="*/ 8289471 w 8289471"/>
              <a:gd name="connsiteY1-4" fmla="*/ 0 h 293914"/>
              <a:gd name="connsiteX2-5" fmla="*/ 8289471 w 8289471"/>
              <a:gd name="connsiteY2-6" fmla="*/ 293914 h 293914"/>
              <a:gd name="connsiteX3-7" fmla="*/ 0 w 8289471"/>
              <a:gd name="connsiteY3-8" fmla="*/ 293914 h 293914"/>
              <a:gd name="connsiteX4-9" fmla="*/ 179615 w 8289471"/>
              <a:gd name="connsiteY4-10" fmla="*/ 32657 h 2939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289471" h="293914">
                <a:moveTo>
                  <a:pt x="179615" y="32657"/>
                </a:moveTo>
                <a:lnTo>
                  <a:pt x="8289471" y="0"/>
                </a:lnTo>
                <a:lnTo>
                  <a:pt x="8289471" y="293914"/>
                </a:lnTo>
                <a:lnTo>
                  <a:pt x="0" y="293914"/>
                </a:lnTo>
                <a:lnTo>
                  <a:pt x="179615" y="32657"/>
                </a:lnTo>
                <a:close/>
              </a:path>
            </a:pathLst>
          </a:custGeom>
          <a:solidFill>
            <a:srgbClr val="D0A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0" y="1254687"/>
            <a:ext cx="12192000" cy="4035881"/>
          </a:xfrm>
          <a:prstGeom prst="rect">
            <a:avLst/>
          </a:prstGeom>
          <a:gradFill>
            <a:gsLst>
              <a:gs pos="16000">
                <a:srgbClr val="394454"/>
              </a:gs>
              <a:gs pos="98000">
                <a:srgbClr val="394454">
                  <a:alpha val="46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15" name="组 14"/>
          <p:cNvGrpSpPr/>
          <p:nvPr/>
        </p:nvGrpSpPr>
        <p:grpSpPr>
          <a:xfrm>
            <a:off x="627797" y="832513"/>
            <a:ext cx="3862317" cy="1992574"/>
            <a:chOff x="955343" y="1201002"/>
            <a:chExt cx="3862317" cy="1992574"/>
          </a:xfrm>
          <a:effectLst>
            <a:outerShdw blurRad="50800" dist="76200" dir="5400000" algn="t" rotWithShape="0">
              <a:prstClr val="black">
                <a:alpha val="22000"/>
              </a:prstClr>
            </a:outerShdw>
          </a:effectLst>
        </p:grpSpPr>
        <p:sp>
          <p:nvSpPr>
            <p:cNvPr id="7" name="矩形 6"/>
            <p:cNvSpPr/>
            <p:nvPr/>
          </p:nvSpPr>
          <p:spPr>
            <a:xfrm>
              <a:off x="955343" y="1392072"/>
              <a:ext cx="3862317" cy="1801504"/>
            </a:xfrm>
            <a:prstGeom prst="rect">
              <a:avLst/>
            </a:prstGeom>
            <a:solidFill>
              <a:srgbClr val="3944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三角形 13"/>
            <p:cNvSpPr/>
            <p:nvPr/>
          </p:nvSpPr>
          <p:spPr>
            <a:xfrm>
              <a:off x="2714097" y="1201002"/>
              <a:ext cx="344809" cy="245660"/>
            </a:xfrm>
            <a:prstGeom prst="triangle">
              <a:avLst/>
            </a:prstGeom>
            <a:solidFill>
              <a:srgbClr val="3944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955343" y="3002018"/>
              <a:ext cx="3862317" cy="191557"/>
            </a:xfrm>
            <a:prstGeom prst="rect">
              <a:avLst/>
            </a:prstGeom>
            <a:solidFill>
              <a:srgbClr val="D0AA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1838245" y="1078172"/>
            <a:ext cx="14414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88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01</a:t>
            </a:r>
            <a:endParaRPr kumimoji="1" lang="zh-CN" altLang="en-US" sz="88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 rot="16200000">
            <a:off x="2699428" y="1704120"/>
            <a:ext cx="11604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100" dirty="0">
                <a:solidFill>
                  <a:schemeClr val="bg1"/>
                </a:solidFill>
              </a:rPr>
              <a:t>PART </a:t>
            </a:r>
            <a:endParaRPr kumimoji="1"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5571534" y="2524722"/>
            <a:ext cx="59554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7200" b="1" spc="3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叉车基础知识</a:t>
            </a:r>
            <a:endParaRPr kumimoji="1" lang="zh-CN" altLang="en-US" sz="72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叉车驾驶前检查</a:t>
            </a:r>
            <a:endParaRPr lang="zh-CN" altLang="en-US" dirty="0"/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3964966" y="1245307"/>
            <a:ext cx="4241771" cy="411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02645" tIns="51323" rIns="102645" bIns="51323">
            <a:spAutoFit/>
          </a:bodyPr>
          <a:lstStyle/>
          <a:p>
            <a:pPr algn="ctr">
              <a:buNone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碰擦及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5S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检查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00556" y="51891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b="1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检查方法</a:t>
            </a:r>
            <a:endParaRPr lang="zh-CN" altLang="en-US" b="1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0556" y="5557445"/>
            <a:ext cx="10590888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检查车辆整体外观，有无碰、擦伤痕迹。开班前和下班前，用抹布对车辆表面进行清洁。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1675185" y="3979064"/>
            <a:ext cx="404202" cy="535262"/>
          </a:xfrm>
          <a:prstGeom prst="ellipse">
            <a:avLst/>
          </a:prstGeom>
          <a:noFill/>
          <a:ln w="9525">
            <a:noFill/>
            <a:round/>
          </a:ln>
        </p:spPr>
        <p:txBody>
          <a:bodyPr wrap="none" lIns="102645" tIns="51323" rIns="102645" bIns="51323" anchor="ctr">
            <a:spAutoFit/>
          </a:bodyPr>
          <a:lstStyle/>
          <a:p>
            <a:endParaRPr lang="zh-CN" altLang="en-US"/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256515" y="2187237"/>
            <a:ext cx="3744416" cy="2565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2042" y="2190055"/>
            <a:ext cx="3740304" cy="2562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矩形 13"/>
          <p:cNvSpPr/>
          <p:nvPr/>
        </p:nvSpPr>
        <p:spPr bwMode="auto">
          <a:xfrm>
            <a:off x="1087408" y="2035701"/>
            <a:ext cx="4082630" cy="2836707"/>
          </a:xfrm>
          <a:prstGeom prst="rect">
            <a:avLst/>
          </a:prstGeom>
          <a:noFill/>
          <a:ln w="25400" algn="ctr">
            <a:solidFill>
              <a:srgbClr val="394454"/>
            </a:soli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 bwMode="auto">
          <a:xfrm>
            <a:off x="7040879" y="2035700"/>
            <a:ext cx="4082630" cy="2836707"/>
          </a:xfrm>
          <a:prstGeom prst="rect">
            <a:avLst/>
          </a:prstGeom>
          <a:noFill/>
          <a:ln w="25400" algn="ctr">
            <a:solidFill>
              <a:srgbClr val="394454"/>
            </a:soli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叉车驾驶前检查</a:t>
            </a:r>
            <a:endParaRPr lang="zh-CN" altLang="en-US" dirty="0"/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3964966" y="1245307"/>
            <a:ext cx="4241771" cy="411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02645" tIns="51323" rIns="102645" bIns="51323">
            <a:spAutoFit/>
          </a:bodyPr>
          <a:lstStyle/>
          <a:p>
            <a:pPr algn="ctr">
              <a:buNone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铲架各方向运动可控灵活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00556" y="51891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b="1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检查方法</a:t>
            </a:r>
            <a:endParaRPr lang="zh-CN" altLang="en-US" b="1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0556" y="5557445"/>
            <a:ext cx="10590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行车时，方向盘左右方向转动应灵活无卡滞。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127465" y="2080093"/>
            <a:ext cx="3937069" cy="269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矩形 16"/>
          <p:cNvSpPr/>
          <p:nvPr/>
        </p:nvSpPr>
        <p:spPr bwMode="auto">
          <a:xfrm>
            <a:off x="3859784" y="1856914"/>
            <a:ext cx="4464496" cy="3148401"/>
          </a:xfrm>
          <a:prstGeom prst="rect">
            <a:avLst/>
          </a:prstGeom>
          <a:noFill/>
          <a:ln w="25400" algn="ctr">
            <a:solidFill>
              <a:srgbClr val="394454"/>
            </a:soli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叉车驾驶前检查</a:t>
            </a:r>
            <a:endParaRPr lang="zh-CN" altLang="en-US" dirty="0"/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3964966" y="1245307"/>
            <a:ext cx="4241771" cy="411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02645" tIns="51323" rIns="102645" bIns="51323">
            <a:spAutoFit/>
          </a:bodyPr>
          <a:lstStyle/>
          <a:p>
            <a:pPr algn="ctr">
              <a:buNone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倒车蜂鸣器工作正常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00556" y="51891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b="1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检查方法</a:t>
            </a:r>
            <a:endParaRPr lang="zh-CN" altLang="en-US" b="1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0556" y="5557445"/>
            <a:ext cx="10590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铲车倒车行驶时，蜂鸣器应正常鸣叫。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3859784" y="1856914"/>
            <a:ext cx="4464496" cy="3148401"/>
          </a:xfrm>
          <a:prstGeom prst="rect">
            <a:avLst/>
          </a:prstGeom>
          <a:noFill/>
          <a:ln w="25400" algn="ctr">
            <a:solidFill>
              <a:srgbClr val="394454"/>
            </a:soli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112344" y="2076686"/>
            <a:ext cx="3947013" cy="2704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叉车驾驶前检查</a:t>
            </a:r>
            <a:endParaRPr lang="zh-CN" altLang="en-US" dirty="0"/>
          </a:p>
        </p:txBody>
      </p:sp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181085" y="2316535"/>
            <a:ext cx="3766851" cy="2580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6686" y="2316535"/>
            <a:ext cx="3765367" cy="2580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Line 12"/>
          <p:cNvSpPr>
            <a:spLocks noChangeShapeType="1"/>
          </p:cNvSpPr>
          <p:nvPr/>
        </p:nvSpPr>
        <p:spPr bwMode="auto">
          <a:xfrm flipV="1">
            <a:off x="3518352" y="3071260"/>
            <a:ext cx="475205" cy="810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stealth" w="lg" len="lg"/>
          </a:ln>
        </p:spPr>
        <p:txBody>
          <a:bodyPr lIns="102645" tIns="51323" rIns="102645" bIns="51323">
            <a:spAutoFit/>
          </a:bodyPr>
          <a:lstStyle/>
          <a:p>
            <a:endParaRPr lang="zh-CN" altLang="en-US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8041586" y="2031194"/>
            <a:ext cx="475205" cy="57068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stealth" w="lg" len="lg"/>
          </a:ln>
        </p:spPr>
        <p:txBody>
          <a:bodyPr lIns="102645" tIns="51323" rIns="102645" bIns="51323">
            <a:spAutoFit/>
          </a:bodyPr>
          <a:lstStyle/>
          <a:p>
            <a:endParaRPr lang="zh-CN" altLang="en-US"/>
          </a:p>
        </p:txBody>
      </p:sp>
      <p:sp>
        <p:nvSpPr>
          <p:cNvPr id="13" name="矩形 12"/>
          <p:cNvSpPr/>
          <p:nvPr/>
        </p:nvSpPr>
        <p:spPr bwMode="auto">
          <a:xfrm>
            <a:off x="1087408" y="2190056"/>
            <a:ext cx="4082630" cy="2836707"/>
          </a:xfrm>
          <a:prstGeom prst="rect">
            <a:avLst/>
          </a:prstGeom>
          <a:noFill/>
          <a:ln w="25400" algn="ctr">
            <a:gradFill>
              <a:gsLst>
                <a:gs pos="0">
                  <a:srgbClr val="303A9C"/>
                </a:gs>
                <a:gs pos="100000">
                  <a:srgbClr val="452993"/>
                </a:gs>
              </a:gsLst>
              <a:lin ang="5400000" scaled="1"/>
            </a:gra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 bwMode="auto">
          <a:xfrm>
            <a:off x="7048863" y="2190056"/>
            <a:ext cx="4082630" cy="2836707"/>
          </a:xfrm>
          <a:prstGeom prst="rect">
            <a:avLst/>
          </a:prstGeom>
          <a:noFill/>
          <a:ln w="25400" algn="ctr">
            <a:gradFill>
              <a:gsLst>
                <a:gs pos="0">
                  <a:srgbClr val="303A9C"/>
                </a:gs>
                <a:gs pos="100000">
                  <a:srgbClr val="452993"/>
                </a:gs>
              </a:gsLst>
              <a:lin ang="5400000" scaled="1"/>
            </a:gradFill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800556" y="52653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b="1" dirty="0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检查方法</a:t>
            </a:r>
            <a:endParaRPr lang="zh-CN" altLang="en-US" b="1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00556" y="5676817"/>
            <a:ext cx="54938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踩下图示中脚刹或拉起手刹开关，车辆应有效制动。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3964966" y="1245307"/>
            <a:ext cx="4241771" cy="411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02645" tIns="51323" rIns="102645" bIns="51323">
            <a:spAutoFit/>
          </a:bodyPr>
          <a:lstStyle/>
          <a:p>
            <a:pPr algn="ctr">
              <a:buNone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制动性能良好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叉车驾驶前检查</a:t>
            </a:r>
            <a:endParaRPr lang="zh-CN" alt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/>
        </p:nvPicPr>
        <p:blipFill rotWithShape="1">
          <a:blip r:embed="rId1"/>
          <a:srcRect t="6029"/>
          <a:stretch>
            <a:fillRect/>
          </a:stretch>
        </p:blipFill>
        <p:spPr>
          <a:xfrm>
            <a:off x="8391555" y="1796580"/>
            <a:ext cx="3800445" cy="3671240"/>
          </a:xfrm>
          <a:prstGeom prst="rect">
            <a:avLst/>
          </a:prstGeom>
          <a:noFill/>
        </p:spPr>
      </p:pic>
      <p:sp>
        <p:nvSpPr>
          <p:cNvPr id="17" name="矩形 16"/>
          <p:cNvSpPr/>
          <p:nvPr>
            <p:custDataLst>
              <p:tags r:id="rId2"/>
            </p:custDataLst>
          </p:nvPr>
        </p:nvSpPr>
        <p:spPr bwMode="auto">
          <a:xfrm>
            <a:off x="0" y="1796580"/>
            <a:ext cx="7527459" cy="3671240"/>
          </a:xfrm>
          <a:prstGeom prst="rect">
            <a:avLst/>
          </a:prstGeom>
          <a:solidFill>
            <a:srgbClr val="394454"/>
          </a:solidFill>
          <a:ln w="9525" algn="ctr">
            <a:noFill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 bwMode="auto">
          <a:xfrm>
            <a:off x="1190755" y="2476785"/>
            <a:ext cx="576064" cy="576064"/>
          </a:xfrm>
          <a:prstGeom prst="ellipse">
            <a:avLst/>
          </a:prstGeom>
          <a:solidFill>
            <a:schemeClr val="bg1"/>
          </a:solidFill>
          <a:ln w="9525" algn="ctr">
            <a:noFill/>
            <a:miter lim="800000"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 bwMode="auto">
          <a:xfrm>
            <a:off x="1190755" y="3308099"/>
            <a:ext cx="576064" cy="576064"/>
          </a:xfrm>
          <a:prstGeom prst="ellipse">
            <a:avLst/>
          </a:prstGeom>
          <a:solidFill>
            <a:schemeClr val="bg1"/>
          </a:solidFill>
          <a:ln w="9525" algn="ctr">
            <a:noFill/>
            <a:miter lim="800000"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 bwMode="auto">
          <a:xfrm>
            <a:off x="1190755" y="4139413"/>
            <a:ext cx="576064" cy="576064"/>
          </a:xfrm>
          <a:prstGeom prst="ellipse">
            <a:avLst/>
          </a:prstGeom>
          <a:solidFill>
            <a:schemeClr val="bg1"/>
          </a:solidFill>
          <a:ln w="9525" algn="ctr">
            <a:noFill/>
            <a:miter lim="800000"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1982843" y="2564762"/>
            <a:ext cx="45448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17905">
              <a:buNone/>
              <a:defRPr/>
            </a:pPr>
            <a:r>
              <a:rPr lang="zh-CN" altLang="en-US" sz="20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叉车起步时查看周围有无人员和障碍物</a:t>
            </a:r>
            <a:endParaRPr lang="zh-CN" altLang="en-US" sz="20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983084" y="3405697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17905">
              <a:buNone/>
            </a:pPr>
            <a:r>
              <a:rPr lang="zh-CN" altLang="en-US" sz="20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慢挡鸣号起步</a:t>
            </a:r>
            <a:endParaRPr lang="zh-CN" altLang="en-US" sz="20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982843" y="4246632"/>
            <a:ext cx="45448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17905">
              <a:buNone/>
            </a:pPr>
            <a:r>
              <a:rPr lang="zh-CN" altLang="en-US" sz="20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试验制动器、转向器，确保其完好有效</a:t>
            </a:r>
            <a:endParaRPr lang="zh-CN" altLang="en-US" sz="20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339768" y="2555029"/>
            <a:ext cx="283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altLang="zh-CN" sz="2400" b="1" dirty="0"/>
              <a:t>1</a:t>
            </a:r>
            <a:endParaRPr lang="zh-CN" altLang="en-US" sz="2400" b="1" dirty="0"/>
          </a:p>
        </p:txBody>
      </p:sp>
      <p:sp>
        <p:nvSpPr>
          <p:cNvPr id="26" name="文本框 25"/>
          <p:cNvSpPr txBox="1"/>
          <p:nvPr/>
        </p:nvSpPr>
        <p:spPr>
          <a:xfrm>
            <a:off x="1339768" y="3365298"/>
            <a:ext cx="283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altLang="zh-CN" sz="2400" b="1" dirty="0"/>
              <a:t>2</a:t>
            </a:r>
            <a:endParaRPr lang="zh-CN" altLang="en-US" sz="2400" b="1" dirty="0"/>
          </a:p>
        </p:txBody>
      </p:sp>
      <p:sp>
        <p:nvSpPr>
          <p:cNvPr id="27" name="文本框 26"/>
          <p:cNvSpPr txBox="1"/>
          <p:nvPr/>
        </p:nvSpPr>
        <p:spPr>
          <a:xfrm>
            <a:off x="1336972" y="4185077"/>
            <a:ext cx="283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altLang="zh-CN" sz="2400" b="1" dirty="0"/>
              <a:t>3</a:t>
            </a:r>
            <a:endParaRPr lang="zh-CN" altLang="en-US" sz="2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 bwMode="auto">
          <a:xfrm>
            <a:off x="6564051" y="1709931"/>
            <a:ext cx="5256584" cy="3930650"/>
          </a:xfrm>
          <a:prstGeom prst="rect">
            <a:avLst/>
          </a:prstGeom>
          <a:solidFill>
            <a:srgbClr val="394454"/>
          </a:solidFill>
          <a:ln w="9525" algn="ctr">
            <a:noFill/>
            <a:miter lim="800000"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pic>
        <p:nvPicPr>
          <p:cNvPr id="15" name="图片 2" descr="18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" y="1709931"/>
            <a:ext cx="5986463" cy="3930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矩形 17"/>
          <p:cNvSpPr/>
          <p:nvPr/>
        </p:nvSpPr>
        <p:spPr>
          <a:xfrm>
            <a:off x="6924091" y="2721290"/>
            <a:ext cx="437448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不得使用叉车或货叉运载人员！不允许让人员站在托盘上用货叉升起。如果需要提升人员，必须使用符合标准的安全起升架并在正确固定，不得使用安全起升架运载人员。</a:t>
            </a:r>
            <a:endParaRPr lang="zh-CN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矩形 27"/>
          <p:cNvSpPr/>
          <p:nvPr/>
        </p:nvSpPr>
        <p:spPr bwMode="auto">
          <a:xfrm>
            <a:off x="6384031" y="1709931"/>
            <a:ext cx="360040" cy="3930650"/>
          </a:xfrm>
          <a:prstGeom prst="rect">
            <a:avLst/>
          </a:prstGeom>
          <a:solidFill>
            <a:srgbClr val="D0AA8C"/>
          </a:solidFill>
          <a:ln w="9525" algn="ctr">
            <a:noFill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6924091" y="2169034"/>
            <a:ext cx="20313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None/>
            </a:pPr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不得运载人员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11460595" y="1709931"/>
            <a:ext cx="360040" cy="3930650"/>
          </a:xfrm>
          <a:prstGeom prst="rect">
            <a:avLst/>
          </a:prstGeom>
          <a:solidFill>
            <a:srgbClr val="D0AA8C"/>
          </a:solidFill>
          <a:ln w="9525" algn="ctr">
            <a:noFill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组合 55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55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68" name="矩形 67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9" name="矩形 68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0" name="矩形 69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903998" y="2198477"/>
            <a:ext cx="4995056" cy="3058794"/>
            <a:chOff x="536575" y="2971800"/>
            <a:chExt cx="4994275" cy="2895600"/>
          </a:xfrm>
        </p:grpSpPr>
        <p:sp>
          <p:nvSpPr>
            <p:cNvPr id="3" name="Oval 68"/>
            <p:cNvSpPr>
              <a:spLocks noChangeArrowheads="1"/>
            </p:cNvSpPr>
            <p:nvPr/>
          </p:nvSpPr>
          <p:spPr bwMode="auto">
            <a:xfrm>
              <a:off x="2930525" y="3886200"/>
              <a:ext cx="247650" cy="5334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585"/>
            </a:p>
          </p:txBody>
        </p:sp>
        <p:sp>
          <p:nvSpPr>
            <p:cNvPr id="4" name="Oval 69"/>
            <p:cNvSpPr>
              <a:spLocks noChangeArrowheads="1"/>
            </p:cNvSpPr>
            <p:nvPr/>
          </p:nvSpPr>
          <p:spPr bwMode="auto">
            <a:xfrm>
              <a:off x="2930525" y="3581400"/>
              <a:ext cx="247650" cy="24765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585"/>
            </a:p>
          </p:txBody>
        </p:sp>
        <p:sp>
          <p:nvSpPr>
            <p:cNvPr id="5" name="Line 70"/>
            <p:cNvSpPr>
              <a:spLocks noChangeShapeType="1"/>
            </p:cNvSpPr>
            <p:nvPr/>
          </p:nvSpPr>
          <p:spPr bwMode="auto">
            <a:xfrm>
              <a:off x="1114425" y="5715000"/>
              <a:ext cx="37147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6" name="Line 71"/>
            <p:cNvSpPr>
              <a:spLocks noChangeShapeType="1"/>
            </p:cNvSpPr>
            <p:nvPr/>
          </p:nvSpPr>
          <p:spPr bwMode="auto">
            <a:xfrm>
              <a:off x="1692275" y="2971800"/>
              <a:ext cx="0" cy="251460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7" name="Freeform 72"/>
            <p:cNvSpPr/>
            <p:nvPr/>
          </p:nvSpPr>
          <p:spPr bwMode="auto">
            <a:xfrm>
              <a:off x="1692275" y="4114800"/>
              <a:ext cx="2559050" cy="1295400"/>
            </a:xfrm>
            <a:custGeom>
              <a:avLst/>
              <a:gdLst/>
              <a:ahLst/>
              <a:cxnLst>
                <a:cxn ang="0">
                  <a:pos x="0" y="768"/>
                </a:cxn>
                <a:cxn ang="0">
                  <a:pos x="144" y="0"/>
                </a:cxn>
                <a:cxn ang="0">
                  <a:pos x="288" y="0"/>
                </a:cxn>
                <a:cxn ang="0">
                  <a:pos x="288" y="432"/>
                </a:cxn>
                <a:cxn ang="0">
                  <a:pos x="720" y="432"/>
                </a:cxn>
                <a:cxn ang="0">
                  <a:pos x="720" y="192"/>
                </a:cxn>
                <a:cxn ang="0">
                  <a:pos x="1488" y="192"/>
                </a:cxn>
                <a:cxn ang="0">
                  <a:pos x="1488" y="768"/>
                </a:cxn>
                <a:cxn ang="0">
                  <a:pos x="1392" y="768"/>
                </a:cxn>
              </a:cxnLst>
              <a:rect l="0" t="0" r="r" b="b"/>
              <a:pathLst>
                <a:path w="1488" h="768">
                  <a:moveTo>
                    <a:pt x="0" y="768"/>
                  </a:moveTo>
                  <a:lnTo>
                    <a:pt x="144" y="0"/>
                  </a:lnTo>
                  <a:lnTo>
                    <a:pt x="288" y="0"/>
                  </a:lnTo>
                  <a:lnTo>
                    <a:pt x="288" y="432"/>
                  </a:lnTo>
                  <a:lnTo>
                    <a:pt x="720" y="432"/>
                  </a:lnTo>
                  <a:lnTo>
                    <a:pt x="720" y="192"/>
                  </a:lnTo>
                  <a:lnTo>
                    <a:pt x="1488" y="192"/>
                  </a:lnTo>
                  <a:lnTo>
                    <a:pt x="1488" y="768"/>
                  </a:lnTo>
                  <a:lnTo>
                    <a:pt x="1392" y="768"/>
                  </a:lnTo>
                </a:path>
              </a:pathLst>
            </a:cu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8" name="Line 74"/>
            <p:cNvSpPr>
              <a:spLocks noChangeShapeType="1"/>
            </p:cNvSpPr>
            <p:nvPr/>
          </p:nvSpPr>
          <p:spPr bwMode="auto">
            <a:xfrm>
              <a:off x="2352675" y="3962400"/>
              <a:ext cx="165100" cy="30480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9" name="Line 75"/>
            <p:cNvSpPr>
              <a:spLocks noChangeShapeType="1"/>
            </p:cNvSpPr>
            <p:nvPr/>
          </p:nvSpPr>
          <p:spPr bwMode="auto">
            <a:xfrm>
              <a:off x="2765425" y="5410200"/>
              <a:ext cx="660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0" name="Oval 76"/>
            <p:cNvSpPr>
              <a:spLocks noChangeArrowheads="1"/>
            </p:cNvSpPr>
            <p:nvPr/>
          </p:nvSpPr>
          <p:spPr bwMode="auto">
            <a:xfrm>
              <a:off x="949325" y="3429000"/>
              <a:ext cx="247650" cy="7620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585"/>
            </a:p>
          </p:txBody>
        </p:sp>
        <p:sp>
          <p:nvSpPr>
            <p:cNvPr id="11" name="Oval 77"/>
            <p:cNvSpPr>
              <a:spLocks noChangeArrowheads="1"/>
            </p:cNvSpPr>
            <p:nvPr/>
          </p:nvSpPr>
          <p:spPr bwMode="auto">
            <a:xfrm>
              <a:off x="949325" y="3124200"/>
              <a:ext cx="247650" cy="24765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585"/>
            </a:p>
          </p:txBody>
        </p:sp>
        <p:sp>
          <p:nvSpPr>
            <p:cNvPr id="12" name="Line 78"/>
            <p:cNvSpPr>
              <a:spLocks noChangeShapeType="1"/>
            </p:cNvSpPr>
            <p:nvPr/>
          </p:nvSpPr>
          <p:spPr bwMode="auto">
            <a:xfrm flipH="1">
              <a:off x="1444625" y="3429000"/>
              <a:ext cx="247650" cy="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3" name="Line 79"/>
            <p:cNvSpPr>
              <a:spLocks noChangeShapeType="1"/>
            </p:cNvSpPr>
            <p:nvPr/>
          </p:nvSpPr>
          <p:spPr bwMode="auto">
            <a:xfrm flipH="1">
              <a:off x="1444625" y="3352800"/>
              <a:ext cx="0" cy="129540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4" name="Line 80"/>
            <p:cNvSpPr>
              <a:spLocks noChangeShapeType="1"/>
            </p:cNvSpPr>
            <p:nvPr/>
          </p:nvSpPr>
          <p:spPr bwMode="auto">
            <a:xfrm>
              <a:off x="619125" y="4648200"/>
              <a:ext cx="908050" cy="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grpSp>
          <p:nvGrpSpPr>
            <p:cNvPr id="15" name="Group 81"/>
            <p:cNvGrpSpPr/>
            <p:nvPr/>
          </p:nvGrpSpPr>
          <p:grpSpPr bwMode="auto">
            <a:xfrm>
              <a:off x="2022475" y="5029200"/>
              <a:ext cx="742950" cy="685800"/>
              <a:chOff x="1056" y="2688"/>
              <a:chExt cx="432" cy="432"/>
            </a:xfrm>
          </p:grpSpPr>
          <p:sp>
            <p:nvSpPr>
              <p:cNvPr id="53" name="Oval 82"/>
              <p:cNvSpPr>
                <a:spLocks noChangeArrowheads="1"/>
              </p:cNvSpPr>
              <p:nvPr/>
            </p:nvSpPr>
            <p:spPr bwMode="auto">
              <a:xfrm>
                <a:off x="1056" y="2688"/>
                <a:ext cx="432" cy="432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  <p:sp>
            <p:nvSpPr>
              <p:cNvPr id="54" name="Oval 83"/>
              <p:cNvSpPr>
                <a:spLocks noChangeArrowheads="1"/>
              </p:cNvSpPr>
              <p:nvPr/>
            </p:nvSpPr>
            <p:spPr bwMode="auto">
              <a:xfrm>
                <a:off x="1200" y="2832"/>
                <a:ext cx="144" cy="14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</p:grpSp>
        <p:grpSp>
          <p:nvGrpSpPr>
            <p:cNvPr id="16" name="Group 84"/>
            <p:cNvGrpSpPr/>
            <p:nvPr/>
          </p:nvGrpSpPr>
          <p:grpSpPr bwMode="auto">
            <a:xfrm>
              <a:off x="3343275" y="5029200"/>
              <a:ext cx="742950" cy="685800"/>
              <a:chOff x="1056" y="2688"/>
              <a:chExt cx="432" cy="432"/>
            </a:xfrm>
          </p:grpSpPr>
          <p:sp>
            <p:nvSpPr>
              <p:cNvPr id="51" name="Oval 85"/>
              <p:cNvSpPr>
                <a:spLocks noChangeArrowheads="1"/>
              </p:cNvSpPr>
              <p:nvPr/>
            </p:nvSpPr>
            <p:spPr bwMode="auto">
              <a:xfrm>
                <a:off x="1056" y="2688"/>
                <a:ext cx="432" cy="432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  <p:sp>
            <p:nvSpPr>
              <p:cNvPr id="52" name="Oval 86"/>
              <p:cNvSpPr>
                <a:spLocks noChangeArrowheads="1"/>
              </p:cNvSpPr>
              <p:nvPr/>
            </p:nvSpPr>
            <p:spPr bwMode="auto">
              <a:xfrm>
                <a:off x="1200" y="2832"/>
                <a:ext cx="144" cy="14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</p:grpSp>
        <p:sp>
          <p:nvSpPr>
            <p:cNvPr id="17" name="Line 90"/>
            <p:cNvSpPr>
              <a:spLocks noChangeShapeType="1"/>
            </p:cNvSpPr>
            <p:nvPr/>
          </p:nvSpPr>
          <p:spPr bwMode="auto">
            <a:xfrm flipH="1">
              <a:off x="1362075" y="5715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8" name="Line 91"/>
            <p:cNvSpPr>
              <a:spLocks noChangeShapeType="1"/>
            </p:cNvSpPr>
            <p:nvPr/>
          </p:nvSpPr>
          <p:spPr bwMode="auto">
            <a:xfrm flipH="1">
              <a:off x="1692275" y="5715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9" name="Line 92"/>
            <p:cNvSpPr>
              <a:spLocks noChangeShapeType="1"/>
            </p:cNvSpPr>
            <p:nvPr/>
          </p:nvSpPr>
          <p:spPr bwMode="auto">
            <a:xfrm flipH="1">
              <a:off x="2022475" y="5715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0" name="Line 93"/>
            <p:cNvSpPr>
              <a:spLocks noChangeShapeType="1"/>
            </p:cNvSpPr>
            <p:nvPr/>
          </p:nvSpPr>
          <p:spPr bwMode="auto">
            <a:xfrm flipH="1">
              <a:off x="2352675" y="5715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1" name="Line 94"/>
            <p:cNvSpPr>
              <a:spLocks noChangeShapeType="1"/>
            </p:cNvSpPr>
            <p:nvPr/>
          </p:nvSpPr>
          <p:spPr bwMode="auto">
            <a:xfrm flipH="1">
              <a:off x="2682875" y="5715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2" name="Line 95"/>
            <p:cNvSpPr>
              <a:spLocks noChangeShapeType="1"/>
            </p:cNvSpPr>
            <p:nvPr/>
          </p:nvSpPr>
          <p:spPr bwMode="auto">
            <a:xfrm flipH="1">
              <a:off x="3013075" y="5715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3" name="Line 96"/>
            <p:cNvSpPr>
              <a:spLocks noChangeShapeType="1"/>
            </p:cNvSpPr>
            <p:nvPr/>
          </p:nvSpPr>
          <p:spPr bwMode="auto">
            <a:xfrm flipH="1">
              <a:off x="3343275" y="5715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4" name="Line 97"/>
            <p:cNvSpPr>
              <a:spLocks noChangeShapeType="1"/>
            </p:cNvSpPr>
            <p:nvPr/>
          </p:nvSpPr>
          <p:spPr bwMode="auto">
            <a:xfrm flipH="1">
              <a:off x="3673475" y="5715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5" name="Line 98"/>
            <p:cNvSpPr>
              <a:spLocks noChangeShapeType="1"/>
            </p:cNvSpPr>
            <p:nvPr/>
          </p:nvSpPr>
          <p:spPr bwMode="auto">
            <a:xfrm flipH="1">
              <a:off x="4003675" y="5715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6" name="Line 99"/>
            <p:cNvSpPr>
              <a:spLocks noChangeShapeType="1"/>
            </p:cNvSpPr>
            <p:nvPr/>
          </p:nvSpPr>
          <p:spPr bwMode="auto">
            <a:xfrm flipH="1">
              <a:off x="4333875" y="5715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7" name="Line 100"/>
            <p:cNvSpPr>
              <a:spLocks noChangeShapeType="1"/>
            </p:cNvSpPr>
            <p:nvPr/>
          </p:nvSpPr>
          <p:spPr bwMode="auto">
            <a:xfrm flipH="1">
              <a:off x="619125" y="3505200"/>
              <a:ext cx="412750" cy="2286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8" name="Line 101"/>
            <p:cNvSpPr>
              <a:spLocks noChangeShapeType="1"/>
            </p:cNvSpPr>
            <p:nvPr/>
          </p:nvSpPr>
          <p:spPr bwMode="auto">
            <a:xfrm flipH="1">
              <a:off x="784225" y="4114800"/>
              <a:ext cx="247650" cy="5334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9" name="Line 102"/>
            <p:cNvSpPr>
              <a:spLocks noChangeShapeType="1"/>
            </p:cNvSpPr>
            <p:nvPr/>
          </p:nvSpPr>
          <p:spPr bwMode="auto">
            <a:xfrm>
              <a:off x="1114425" y="3505200"/>
              <a:ext cx="330200" cy="1524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0" name="Line 103"/>
            <p:cNvSpPr>
              <a:spLocks noChangeShapeType="1"/>
            </p:cNvSpPr>
            <p:nvPr/>
          </p:nvSpPr>
          <p:spPr bwMode="auto">
            <a:xfrm>
              <a:off x="1114425" y="4114800"/>
              <a:ext cx="247650" cy="5334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1" name="Line 104"/>
            <p:cNvSpPr>
              <a:spLocks noChangeShapeType="1"/>
            </p:cNvSpPr>
            <p:nvPr/>
          </p:nvSpPr>
          <p:spPr bwMode="auto">
            <a:xfrm flipH="1">
              <a:off x="2682875" y="4343400"/>
              <a:ext cx="330200" cy="5334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2" name="Line 105"/>
            <p:cNvSpPr>
              <a:spLocks noChangeShapeType="1"/>
            </p:cNvSpPr>
            <p:nvPr/>
          </p:nvSpPr>
          <p:spPr bwMode="auto">
            <a:xfrm>
              <a:off x="1692275" y="5410200"/>
              <a:ext cx="330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3" name="Line 106"/>
            <p:cNvSpPr>
              <a:spLocks noChangeShapeType="1"/>
            </p:cNvSpPr>
            <p:nvPr/>
          </p:nvSpPr>
          <p:spPr bwMode="auto">
            <a:xfrm flipH="1">
              <a:off x="2435225" y="3962400"/>
              <a:ext cx="577850" cy="15240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4" name="Line 107"/>
            <p:cNvSpPr>
              <a:spLocks noChangeShapeType="1"/>
            </p:cNvSpPr>
            <p:nvPr/>
          </p:nvSpPr>
          <p:spPr bwMode="auto">
            <a:xfrm flipH="1">
              <a:off x="2187575" y="4114800"/>
              <a:ext cx="247650" cy="228600"/>
            </a:xfrm>
            <a:prstGeom prst="line">
              <a:avLst/>
            </a:prstGeom>
            <a:noFill/>
            <a:ln w="603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5" name="AutoShape 109"/>
            <p:cNvSpPr>
              <a:spLocks noChangeArrowheads="1"/>
            </p:cNvSpPr>
            <p:nvPr/>
          </p:nvSpPr>
          <p:spPr bwMode="auto">
            <a:xfrm>
              <a:off x="5076825" y="4800600"/>
              <a:ext cx="454025" cy="393700"/>
            </a:xfrm>
            <a:prstGeom prst="cloudCallout">
              <a:avLst>
                <a:gd name="adj1" fmla="val -205301"/>
                <a:gd name="adj2" fmla="val 97176"/>
              </a:avLst>
            </a:prstGeom>
            <a:solidFill>
              <a:schemeClr val="bg1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eaLnBrk="0" hangingPunct="0"/>
              <a:endParaRPr lang="en-US" sz="1060">
                <a:solidFill>
                  <a:srgbClr val="000000"/>
                </a:solidFill>
              </a:endParaRPr>
            </a:p>
          </p:txBody>
        </p:sp>
        <p:sp>
          <p:nvSpPr>
            <p:cNvPr id="36" name="AutoShape 110"/>
            <p:cNvSpPr>
              <a:spLocks noChangeArrowheads="1"/>
            </p:cNvSpPr>
            <p:nvPr/>
          </p:nvSpPr>
          <p:spPr bwMode="auto">
            <a:xfrm>
              <a:off x="949325" y="4724400"/>
              <a:ext cx="206375" cy="1003300"/>
            </a:xfrm>
            <a:prstGeom prst="upArrow">
              <a:avLst>
                <a:gd name="adj1" fmla="val 50000"/>
                <a:gd name="adj2" fmla="val 121538"/>
              </a:avLst>
            </a:prstGeom>
            <a:solidFill>
              <a:srgbClr val="969696"/>
            </a:solidFill>
            <a:ln w="9525">
              <a:solidFill>
                <a:srgbClr val="969696"/>
              </a:solidFill>
              <a:miter lim="800000"/>
            </a:ln>
          </p:spPr>
          <p:txBody>
            <a:bodyPr vert="eaVert"/>
            <a:lstStyle/>
            <a:p>
              <a:endParaRPr lang="en-US" sz="2115">
                <a:solidFill>
                  <a:srgbClr val="000000"/>
                </a:solidFill>
              </a:endParaRPr>
            </a:p>
          </p:txBody>
        </p:sp>
        <p:grpSp>
          <p:nvGrpSpPr>
            <p:cNvPr id="37" name="Group 111"/>
            <p:cNvGrpSpPr/>
            <p:nvPr/>
          </p:nvGrpSpPr>
          <p:grpSpPr bwMode="auto">
            <a:xfrm>
              <a:off x="536575" y="3276600"/>
              <a:ext cx="1073150" cy="914400"/>
              <a:chOff x="1042" y="1509"/>
              <a:chExt cx="448" cy="472"/>
            </a:xfrm>
          </p:grpSpPr>
          <p:sp>
            <p:nvSpPr>
              <p:cNvPr id="49" name="Line 112"/>
              <p:cNvSpPr>
                <a:spLocks noChangeShapeType="1"/>
              </p:cNvSpPr>
              <p:nvPr/>
            </p:nvSpPr>
            <p:spPr bwMode="auto">
              <a:xfrm flipH="1">
                <a:off x="1042" y="1509"/>
                <a:ext cx="448" cy="464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1585"/>
              </a:p>
            </p:txBody>
          </p:sp>
          <p:sp>
            <p:nvSpPr>
              <p:cNvPr id="50" name="Line 113"/>
              <p:cNvSpPr>
                <a:spLocks noChangeShapeType="1"/>
              </p:cNvSpPr>
              <p:nvPr/>
            </p:nvSpPr>
            <p:spPr bwMode="auto">
              <a:xfrm>
                <a:off x="1058" y="1541"/>
                <a:ext cx="424" cy="44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1585"/>
              </a:p>
            </p:txBody>
          </p:sp>
        </p:grpSp>
        <p:sp>
          <p:nvSpPr>
            <p:cNvPr id="38" name="Freeform 114"/>
            <p:cNvSpPr/>
            <p:nvPr/>
          </p:nvSpPr>
          <p:spPr bwMode="auto">
            <a:xfrm>
              <a:off x="2847975" y="3429000"/>
              <a:ext cx="412750" cy="228600"/>
            </a:xfrm>
            <a:custGeom>
              <a:avLst/>
              <a:gdLst/>
              <a:ahLst/>
              <a:cxnLst>
                <a:cxn ang="0">
                  <a:pos x="48" y="112"/>
                </a:cxn>
                <a:cxn ang="0">
                  <a:pos x="96" y="16"/>
                </a:cxn>
                <a:cxn ang="0">
                  <a:pos x="192" y="16"/>
                </a:cxn>
                <a:cxn ang="0">
                  <a:pos x="240" y="112"/>
                </a:cxn>
                <a:cxn ang="0">
                  <a:pos x="0" y="112"/>
                </a:cxn>
              </a:cxnLst>
              <a:rect l="0" t="0" r="r" b="b"/>
              <a:pathLst>
                <a:path w="272" h="128">
                  <a:moveTo>
                    <a:pt x="48" y="112"/>
                  </a:moveTo>
                  <a:cubicBezTo>
                    <a:pt x="60" y="72"/>
                    <a:pt x="72" y="32"/>
                    <a:pt x="96" y="16"/>
                  </a:cubicBezTo>
                  <a:cubicBezTo>
                    <a:pt x="120" y="0"/>
                    <a:pt x="168" y="0"/>
                    <a:pt x="192" y="16"/>
                  </a:cubicBezTo>
                  <a:cubicBezTo>
                    <a:pt x="216" y="32"/>
                    <a:pt x="272" y="96"/>
                    <a:pt x="240" y="112"/>
                  </a:cubicBezTo>
                  <a:cubicBezTo>
                    <a:pt x="208" y="128"/>
                    <a:pt x="104" y="120"/>
                    <a:pt x="0" y="112"/>
                  </a:cubicBezTo>
                </a:path>
              </a:pathLst>
            </a:custGeom>
            <a:solidFill>
              <a:srgbClr val="FFFF00"/>
            </a:solidFill>
            <a:ln w="31750" cap="flat" cmpd="sng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9" name="Freeform 115"/>
            <p:cNvSpPr/>
            <p:nvPr/>
          </p:nvSpPr>
          <p:spPr bwMode="auto">
            <a:xfrm>
              <a:off x="866775" y="2971800"/>
              <a:ext cx="412750" cy="228600"/>
            </a:xfrm>
            <a:custGeom>
              <a:avLst/>
              <a:gdLst/>
              <a:ahLst/>
              <a:cxnLst>
                <a:cxn ang="0">
                  <a:pos x="48" y="112"/>
                </a:cxn>
                <a:cxn ang="0">
                  <a:pos x="96" y="16"/>
                </a:cxn>
                <a:cxn ang="0">
                  <a:pos x="192" y="16"/>
                </a:cxn>
                <a:cxn ang="0">
                  <a:pos x="240" y="112"/>
                </a:cxn>
                <a:cxn ang="0">
                  <a:pos x="0" y="112"/>
                </a:cxn>
              </a:cxnLst>
              <a:rect l="0" t="0" r="r" b="b"/>
              <a:pathLst>
                <a:path w="272" h="128">
                  <a:moveTo>
                    <a:pt x="48" y="112"/>
                  </a:moveTo>
                  <a:cubicBezTo>
                    <a:pt x="60" y="72"/>
                    <a:pt x="72" y="32"/>
                    <a:pt x="96" y="16"/>
                  </a:cubicBezTo>
                  <a:cubicBezTo>
                    <a:pt x="120" y="0"/>
                    <a:pt x="168" y="0"/>
                    <a:pt x="192" y="16"/>
                  </a:cubicBezTo>
                  <a:cubicBezTo>
                    <a:pt x="216" y="32"/>
                    <a:pt x="272" y="96"/>
                    <a:pt x="240" y="112"/>
                  </a:cubicBezTo>
                  <a:cubicBezTo>
                    <a:pt x="208" y="128"/>
                    <a:pt x="104" y="120"/>
                    <a:pt x="0" y="112"/>
                  </a:cubicBezTo>
                </a:path>
              </a:pathLst>
            </a:custGeom>
            <a:solidFill>
              <a:srgbClr val="FFFF00"/>
            </a:solidFill>
            <a:ln w="31750" cap="flat" cmpd="sng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grpSp>
          <p:nvGrpSpPr>
            <p:cNvPr id="40" name="Group 116"/>
            <p:cNvGrpSpPr/>
            <p:nvPr/>
          </p:nvGrpSpPr>
          <p:grpSpPr bwMode="auto">
            <a:xfrm>
              <a:off x="3590925" y="3508375"/>
              <a:ext cx="1073150" cy="914400"/>
              <a:chOff x="1042" y="1509"/>
              <a:chExt cx="448" cy="472"/>
            </a:xfrm>
          </p:grpSpPr>
          <p:sp>
            <p:nvSpPr>
              <p:cNvPr id="47" name="Line 117"/>
              <p:cNvSpPr>
                <a:spLocks noChangeShapeType="1"/>
              </p:cNvSpPr>
              <p:nvPr/>
            </p:nvSpPr>
            <p:spPr bwMode="auto">
              <a:xfrm flipH="1">
                <a:off x="1042" y="1509"/>
                <a:ext cx="448" cy="464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1585"/>
              </a:p>
            </p:txBody>
          </p:sp>
          <p:sp>
            <p:nvSpPr>
              <p:cNvPr id="48" name="Line 118"/>
              <p:cNvSpPr>
                <a:spLocks noChangeShapeType="1"/>
              </p:cNvSpPr>
              <p:nvPr/>
            </p:nvSpPr>
            <p:spPr bwMode="auto">
              <a:xfrm>
                <a:off x="1058" y="1541"/>
                <a:ext cx="424" cy="44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1585"/>
              </a:p>
            </p:txBody>
          </p:sp>
        </p:grpSp>
        <p:sp>
          <p:nvSpPr>
            <p:cNvPr id="41" name="Oval 119"/>
            <p:cNvSpPr>
              <a:spLocks noChangeArrowheads="1"/>
            </p:cNvSpPr>
            <p:nvPr/>
          </p:nvSpPr>
          <p:spPr bwMode="auto">
            <a:xfrm>
              <a:off x="4044950" y="3886200"/>
              <a:ext cx="247650" cy="5334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585"/>
            </a:p>
          </p:txBody>
        </p:sp>
        <p:sp>
          <p:nvSpPr>
            <p:cNvPr id="42" name="Oval 120"/>
            <p:cNvSpPr>
              <a:spLocks noChangeArrowheads="1"/>
            </p:cNvSpPr>
            <p:nvPr/>
          </p:nvSpPr>
          <p:spPr bwMode="auto">
            <a:xfrm>
              <a:off x="4044950" y="3570288"/>
              <a:ext cx="247650" cy="24765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585"/>
            </a:p>
          </p:txBody>
        </p:sp>
        <p:sp>
          <p:nvSpPr>
            <p:cNvPr id="43" name="Line 121"/>
            <p:cNvSpPr>
              <a:spLocks noChangeShapeType="1"/>
            </p:cNvSpPr>
            <p:nvPr/>
          </p:nvSpPr>
          <p:spPr bwMode="auto">
            <a:xfrm flipH="1">
              <a:off x="4127500" y="4400550"/>
              <a:ext cx="24765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44" name="Freeform 122"/>
            <p:cNvSpPr/>
            <p:nvPr/>
          </p:nvSpPr>
          <p:spPr bwMode="auto">
            <a:xfrm flipH="1">
              <a:off x="3962400" y="3429000"/>
              <a:ext cx="412750" cy="228600"/>
            </a:xfrm>
            <a:custGeom>
              <a:avLst/>
              <a:gdLst/>
              <a:ahLst/>
              <a:cxnLst>
                <a:cxn ang="0">
                  <a:pos x="48" y="112"/>
                </a:cxn>
                <a:cxn ang="0">
                  <a:pos x="96" y="16"/>
                </a:cxn>
                <a:cxn ang="0">
                  <a:pos x="192" y="16"/>
                </a:cxn>
                <a:cxn ang="0">
                  <a:pos x="240" y="112"/>
                </a:cxn>
                <a:cxn ang="0">
                  <a:pos x="0" y="112"/>
                </a:cxn>
              </a:cxnLst>
              <a:rect l="0" t="0" r="r" b="b"/>
              <a:pathLst>
                <a:path w="272" h="128">
                  <a:moveTo>
                    <a:pt x="48" y="112"/>
                  </a:moveTo>
                  <a:cubicBezTo>
                    <a:pt x="60" y="72"/>
                    <a:pt x="72" y="32"/>
                    <a:pt x="96" y="16"/>
                  </a:cubicBezTo>
                  <a:cubicBezTo>
                    <a:pt x="120" y="0"/>
                    <a:pt x="168" y="0"/>
                    <a:pt x="192" y="16"/>
                  </a:cubicBezTo>
                  <a:cubicBezTo>
                    <a:pt x="216" y="32"/>
                    <a:pt x="272" y="96"/>
                    <a:pt x="240" y="112"/>
                  </a:cubicBezTo>
                  <a:cubicBezTo>
                    <a:pt x="208" y="128"/>
                    <a:pt x="104" y="120"/>
                    <a:pt x="0" y="112"/>
                  </a:cubicBezTo>
                </a:path>
              </a:pathLst>
            </a:custGeom>
            <a:solidFill>
              <a:srgbClr val="FFFF00"/>
            </a:solidFill>
            <a:ln w="31750" cap="flat" cmpd="sng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45" name="Line 123"/>
            <p:cNvSpPr>
              <a:spLocks noChangeShapeType="1"/>
            </p:cNvSpPr>
            <p:nvPr/>
          </p:nvSpPr>
          <p:spPr bwMode="auto">
            <a:xfrm>
              <a:off x="4371975" y="4400550"/>
              <a:ext cx="0" cy="22860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46" name="Line 124"/>
            <p:cNvSpPr>
              <a:spLocks noChangeShapeType="1"/>
            </p:cNvSpPr>
            <p:nvPr/>
          </p:nvSpPr>
          <p:spPr bwMode="auto">
            <a:xfrm>
              <a:off x="4371975" y="4622800"/>
              <a:ext cx="8255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</p:grpSp>
      <p:sp>
        <p:nvSpPr>
          <p:cNvPr id="61" name="矩形 60"/>
          <p:cNvSpPr/>
          <p:nvPr/>
        </p:nvSpPr>
        <p:spPr>
          <a:xfrm>
            <a:off x="6837320" y="3203095"/>
            <a:ext cx="4696310" cy="1428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禁止用叉车提升人员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禁止人员站在货叉上行驶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除驾驶员外，禁止其他人员乘坐叉车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6909343" y="2751331"/>
            <a:ext cx="3262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加油或检查蓄电池严禁吸烟</a:t>
            </a:r>
            <a:endParaRPr lang="en-US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6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2" name="图片 2" descr="3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85" y="1870941"/>
            <a:ext cx="5765515" cy="37696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794474" y="2501331"/>
            <a:ext cx="4465544" cy="2951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仅能在指定的操作场所使用，仅能在正规的操作场所并坐在驾驶员座椅上才允许操作叉车。绝对不要将身体的任何部位伸到门架的运行航道内，或者是门架和叉车之间及叉车外部。如果没有护顶架不要操作叉车，如果装有座椅安全带确保操作叉车前扣紧安全带。</a:t>
            </a:r>
            <a:endParaRPr lang="zh-CN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794473" y="2094230"/>
            <a:ext cx="23340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None/>
            </a:pPr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身体保持在叉车内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6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2" descr="19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76" y="1896611"/>
            <a:ext cx="5564184" cy="37439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13183" y="2954899"/>
            <a:ext cx="4446835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带载运行时应尽可能降低门架并后倾。正视前方，保证有开阔的视野。如果货物挡住视线，则必须后退行驶（除了上坡外）。</a:t>
            </a:r>
            <a:endParaRPr lang="zh-CN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794473" y="2388049"/>
            <a:ext cx="8254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视野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6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10350337" y="6482566"/>
            <a:ext cx="1841429" cy="363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1765" b="1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公司名称</a:t>
            </a:r>
            <a:r>
              <a:rPr lang="en-US" altLang="zh-CN" sz="1765" b="1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/LOGO</a:t>
            </a:r>
            <a:endParaRPr lang="zh-CN" altLang="en-US" sz="1765" b="1" dirty="0">
              <a:solidFill>
                <a:schemeClr val="bg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2" descr="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99" y="1922450"/>
            <a:ext cx="5374617" cy="36927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44727" y="3256085"/>
            <a:ext cx="4415291" cy="142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不允许任何人站在或经过提升起的货叉下，也不允许直接站在叉车后部或在叉车转弯时位于后部回旋区内。</a:t>
            </a:r>
            <a:endParaRPr lang="zh-CN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44727" y="2539483"/>
            <a:ext cx="1333450" cy="417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注意行人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矩形 63"/>
          <p:cNvSpPr/>
          <p:nvPr/>
        </p:nvSpPr>
        <p:spPr>
          <a:xfrm>
            <a:off x="8928029" y="5716978"/>
            <a:ext cx="2002971" cy="431262"/>
          </a:xfrm>
          <a:prstGeom prst="rect">
            <a:avLst/>
          </a:prstGeom>
          <a:solidFill>
            <a:srgbClr val="394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3" name="矩形 62"/>
          <p:cNvSpPr/>
          <p:nvPr/>
        </p:nvSpPr>
        <p:spPr>
          <a:xfrm>
            <a:off x="5087186" y="5716978"/>
            <a:ext cx="2002971" cy="431262"/>
          </a:xfrm>
          <a:prstGeom prst="rect">
            <a:avLst/>
          </a:prstGeom>
          <a:solidFill>
            <a:srgbClr val="394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1144959" y="5716978"/>
            <a:ext cx="2002971" cy="431262"/>
          </a:xfrm>
          <a:prstGeom prst="rect">
            <a:avLst/>
          </a:prstGeom>
          <a:solidFill>
            <a:srgbClr val="394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1087408" y="20774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叉车定义</a:t>
            </a:r>
            <a:endParaRPr kumimoji="1" lang="zh-CN" altLang="en-US" sz="2800" spc="300" dirty="0">
              <a:solidFill>
                <a:srgbClr val="39445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5304" y="1204204"/>
            <a:ext cx="11104592" cy="96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469900" algn="l"/>
                <a:tab pos="927100" algn="l"/>
              </a:tabLst>
            </a:pP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叉车，工业搬运车辆，是指通过门架或货叉对载荷进行装卸、堆垛和短距离运输作业的各种轮式搬运车辆。通常可以分为三大类：内燃叉车、电动叉车和仓储叉车。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sp>
        <p:nvSpPr>
          <p:cNvPr id="54" name="TextBox 1"/>
          <p:cNvSpPr txBox="1"/>
          <p:nvPr/>
        </p:nvSpPr>
        <p:spPr>
          <a:xfrm>
            <a:off x="5627007" y="5793722"/>
            <a:ext cx="923330" cy="32233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altLang="zh-CN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内燃叉车</a:t>
            </a:r>
            <a:endParaRPr lang="en-US" altLang="zh-CN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sp>
        <p:nvSpPr>
          <p:cNvPr id="55" name="TextBox 1"/>
          <p:cNvSpPr txBox="1"/>
          <p:nvPr/>
        </p:nvSpPr>
        <p:spPr>
          <a:xfrm>
            <a:off x="9513207" y="5803116"/>
            <a:ext cx="923330" cy="32233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altLang="zh-CN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仓储叉车</a:t>
            </a:r>
            <a:endParaRPr lang="en-US" altLang="zh-CN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sp>
        <p:nvSpPr>
          <p:cNvPr id="51" name="TextBox 1"/>
          <p:cNvSpPr txBox="1"/>
          <p:nvPr/>
        </p:nvSpPr>
        <p:spPr>
          <a:xfrm>
            <a:off x="1684779" y="5803116"/>
            <a:ext cx="923330" cy="32233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altLang="zh-CN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电动叉车</a:t>
            </a:r>
            <a:endParaRPr lang="en-US" altLang="zh-CN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1556" b="98889" l="7000" r="92167">
                        <a14:backgroundMark x1="49000" y1="89111" x2="49000" y2="89111"/>
                        <a14:backgroundMark x1="41500" y1="91778" x2="41500" y2="91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674"/>
          <a:stretch>
            <a:fillRect/>
          </a:stretch>
        </p:blipFill>
        <p:spPr bwMode="auto">
          <a:xfrm>
            <a:off x="645304" y="2956798"/>
            <a:ext cx="3111500" cy="252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20" b="99592" l="1750" r="99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177" y="2638734"/>
            <a:ext cx="2880519" cy="2649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6486" l="8302" r="945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16"/>
          <a:stretch>
            <a:fillRect/>
          </a:stretch>
        </p:blipFill>
        <p:spPr bwMode="auto">
          <a:xfrm>
            <a:off x="4281713" y="2787216"/>
            <a:ext cx="3653843" cy="286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8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2" name="图片 2" descr="13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91" y="1903010"/>
            <a:ext cx="5382310" cy="3724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92516" y="2476537"/>
            <a:ext cx="867390" cy="417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减速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92516" y="3084013"/>
            <a:ext cx="4367502" cy="142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遵守有关场地限速的规定和行人先行的原则。在交叉路口、拐弯处或视线被遮挡处应减速并鸣号。</a:t>
            </a:r>
            <a:endParaRPr lang="zh-CN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016195" y="1222595"/>
            <a:ext cx="4819102" cy="399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1629692" y="5532861"/>
            <a:ext cx="31030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注意在转弯肓角处放慢速度</a:t>
            </a:r>
            <a:endParaRPr lang="zh-CN" altLang="en-US" b="1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9500" y="1530690"/>
            <a:ext cx="5464147" cy="336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 11"/>
          <p:cNvSpPr/>
          <p:nvPr/>
        </p:nvSpPr>
        <p:spPr>
          <a:xfrm>
            <a:off x="6768165" y="4964108"/>
            <a:ext cx="4126816" cy="12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在平地上行驶时放低门架。行驶时（有载或无载），货叉和地面的距离应保持在</a:t>
            </a:r>
            <a:r>
              <a:rPr lang="en-US" altLang="zh-CN" b="1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150-200</a:t>
            </a: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毫米</a:t>
            </a:r>
            <a:endParaRPr lang="zh-CN" altLang="en-US" b="1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7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2" descr="20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32" y="1898651"/>
            <a:ext cx="5659045" cy="3703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26222" y="2984517"/>
            <a:ext cx="4433796" cy="2346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安全驾驶取决于您的驾驶态度。虽然安全驾驶是难于预测的，但是，当您坐在驾驶坐时，就必须要有安全驾驶的意识。一定要注意安全，招致事故的并非车辆而是您本人。</a:t>
            </a:r>
            <a:endParaRPr lang="zh-CN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26222" y="2366293"/>
            <a:ext cx="2876854" cy="417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禁止游戏式胡闹式驾驶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6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2" descr="4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06" y="1921034"/>
            <a:ext cx="5499614" cy="3655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42271" y="3274236"/>
            <a:ext cx="4417747" cy="142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叉车不得超载。检查铭牌上的最大载荷重量和载荷中心距，特别是装有属具时。</a:t>
            </a:r>
            <a:endParaRPr lang="zh-CN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42271" y="2571860"/>
            <a:ext cx="1344274" cy="417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不得超载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5585745" y="1870941"/>
            <a:ext cx="5421856" cy="3769639"/>
            <a:chOff x="6384031" y="1870941"/>
            <a:chExt cx="5421856" cy="3769639"/>
          </a:xfrm>
        </p:grpSpPr>
        <p:sp>
          <p:nvSpPr>
            <p:cNvPr id="16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345090" name="Object 2"/>
          <p:cNvGraphicFramePr>
            <a:graphicFrameLocks noChangeAspect="1"/>
          </p:cNvGraphicFramePr>
          <p:nvPr/>
        </p:nvGraphicFramePr>
        <p:xfrm>
          <a:off x="1436914" y="1870941"/>
          <a:ext cx="3214362" cy="3767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0" name="Document" r:id="rId1" imgW="1772285" imgH="2077085" progId="Word.Document.8">
                  <p:embed/>
                </p:oleObj>
              </mc:Choice>
              <mc:Fallback>
                <p:oleObj name="Document" r:id="rId1" imgW="1772285" imgH="2077085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6914" y="1870941"/>
                        <a:ext cx="3214362" cy="37677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6168270" y="2351786"/>
            <a:ext cx="4293462" cy="2807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在操作中</a:t>
            </a: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米有人不可行驶，</a:t>
            </a: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米内有人不可提升或下降（</a:t>
            </a: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米和</a:t>
            </a: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米原则）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欲将货物提升一定高度要按铲车说明书规定适当减少货物重量。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7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2" descr="8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28" y="1914260"/>
            <a:ext cx="5535650" cy="3726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23501" y="3279494"/>
            <a:ext cx="4436517" cy="142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装载的货物不允许超过挡货架的高度，除非该货物被整体固定，并不会从挡货架上滑下。</a:t>
            </a:r>
            <a:endParaRPr lang="zh-CN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23501" y="2669256"/>
            <a:ext cx="12484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货物过高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7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2" descr="10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36" y="1936769"/>
            <a:ext cx="5385071" cy="36457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42094" y="2767300"/>
            <a:ext cx="13017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操作平稳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42095" y="3367197"/>
            <a:ext cx="4417923" cy="142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起步、停车、行驶、转向和制动的操作都必须平稳。不平稳的操作会危及自己和别人。</a:t>
            </a:r>
            <a:endParaRPr lang="zh-CN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组合 54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56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57" name="矩形 56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8" name="矩形 57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9" name="矩形 58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925119" y="2092215"/>
            <a:ext cx="4319121" cy="326961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dirty="0"/>
              <a:t>如果托盘从地面叉走，需将托盘升高</a:t>
            </a:r>
            <a:r>
              <a:rPr lang="en-US" altLang="zh-CN" dirty="0"/>
              <a:t>15-25CM</a:t>
            </a:r>
            <a:r>
              <a:rPr lang="zh-CN" altLang="en-US" dirty="0"/>
              <a:t>才可以行驶，如从高位取货，需要叉车将货物降低到</a:t>
            </a:r>
            <a:r>
              <a:rPr lang="en-US" altLang="zh-CN" dirty="0"/>
              <a:t>15-25CM</a:t>
            </a:r>
            <a:r>
              <a:rPr lang="zh-CN" altLang="en-US" dirty="0"/>
              <a:t>才可以行驶</a:t>
            </a:r>
            <a:endParaRPr lang="zh-CN" alt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dirty="0"/>
              <a:t>无论叉车在空车或载货时，都不允许叉杆在高位时调整方向或行走（高位：叉杆超出门架）</a:t>
            </a:r>
            <a:endParaRPr lang="zh-CN" altLang="en-US" dirty="0"/>
          </a:p>
        </p:txBody>
      </p:sp>
      <p:grpSp>
        <p:nvGrpSpPr>
          <p:cNvPr id="51" name="组合 50"/>
          <p:cNvGrpSpPr/>
          <p:nvPr/>
        </p:nvGrpSpPr>
        <p:grpSpPr>
          <a:xfrm>
            <a:off x="793468" y="1906152"/>
            <a:ext cx="4585999" cy="3443698"/>
            <a:chOff x="6641341" y="1912158"/>
            <a:chExt cx="5200650" cy="3905249"/>
          </a:xfrm>
        </p:grpSpPr>
        <p:sp>
          <p:nvSpPr>
            <p:cNvPr id="3" name="Line 5"/>
            <p:cNvSpPr>
              <a:spLocks noChangeShapeType="1"/>
            </p:cNvSpPr>
            <p:nvPr/>
          </p:nvSpPr>
          <p:spPr bwMode="auto">
            <a:xfrm>
              <a:off x="7631941" y="5360207"/>
              <a:ext cx="330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4" name="Line 6"/>
            <p:cNvSpPr>
              <a:spLocks noChangeShapeType="1"/>
            </p:cNvSpPr>
            <p:nvPr/>
          </p:nvSpPr>
          <p:spPr bwMode="auto">
            <a:xfrm flipH="1">
              <a:off x="8457441" y="4293407"/>
              <a:ext cx="495300" cy="60960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8870191" y="3836207"/>
              <a:ext cx="247650" cy="5334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585"/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8870191" y="3531407"/>
              <a:ext cx="247650" cy="24765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585"/>
            </a:p>
          </p:txBody>
        </p:sp>
        <p:sp>
          <p:nvSpPr>
            <p:cNvPr id="7" name="Line 9"/>
            <p:cNvSpPr>
              <a:spLocks noChangeShapeType="1"/>
            </p:cNvSpPr>
            <p:nvPr/>
          </p:nvSpPr>
          <p:spPr bwMode="auto">
            <a:xfrm>
              <a:off x="7054091" y="5665007"/>
              <a:ext cx="37147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8" name="Line 10"/>
            <p:cNvSpPr>
              <a:spLocks noChangeShapeType="1"/>
            </p:cNvSpPr>
            <p:nvPr/>
          </p:nvSpPr>
          <p:spPr bwMode="auto">
            <a:xfrm>
              <a:off x="7631941" y="3226607"/>
              <a:ext cx="0" cy="213360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7590666" y="3950507"/>
              <a:ext cx="2559050" cy="1295400"/>
            </a:xfrm>
            <a:custGeom>
              <a:avLst/>
              <a:gdLst/>
              <a:ahLst/>
              <a:cxnLst>
                <a:cxn ang="0">
                  <a:pos x="0" y="768"/>
                </a:cxn>
                <a:cxn ang="0">
                  <a:pos x="144" y="0"/>
                </a:cxn>
                <a:cxn ang="0">
                  <a:pos x="288" y="0"/>
                </a:cxn>
                <a:cxn ang="0">
                  <a:pos x="288" y="432"/>
                </a:cxn>
                <a:cxn ang="0">
                  <a:pos x="720" y="432"/>
                </a:cxn>
                <a:cxn ang="0">
                  <a:pos x="720" y="192"/>
                </a:cxn>
                <a:cxn ang="0">
                  <a:pos x="1488" y="192"/>
                </a:cxn>
                <a:cxn ang="0">
                  <a:pos x="1488" y="768"/>
                </a:cxn>
                <a:cxn ang="0">
                  <a:pos x="1392" y="768"/>
                </a:cxn>
              </a:cxnLst>
              <a:rect l="0" t="0" r="r" b="b"/>
              <a:pathLst>
                <a:path w="1488" h="768">
                  <a:moveTo>
                    <a:pt x="0" y="768"/>
                  </a:moveTo>
                  <a:lnTo>
                    <a:pt x="144" y="0"/>
                  </a:lnTo>
                  <a:lnTo>
                    <a:pt x="288" y="0"/>
                  </a:lnTo>
                  <a:lnTo>
                    <a:pt x="288" y="432"/>
                  </a:lnTo>
                  <a:lnTo>
                    <a:pt x="720" y="432"/>
                  </a:lnTo>
                  <a:lnTo>
                    <a:pt x="720" y="192"/>
                  </a:lnTo>
                  <a:lnTo>
                    <a:pt x="1488" y="192"/>
                  </a:lnTo>
                  <a:lnTo>
                    <a:pt x="1488" y="768"/>
                  </a:lnTo>
                  <a:lnTo>
                    <a:pt x="1392" y="768"/>
                  </a:lnTo>
                </a:path>
              </a:pathLst>
            </a:cu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0" name="Line 12"/>
            <p:cNvSpPr>
              <a:spLocks noChangeShapeType="1"/>
            </p:cNvSpPr>
            <p:nvPr/>
          </p:nvSpPr>
          <p:spPr bwMode="auto">
            <a:xfrm>
              <a:off x="8292341" y="3912407"/>
              <a:ext cx="247650" cy="38100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1" name="Line 13"/>
            <p:cNvSpPr>
              <a:spLocks noChangeShapeType="1"/>
            </p:cNvSpPr>
            <p:nvPr/>
          </p:nvSpPr>
          <p:spPr bwMode="auto">
            <a:xfrm>
              <a:off x="8705091" y="5360207"/>
              <a:ext cx="660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2" name="Line 14"/>
            <p:cNvSpPr>
              <a:spLocks noChangeShapeType="1"/>
            </p:cNvSpPr>
            <p:nvPr/>
          </p:nvSpPr>
          <p:spPr bwMode="auto">
            <a:xfrm flipH="1">
              <a:off x="7384291" y="4903007"/>
              <a:ext cx="247650" cy="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3" name="Line 15"/>
            <p:cNvSpPr>
              <a:spLocks noChangeShapeType="1"/>
            </p:cNvSpPr>
            <p:nvPr/>
          </p:nvSpPr>
          <p:spPr bwMode="auto">
            <a:xfrm>
              <a:off x="7384291" y="4826807"/>
              <a:ext cx="0" cy="68580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4" name="Line 16"/>
            <p:cNvSpPr>
              <a:spLocks noChangeShapeType="1"/>
            </p:cNvSpPr>
            <p:nvPr/>
          </p:nvSpPr>
          <p:spPr bwMode="auto">
            <a:xfrm>
              <a:off x="6641341" y="5436407"/>
              <a:ext cx="742950" cy="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grpSp>
          <p:nvGrpSpPr>
            <p:cNvPr id="15" name="Group 17"/>
            <p:cNvGrpSpPr/>
            <p:nvPr/>
          </p:nvGrpSpPr>
          <p:grpSpPr bwMode="auto">
            <a:xfrm>
              <a:off x="7962141" y="4979207"/>
              <a:ext cx="742950" cy="685800"/>
              <a:chOff x="1056" y="2688"/>
              <a:chExt cx="432" cy="432"/>
            </a:xfrm>
          </p:grpSpPr>
          <p:sp>
            <p:nvSpPr>
              <p:cNvPr id="16" name="Oval 18"/>
              <p:cNvSpPr>
                <a:spLocks noChangeArrowheads="1"/>
              </p:cNvSpPr>
              <p:nvPr/>
            </p:nvSpPr>
            <p:spPr bwMode="auto">
              <a:xfrm>
                <a:off x="1056" y="2688"/>
                <a:ext cx="432" cy="432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  <p:sp>
            <p:nvSpPr>
              <p:cNvPr id="17" name="Oval 19"/>
              <p:cNvSpPr>
                <a:spLocks noChangeArrowheads="1"/>
              </p:cNvSpPr>
              <p:nvPr/>
            </p:nvSpPr>
            <p:spPr bwMode="auto">
              <a:xfrm>
                <a:off x="1200" y="2832"/>
                <a:ext cx="144" cy="14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</p:grpSp>
        <p:grpSp>
          <p:nvGrpSpPr>
            <p:cNvPr id="18" name="Group 20"/>
            <p:cNvGrpSpPr/>
            <p:nvPr/>
          </p:nvGrpSpPr>
          <p:grpSpPr bwMode="auto">
            <a:xfrm>
              <a:off x="9282941" y="4979207"/>
              <a:ext cx="742950" cy="685800"/>
              <a:chOff x="1056" y="2688"/>
              <a:chExt cx="432" cy="432"/>
            </a:xfrm>
          </p:grpSpPr>
          <p:sp>
            <p:nvSpPr>
              <p:cNvPr id="19" name="Oval 21"/>
              <p:cNvSpPr>
                <a:spLocks noChangeArrowheads="1"/>
              </p:cNvSpPr>
              <p:nvPr/>
            </p:nvSpPr>
            <p:spPr bwMode="auto">
              <a:xfrm>
                <a:off x="1056" y="2688"/>
                <a:ext cx="432" cy="432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  <p:sp>
            <p:nvSpPr>
              <p:cNvPr id="20" name="Oval 22"/>
              <p:cNvSpPr>
                <a:spLocks noChangeArrowheads="1"/>
              </p:cNvSpPr>
              <p:nvPr/>
            </p:nvSpPr>
            <p:spPr bwMode="auto">
              <a:xfrm>
                <a:off x="1200" y="2832"/>
                <a:ext cx="144" cy="14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</p:grpSp>
        <p:sp>
          <p:nvSpPr>
            <p:cNvPr id="21" name="Line 23"/>
            <p:cNvSpPr>
              <a:spLocks noChangeShapeType="1"/>
            </p:cNvSpPr>
            <p:nvPr/>
          </p:nvSpPr>
          <p:spPr bwMode="auto">
            <a:xfrm>
              <a:off x="10190991" y="4598207"/>
              <a:ext cx="8255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2" name="Line 24"/>
            <p:cNvSpPr>
              <a:spLocks noChangeShapeType="1"/>
            </p:cNvSpPr>
            <p:nvPr/>
          </p:nvSpPr>
          <p:spPr bwMode="auto">
            <a:xfrm flipH="1">
              <a:off x="7301741" y="5665007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3" name="Line 25"/>
            <p:cNvSpPr>
              <a:spLocks noChangeShapeType="1"/>
            </p:cNvSpPr>
            <p:nvPr/>
          </p:nvSpPr>
          <p:spPr bwMode="auto">
            <a:xfrm flipH="1">
              <a:off x="7631941" y="5665007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4" name="Line 26"/>
            <p:cNvSpPr>
              <a:spLocks noChangeShapeType="1"/>
            </p:cNvSpPr>
            <p:nvPr/>
          </p:nvSpPr>
          <p:spPr bwMode="auto">
            <a:xfrm flipH="1">
              <a:off x="7962141" y="5665007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5" name="Line 27"/>
            <p:cNvSpPr>
              <a:spLocks noChangeShapeType="1"/>
            </p:cNvSpPr>
            <p:nvPr/>
          </p:nvSpPr>
          <p:spPr bwMode="auto">
            <a:xfrm flipH="1">
              <a:off x="8292341" y="5665007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6" name="Line 28"/>
            <p:cNvSpPr>
              <a:spLocks noChangeShapeType="1"/>
            </p:cNvSpPr>
            <p:nvPr/>
          </p:nvSpPr>
          <p:spPr bwMode="auto">
            <a:xfrm flipH="1">
              <a:off x="8622541" y="5665007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7" name="Line 29"/>
            <p:cNvSpPr>
              <a:spLocks noChangeShapeType="1"/>
            </p:cNvSpPr>
            <p:nvPr/>
          </p:nvSpPr>
          <p:spPr bwMode="auto">
            <a:xfrm flipH="1">
              <a:off x="8952741" y="5665007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8" name="Line 30"/>
            <p:cNvSpPr>
              <a:spLocks noChangeShapeType="1"/>
            </p:cNvSpPr>
            <p:nvPr/>
          </p:nvSpPr>
          <p:spPr bwMode="auto">
            <a:xfrm flipH="1">
              <a:off x="9282941" y="5665007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9" name="Line 31"/>
            <p:cNvSpPr>
              <a:spLocks noChangeShapeType="1"/>
            </p:cNvSpPr>
            <p:nvPr/>
          </p:nvSpPr>
          <p:spPr bwMode="auto">
            <a:xfrm flipH="1">
              <a:off x="9613141" y="5665007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0" name="Line 32"/>
            <p:cNvSpPr>
              <a:spLocks noChangeShapeType="1"/>
            </p:cNvSpPr>
            <p:nvPr/>
          </p:nvSpPr>
          <p:spPr bwMode="auto">
            <a:xfrm flipH="1">
              <a:off x="9943341" y="5665007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1" name="Line 33"/>
            <p:cNvSpPr>
              <a:spLocks noChangeShapeType="1"/>
            </p:cNvSpPr>
            <p:nvPr/>
          </p:nvSpPr>
          <p:spPr bwMode="auto">
            <a:xfrm flipH="1">
              <a:off x="10273541" y="5665007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2" name="Line 34"/>
            <p:cNvSpPr>
              <a:spLocks noChangeShapeType="1"/>
            </p:cNvSpPr>
            <p:nvPr/>
          </p:nvSpPr>
          <p:spPr bwMode="auto">
            <a:xfrm flipH="1">
              <a:off x="8457441" y="3912407"/>
              <a:ext cx="577850" cy="15240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3" name="Line 35"/>
            <p:cNvSpPr>
              <a:spLocks noChangeShapeType="1"/>
            </p:cNvSpPr>
            <p:nvPr/>
          </p:nvSpPr>
          <p:spPr bwMode="auto">
            <a:xfrm flipH="1">
              <a:off x="8127241" y="4064807"/>
              <a:ext cx="330200" cy="30480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4" name="AutoShape 37"/>
            <p:cNvSpPr>
              <a:spLocks noChangeArrowheads="1"/>
            </p:cNvSpPr>
            <p:nvPr/>
          </p:nvSpPr>
          <p:spPr bwMode="auto">
            <a:xfrm>
              <a:off x="11181591" y="4750607"/>
              <a:ext cx="660400" cy="393700"/>
            </a:xfrm>
            <a:prstGeom prst="cloudCallout">
              <a:avLst>
                <a:gd name="adj1" fmla="val -215106"/>
                <a:gd name="adj2" fmla="val 10363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eaLnBrk="0" hangingPunct="0"/>
              <a:endParaRPr lang="en-US" sz="1060">
                <a:solidFill>
                  <a:srgbClr val="000000"/>
                </a:solidFill>
              </a:endParaRPr>
            </a:p>
          </p:txBody>
        </p:sp>
        <p:sp>
          <p:nvSpPr>
            <p:cNvPr id="35" name="Freeform 38"/>
            <p:cNvSpPr/>
            <p:nvPr/>
          </p:nvSpPr>
          <p:spPr bwMode="auto">
            <a:xfrm>
              <a:off x="8787641" y="3379007"/>
              <a:ext cx="412750" cy="228600"/>
            </a:xfrm>
            <a:custGeom>
              <a:avLst/>
              <a:gdLst/>
              <a:ahLst/>
              <a:cxnLst>
                <a:cxn ang="0">
                  <a:pos x="48" y="112"/>
                </a:cxn>
                <a:cxn ang="0">
                  <a:pos x="96" y="16"/>
                </a:cxn>
                <a:cxn ang="0">
                  <a:pos x="192" y="16"/>
                </a:cxn>
                <a:cxn ang="0">
                  <a:pos x="240" y="112"/>
                </a:cxn>
                <a:cxn ang="0">
                  <a:pos x="0" y="112"/>
                </a:cxn>
              </a:cxnLst>
              <a:rect l="0" t="0" r="r" b="b"/>
              <a:pathLst>
                <a:path w="272" h="128">
                  <a:moveTo>
                    <a:pt x="48" y="112"/>
                  </a:moveTo>
                  <a:cubicBezTo>
                    <a:pt x="60" y="72"/>
                    <a:pt x="72" y="32"/>
                    <a:pt x="96" y="16"/>
                  </a:cubicBezTo>
                  <a:cubicBezTo>
                    <a:pt x="120" y="0"/>
                    <a:pt x="168" y="0"/>
                    <a:pt x="192" y="16"/>
                  </a:cubicBezTo>
                  <a:cubicBezTo>
                    <a:pt x="216" y="32"/>
                    <a:pt x="272" y="96"/>
                    <a:pt x="240" y="112"/>
                  </a:cubicBezTo>
                  <a:cubicBezTo>
                    <a:pt x="208" y="128"/>
                    <a:pt x="104" y="120"/>
                    <a:pt x="0" y="112"/>
                  </a:cubicBezTo>
                </a:path>
              </a:pathLst>
            </a:custGeom>
            <a:solidFill>
              <a:srgbClr val="FFFF00"/>
            </a:solidFill>
            <a:ln w="31750" cap="flat" cmpd="sng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6" name="Line 41"/>
            <p:cNvSpPr>
              <a:spLocks noChangeShapeType="1"/>
            </p:cNvSpPr>
            <p:nvPr/>
          </p:nvSpPr>
          <p:spPr bwMode="auto">
            <a:xfrm>
              <a:off x="6688966" y="2832907"/>
              <a:ext cx="742950" cy="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7" name="Line 42"/>
            <p:cNvSpPr>
              <a:spLocks noChangeShapeType="1"/>
            </p:cNvSpPr>
            <p:nvPr/>
          </p:nvSpPr>
          <p:spPr bwMode="auto">
            <a:xfrm flipH="1">
              <a:off x="7425566" y="2175682"/>
              <a:ext cx="247650" cy="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8" name="Line 43"/>
            <p:cNvSpPr>
              <a:spLocks noChangeShapeType="1"/>
            </p:cNvSpPr>
            <p:nvPr/>
          </p:nvSpPr>
          <p:spPr bwMode="auto">
            <a:xfrm>
              <a:off x="7431916" y="2175682"/>
              <a:ext cx="0" cy="68580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9" name="Rectangle 44"/>
            <p:cNvSpPr>
              <a:spLocks noChangeArrowheads="1"/>
            </p:cNvSpPr>
            <p:nvPr/>
          </p:nvSpPr>
          <p:spPr bwMode="auto">
            <a:xfrm>
              <a:off x="8539991" y="3226607"/>
              <a:ext cx="1073150" cy="28733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 algn="ctr">
                <a:buNone/>
              </a:pPr>
              <a:r>
                <a:rPr lang="zh-CN" altLang="en-US" sz="1585" b="1" dirty="0"/>
                <a:t>门架</a:t>
              </a:r>
              <a:endParaRPr lang="zh-CN" altLang="en-US" sz="1585" b="1" dirty="0"/>
            </a:p>
          </p:txBody>
        </p:sp>
        <p:sp>
          <p:nvSpPr>
            <p:cNvPr id="40" name="Rectangle 45"/>
            <p:cNvSpPr>
              <a:spLocks noChangeArrowheads="1"/>
            </p:cNvSpPr>
            <p:nvPr/>
          </p:nvSpPr>
          <p:spPr bwMode="auto">
            <a:xfrm>
              <a:off x="7962141" y="1912158"/>
              <a:ext cx="3219450" cy="1171575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 algn="ctr">
                <a:buNone/>
              </a:pPr>
              <a:r>
                <a:rPr lang="zh-CN" altLang="en-US" sz="1585" b="1" dirty="0"/>
                <a:t>叉杆高出门架时移动或行驶</a:t>
              </a:r>
              <a:endParaRPr lang="zh-CN" altLang="en-US" sz="1585" b="1" dirty="0"/>
            </a:p>
          </p:txBody>
        </p:sp>
        <p:sp>
          <p:nvSpPr>
            <p:cNvPr id="41" name="Line 46"/>
            <p:cNvSpPr>
              <a:spLocks noChangeShapeType="1"/>
            </p:cNvSpPr>
            <p:nvPr/>
          </p:nvSpPr>
          <p:spPr bwMode="auto">
            <a:xfrm flipH="1">
              <a:off x="7590667" y="3226607"/>
              <a:ext cx="8667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42" name="Line 47"/>
            <p:cNvSpPr>
              <a:spLocks noChangeShapeType="1"/>
            </p:cNvSpPr>
            <p:nvPr/>
          </p:nvSpPr>
          <p:spPr bwMode="auto">
            <a:xfrm flipH="1">
              <a:off x="7673217" y="2175682"/>
              <a:ext cx="4540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grpSp>
          <p:nvGrpSpPr>
            <p:cNvPr id="43" name="Group 48"/>
            <p:cNvGrpSpPr/>
            <p:nvPr/>
          </p:nvGrpSpPr>
          <p:grpSpPr bwMode="auto">
            <a:xfrm>
              <a:off x="7962141" y="1912158"/>
              <a:ext cx="3219450" cy="1171575"/>
              <a:chOff x="960" y="2112"/>
              <a:chExt cx="192" cy="240"/>
            </a:xfrm>
          </p:grpSpPr>
          <p:sp>
            <p:nvSpPr>
              <p:cNvPr id="44" name="Line 49"/>
              <p:cNvSpPr>
                <a:spLocks noChangeShapeType="1"/>
              </p:cNvSpPr>
              <p:nvPr/>
            </p:nvSpPr>
            <p:spPr bwMode="auto">
              <a:xfrm flipH="1">
                <a:off x="960" y="2112"/>
                <a:ext cx="192" cy="24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</a:ln>
              <a:effectLst/>
            </p:spPr>
            <p:txBody>
              <a:bodyPr wrap="none"/>
              <a:lstStyle/>
              <a:p>
                <a:endParaRPr lang="zh-CN" altLang="en-US" sz="1585"/>
              </a:p>
            </p:txBody>
          </p:sp>
          <p:sp>
            <p:nvSpPr>
              <p:cNvPr id="45" name="Line 50"/>
              <p:cNvSpPr>
                <a:spLocks noChangeShapeType="1"/>
              </p:cNvSpPr>
              <p:nvPr/>
            </p:nvSpPr>
            <p:spPr bwMode="auto">
              <a:xfrm>
                <a:off x="960" y="2112"/>
                <a:ext cx="192" cy="24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</a:ln>
              <a:effectLst/>
            </p:spPr>
            <p:txBody>
              <a:bodyPr wrap="none"/>
              <a:lstStyle/>
              <a:p>
                <a:endParaRPr lang="zh-CN" altLang="en-US" sz="1585"/>
              </a:p>
            </p:txBody>
          </p:sp>
        </p:grpSp>
      </p:grpSp>
      <p:sp>
        <p:nvSpPr>
          <p:cNvPr id="60" name="文本框 59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5849195" y="1870941"/>
            <a:ext cx="5421856" cy="3769639"/>
            <a:chOff x="6384031" y="1870941"/>
            <a:chExt cx="5421856" cy="3769639"/>
          </a:xfrm>
        </p:grpSpPr>
        <p:sp>
          <p:nvSpPr>
            <p:cNvPr id="15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1479483" y="1870941"/>
          <a:ext cx="3488225" cy="37696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0" name="Document" r:id="rId1" imgW="1962785" imgH="2121535" progId="Word.Document.8">
                  <p:embed/>
                </p:oleObj>
              </mc:Choice>
              <mc:Fallback>
                <p:oleObj name="Document" r:id="rId1" imgW="1962785" imgH="2121535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9483" y="1870941"/>
                        <a:ext cx="3488225" cy="37696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474358" y="3116696"/>
            <a:ext cx="2907594" cy="96128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叉货前门架适当前倾。</a:t>
            </a:r>
            <a:endParaRPr lang="zh-CN" altLang="en-US" dirty="0"/>
          </a:p>
          <a:p>
            <a:r>
              <a:rPr lang="zh-CN" altLang="en-US" dirty="0"/>
              <a:t>叉货后门架适当后倾。</a:t>
            </a:r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22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23" name="矩形 22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4" descr="9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67" y="1907316"/>
            <a:ext cx="5415155" cy="36870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959769" y="2608567"/>
            <a:ext cx="1309586" cy="417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货物居中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59768" y="3182398"/>
            <a:ext cx="4300249" cy="142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叉货前，根据货物的宽度尽量将两根货叉分开。起升货物前，确保货物居中，并且货叉完全处于货物下面。</a:t>
            </a:r>
            <a:endParaRPr lang="zh-CN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2201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/>
              <a:t>叉车4大系统</a:t>
            </a:r>
            <a:endParaRPr lang="zh-CN" altLang="en-US" dirty="0"/>
          </a:p>
        </p:txBody>
      </p:sp>
      <p:pic>
        <p:nvPicPr>
          <p:cNvPr id="66" name="Picture 6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0" b="96486" l="8302" r="945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16"/>
          <a:stretch>
            <a:fillRect/>
          </a:stretch>
        </p:blipFill>
        <p:spPr bwMode="auto">
          <a:xfrm>
            <a:off x="4020455" y="1521429"/>
            <a:ext cx="4151087" cy="325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任意多边形: 形状 6"/>
          <p:cNvSpPr/>
          <p:nvPr/>
        </p:nvSpPr>
        <p:spPr>
          <a:xfrm>
            <a:off x="2612570" y="2012663"/>
            <a:ext cx="2641600" cy="1016000"/>
          </a:xfrm>
          <a:custGeom>
            <a:avLst/>
            <a:gdLst>
              <a:gd name="connsiteX0" fmla="*/ 2627086 w 2641600"/>
              <a:gd name="connsiteY0" fmla="*/ 1016000 h 1016000"/>
              <a:gd name="connsiteX1" fmla="*/ 2641600 w 2641600"/>
              <a:gd name="connsiteY1" fmla="*/ 914400 h 1016000"/>
              <a:gd name="connsiteX2" fmla="*/ 1190172 w 2641600"/>
              <a:gd name="connsiteY2" fmla="*/ 0 h 1016000"/>
              <a:gd name="connsiteX3" fmla="*/ 0 w 2641600"/>
              <a:gd name="connsiteY3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0" h="1016000">
                <a:moveTo>
                  <a:pt x="2627086" y="1016000"/>
                </a:moveTo>
                <a:lnTo>
                  <a:pt x="2641600" y="914400"/>
                </a:lnTo>
                <a:lnTo>
                  <a:pt x="1190172" y="0"/>
                </a:lnTo>
                <a:lnTo>
                  <a:pt x="0" y="0"/>
                </a:lnTo>
              </a:path>
            </a:pathLst>
          </a:custGeom>
          <a:noFill/>
          <a:ln w="22225">
            <a:solidFill>
              <a:srgbClr val="D0A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12799" y="1649806"/>
            <a:ext cx="1799771" cy="725714"/>
          </a:xfrm>
          <a:prstGeom prst="rect">
            <a:avLst/>
          </a:prstGeom>
          <a:noFill/>
          <a:ln w="22225">
            <a:solidFill>
              <a:srgbClr val="D0A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9"/>
          <p:cNvSpPr/>
          <p:nvPr/>
        </p:nvSpPr>
        <p:spPr>
          <a:xfrm>
            <a:off x="2612571" y="3507634"/>
            <a:ext cx="3236686" cy="1161143"/>
          </a:xfrm>
          <a:custGeom>
            <a:avLst/>
            <a:gdLst>
              <a:gd name="connsiteX0" fmla="*/ 3120571 w 3120571"/>
              <a:gd name="connsiteY0" fmla="*/ 0 h 1161143"/>
              <a:gd name="connsiteX1" fmla="*/ 1132114 w 3120571"/>
              <a:gd name="connsiteY1" fmla="*/ 1161143 h 1161143"/>
              <a:gd name="connsiteX2" fmla="*/ 0 w 3120571"/>
              <a:gd name="connsiteY2" fmla="*/ 1161143 h 116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20571" h="1161143">
                <a:moveTo>
                  <a:pt x="3120571" y="0"/>
                </a:moveTo>
                <a:lnTo>
                  <a:pt x="1132114" y="1161143"/>
                </a:lnTo>
                <a:lnTo>
                  <a:pt x="0" y="1161143"/>
                </a:lnTo>
              </a:path>
            </a:pathLst>
          </a:custGeom>
          <a:noFill/>
          <a:ln w="22225">
            <a:solidFill>
              <a:srgbClr val="D0A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8" name="矩形 67"/>
          <p:cNvSpPr/>
          <p:nvPr/>
        </p:nvSpPr>
        <p:spPr>
          <a:xfrm>
            <a:off x="809172" y="4305920"/>
            <a:ext cx="1799771" cy="725714"/>
          </a:xfrm>
          <a:prstGeom prst="rect">
            <a:avLst/>
          </a:prstGeom>
          <a:noFill/>
          <a:ln w="22225">
            <a:solidFill>
              <a:srgbClr val="D0A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任意多边形: 形状 68"/>
          <p:cNvSpPr/>
          <p:nvPr/>
        </p:nvSpPr>
        <p:spPr>
          <a:xfrm flipH="1">
            <a:off x="6850742" y="2398657"/>
            <a:ext cx="2641600" cy="1016000"/>
          </a:xfrm>
          <a:custGeom>
            <a:avLst/>
            <a:gdLst>
              <a:gd name="connsiteX0" fmla="*/ 2627086 w 2641600"/>
              <a:gd name="connsiteY0" fmla="*/ 1016000 h 1016000"/>
              <a:gd name="connsiteX1" fmla="*/ 2641600 w 2641600"/>
              <a:gd name="connsiteY1" fmla="*/ 914400 h 1016000"/>
              <a:gd name="connsiteX2" fmla="*/ 1190172 w 2641600"/>
              <a:gd name="connsiteY2" fmla="*/ 0 h 1016000"/>
              <a:gd name="connsiteX3" fmla="*/ 0 w 2641600"/>
              <a:gd name="connsiteY3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0" h="1016000">
                <a:moveTo>
                  <a:pt x="2627086" y="1016000"/>
                </a:moveTo>
                <a:lnTo>
                  <a:pt x="2641600" y="914400"/>
                </a:lnTo>
                <a:lnTo>
                  <a:pt x="1190172" y="0"/>
                </a:lnTo>
                <a:lnTo>
                  <a:pt x="0" y="0"/>
                </a:lnTo>
              </a:path>
            </a:pathLst>
          </a:custGeom>
          <a:noFill/>
          <a:ln w="22225">
            <a:solidFill>
              <a:srgbClr val="D0A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矩形 69"/>
          <p:cNvSpPr/>
          <p:nvPr/>
        </p:nvSpPr>
        <p:spPr>
          <a:xfrm>
            <a:off x="9492342" y="2041692"/>
            <a:ext cx="1799771" cy="725714"/>
          </a:xfrm>
          <a:prstGeom prst="rect">
            <a:avLst/>
          </a:prstGeom>
          <a:noFill/>
          <a:ln w="22225">
            <a:solidFill>
              <a:srgbClr val="D0A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任意多边形: 形状 70"/>
          <p:cNvSpPr/>
          <p:nvPr/>
        </p:nvSpPr>
        <p:spPr>
          <a:xfrm flipH="1">
            <a:off x="6850742" y="3942069"/>
            <a:ext cx="2641600" cy="699631"/>
          </a:xfrm>
          <a:custGeom>
            <a:avLst/>
            <a:gdLst>
              <a:gd name="connsiteX0" fmla="*/ 3120571 w 3120571"/>
              <a:gd name="connsiteY0" fmla="*/ 0 h 1161143"/>
              <a:gd name="connsiteX1" fmla="*/ 1132114 w 3120571"/>
              <a:gd name="connsiteY1" fmla="*/ 1161143 h 1161143"/>
              <a:gd name="connsiteX2" fmla="*/ 0 w 3120571"/>
              <a:gd name="connsiteY2" fmla="*/ 1161143 h 116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20571" h="1161143">
                <a:moveTo>
                  <a:pt x="3120571" y="0"/>
                </a:moveTo>
                <a:lnTo>
                  <a:pt x="1132114" y="1161143"/>
                </a:lnTo>
                <a:lnTo>
                  <a:pt x="0" y="1161143"/>
                </a:lnTo>
              </a:path>
            </a:pathLst>
          </a:custGeom>
          <a:noFill/>
          <a:ln w="22225">
            <a:solidFill>
              <a:srgbClr val="D0A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2" name="矩形 71"/>
          <p:cNvSpPr/>
          <p:nvPr/>
        </p:nvSpPr>
        <p:spPr>
          <a:xfrm>
            <a:off x="9492341" y="4277370"/>
            <a:ext cx="1799771" cy="725714"/>
          </a:xfrm>
          <a:prstGeom prst="rect">
            <a:avLst/>
          </a:prstGeom>
          <a:noFill/>
          <a:ln w="22225">
            <a:solidFill>
              <a:srgbClr val="D0A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9838229" y="4441645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/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底盘系统</a:t>
            </a:r>
            <a:endParaRPr lang="en-US" altLang="zh-CN" sz="2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791241" y="2220864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动力系统</a:t>
            </a:r>
            <a:endParaRPr lang="en-US" altLang="zh-CN" sz="2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12689" y="4479718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电气系统</a:t>
            </a:r>
            <a:endParaRPr lang="en-US" altLang="zh-CN" sz="2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112689" y="1828413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工作系统</a:t>
            </a:r>
            <a:endParaRPr lang="en-US" altLang="zh-CN" sz="2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11321" y="2498379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用以叉取和升降货物</a:t>
            </a:r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711321" y="5187290"/>
            <a:ext cx="4108817" cy="4589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提供光电、操纵、显示信号及动力传输</a:t>
            </a:r>
            <a:endParaRPr lang="en-US" altLang="zh-CN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765142" y="2800146"/>
            <a:ext cx="3802744" cy="879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为叉车提供动力，一般装于叉车的后部，兼起平衡配重作用</a:t>
            </a:r>
            <a:endParaRPr lang="zh-CN" altLang="en-US" dirty="0"/>
          </a:p>
        </p:txBody>
      </p:sp>
      <p:sp>
        <p:nvSpPr>
          <p:cNvPr id="22" name="矩形 21"/>
          <p:cNvSpPr/>
          <p:nvPr/>
        </p:nvSpPr>
        <p:spPr>
          <a:xfrm>
            <a:off x="7866743" y="5108732"/>
            <a:ext cx="3687983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接受动力装置的动力，使叉车运动，并保证其正常行走</a:t>
            </a:r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5849195" y="1769263"/>
            <a:ext cx="5421856" cy="3769639"/>
            <a:chOff x="6384031" y="1870941"/>
            <a:chExt cx="5421856" cy="3769639"/>
          </a:xfrm>
        </p:grpSpPr>
        <p:sp>
          <p:nvSpPr>
            <p:cNvPr id="18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862345" y="1769263"/>
            <a:ext cx="3985773" cy="3758238"/>
            <a:chOff x="4525294" y="593361"/>
            <a:chExt cx="5100935" cy="4806651"/>
          </a:xfrm>
        </p:grpSpPr>
        <p:graphicFrame>
          <p:nvGraphicFramePr>
            <p:cNvPr id="2" name="Object 5"/>
            <p:cNvGraphicFramePr>
              <a:graphicFrameLocks noChangeAspect="1"/>
            </p:cNvGraphicFramePr>
            <p:nvPr/>
          </p:nvGraphicFramePr>
          <p:xfrm>
            <a:off x="4525294" y="593361"/>
            <a:ext cx="5100935" cy="48066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0" name="Document" r:id="rId1" imgW="1816735" imgH="1292225" progId="Word.Document.8">
                    <p:embed/>
                  </p:oleObj>
                </mc:Choice>
                <mc:Fallback>
                  <p:oleObj name="Document" r:id="rId1" imgW="1816735" imgH="1292225" progId="Word.Document.8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5294" y="593361"/>
                          <a:ext cx="5100935" cy="4806651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" name="Text Box 7"/>
            <p:cNvSpPr txBox="1">
              <a:spLocks noChangeArrowheads="1"/>
            </p:cNvSpPr>
            <p:nvPr/>
          </p:nvSpPr>
          <p:spPr bwMode="auto">
            <a:xfrm>
              <a:off x="7525354" y="4668790"/>
              <a:ext cx="1238250" cy="50418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None/>
              </a:pPr>
              <a:r>
                <a:rPr kumimoji="1" lang="zh-CN" altLang="en-US" sz="1765" b="1" dirty="0">
                  <a:solidFill>
                    <a:srgbClr val="002060"/>
                  </a:solidFill>
                </a:rPr>
                <a:t>货叉壁</a:t>
              </a:r>
              <a:endParaRPr kumimoji="1" lang="zh-CN" altLang="en-US" sz="1765" b="1" dirty="0">
                <a:solidFill>
                  <a:srgbClr val="002060"/>
                </a:solidFill>
              </a:endParaRPr>
            </a:p>
          </p:txBody>
        </p:sp>
        <p:sp>
          <p:nvSpPr>
            <p:cNvPr id="4" name="Line 6"/>
            <p:cNvSpPr>
              <a:spLocks noChangeShapeType="1"/>
            </p:cNvSpPr>
            <p:nvPr/>
          </p:nvSpPr>
          <p:spPr bwMode="auto">
            <a:xfrm flipH="1">
              <a:off x="8232828" y="3804976"/>
              <a:ext cx="247650" cy="761999"/>
            </a:xfrm>
            <a:prstGeom prst="line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  <p:txBody>
            <a:bodyPr/>
            <a:lstStyle/>
            <a:p>
              <a:endParaRPr lang="zh-CN" altLang="en-US" sz="1585"/>
            </a:p>
          </p:txBody>
        </p:sp>
      </p:grp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50637" y="2702767"/>
            <a:ext cx="3896673" cy="188461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货物紧靠货叉壁</a:t>
            </a:r>
            <a:endParaRPr lang="zh-CN" altLang="en-US" dirty="0"/>
          </a:p>
          <a:p>
            <a:r>
              <a:rPr lang="zh-CN" altLang="en-US" dirty="0"/>
              <a:t>根据货物外形尺寸和重心均匀分布在货叉之间</a:t>
            </a:r>
            <a:endParaRPr lang="zh-CN" altLang="en-US" dirty="0"/>
          </a:p>
          <a:p>
            <a:r>
              <a:rPr lang="zh-CN" altLang="en-US" dirty="0"/>
              <a:t>货叉尽量居门架中心</a:t>
            </a:r>
            <a:endParaRPr lang="zh-CN" altLang="en-US" dirty="0"/>
          </a:p>
        </p:txBody>
      </p:sp>
      <p:sp>
        <p:nvSpPr>
          <p:cNvPr id="22" name="文本框 21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8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图片 2" descr="12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90" y="1870941"/>
            <a:ext cx="5348377" cy="37046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57708" y="3149610"/>
            <a:ext cx="4402310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不得运载不稳定的或松散的货物，当运载长、高、宽的货物时，应特别小心，避免货物丢失、碰撞到旁边的人或使叉车倾翻。</a:t>
            </a:r>
            <a:endParaRPr lang="zh-CN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57708" y="2573526"/>
            <a:ext cx="1269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固定货物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5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15565" y="1892981"/>
            <a:ext cx="5134069" cy="348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6940897" y="3477672"/>
            <a:ext cx="30237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不要用手扶持货物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5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93785" y="2257017"/>
            <a:ext cx="5080243" cy="279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6940897" y="3477672"/>
            <a:ext cx="37296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不要在门架和护顶架之间工作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8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图片 2" descr="16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44" y="1897532"/>
            <a:ext cx="5448454" cy="3669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42621" y="3143105"/>
            <a:ext cx="4417397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缓慢并平稳地操作倾斜系统。除了在叉货或卸货外，当提升或下降货物时，绝对不允许前倾。叉起货物后，则需要将门架后倾使货物稳定。</a:t>
            </a:r>
            <a:endParaRPr lang="zh-CN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43145" y="2569273"/>
            <a:ext cx="13010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最小倾斜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6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  <p:pic>
        <p:nvPicPr>
          <p:cNvPr id="10" name="图片 2" descr="17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71" y="1893800"/>
            <a:ext cx="5413320" cy="3706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40410" y="2957746"/>
            <a:ext cx="4419607" cy="2346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叉车在斜坡上行驶应特别小心。不得横穿斜坡或在斜坡上转弯。当叉车带载运行，货物必须位于坡上的位置。当叉车空载运行时，货叉可位于坡下位置。</a:t>
            </a:r>
            <a:endParaRPr lang="zh-CN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56203" y="2439884"/>
            <a:ext cx="28768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斜坡上行驶的注意事项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6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4" descr="22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90" y="1918759"/>
            <a:ext cx="5387915" cy="3661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95149" y="3149608"/>
            <a:ext cx="4364869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如果运载的货物庞大，障碍前方的视线，就必须后退行驶。当需要上坡时，应将叉车朝前进的方向行驶，并由其他人员协助引导。</a:t>
            </a:r>
            <a:endParaRPr lang="zh-CN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95149" y="2514632"/>
            <a:ext cx="34196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运载庞大货物并在坡道行驶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 bwMode="auto">
          <a:xfrm>
            <a:off x="2149084" y="5079936"/>
            <a:ext cx="3092679" cy="634976"/>
          </a:xfrm>
          <a:prstGeom prst="rect">
            <a:avLst/>
          </a:prstGeom>
          <a:solidFill>
            <a:srgbClr val="394454"/>
          </a:solidFill>
          <a:ln w="9525" algn="ctr">
            <a:noFill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585"/>
          </a:p>
        </p:txBody>
      </p:sp>
      <p:sp>
        <p:nvSpPr>
          <p:cNvPr id="12" name="矩形 11"/>
          <p:cNvSpPr/>
          <p:nvPr>
            <p:custDataLst>
              <p:tags r:id="rId2"/>
            </p:custDataLst>
          </p:nvPr>
        </p:nvSpPr>
        <p:spPr bwMode="auto">
          <a:xfrm>
            <a:off x="7243332" y="5079936"/>
            <a:ext cx="3092679" cy="634976"/>
          </a:xfrm>
          <a:prstGeom prst="rect">
            <a:avLst/>
          </a:prstGeom>
          <a:solidFill>
            <a:srgbClr val="394454"/>
          </a:solidFill>
          <a:ln w="9525" algn="ctr">
            <a:noFill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585"/>
          </a:p>
        </p:txBody>
      </p:sp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1596" y="1612327"/>
            <a:ext cx="3947655" cy="3015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9501" y="1308688"/>
            <a:ext cx="4762383" cy="3158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8142832" y="5221014"/>
            <a:ext cx="1314784" cy="3638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sz="17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有负载行驶</a:t>
            </a:r>
            <a:endParaRPr lang="zh-CN" altLang="en-US" sz="1765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048584" y="5221014"/>
            <a:ext cx="1314784" cy="3638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sz="17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无负载行驶</a:t>
            </a:r>
            <a:endParaRPr lang="zh-CN" altLang="en-US" sz="1765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56801" y="207743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zh-CN" altLang="en-US" dirty="0"/>
              <a:t>叉车上下坡安全要求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5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3" name="Object 1024"/>
          <p:cNvGraphicFramePr>
            <a:graphicFrameLocks noChangeAspect="1"/>
          </p:cNvGraphicFramePr>
          <p:nvPr/>
        </p:nvGraphicFramePr>
        <p:xfrm>
          <a:off x="273278" y="1870941"/>
          <a:ext cx="5869425" cy="37696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0" name="Document" r:id="rId1" imgW="5931535" imgH="2220595" progId="Word.Document.8">
                  <p:embed/>
                </p:oleObj>
              </mc:Choice>
              <mc:Fallback>
                <p:oleObj name="Document" r:id="rId1" imgW="5931535" imgH="2220595" progId="Word.Document.8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278" y="1870941"/>
                        <a:ext cx="5869425" cy="37696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65052" y="2832907"/>
            <a:ext cx="4394966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2260" indent="-302260" algn="just" defTabSz="897255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20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叉车上下坡应挂慢挡，并不时踩脚刹车，慢速行驶</a:t>
            </a:r>
            <a:endParaRPr lang="zh-CN" altLang="en-US" sz="20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02260" indent="-302260" algn="just" defTabSz="897255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20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上坡时不得猛然加速冲坡</a:t>
            </a:r>
            <a:endParaRPr lang="zh-CN" altLang="en-US" sz="20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02260" indent="-302260" algn="just" defTabSz="897255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20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下坡不得任车自由滑下</a:t>
            </a:r>
            <a:endParaRPr lang="zh-CN" altLang="en-US" sz="20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5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  <p:pic>
        <p:nvPicPr>
          <p:cNvPr id="10" name="图片 2" descr="21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22" y="1915766"/>
            <a:ext cx="5461678" cy="3660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53403" y="2476537"/>
            <a:ext cx="34196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None/>
            </a:pPr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转弯应注意叉车尾部的摆动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53403" y="3171681"/>
            <a:ext cx="4406615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897255">
              <a:lnSpc>
                <a:spcPct val="150000"/>
              </a:lnSpc>
            </a:pPr>
            <a:r>
              <a:rPr lang="zh-CN" altLang="zh-CN" sz="20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在窄小的通道或场所拐弯时，应注意叉车尾部的摆动，叉车是利用后轮进行转向的，在转弯时可能产生很大的摆动。</a:t>
            </a:r>
            <a:endParaRPr lang="zh-CN" altLang="zh-CN" sz="20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叉车结构</a:t>
            </a:r>
            <a:endParaRPr lang="zh-CN" altLang="en-US" dirty="0"/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515254" y="1003519"/>
            <a:ext cx="9161492" cy="528116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组合 71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73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74" name="矩形 73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5" name="矩形 74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6" name="矩形 75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813077" y="2106734"/>
            <a:ext cx="4560334" cy="326961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302260" indent="-302260" algn="just" defTabSz="897255">
              <a:lnSpc>
                <a:spcPct val="150000"/>
              </a:lnSpc>
              <a:buFont typeface="Wingdings" panose="05000000000000000000" pitchFamily="2" charset="2"/>
              <a:buChar char="Ø"/>
              <a:defRPr sz="2000" ker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集装箱到达指定车位后关闭发动机、拉紧手刹车、填好    轮刹（</a:t>
            </a:r>
            <a:r>
              <a:rPr lang="en-US" altLang="zh-CN" dirty="0"/>
              <a:t>4-6</a:t>
            </a:r>
            <a:r>
              <a:rPr lang="zh-CN" altLang="en-US" dirty="0"/>
              <a:t>个）、使用托顶（</a:t>
            </a:r>
            <a:r>
              <a:rPr lang="en-US" altLang="zh-CN" dirty="0"/>
              <a:t>2</a:t>
            </a:r>
            <a:r>
              <a:rPr lang="zh-CN" altLang="en-US" dirty="0"/>
              <a:t>个），司机离开驾驶室并把点火钥匙交给操作者；</a:t>
            </a:r>
            <a:endParaRPr lang="zh-CN" altLang="en-US" dirty="0"/>
          </a:p>
          <a:p>
            <a:r>
              <a:rPr lang="zh-CN" altLang="en-US" dirty="0"/>
              <a:t>集装箱与平台之间的距离应小于</a:t>
            </a:r>
            <a:r>
              <a:rPr lang="en-US" altLang="zh-CN" dirty="0"/>
              <a:t>0.2m</a:t>
            </a:r>
            <a:endParaRPr lang="en-US" altLang="zh-CN" dirty="0"/>
          </a:p>
          <a:p>
            <a:r>
              <a:rPr lang="zh-CN" altLang="en-US" dirty="0"/>
              <a:t>装箱时并列装货应先铲左边后铲右边</a:t>
            </a:r>
            <a:endParaRPr lang="zh-CN" alt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818589" y="1774374"/>
            <a:ext cx="5016307" cy="3750262"/>
            <a:chOff x="330200" y="1752600"/>
            <a:chExt cx="5695950" cy="4343400"/>
          </a:xfrm>
        </p:grpSpPr>
        <p:sp>
          <p:nvSpPr>
            <p:cNvPr id="5" name="Line 9"/>
            <p:cNvSpPr>
              <a:spLocks noChangeShapeType="1"/>
            </p:cNvSpPr>
            <p:nvPr/>
          </p:nvSpPr>
          <p:spPr bwMode="auto">
            <a:xfrm>
              <a:off x="330200" y="4343400"/>
              <a:ext cx="18161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6" name="Line 23"/>
            <p:cNvSpPr>
              <a:spLocks noChangeShapeType="1"/>
            </p:cNvSpPr>
            <p:nvPr/>
          </p:nvSpPr>
          <p:spPr bwMode="auto">
            <a:xfrm flipH="1">
              <a:off x="1403350" y="47244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7" name="Line 24"/>
            <p:cNvSpPr>
              <a:spLocks noChangeShapeType="1"/>
            </p:cNvSpPr>
            <p:nvPr/>
          </p:nvSpPr>
          <p:spPr bwMode="auto">
            <a:xfrm flipH="1">
              <a:off x="1816100" y="47244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8" name="Line 25"/>
            <p:cNvSpPr>
              <a:spLocks noChangeShapeType="1"/>
            </p:cNvSpPr>
            <p:nvPr/>
          </p:nvSpPr>
          <p:spPr bwMode="auto">
            <a:xfrm flipH="1">
              <a:off x="2228850" y="47244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9" name="Line 26"/>
            <p:cNvSpPr>
              <a:spLocks noChangeShapeType="1"/>
            </p:cNvSpPr>
            <p:nvPr/>
          </p:nvSpPr>
          <p:spPr bwMode="auto">
            <a:xfrm flipH="1">
              <a:off x="2559050" y="47244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0" name="Line 27"/>
            <p:cNvSpPr>
              <a:spLocks noChangeShapeType="1"/>
            </p:cNvSpPr>
            <p:nvPr/>
          </p:nvSpPr>
          <p:spPr bwMode="auto">
            <a:xfrm flipH="1">
              <a:off x="2889250" y="47244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1" name="Line 28"/>
            <p:cNvSpPr>
              <a:spLocks noChangeShapeType="1"/>
            </p:cNvSpPr>
            <p:nvPr/>
          </p:nvSpPr>
          <p:spPr bwMode="auto">
            <a:xfrm flipH="1">
              <a:off x="3302000" y="47244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2" name="Line 29"/>
            <p:cNvSpPr>
              <a:spLocks noChangeShapeType="1"/>
            </p:cNvSpPr>
            <p:nvPr/>
          </p:nvSpPr>
          <p:spPr bwMode="auto">
            <a:xfrm flipH="1">
              <a:off x="3714750" y="47244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3" name="Line 30"/>
            <p:cNvSpPr>
              <a:spLocks noChangeShapeType="1"/>
            </p:cNvSpPr>
            <p:nvPr/>
          </p:nvSpPr>
          <p:spPr bwMode="auto">
            <a:xfrm flipH="1">
              <a:off x="4044950" y="47244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4" name="Line 31"/>
            <p:cNvSpPr>
              <a:spLocks noChangeShapeType="1"/>
            </p:cNvSpPr>
            <p:nvPr/>
          </p:nvSpPr>
          <p:spPr bwMode="auto">
            <a:xfrm flipH="1">
              <a:off x="4457700" y="47244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5" name="Line 32"/>
            <p:cNvSpPr>
              <a:spLocks noChangeShapeType="1"/>
            </p:cNvSpPr>
            <p:nvPr/>
          </p:nvSpPr>
          <p:spPr bwMode="auto">
            <a:xfrm flipH="1">
              <a:off x="4870450" y="47244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6" name="Line 33"/>
            <p:cNvSpPr>
              <a:spLocks noChangeShapeType="1"/>
            </p:cNvSpPr>
            <p:nvPr/>
          </p:nvSpPr>
          <p:spPr bwMode="auto">
            <a:xfrm flipH="1">
              <a:off x="1073150" y="47244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7" name="Line 34"/>
            <p:cNvSpPr>
              <a:spLocks noChangeShapeType="1"/>
            </p:cNvSpPr>
            <p:nvPr/>
          </p:nvSpPr>
          <p:spPr bwMode="auto">
            <a:xfrm flipH="1">
              <a:off x="742950" y="47244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8" name="Line 35"/>
            <p:cNvSpPr>
              <a:spLocks noChangeShapeType="1"/>
            </p:cNvSpPr>
            <p:nvPr/>
          </p:nvSpPr>
          <p:spPr bwMode="auto">
            <a:xfrm flipH="1">
              <a:off x="412750" y="47244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9" name="Line 6"/>
            <p:cNvSpPr>
              <a:spLocks noChangeShapeType="1"/>
            </p:cNvSpPr>
            <p:nvPr/>
          </p:nvSpPr>
          <p:spPr bwMode="auto">
            <a:xfrm rot="-10846429" flipH="1" flipV="1">
              <a:off x="847725" y="3875088"/>
              <a:ext cx="171450" cy="21113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0" name="Oval 7"/>
            <p:cNvSpPr>
              <a:spLocks noChangeArrowheads="1"/>
            </p:cNvSpPr>
            <p:nvPr/>
          </p:nvSpPr>
          <p:spPr bwMode="auto">
            <a:xfrm rot="10753571" flipV="1">
              <a:off x="785813" y="3716338"/>
              <a:ext cx="85725" cy="185737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585"/>
            </a:p>
          </p:txBody>
        </p:sp>
        <p:sp>
          <p:nvSpPr>
            <p:cNvPr id="21" name="Oval 8"/>
            <p:cNvSpPr>
              <a:spLocks noChangeArrowheads="1"/>
            </p:cNvSpPr>
            <p:nvPr/>
          </p:nvSpPr>
          <p:spPr bwMode="auto">
            <a:xfrm rot="10753571" flipV="1">
              <a:off x="784225" y="3613150"/>
              <a:ext cx="85725" cy="8572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585"/>
            </a:p>
          </p:txBody>
        </p:sp>
        <p:sp>
          <p:nvSpPr>
            <p:cNvPr id="22" name="Line 10"/>
            <p:cNvSpPr>
              <a:spLocks noChangeShapeType="1"/>
            </p:cNvSpPr>
            <p:nvPr/>
          </p:nvSpPr>
          <p:spPr bwMode="auto">
            <a:xfrm rot="10753571" flipV="1">
              <a:off x="1306513" y="3503613"/>
              <a:ext cx="14287" cy="735012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3" name="Freeform 11"/>
            <p:cNvSpPr/>
            <p:nvPr/>
          </p:nvSpPr>
          <p:spPr bwMode="auto">
            <a:xfrm rot="10753571" flipV="1">
              <a:off x="412750" y="3810000"/>
              <a:ext cx="812800" cy="436563"/>
            </a:xfrm>
            <a:custGeom>
              <a:avLst/>
              <a:gdLst/>
              <a:ahLst/>
              <a:cxnLst>
                <a:cxn ang="0">
                  <a:pos x="0" y="768"/>
                </a:cxn>
                <a:cxn ang="0">
                  <a:pos x="144" y="0"/>
                </a:cxn>
                <a:cxn ang="0">
                  <a:pos x="288" y="0"/>
                </a:cxn>
                <a:cxn ang="0">
                  <a:pos x="288" y="432"/>
                </a:cxn>
                <a:cxn ang="0">
                  <a:pos x="720" y="432"/>
                </a:cxn>
                <a:cxn ang="0">
                  <a:pos x="720" y="192"/>
                </a:cxn>
                <a:cxn ang="0">
                  <a:pos x="1488" y="192"/>
                </a:cxn>
                <a:cxn ang="0">
                  <a:pos x="1488" y="768"/>
                </a:cxn>
                <a:cxn ang="0">
                  <a:pos x="1392" y="768"/>
                </a:cxn>
              </a:cxnLst>
              <a:rect l="0" t="0" r="r" b="b"/>
              <a:pathLst>
                <a:path w="1488" h="768">
                  <a:moveTo>
                    <a:pt x="0" y="768"/>
                  </a:moveTo>
                  <a:lnTo>
                    <a:pt x="144" y="0"/>
                  </a:lnTo>
                  <a:lnTo>
                    <a:pt x="288" y="0"/>
                  </a:lnTo>
                  <a:lnTo>
                    <a:pt x="288" y="432"/>
                  </a:lnTo>
                  <a:lnTo>
                    <a:pt x="720" y="432"/>
                  </a:lnTo>
                  <a:lnTo>
                    <a:pt x="720" y="192"/>
                  </a:lnTo>
                  <a:lnTo>
                    <a:pt x="1488" y="192"/>
                  </a:lnTo>
                  <a:lnTo>
                    <a:pt x="1488" y="768"/>
                  </a:lnTo>
                  <a:lnTo>
                    <a:pt x="1392" y="768"/>
                  </a:lnTo>
                </a:path>
              </a:pathLst>
            </a:cu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4" name="Line 12"/>
            <p:cNvSpPr>
              <a:spLocks noChangeShapeType="1"/>
            </p:cNvSpPr>
            <p:nvPr/>
          </p:nvSpPr>
          <p:spPr bwMode="auto">
            <a:xfrm rot="10753571" flipV="1">
              <a:off x="908050" y="3733800"/>
              <a:ext cx="87313" cy="1317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5" name="Line 13"/>
            <p:cNvSpPr>
              <a:spLocks noChangeShapeType="1"/>
            </p:cNvSpPr>
            <p:nvPr/>
          </p:nvSpPr>
          <p:spPr bwMode="auto">
            <a:xfrm rot="10753571" flipV="1">
              <a:off x="706438" y="4248150"/>
              <a:ext cx="2301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6" name="Line 14"/>
            <p:cNvSpPr>
              <a:spLocks noChangeShapeType="1"/>
            </p:cNvSpPr>
            <p:nvPr/>
          </p:nvSpPr>
          <p:spPr bwMode="auto">
            <a:xfrm rot="-10846429" flipH="1" flipV="1">
              <a:off x="1311275" y="4083050"/>
              <a:ext cx="85725" cy="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7" name="Line 15"/>
            <p:cNvSpPr>
              <a:spLocks noChangeShapeType="1"/>
            </p:cNvSpPr>
            <p:nvPr/>
          </p:nvSpPr>
          <p:spPr bwMode="auto">
            <a:xfrm rot="10753571" flipV="1">
              <a:off x="1398588" y="4054475"/>
              <a:ext cx="0" cy="239713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8" name="Line 16"/>
            <p:cNvSpPr>
              <a:spLocks noChangeShapeType="1"/>
            </p:cNvSpPr>
            <p:nvPr/>
          </p:nvSpPr>
          <p:spPr bwMode="auto">
            <a:xfrm rot="10753571" flipV="1">
              <a:off x="1397000" y="4267200"/>
              <a:ext cx="258763" cy="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grpSp>
          <p:nvGrpSpPr>
            <p:cNvPr id="29" name="Group 17"/>
            <p:cNvGrpSpPr/>
            <p:nvPr/>
          </p:nvGrpSpPr>
          <p:grpSpPr bwMode="auto">
            <a:xfrm rot="10753571" flipV="1">
              <a:off x="935038" y="4113213"/>
              <a:ext cx="260350" cy="238125"/>
              <a:chOff x="1056" y="2688"/>
              <a:chExt cx="432" cy="432"/>
            </a:xfrm>
          </p:grpSpPr>
          <p:sp>
            <p:nvSpPr>
              <p:cNvPr id="62" name="Oval 18"/>
              <p:cNvSpPr>
                <a:spLocks noChangeArrowheads="1"/>
              </p:cNvSpPr>
              <p:nvPr/>
            </p:nvSpPr>
            <p:spPr bwMode="auto">
              <a:xfrm>
                <a:off x="1056" y="2688"/>
                <a:ext cx="432" cy="432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  <p:sp>
            <p:nvSpPr>
              <p:cNvPr id="63" name="Oval 19"/>
              <p:cNvSpPr>
                <a:spLocks noChangeArrowheads="1"/>
              </p:cNvSpPr>
              <p:nvPr/>
            </p:nvSpPr>
            <p:spPr bwMode="auto">
              <a:xfrm>
                <a:off x="1200" y="2832"/>
                <a:ext cx="144" cy="14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</p:grpSp>
        <p:grpSp>
          <p:nvGrpSpPr>
            <p:cNvPr id="30" name="Group 20"/>
            <p:cNvGrpSpPr/>
            <p:nvPr/>
          </p:nvGrpSpPr>
          <p:grpSpPr bwMode="auto">
            <a:xfrm rot="10753571" flipV="1">
              <a:off x="476250" y="4119563"/>
              <a:ext cx="258763" cy="238125"/>
              <a:chOff x="1056" y="2688"/>
              <a:chExt cx="432" cy="432"/>
            </a:xfrm>
          </p:grpSpPr>
          <p:sp>
            <p:nvSpPr>
              <p:cNvPr id="60" name="Oval 21"/>
              <p:cNvSpPr>
                <a:spLocks noChangeArrowheads="1"/>
              </p:cNvSpPr>
              <p:nvPr/>
            </p:nvSpPr>
            <p:spPr bwMode="auto">
              <a:xfrm>
                <a:off x="1056" y="2688"/>
                <a:ext cx="432" cy="432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  <p:sp>
            <p:nvSpPr>
              <p:cNvPr id="61" name="Oval 22"/>
              <p:cNvSpPr>
                <a:spLocks noChangeArrowheads="1"/>
              </p:cNvSpPr>
              <p:nvPr/>
            </p:nvSpPr>
            <p:spPr bwMode="auto">
              <a:xfrm>
                <a:off x="1200" y="2832"/>
                <a:ext cx="144" cy="14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</p:grpSp>
        <p:sp>
          <p:nvSpPr>
            <p:cNvPr id="31" name="Line 42"/>
            <p:cNvSpPr>
              <a:spLocks noChangeShapeType="1"/>
            </p:cNvSpPr>
            <p:nvPr/>
          </p:nvSpPr>
          <p:spPr bwMode="auto">
            <a:xfrm rot="-10846429">
              <a:off x="825500" y="3733800"/>
              <a:ext cx="165100" cy="7620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2" name="Line 43"/>
            <p:cNvSpPr>
              <a:spLocks noChangeShapeType="1"/>
            </p:cNvSpPr>
            <p:nvPr/>
          </p:nvSpPr>
          <p:spPr bwMode="auto">
            <a:xfrm rot="-10846429" flipH="1" flipV="1">
              <a:off x="989013" y="3810000"/>
              <a:ext cx="82550" cy="76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grpSp>
          <p:nvGrpSpPr>
            <p:cNvPr id="33" name="Group 46"/>
            <p:cNvGrpSpPr/>
            <p:nvPr/>
          </p:nvGrpSpPr>
          <p:grpSpPr bwMode="auto">
            <a:xfrm rot="10753571" flipV="1">
              <a:off x="3962400" y="4343400"/>
              <a:ext cx="423863" cy="381000"/>
              <a:chOff x="1056" y="2688"/>
              <a:chExt cx="432" cy="432"/>
            </a:xfrm>
          </p:grpSpPr>
          <p:sp>
            <p:nvSpPr>
              <p:cNvPr id="58" name="Oval 47"/>
              <p:cNvSpPr>
                <a:spLocks noChangeArrowheads="1"/>
              </p:cNvSpPr>
              <p:nvPr/>
            </p:nvSpPr>
            <p:spPr bwMode="auto">
              <a:xfrm>
                <a:off x="1056" y="2688"/>
                <a:ext cx="432" cy="432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  <p:sp>
            <p:nvSpPr>
              <p:cNvPr id="59" name="Oval 48"/>
              <p:cNvSpPr>
                <a:spLocks noChangeArrowheads="1"/>
              </p:cNvSpPr>
              <p:nvPr/>
            </p:nvSpPr>
            <p:spPr bwMode="auto">
              <a:xfrm>
                <a:off x="1200" y="2832"/>
                <a:ext cx="144" cy="14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</p:grpSp>
        <p:grpSp>
          <p:nvGrpSpPr>
            <p:cNvPr id="34" name="Group 49"/>
            <p:cNvGrpSpPr/>
            <p:nvPr/>
          </p:nvGrpSpPr>
          <p:grpSpPr bwMode="auto">
            <a:xfrm rot="10753571" flipV="1">
              <a:off x="2476500" y="4343400"/>
              <a:ext cx="412750" cy="381000"/>
              <a:chOff x="1056" y="2688"/>
              <a:chExt cx="432" cy="432"/>
            </a:xfrm>
          </p:grpSpPr>
          <p:sp>
            <p:nvSpPr>
              <p:cNvPr id="56" name="Oval 50"/>
              <p:cNvSpPr>
                <a:spLocks noChangeArrowheads="1"/>
              </p:cNvSpPr>
              <p:nvPr/>
            </p:nvSpPr>
            <p:spPr bwMode="auto">
              <a:xfrm>
                <a:off x="1056" y="2688"/>
                <a:ext cx="432" cy="432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  <p:sp>
            <p:nvSpPr>
              <p:cNvPr id="57" name="Oval 51"/>
              <p:cNvSpPr>
                <a:spLocks noChangeArrowheads="1"/>
              </p:cNvSpPr>
              <p:nvPr/>
            </p:nvSpPr>
            <p:spPr bwMode="auto">
              <a:xfrm>
                <a:off x="1200" y="2832"/>
                <a:ext cx="144" cy="14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</p:grpSp>
        <p:grpSp>
          <p:nvGrpSpPr>
            <p:cNvPr id="35" name="Group 52"/>
            <p:cNvGrpSpPr/>
            <p:nvPr/>
          </p:nvGrpSpPr>
          <p:grpSpPr bwMode="auto">
            <a:xfrm rot="10753571" flipV="1">
              <a:off x="5035550" y="4343400"/>
              <a:ext cx="412750" cy="382588"/>
              <a:chOff x="1056" y="2688"/>
              <a:chExt cx="432" cy="432"/>
            </a:xfrm>
          </p:grpSpPr>
          <p:sp>
            <p:nvSpPr>
              <p:cNvPr id="54" name="Oval 53"/>
              <p:cNvSpPr>
                <a:spLocks noChangeArrowheads="1"/>
              </p:cNvSpPr>
              <p:nvPr/>
            </p:nvSpPr>
            <p:spPr bwMode="auto">
              <a:xfrm>
                <a:off x="1056" y="2688"/>
                <a:ext cx="432" cy="432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  <p:sp>
            <p:nvSpPr>
              <p:cNvPr id="55" name="Oval 54"/>
              <p:cNvSpPr>
                <a:spLocks noChangeArrowheads="1"/>
              </p:cNvSpPr>
              <p:nvPr/>
            </p:nvSpPr>
            <p:spPr bwMode="auto">
              <a:xfrm>
                <a:off x="1200" y="2832"/>
                <a:ext cx="144" cy="14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</p:grpSp>
        <p:sp>
          <p:nvSpPr>
            <p:cNvPr id="36" name="Rectangle 55"/>
            <p:cNvSpPr>
              <a:spLocks noChangeArrowheads="1"/>
            </p:cNvSpPr>
            <p:nvPr/>
          </p:nvSpPr>
          <p:spPr bwMode="auto">
            <a:xfrm>
              <a:off x="2311400" y="3429000"/>
              <a:ext cx="2228850" cy="9144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1585"/>
            </a:p>
          </p:txBody>
        </p:sp>
        <p:sp>
          <p:nvSpPr>
            <p:cNvPr id="37" name="Freeform 56"/>
            <p:cNvSpPr/>
            <p:nvPr/>
          </p:nvSpPr>
          <p:spPr bwMode="auto">
            <a:xfrm>
              <a:off x="4787900" y="3886200"/>
              <a:ext cx="825500" cy="457200"/>
            </a:xfrm>
            <a:custGeom>
              <a:avLst/>
              <a:gdLst/>
              <a:ahLst/>
              <a:cxnLst>
                <a:cxn ang="0">
                  <a:pos x="0" y="240"/>
                </a:cxn>
                <a:cxn ang="0">
                  <a:pos x="0" y="0"/>
                </a:cxn>
                <a:cxn ang="0">
                  <a:pos x="192" y="0"/>
                </a:cxn>
                <a:cxn ang="0">
                  <a:pos x="192" y="96"/>
                </a:cxn>
                <a:cxn ang="0">
                  <a:pos x="480" y="96"/>
                </a:cxn>
                <a:cxn ang="0">
                  <a:pos x="480" y="240"/>
                </a:cxn>
              </a:cxnLst>
              <a:rect l="0" t="0" r="r" b="b"/>
              <a:pathLst>
                <a:path w="480" h="240">
                  <a:moveTo>
                    <a:pt x="0" y="240"/>
                  </a:moveTo>
                  <a:lnTo>
                    <a:pt x="0" y="0"/>
                  </a:lnTo>
                  <a:lnTo>
                    <a:pt x="192" y="0"/>
                  </a:lnTo>
                  <a:lnTo>
                    <a:pt x="192" y="96"/>
                  </a:lnTo>
                  <a:lnTo>
                    <a:pt x="480" y="96"/>
                  </a:lnTo>
                  <a:lnTo>
                    <a:pt x="480" y="240"/>
                  </a:lnTo>
                </a:path>
              </a:pathLst>
            </a:custGeom>
            <a:solidFill>
              <a:srgbClr val="99CCFF"/>
            </a:solidFill>
            <a:ln w="952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8" name="Line 57"/>
            <p:cNvSpPr>
              <a:spLocks noChangeShapeType="1"/>
            </p:cNvSpPr>
            <p:nvPr/>
          </p:nvSpPr>
          <p:spPr bwMode="auto">
            <a:xfrm>
              <a:off x="2146300" y="4343400"/>
              <a:ext cx="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9" name="Line 58"/>
            <p:cNvSpPr>
              <a:spLocks noChangeShapeType="1"/>
            </p:cNvSpPr>
            <p:nvPr/>
          </p:nvSpPr>
          <p:spPr bwMode="auto">
            <a:xfrm>
              <a:off x="330200" y="4724400"/>
              <a:ext cx="56959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40" name="Line 59"/>
            <p:cNvSpPr>
              <a:spLocks noChangeShapeType="1"/>
            </p:cNvSpPr>
            <p:nvPr/>
          </p:nvSpPr>
          <p:spPr bwMode="auto">
            <a:xfrm>
              <a:off x="4540250" y="4343400"/>
              <a:ext cx="1073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41" name="Line 60"/>
            <p:cNvSpPr>
              <a:spLocks noChangeShapeType="1"/>
            </p:cNvSpPr>
            <p:nvPr/>
          </p:nvSpPr>
          <p:spPr bwMode="auto">
            <a:xfrm flipV="1">
              <a:off x="1733550" y="4191000"/>
              <a:ext cx="3302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42" name="Line 61"/>
            <p:cNvSpPr>
              <a:spLocks noChangeShapeType="1"/>
            </p:cNvSpPr>
            <p:nvPr/>
          </p:nvSpPr>
          <p:spPr bwMode="auto">
            <a:xfrm>
              <a:off x="2063750" y="4191000"/>
              <a:ext cx="1651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43" name="Line 62"/>
            <p:cNvSpPr>
              <a:spLocks noChangeShapeType="1"/>
            </p:cNvSpPr>
            <p:nvPr/>
          </p:nvSpPr>
          <p:spPr bwMode="auto">
            <a:xfrm flipH="1">
              <a:off x="5200650" y="47244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44" name="Line 63"/>
            <p:cNvSpPr>
              <a:spLocks noChangeShapeType="1"/>
            </p:cNvSpPr>
            <p:nvPr/>
          </p:nvSpPr>
          <p:spPr bwMode="auto">
            <a:xfrm flipH="1">
              <a:off x="5613400" y="47244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45" name="AutoShape 64"/>
            <p:cNvSpPr>
              <a:spLocks noChangeArrowheads="1"/>
            </p:cNvSpPr>
            <p:nvPr/>
          </p:nvSpPr>
          <p:spPr bwMode="auto">
            <a:xfrm>
              <a:off x="5365750" y="4572000"/>
              <a:ext cx="165100" cy="152400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1585"/>
            </a:p>
          </p:txBody>
        </p:sp>
        <p:sp>
          <p:nvSpPr>
            <p:cNvPr id="46" name="Freeform 66"/>
            <p:cNvSpPr/>
            <p:nvPr/>
          </p:nvSpPr>
          <p:spPr bwMode="auto">
            <a:xfrm flipH="1">
              <a:off x="788988" y="3543300"/>
              <a:ext cx="119062" cy="76200"/>
            </a:xfrm>
            <a:custGeom>
              <a:avLst/>
              <a:gdLst/>
              <a:ahLst/>
              <a:cxnLst>
                <a:cxn ang="0">
                  <a:pos x="48" y="112"/>
                </a:cxn>
                <a:cxn ang="0">
                  <a:pos x="96" y="16"/>
                </a:cxn>
                <a:cxn ang="0">
                  <a:pos x="192" y="16"/>
                </a:cxn>
                <a:cxn ang="0">
                  <a:pos x="240" y="112"/>
                </a:cxn>
                <a:cxn ang="0">
                  <a:pos x="0" y="112"/>
                </a:cxn>
              </a:cxnLst>
              <a:rect l="0" t="0" r="r" b="b"/>
              <a:pathLst>
                <a:path w="272" h="128">
                  <a:moveTo>
                    <a:pt x="48" y="112"/>
                  </a:moveTo>
                  <a:cubicBezTo>
                    <a:pt x="60" y="72"/>
                    <a:pt x="72" y="32"/>
                    <a:pt x="96" y="16"/>
                  </a:cubicBezTo>
                  <a:cubicBezTo>
                    <a:pt x="120" y="0"/>
                    <a:pt x="168" y="0"/>
                    <a:pt x="192" y="16"/>
                  </a:cubicBezTo>
                  <a:cubicBezTo>
                    <a:pt x="216" y="32"/>
                    <a:pt x="272" y="96"/>
                    <a:pt x="240" y="112"/>
                  </a:cubicBezTo>
                  <a:cubicBezTo>
                    <a:pt x="208" y="128"/>
                    <a:pt x="104" y="120"/>
                    <a:pt x="0" y="112"/>
                  </a:cubicBezTo>
                </a:path>
              </a:pathLst>
            </a:custGeom>
            <a:solidFill>
              <a:srgbClr val="FFFF00"/>
            </a:solidFill>
            <a:ln w="31750" cap="flat" cmpd="sng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47" name="AutoShape 67"/>
            <p:cNvSpPr>
              <a:spLocks noChangeArrowheads="1"/>
            </p:cNvSpPr>
            <p:nvPr/>
          </p:nvSpPr>
          <p:spPr bwMode="auto">
            <a:xfrm>
              <a:off x="1871663" y="5029200"/>
              <a:ext cx="2860675" cy="1066800"/>
            </a:xfrm>
            <a:prstGeom prst="wedgeEllipseCallout">
              <a:avLst>
                <a:gd name="adj1" fmla="val 74097"/>
                <a:gd name="adj2" fmla="val -77528"/>
              </a:avLst>
            </a:prstGeom>
            <a:noFill/>
            <a:ln w="22225">
              <a:solidFill>
                <a:srgbClr val="000000"/>
              </a:solidFill>
              <a:miter lim="800000"/>
            </a:ln>
            <a:effectLst/>
          </p:spPr>
          <p:txBody>
            <a:bodyPr/>
            <a:lstStyle/>
            <a:p>
              <a:pPr algn="ctr"/>
              <a:endParaRPr lang="en-US" sz="2115">
                <a:solidFill>
                  <a:srgbClr val="000000"/>
                </a:solidFill>
              </a:endParaRPr>
            </a:p>
          </p:txBody>
        </p:sp>
        <p:sp>
          <p:nvSpPr>
            <p:cNvPr id="48" name="AutoShape 68"/>
            <p:cNvSpPr>
              <a:spLocks noChangeArrowheads="1"/>
            </p:cNvSpPr>
            <p:nvPr/>
          </p:nvSpPr>
          <p:spPr bwMode="auto">
            <a:xfrm>
              <a:off x="2833688" y="5181600"/>
              <a:ext cx="990600" cy="762000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1585"/>
            </a:p>
          </p:txBody>
        </p:sp>
        <p:sp>
          <p:nvSpPr>
            <p:cNvPr id="49" name="AutoShape 69"/>
            <p:cNvSpPr>
              <a:spLocks noChangeArrowheads="1"/>
            </p:cNvSpPr>
            <p:nvPr/>
          </p:nvSpPr>
          <p:spPr bwMode="auto">
            <a:xfrm>
              <a:off x="783651" y="1752600"/>
              <a:ext cx="2270700" cy="1066800"/>
            </a:xfrm>
            <a:prstGeom prst="wedgeEllipseCallout">
              <a:avLst>
                <a:gd name="adj1" fmla="val 12921"/>
                <a:gd name="adj2" fmla="val 188838"/>
              </a:avLst>
            </a:prstGeom>
            <a:noFill/>
            <a:ln w="22225">
              <a:solidFill>
                <a:srgbClr val="000000"/>
              </a:solidFill>
              <a:miter lim="800000"/>
            </a:ln>
            <a:effectLst/>
          </p:spPr>
          <p:txBody>
            <a:bodyPr/>
            <a:lstStyle/>
            <a:p>
              <a:pPr algn="ctr"/>
              <a:endParaRPr lang="en-US" sz="2115">
                <a:solidFill>
                  <a:srgbClr val="000000"/>
                </a:solidFill>
              </a:endParaRPr>
            </a:p>
          </p:txBody>
        </p:sp>
        <p:sp>
          <p:nvSpPr>
            <p:cNvPr id="50" name="Text Box 71"/>
            <p:cNvSpPr txBox="1">
              <a:spLocks noChangeArrowheads="1"/>
            </p:cNvSpPr>
            <p:nvPr/>
          </p:nvSpPr>
          <p:spPr bwMode="auto">
            <a:xfrm>
              <a:off x="825500" y="1981200"/>
              <a:ext cx="2105025" cy="48403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None/>
              </a:pPr>
              <a:r>
                <a:rPr lang="zh-CN" altLang="en-US" sz="2115" b="1" dirty="0">
                  <a:solidFill>
                    <a:srgbClr val="000000"/>
                  </a:solidFill>
                  <a:latin typeface="华文细黑" panose="02010600040101010101" charset="-122"/>
                  <a:ea typeface="华文细黑" panose="02010600040101010101" charset="-122"/>
                </a:rPr>
                <a:t>缝隙</a:t>
              </a:r>
              <a:r>
                <a:rPr lang="en-US" sz="2115" b="1" dirty="0">
                  <a:solidFill>
                    <a:srgbClr val="000000"/>
                  </a:solidFill>
                  <a:latin typeface="华文细黑" panose="02010600040101010101" charset="-122"/>
                  <a:ea typeface="华文细黑" panose="02010600040101010101" charset="-122"/>
                </a:rPr>
                <a:t>&lt; 0.2 </a:t>
              </a:r>
              <a:r>
                <a:rPr lang="zh-CN" altLang="en-US" sz="2115" b="1" dirty="0">
                  <a:solidFill>
                    <a:srgbClr val="000000"/>
                  </a:solidFill>
                  <a:latin typeface="华文细黑" panose="02010600040101010101" charset="-122"/>
                  <a:ea typeface="华文细黑" panose="02010600040101010101" charset="-122"/>
                </a:rPr>
                <a:t>米</a:t>
              </a:r>
              <a:endParaRPr lang="en-US" sz="2115" b="1" dirty="0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</a:endParaRPr>
            </a:p>
          </p:txBody>
        </p:sp>
        <p:sp>
          <p:nvSpPr>
            <p:cNvPr id="51" name="AutoShape 72"/>
            <p:cNvSpPr>
              <a:spLocks noChangeArrowheads="1"/>
            </p:cNvSpPr>
            <p:nvPr/>
          </p:nvSpPr>
          <p:spPr bwMode="auto">
            <a:xfrm>
              <a:off x="4953000" y="4598988"/>
              <a:ext cx="165100" cy="152400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1585"/>
            </a:p>
          </p:txBody>
        </p:sp>
        <p:sp>
          <p:nvSpPr>
            <p:cNvPr id="52" name="AutoShape 73"/>
            <p:cNvSpPr>
              <a:spLocks noChangeArrowheads="1"/>
            </p:cNvSpPr>
            <p:nvPr/>
          </p:nvSpPr>
          <p:spPr bwMode="auto">
            <a:xfrm>
              <a:off x="3879850" y="4573588"/>
              <a:ext cx="165100" cy="152400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1585"/>
            </a:p>
          </p:txBody>
        </p:sp>
        <p:sp>
          <p:nvSpPr>
            <p:cNvPr id="53" name="AutoShape 74"/>
            <p:cNvSpPr>
              <a:spLocks noChangeArrowheads="1"/>
            </p:cNvSpPr>
            <p:nvPr/>
          </p:nvSpPr>
          <p:spPr bwMode="auto">
            <a:xfrm>
              <a:off x="4303713" y="4572000"/>
              <a:ext cx="165100" cy="152400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1585"/>
            </a:p>
          </p:txBody>
        </p:sp>
      </p:grpSp>
      <p:sp>
        <p:nvSpPr>
          <p:cNvPr id="71" name="文本框 70"/>
          <p:cNvSpPr txBox="1"/>
          <p:nvPr/>
        </p:nvSpPr>
        <p:spPr>
          <a:xfrm>
            <a:off x="1087408" y="207743"/>
            <a:ext cx="4165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zh-CN" altLang="en-US" dirty="0"/>
              <a:t>叉车进集装箱安全要求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6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2" descr="6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72" y="1905926"/>
            <a:ext cx="5570553" cy="36475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43147" y="2880029"/>
            <a:ext cx="4416871" cy="2346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897255">
              <a:lnSpc>
                <a:spcPct val="150000"/>
              </a:lnSpc>
            </a:pPr>
            <a:r>
              <a:rPr lang="zh-CN" altLang="zh-CN" sz="20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可能会出现行驶时负载位于斜坡的下方、过载、过分前倾或在前进行驶时紧急制动或门架升起时加速后退的情况。这些状况都会引起纵向倾翻，在行驶时必须降下门架。</a:t>
            </a:r>
            <a:endParaRPr lang="zh-CN" altLang="zh-CN" sz="20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58938" y="2472927"/>
            <a:ext cx="2372147" cy="417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预防纵向倾翻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6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  <p:pic>
        <p:nvPicPr>
          <p:cNvPr id="10" name="图片 2" descr="11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75" y="1936750"/>
            <a:ext cx="5356769" cy="3635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65190" y="2518334"/>
            <a:ext cx="23340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预防横向纵向倾翻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65190" y="3092166"/>
            <a:ext cx="4394828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897255">
              <a:lnSpc>
                <a:spcPct val="150000"/>
              </a:lnSpc>
            </a:pPr>
            <a:r>
              <a:rPr lang="zh-CN" altLang="zh-CN" sz="20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如果驾驶叉车越过地面上的物体、或经过坎坷不平的地面、多洼地的场所，或者撞击到顶部的物体、或者碰撞其他的物体，都可能引起叉车的倾翻</a:t>
            </a:r>
            <a:endParaRPr lang="zh-CN" altLang="zh-CN" sz="20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 dir="r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 bwMode="auto">
          <a:xfrm>
            <a:off x="3621312" y="5524419"/>
            <a:ext cx="4956376" cy="634976"/>
          </a:xfrm>
          <a:prstGeom prst="rect">
            <a:avLst/>
          </a:prstGeom>
          <a:solidFill>
            <a:srgbClr val="394454"/>
          </a:solidFill>
          <a:ln w="9525" algn="ctr">
            <a:noFill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585"/>
          </a:p>
        </p:txBody>
      </p:sp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4717" y="1177260"/>
            <a:ext cx="5309565" cy="4046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4340044" y="5659727"/>
            <a:ext cx="35189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不要在高速下转弯或者急转弯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87408" y="207743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zh-CN" altLang="en-US" dirty="0"/>
              <a:t>防止叉车翻倒安全要求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4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06" name="Picture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79886" y="1934746"/>
            <a:ext cx="5372274" cy="3645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矩形 2"/>
          <p:cNvSpPr/>
          <p:nvPr/>
        </p:nvSpPr>
        <p:spPr>
          <a:xfrm>
            <a:off x="6729323" y="1870941"/>
            <a:ext cx="4817078" cy="3709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0" indent="-317500" defTabSz="897255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765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避免叉车速度过快；</a:t>
            </a:r>
            <a:endParaRPr lang="zh-CN" altLang="en-US" sz="1765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17500" indent="-317500" defTabSz="897255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765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避免急速转弯；</a:t>
            </a:r>
            <a:endParaRPr lang="zh-CN" altLang="en-US" sz="1765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17500" indent="-317500" defTabSz="897255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765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不要在松软或不平整的路面上行驶；</a:t>
            </a:r>
            <a:endParaRPr lang="zh-CN" altLang="en-US" sz="1765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17500" indent="-317500" defTabSz="897255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765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避免叉杆上负载不平衡或负载移动；</a:t>
            </a:r>
            <a:endParaRPr lang="zh-CN" altLang="en-US" sz="1765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17500" indent="-317500" defTabSz="897255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765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避免轮胎辗过钉板、石块、斜坡等物体；</a:t>
            </a:r>
            <a:endParaRPr lang="en-US" altLang="zh-CN" sz="1765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17500" indent="-317500" defTabSz="89725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765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保证叉车与卸货平台边缘有足够安全的距离；</a:t>
            </a:r>
            <a:endParaRPr lang="en-US" altLang="zh-CN" sz="1765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17500" indent="-317500" defTabSz="89725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765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叉车坠落或翻倒时，不要试图跳车！！应抓紧方向盘，撑住双脚，身体前倾，避开冲击点。</a:t>
            </a:r>
            <a:endParaRPr lang="zh-CN" altLang="en-US" sz="1765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87408" y="207743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zh-CN" altLang="en-US" dirty="0"/>
              <a:t>防止叉车翻倒安全要求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21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22" name="矩形 21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2" descr="7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90" y="1937774"/>
            <a:ext cx="5509310" cy="3638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61343" y="3157121"/>
            <a:ext cx="4398675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897255">
              <a:lnSpc>
                <a:spcPct val="150000"/>
              </a:lnSpc>
            </a:pPr>
            <a:r>
              <a:rPr lang="zh-CN" altLang="zh-CN" sz="20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如果叉车开始倾斜，不要跳离叉车！双手紧握方向盘，撑开双腿，将身体倾向倾斜的反方向，始终坐在座椅上，避免被压在叉车和地板之间。</a:t>
            </a:r>
            <a:endParaRPr lang="zh-CN" altLang="zh-CN" sz="20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52530" y="2615058"/>
            <a:ext cx="1791248" cy="74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不要跳离叉车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6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9" name="图片 2" descr="24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36" y="1906802"/>
            <a:ext cx="5403286" cy="3687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76398" y="3088710"/>
            <a:ext cx="4383620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897255">
              <a:lnSpc>
                <a:spcPct val="150000"/>
              </a:lnSpc>
            </a:pPr>
            <a:r>
              <a:rPr lang="zh-CN" altLang="zh-CN" sz="20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离开叉车前，完全降下货叉，拉紧手制动，取下电门开关钥匙，按下紧急隔离开关按钮，如果将叉车停放在斜坡上，必须堵住车轮。</a:t>
            </a:r>
            <a:endParaRPr lang="zh-CN" altLang="zh-CN" sz="20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76398" y="2540035"/>
            <a:ext cx="2380809" cy="417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离开叉车前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87408" y="20774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驾驶安全要求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54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55" name="矩形 54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7" name="矩形 56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889200" y="1786404"/>
            <a:ext cx="4633626" cy="3590711"/>
            <a:chOff x="472311" y="1893094"/>
            <a:chExt cx="4150489" cy="3212306"/>
          </a:xfrm>
        </p:grpSpPr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1485900" y="4648200"/>
              <a:ext cx="330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 flipH="1">
              <a:off x="2311400" y="3581400"/>
              <a:ext cx="495300" cy="6096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2724150" y="3124200"/>
              <a:ext cx="247650" cy="5334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585"/>
            </a:p>
          </p:txBody>
        </p:sp>
        <p:sp>
          <p:nvSpPr>
            <p:cNvPr id="8" name="Oval 10"/>
            <p:cNvSpPr>
              <a:spLocks noChangeArrowheads="1"/>
            </p:cNvSpPr>
            <p:nvPr/>
          </p:nvSpPr>
          <p:spPr bwMode="auto">
            <a:xfrm>
              <a:off x="2724150" y="2819400"/>
              <a:ext cx="247650" cy="24765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585"/>
            </a:p>
          </p:txBody>
        </p:sp>
        <p:sp>
          <p:nvSpPr>
            <p:cNvPr id="9" name="Line 11"/>
            <p:cNvSpPr>
              <a:spLocks noChangeShapeType="1"/>
            </p:cNvSpPr>
            <p:nvPr/>
          </p:nvSpPr>
          <p:spPr bwMode="auto">
            <a:xfrm>
              <a:off x="908050" y="4953000"/>
              <a:ext cx="37147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0" name="Line 12"/>
            <p:cNvSpPr>
              <a:spLocks noChangeShapeType="1"/>
            </p:cNvSpPr>
            <p:nvPr/>
          </p:nvSpPr>
          <p:spPr bwMode="auto">
            <a:xfrm>
              <a:off x="1485900" y="2514600"/>
              <a:ext cx="0" cy="213360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1" name="Freeform 13"/>
            <p:cNvSpPr/>
            <p:nvPr/>
          </p:nvSpPr>
          <p:spPr bwMode="auto">
            <a:xfrm>
              <a:off x="1485900" y="3352800"/>
              <a:ext cx="2559050" cy="1295400"/>
            </a:xfrm>
            <a:custGeom>
              <a:avLst/>
              <a:gdLst/>
              <a:ahLst/>
              <a:cxnLst>
                <a:cxn ang="0">
                  <a:pos x="0" y="768"/>
                </a:cxn>
                <a:cxn ang="0">
                  <a:pos x="144" y="0"/>
                </a:cxn>
                <a:cxn ang="0">
                  <a:pos x="288" y="0"/>
                </a:cxn>
                <a:cxn ang="0">
                  <a:pos x="288" y="432"/>
                </a:cxn>
                <a:cxn ang="0">
                  <a:pos x="720" y="432"/>
                </a:cxn>
                <a:cxn ang="0">
                  <a:pos x="720" y="192"/>
                </a:cxn>
                <a:cxn ang="0">
                  <a:pos x="1488" y="192"/>
                </a:cxn>
                <a:cxn ang="0">
                  <a:pos x="1488" y="768"/>
                </a:cxn>
                <a:cxn ang="0">
                  <a:pos x="1392" y="768"/>
                </a:cxn>
              </a:cxnLst>
              <a:rect l="0" t="0" r="r" b="b"/>
              <a:pathLst>
                <a:path w="1488" h="768">
                  <a:moveTo>
                    <a:pt x="0" y="768"/>
                  </a:moveTo>
                  <a:lnTo>
                    <a:pt x="144" y="0"/>
                  </a:lnTo>
                  <a:lnTo>
                    <a:pt x="288" y="0"/>
                  </a:lnTo>
                  <a:lnTo>
                    <a:pt x="288" y="432"/>
                  </a:lnTo>
                  <a:lnTo>
                    <a:pt x="720" y="432"/>
                  </a:lnTo>
                  <a:lnTo>
                    <a:pt x="720" y="192"/>
                  </a:lnTo>
                  <a:lnTo>
                    <a:pt x="1488" y="192"/>
                  </a:lnTo>
                  <a:lnTo>
                    <a:pt x="1488" y="768"/>
                  </a:lnTo>
                  <a:lnTo>
                    <a:pt x="1392" y="768"/>
                  </a:lnTo>
                </a:path>
              </a:pathLst>
            </a:cu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2" name="Line 14"/>
            <p:cNvSpPr>
              <a:spLocks noChangeShapeType="1"/>
            </p:cNvSpPr>
            <p:nvPr/>
          </p:nvSpPr>
          <p:spPr bwMode="auto">
            <a:xfrm>
              <a:off x="2146300" y="3200400"/>
              <a:ext cx="247650" cy="38100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3" name="Line 15"/>
            <p:cNvSpPr>
              <a:spLocks noChangeShapeType="1"/>
            </p:cNvSpPr>
            <p:nvPr/>
          </p:nvSpPr>
          <p:spPr bwMode="auto">
            <a:xfrm>
              <a:off x="2559050" y="4648200"/>
              <a:ext cx="660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4" name="Line 18"/>
            <p:cNvSpPr>
              <a:spLocks noChangeShapeType="1"/>
            </p:cNvSpPr>
            <p:nvPr/>
          </p:nvSpPr>
          <p:spPr bwMode="auto">
            <a:xfrm flipH="1">
              <a:off x="1238250" y="4191000"/>
              <a:ext cx="247650" cy="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5" name="Line 19"/>
            <p:cNvSpPr>
              <a:spLocks noChangeShapeType="1"/>
            </p:cNvSpPr>
            <p:nvPr/>
          </p:nvSpPr>
          <p:spPr bwMode="auto">
            <a:xfrm>
              <a:off x="1238250" y="4114800"/>
              <a:ext cx="0" cy="68580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16" name="Line 20"/>
            <p:cNvSpPr>
              <a:spLocks noChangeShapeType="1"/>
            </p:cNvSpPr>
            <p:nvPr/>
          </p:nvSpPr>
          <p:spPr bwMode="auto">
            <a:xfrm>
              <a:off x="495300" y="4724400"/>
              <a:ext cx="742950" cy="0"/>
            </a:xfrm>
            <a:prstGeom prst="line">
              <a:avLst/>
            </a:prstGeom>
            <a:noFill/>
            <a:ln w="889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grpSp>
          <p:nvGrpSpPr>
            <p:cNvPr id="17" name="Group 21"/>
            <p:cNvGrpSpPr/>
            <p:nvPr/>
          </p:nvGrpSpPr>
          <p:grpSpPr bwMode="auto">
            <a:xfrm>
              <a:off x="1816100" y="4267200"/>
              <a:ext cx="742950" cy="685800"/>
              <a:chOff x="1056" y="2688"/>
              <a:chExt cx="432" cy="432"/>
            </a:xfrm>
          </p:grpSpPr>
          <p:sp>
            <p:nvSpPr>
              <p:cNvPr id="42" name="Oval 22"/>
              <p:cNvSpPr>
                <a:spLocks noChangeArrowheads="1"/>
              </p:cNvSpPr>
              <p:nvPr/>
            </p:nvSpPr>
            <p:spPr bwMode="auto">
              <a:xfrm>
                <a:off x="1056" y="2688"/>
                <a:ext cx="432" cy="432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  <p:sp>
            <p:nvSpPr>
              <p:cNvPr id="43" name="Oval 23"/>
              <p:cNvSpPr>
                <a:spLocks noChangeArrowheads="1"/>
              </p:cNvSpPr>
              <p:nvPr/>
            </p:nvSpPr>
            <p:spPr bwMode="auto">
              <a:xfrm>
                <a:off x="1200" y="2832"/>
                <a:ext cx="144" cy="14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</p:grpSp>
        <p:grpSp>
          <p:nvGrpSpPr>
            <p:cNvPr id="18" name="Group 24"/>
            <p:cNvGrpSpPr/>
            <p:nvPr/>
          </p:nvGrpSpPr>
          <p:grpSpPr bwMode="auto">
            <a:xfrm>
              <a:off x="3136900" y="4267200"/>
              <a:ext cx="742950" cy="685800"/>
              <a:chOff x="1056" y="2688"/>
              <a:chExt cx="432" cy="432"/>
            </a:xfrm>
          </p:grpSpPr>
          <p:sp>
            <p:nvSpPr>
              <p:cNvPr id="40" name="Oval 25"/>
              <p:cNvSpPr>
                <a:spLocks noChangeArrowheads="1"/>
              </p:cNvSpPr>
              <p:nvPr/>
            </p:nvSpPr>
            <p:spPr bwMode="auto">
              <a:xfrm>
                <a:off x="1056" y="2688"/>
                <a:ext cx="432" cy="432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  <p:sp>
            <p:nvSpPr>
              <p:cNvPr id="41" name="Oval 26"/>
              <p:cNvSpPr>
                <a:spLocks noChangeArrowheads="1"/>
              </p:cNvSpPr>
              <p:nvPr/>
            </p:nvSpPr>
            <p:spPr bwMode="auto">
              <a:xfrm>
                <a:off x="1200" y="2832"/>
                <a:ext cx="144" cy="14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</p:grpSp>
        <p:sp>
          <p:nvSpPr>
            <p:cNvPr id="19" name="Line 30"/>
            <p:cNvSpPr>
              <a:spLocks noChangeShapeType="1"/>
            </p:cNvSpPr>
            <p:nvPr/>
          </p:nvSpPr>
          <p:spPr bwMode="auto">
            <a:xfrm flipH="1">
              <a:off x="1155700" y="4953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0" name="Line 31"/>
            <p:cNvSpPr>
              <a:spLocks noChangeShapeType="1"/>
            </p:cNvSpPr>
            <p:nvPr/>
          </p:nvSpPr>
          <p:spPr bwMode="auto">
            <a:xfrm flipH="1">
              <a:off x="1485900" y="4953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1" name="Line 32"/>
            <p:cNvSpPr>
              <a:spLocks noChangeShapeType="1"/>
            </p:cNvSpPr>
            <p:nvPr/>
          </p:nvSpPr>
          <p:spPr bwMode="auto">
            <a:xfrm flipH="1">
              <a:off x="1816100" y="4953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2" name="Line 33"/>
            <p:cNvSpPr>
              <a:spLocks noChangeShapeType="1"/>
            </p:cNvSpPr>
            <p:nvPr/>
          </p:nvSpPr>
          <p:spPr bwMode="auto">
            <a:xfrm flipH="1">
              <a:off x="2146300" y="4953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3" name="Line 34"/>
            <p:cNvSpPr>
              <a:spLocks noChangeShapeType="1"/>
            </p:cNvSpPr>
            <p:nvPr/>
          </p:nvSpPr>
          <p:spPr bwMode="auto">
            <a:xfrm flipH="1">
              <a:off x="2476500" y="4953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4" name="Line 35"/>
            <p:cNvSpPr>
              <a:spLocks noChangeShapeType="1"/>
            </p:cNvSpPr>
            <p:nvPr/>
          </p:nvSpPr>
          <p:spPr bwMode="auto">
            <a:xfrm flipH="1">
              <a:off x="2806700" y="4953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5" name="Line 36"/>
            <p:cNvSpPr>
              <a:spLocks noChangeShapeType="1"/>
            </p:cNvSpPr>
            <p:nvPr/>
          </p:nvSpPr>
          <p:spPr bwMode="auto">
            <a:xfrm flipH="1">
              <a:off x="3136900" y="4953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6" name="Line 37"/>
            <p:cNvSpPr>
              <a:spLocks noChangeShapeType="1"/>
            </p:cNvSpPr>
            <p:nvPr/>
          </p:nvSpPr>
          <p:spPr bwMode="auto">
            <a:xfrm flipH="1">
              <a:off x="3467100" y="4953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7" name="Line 38"/>
            <p:cNvSpPr>
              <a:spLocks noChangeShapeType="1"/>
            </p:cNvSpPr>
            <p:nvPr/>
          </p:nvSpPr>
          <p:spPr bwMode="auto">
            <a:xfrm flipH="1">
              <a:off x="3797300" y="4953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8" name="Line 39"/>
            <p:cNvSpPr>
              <a:spLocks noChangeShapeType="1"/>
            </p:cNvSpPr>
            <p:nvPr/>
          </p:nvSpPr>
          <p:spPr bwMode="auto">
            <a:xfrm flipH="1">
              <a:off x="4127500" y="4953000"/>
              <a:ext cx="1651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29" name="Line 40"/>
            <p:cNvSpPr>
              <a:spLocks noChangeShapeType="1"/>
            </p:cNvSpPr>
            <p:nvPr/>
          </p:nvSpPr>
          <p:spPr bwMode="auto">
            <a:xfrm flipH="1">
              <a:off x="2311400" y="3200400"/>
              <a:ext cx="495300" cy="15240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0" name="Line 41"/>
            <p:cNvSpPr>
              <a:spLocks noChangeShapeType="1"/>
            </p:cNvSpPr>
            <p:nvPr/>
          </p:nvSpPr>
          <p:spPr bwMode="auto">
            <a:xfrm flipH="1">
              <a:off x="1981200" y="3352800"/>
              <a:ext cx="330200" cy="30480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pic>
          <p:nvPicPr>
            <p:cNvPr id="31" name="Picture 47" descr="key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1733550" y="3429000"/>
              <a:ext cx="2095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Text Box 50"/>
            <p:cNvSpPr txBox="1">
              <a:spLocks noChangeArrowheads="1"/>
            </p:cNvSpPr>
            <p:nvPr/>
          </p:nvSpPr>
          <p:spPr bwMode="auto">
            <a:xfrm>
              <a:off x="754444" y="1893094"/>
              <a:ext cx="1485901" cy="42253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None/>
              </a:pPr>
              <a:r>
                <a:rPr lang="zh-CN" altLang="en-US" sz="2470" b="1" dirty="0">
                  <a:solidFill>
                    <a:srgbClr val="002060"/>
                  </a:solidFill>
                  <a:latin typeface="华文细黑" panose="02010600040101010101" charset="-122"/>
                  <a:ea typeface="华文细黑" panose="02010600040101010101" charset="-122"/>
                </a:rPr>
                <a:t>手刹车</a:t>
              </a:r>
              <a:endParaRPr lang="zh-CN" altLang="en-US" sz="2470" b="1" dirty="0">
                <a:solidFill>
                  <a:srgbClr val="002060"/>
                </a:solidFill>
                <a:latin typeface="华文细黑" panose="02010600040101010101" charset="-122"/>
                <a:ea typeface="华文细黑" panose="02010600040101010101" charset="-122"/>
              </a:endParaRPr>
            </a:p>
          </p:txBody>
        </p:sp>
        <p:grpSp>
          <p:nvGrpSpPr>
            <p:cNvPr id="33" name="Group 58"/>
            <p:cNvGrpSpPr/>
            <p:nvPr/>
          </p:nvGrpSpPr>
          <p:grpSpPr bwMode="auto">
            <a:xfrm>
              <a:off x="1898650" y="3276600"/>
              <a:ext cx="82550" cy="152400"/>
              <a:chOff x="2688" y="2304"/>
              <a:chExt cx="48" cy="96"/>
            </a:xfrm>
          </p:grpSpPr>
          <p:sp>
            <p:nvSpPr>
              <p:cNvPr id="38" name="AutoShape 59"/>
              <p:cNvSpPr>
                <a:spLocks noChangeArrowheads="1"/>
              </p:cNvSpPr>
              <p:nvPr/>
            </p:nvSpPr>
            <p:spPr bwMode="auto">
              <a:xfrm rot="-3973974">
                <a:off x="2664" y="2328"/>
                <a:ext cx="96" cy="48"/>
              </a:xfrm>
              <a:custGeom>
                <a:avLst/>
                <a:gdLst>
                  <a:gd name="G0" fmla="+- 5400 0 0"/>
                  <a:gd name="G1" fmla="+- 11796480 0 0"/>
                  <a:gd name="G2" fmla="+- 0 0 11796480"/>
                  <a:gd name="T0" fmla="*/ 0 256 1"/>
                  <a:gd name="T1" fmla="*/ 180 256 1"/>
                  <a:gd name="G3" fmla="+- 11796480 T0 T1"/>
                  <a:gd name="T2" fmla="*/ 0 256 1"/>
                  <a:gd name="T3" fmla="*/ 90 256 1"/>
                  <a:gd name="G4" fmla="+- 11796480 T2 T3"/>
                  <a:gd name="G5" fmla="*/ G4 2 1"/>
                  <a:gd name="T4" fmla="*/ 90 256 1"/>
                  <a:gd name="T5" fmla="*/ 0 256 1"/>
                  <a:gd name="G6" fmla="+- 11796480 T4 T5"/>
                  <a:gd name="G7" fmla="*/ G6 2 1"/>
                  <a:gd name="G8" fmla="abs 11796480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5400"/>
                  <a:gd name="G18" fmla="*/ 5400 1 2"/>
                  <a:gd name="G19" fmla="+- G18 5400 0"/>
                  <a:gd name="G20" fmla="cos G19 11796480"/>
                  <a:gd name="G21" fmla="sin G19 11796480"/>
                  <a:gd name="G22" fmla="+- G20 10800 0"/>
                  <a:gd name="G23" fmla="+- G21 10800 0"/>
                  <a:gd name="G24" fmla="+- 10800 0 G20"/>
                  <a:gd name="G25" fmla="+- 5400 10800 0"/>
                  <a:gd name="G26" fmla="?: G9 G17 G25"/>
                  <a:gd name="G27" fmla="?: G9 0 21600"/>
                  <a:gd name="G28" fmla="cos 10800 11796480"/>
                  <a:gd name="G29" fmla="sin 10800 11796480"/>
                  <a:gd name="G30" fmla="sin 5400 11796480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11796480 G34 0"/>
                  <a:gd name="G36" fmla="?: G6 G35 G31"/>
                  <a:gd name="G37" fmla="+- 21600 0 G36"/>
                  <a:gd name="G38" fmla="?: G4 0 G33"/>
                  <a:gd name="G39" fmla="?: 11796480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2700 w 21600"/>
                  <a:gd name="T15" fmla="*/ 10800 h 21600"/>
                  <a:gd name="T16" fmla="*/ 10800 w 21600"/>
                  <a:gd name="T17" fmla="*/ 5400 h 21600"/>
                  <a:gd name="T18" fmla="*/ 18900 w 21600"/>
                  <a:gd name="T19" fmla="*/ 10800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  <p:sp>
            <p:nvSpPr>
              <p:cNvPr id="39" name="AutoShape 60"/>
              <p:cNvSpPr>
                <a:spLocks noChangeArrowheads="1"/>
              </p:cNvSpPr>
              <p:nvPr/>
            </p:nvSpPr>
            <p:spPr bwMode="auto">
              <a:xfrm rot="1938593">
                <a:off x="2688" y="2304"/>
                <a:ext cx="48" cy="48"/>
              </a:xfrm>
              <a:custGeom>
                <a:avLst/>
                <a:gdLst>
                  <a:gd name="G0" fmla="+- 5400 0 0"/>
                  <a:gd name="G1" fmla="+- 11796480 0 0"/>
                  <a:gd name="G2" fmla="+- 0 0 11796480"/>
                  <a:gd name="T0" fmla="*/ 0 256 1"/>
                  <a:gd name="T1" fmla="*/ 180 256 1"/>
                  <a:gd name="G3" fmla="+- 11796480 T0 T1"/>
                  <a:gd name="T2" fmla="*/ 0 256 1"/>
                  <a:gd name="T3" fmla="*/ 90 256 1"/>
                  <a:gd name="G4" fmla="+- 11796480 T2 T3"/>
                  <a:gd name="G5" fmla="*/ G4 2 1"/>
                  <a:gd name="T4" fmla="*/ 90 256 1"/>
                  <a:gd name="T5" fmla="*/ 0 256 1"/>
                  <a:gd name="G6" fmla="+- 11796480 T4 T5"/>
                  <a:gd name="G7" fmla="*/ G6 2 1"/>
                  <a:gd name="G8" fmla="abs 11796480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5400"/>
                  <a:gd name="G18" fmla="*/ 5400 1 2"/>
                  <a:gd name="G19" fmla="+- G18 5400 0"/>
                  <a:gd name="G20" fmla="cos G19 11796480"/>
                  <a:gd name="G21" fmla="sin G19 11796480"/>
                  <a:gd name="G22" fmla="+- G20 10800 0"/>
                  <a:gd name="G23" fmla="+- G21 10800 0"/>
                  <a:gd name="G24" fmla="+- 10800 0 G20"/>
                  <a:gd name="G25" fmla="+- 5400 10800 0"/>
                  <a:gd name="G26" fmla="?: G9 G17 G25"/>
                  <a:gd name="G27" fmla="?: G9 0 21600"/>
                  <a:gd name="G28" fmla="cos 10800 11796480"/>
                  <a:gd name="G29" fmla="sin 10800 11796480"/>
                  <a:gd name="G30" fmla="sin 5400 11796480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11796480 G34 0"/>
                  <a:gd name="G36" fmla="?: G6 G35 G31"/>
                  <a:gd name="G37" fmla="+- 21600 0 G36"/>
                  <a:gd name="G38" fmla="?: G4 0 G33"/>
                  <a:gd name="G39" fmla="?: 11796480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2700 w 21600"/>
                  <a:gd name="T15" fmla="*/ 10800 h 21600"/>
                  <a:gd name="T16" fmla="*/ 10800 w 21600"/>
                  <a:gd name="T17" fmla="*/ 5400 h 21600"/>
                  <a:gd name="T18" fmla="*/ 18900 w 21600"/>
                  <a:gd name="T19" fmla="*/ 10800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585"/>
              </a:p>
            </p:txBody>
          </p:sp>
        </p:grpSp>
        <p:sp>
          <p:nvSpPr>
            <p:cNvPr id="34" name="Line 61"/>
            <p:cNvSpPr>
              <a:spLocks noChangeShapeType="1"/>
            </p:cNvSpPr>
            <p:nvPr/>
          </p:nvSpPr>
          <p:spPr bwMode="auto">
            <a:xfrm flipH="1" flipV="1">
              <a:off x="1485900" y="2209800"/>
              <a:ext cx="412750" cy="114300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5" name="Line 62"/>
            <p:cNvSpPr>
              <a:spLocks noChangeShapeType="1"/>
            </p:cNvSpPr>
            <p:nvPr/>
          </p:nvSpPr>
          <p:spPr bwMode="auto">
            <a:xfrm rot="939380" flipH="1">
              <a:off x="1176338" y="3438525"/>
              <a:ext cx="558800" cy="15240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miter lim="800000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  <p:sp>
          <p:nvSpPr>
            <p:cNvPr id="36" name="Text Box 63"/>
            <p:cNvSpPr txBox="1">
              <a:spLocks noChangeArrowheads="1"/>
            </p:cNvSpPr>
            <p:nvPr/>
          </p:nvSpPr>
          <p:spPr bwMode="auto">
            <a:xfrm>
              <a:off x="472311" y="3276600"/>
              <a:ext cx="990600" cy="42253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None/>
              </a:pPr>
              <a:r>
                <a:rPr lang="zh-CN" altLang="en-US" sz="2470" b="1" dirty="0">
                  <a:solidFill>
                    <a:srgbClr val="002060"/>
                  </a:solidFill>
                  <a:latin typeface="华文细黑" panose="02010600040101010101" charset="-122"/>
                  <a:ea typeface="华文细黑" panose="02010600040101010101" charset="-122"/>
                </a:rPr>
                <a:t>钥匙</a:t>
              </a:r>
              <a:endParaRPr lang="zh-CN" altLang="en-US" sz="2470" b="1" dirty="0">
                <a:solidFill>
                  <a:srgbClr val="002060"/>
                </a:solidFill>
                <a:latin typeface="华文细黑" panose="02010600040101010101" charset="-122"/>
                <a:ea typeface="华文细黑" panose="02010600040101010101" charset="-122"/>
              </a:endParaRPr>
            </a:p>
          </p:txBody>
        </p:sp>
        <p:sp>
          <p:nvSpPr>
            <p:cNvPr id="37" name="Freeform 64"/>
            <p:cNvSpPr/>
            <p:nvPr/>
          </p:nvSpPr>
          <p:spPr bwMode="auto">
            <a:xfrm>
              <a:off x="2641600" y="2667000"/>
              <a:ext cx="412750" cy="228600"/>
            </a:xfrm>
            <a:custGeom>
              <a:avLst/>
              <a:gdLst/>
              <a:ahLst/>
              <a:cxnLst>
                <a:cxn ang="0">
                  <a:pos x="48" y="112"/>
                </a:cxn>
                <a:cxn ang="0">
                  <a:pos x="96" y="16"/>
                </a:cxn>
                <a:cxn ang="0">
                  <a:pos x="192" y="16"/>
                </a:cxn>
                <a:cxn ang="0">
                  <a:pos x="240" y="112"/>
                </a:cxn>
                <a:cxn ang="0">
                  <a:pos x="0" y="112"/>
                </a:cxn>
              </a:cxnLst>
              <a:rect l="0" t="0" r="r" b="b"/>
              <a:pathLst>
                <a:path w="272" h="128">
                  <a:moveTo>
                    <a:pt x="48" y="112"/>
                  </a:moveTo>
                  <a:cubicBezTo>
                    <a:pt x="60" y="72"/>
                    <a:pt x="72" y="32"/>
                    <a:pt x="96" y="16"/>
                  </a:cubicBezTo>
                  <a:cubicBezTo>
                    <a:pt x="120" y="0"/>
                    <a:pt x="168" y="0"/>
                    <a:pt x="192" y="16"/>
                  </a:cubicBezTo>
                  <a:cubicBezTo>
                    <a:pt x="216" y="32"/>
                    <a:pt x="272" y="96"/>
                    <a:pt x="240" y="112"/>
                  </a:cubicBezTo>
                  <a:cubicBezTo>
                    <a:pt x="208" y="128"/>
                    <a:pt x="104" y="120"/>
                    <a:pt x="0" y="112"/>
                  </a:cubicBezTo>
                </a:path>
              </a:pathLst>
            </a:custGeom>
            <a:solidFill>
              <a:srgbClr val="FFFF00"/>
            </a:solidFill>
            <a:ln w="31750" cap="flat" cmpd="sng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endParaRPr lang="zh-CN" altLang="en-US" sz="1585"/>
            </a:p>
          </p:txBody>
        </p:sp>
      </p:grpSp>
      <p:sp>
        <p:nvSpPr>
          <p:cNvPr id="48" name="矩形 47"/>
          <p:cNvSpPr/>
          <p:nvPr/>
        </p:nvSpPr>
        <p:spPr>
          <a:xfrm>
            <a:off x="6905215" y="2731281"/>
            <a:ext cx="4341050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0" indent="-317500" defTabSz="89725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应停放在已经规划好的叉车位置；</a:t>
            </a:r>
            <a:endParaRPr lang="zh-CN" altLang="en-US" sz="20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17500" indent="-317500" defTabSz="89725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放下叉臂，叉臂尖接触地面；</a:t>
            </a:r>
            <a:endParaRPr lang="zh-CN" altLang="en-US" sz="20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17500" indent="-317500" defTabSz="89725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刹好手刹，档位器置于空档；</a:t>
            </a:r>
            <a:endParaRPr lang="zh-CN" altLang="en-US" sz="20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17500" indent="-317500" defTabSz="89725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关掉引擎，取走钥匙；</a:t>
            </a:r>
            <a:endParaRPr lang="zh-CN" altLang="en-US" sz="20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050183" y="210468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zh-CN" altLang="en-US" dirty="0"/>
              <a:t>叉车停放安全要求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 bwMode="auto">
          <a:xfrm>
            <a:off x="1495926" y="5473628"/>
            <a:ext cx="9207147" cy="634976"/>
          </a:xfrm>
          <a:prstGeom prst="rect">
            <a:avLst/>
          </a:prstGeom>
          <a:solidFill>
            <a:srgbClr val="394454"/>
          </a:solidFill>
          <a:ln w="9525" algn="ctr">
            <a:noFill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585"/>
          </a:p>
        </p:txBody>
      </p:sp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2085688" y="5570418"/>
            <a:ext cx="8027623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 sz="20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indent="0" algn="ctr">
              <a:lnSpc>
                <a:spcPct val="100000"/>
              </a:lnSpc>
              <a:buNone/>
            </a:pPr>
            <a:r>
              <a:rPr lang="zh-CN" altLang="en-US" b="1" dirty="0">
                <a:solidFill>
                  <a:schemeClr val="bg1"/>
                </a:solidFill>
              </a:rPr>
              <a:t>避免在斜坡上停车；如果必须在斜坡上停车</a:t>
            </a:r>
            <a:r>
              <a:rPr lang="en-US" altLang="zh-CN" b="1" dirty="0">
                <a:solidFill>
                  <a:schemeClr val="bg1"/>
                </a:solidFill>
              </a:rPr>
              <a:t>,</a:t>
            </a:r>
            <a:r>
              <a:rPr lang="zh-CN" altLang="en-US" b="1" dirty="0">
                <a:solidFill>
                  <a:schemeClr val="bg1"/>
                </a:solidFill>
              </a:rPr>
              <a:t>一定要用轮刹固定轮胎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130" name="图片 129" descr="图片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160" y="1149303"/>
            <a:ext cx="7022679" cy="3752523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50183" y="210468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zh-CN" altLang="en-US" dirty="0"/>
              <a:t>叉车停放安全要求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01822" y="4907230"/>
            <a:ext cx="4318000" cy="1622425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141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1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不要用叉车去推另一辆叉车；</a:t>
            </a:r>
            <a:endParaRPr lang="zh-CN" altLang="en-US" sz="141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141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1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不要将钢丝绳捆绑在叉臂上去悬吊物品；</a:t>
            </a:r>
            <a:endParaRPr lang="zh-CN" altLang="en-US" sz="141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141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1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不要用叉车的叉臂进行拖拉作业；</a:t>
            </a:r>
            <a:endParaRPr lang="zh-CN" altLang="en-US" sz="141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141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1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不能升起叉臂作工作平台。</a:t>
            </a:r>
            <a:endParaRPr lang="zh-CN" altLang="en-US" sz="141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141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49580" lvl="1" indent="0">
              <a:lnSpc>
                <a:spcPct val="150000"/>
              </a:lnSpc>
              <a:buNone/>
            </a:pPr>
            <a:endParaRPr lang="zh-CN" altLang="en-US" sz="141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89199" y="1078959"/>
            <a:ext cx="10736743" cy="3367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2260" indent="-30226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303A9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保持叉车特别是驾驶室清洁：</a:t>
            </a: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驾驶室里不要放工具或其他物品以免妨碍操纵杆或踏板的动作；当手有油污时，请不要操作叉车，当手湿滑或有油污时，操作叉车是危险的。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02260" indent="-30226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303A9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上、下叉车：</a:t>
            </a: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上下叉车时，手抓住把手，脚踩在踏板上；上下叉车时，不能抓方向盘或操纵杆。</a:t>
            </a:r>
            <a:endParaRPr lang="zh-CN" altLang="en-US" b="1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02260" indent="-30226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303A9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不要靠路边行驶：</a:t>
            </a: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确保叉车与路边或平台边缘有足够的安全距离，以防止叉车跌落。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02260" indent="-30226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303A9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禁止进入门架机构：</a:t>
            </a: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禁止身体任何部位进入门架机构或门架和车身之间；操纵杆应按正确的操作位置操作；当操纵杆钩住身体或衣服时，门架就有可能动作，手、脚就有受伤的危险；操作叉车时，请将身体置于护顶架之下，不允许将身体任何部位伸出车体之外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02260" indent="-30226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303A9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个人劳防用品</a:t>
            </a:r>
            <a:r>
              <a:rPr lang="en-US" altLang="zh-CN" b="1" dirty="0">
                <a:solidFill>
                  <a:srgbClr val="303A9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PPE</a:t>
            </a:r>
            <a:r>
              <a:rPr lang="zh-CN" altLang="en-US" b="1" dirty="0">
                <a:solidFill>
                  <a:srgbClr val="303A9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按要求佩戴安全眼镜、安全鞋、安全带和安全帽。</a:t>
            </a:r>
            <a:endParaRPr lang="en-US" altLang="zh-CN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01822" y="4463676"/>
            <a:ext cx="3952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2260" indent="-302260"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303A9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不能用叉车做其设计之外的工作：</a:t>
            </a:r>
            <a:endParaRPr lang="zh-CN" altLang="en-US" b="1" dirty="0">
              <a:solidFill>
                <a:srgbClr val="303A9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87408" y="207743"/>
            <a:ext cx="323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zh-CN" altLang="en-US" dirty="0"/>
              <a:t>叉车其他安全要求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叉车结构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087408" y="1145251"/>
            <a:ext cx="1625766" cy="4515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1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1、顶部防护</a:t>
            </a:r>
            <a:endParaRPr lang="en-US" altLang="zh-CN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1087408" y="1840513"/>
            <a:ext cx="9002464" cy="34111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做提升用途的叉车，在操作条件允许的情况下，都应安装实质性的顶部防护（护顶架）。</a:t>
            </a:r>
            <a:endParaRPr lang="en-US" altLang="zh-CN" sz="1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62000" y="2817149"/>
            <a:ext cx="10668000" cy="2895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688" y="1388007"/>
            <a:ext cx="6499041" cy="5331808"/>
          </a:xfrm>
          <a:prstGeom prst="rect">
            <a:avLst/>
          </a:prstGeom>
        </p:spPr>
      </p:pic>
      <p:pic>
        <p:nvPicPr>
          <p:cNvPr id="3" name="Picture 11" descr="IMG_01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-63263" y="1651069"/>
            <a:ext cx="4286805" cy="3379602"/>
          </a:xfrm>
          <a:prstGeom prst="rect">
            <a:avLst/>
          </a:prstGeom>
          <a:noFill/>
        </p:spPr>
      </p:pic>
      <p:sp>
        <p:nvSpPr>
          <p:cNvPr id="11" name="矩形 10"/>
          <p:cNvSpPr/>
          <p:nvPr/>
        </p:nvSpPr>
        <p:spPr bwMode="auto">
          <a:xfrm>
            <a:off x="-63262" y="2904821"/>
            <a:ext cx="4289298" cy="1049758"/>
          </a:xfrm>
          <a:prstGeom prst="rect">
            <a:avLst/>
          </a:prstGeom>
          <a:gradFill>
            <a:gsLst>
              <a:gs pos="0">
                <a:srgbClr val="303A9C">
                  <a:alpha val="87000"/>
                </a:srgbClr>
              </a:gs>
              <a:gs pos="83000">
                <a:srgbClr val="452993">
                  <a:alpha val="82000"/>
                </a:srgbClr>
              </a:gs>
            </a:gsLst>
            <a:lin ang="0" scaled="0"/>
          </a:gradFill>
          <a:ln w="9525" algn="ctr">
            <a:noFill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585"/>
          </a:p>
        </p:txBody>
      </p:sp>
      <p:sp>
        <p:nvSpPr>
          <p:cNvPr id="5" name="Rectangle 8"/>
          <p:cNvSpPr txBox="1">
            <a:spLocks noRot="1" noChangeArrowheads="1"/>
          </p:cNvSpPr>
          <p:nvPr/>
        </p:nvSpPr>
        <p:spPr>
          <a:xfrm>
            <a:off x="190727" y="3226148"/>
            <a:ext cx="3873351" cy="417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97255">
              <a:spcBef>
                <a:spcPct val="0"/>
              </a:spcBef>
              <a:defRPr/>
            </a:pPr>
            <a:r>
              <a:rPr lang="zh-CN" altLang="en-US" sz="2115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叉车制动电门失灵或卡死</a:t>
            </a:r>
            <a:endParaRPr lang="zh-CN" altLang="en-US" sz="2115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圆角矩形 11"/>
          <p:cNvSpPr/>
          <p:nvPr/>
        </p:nvSpPr>
        <p:spPr bwMode="auto">
          <a:xfrm>
            <a:off x="5016541" y="1599064"/>
            <a:ext cx="2222415" cy="496488"/>
          </a:xfrm>
          <a:prstGeom prst="roundRect">
            <a:avLst>
              <a:gd name="adj" fmla="val 50000"/>
            </a:avLst>
          </a:prstGeom>
          <a:solidFill>
            <a:srgbClr val="394454"/>
          </a:solidFill>
          <a:ln w="9525" algn="ctr">
            <a:noFill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585" dirty="0"/>
          </a:p>
        </p:txBody>
      </p:sp>
      <p:sp>
        <p:nvSpPr>
          <p:cNvPr id="13" name="矩形 12"/>
          <p:cNvSpPr/>
          <p:nvPr/>
        </p:nvSpPr>
        <p:spPr>
          <a:xfrm>
            <a:off x="5778934" y="1651069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sz="20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现象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016542" y="2167383"/>
            <a:ext cx="6769058" cy="142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897255">
              <a:lnSpc>
                <a:spcPct val="150000"/>
              </a:lnSpc>
              <a:defRPr/>
            </a:pPr>
            <a:r>
              <a:rPr lang="zh-CN" altLang="en-US" sz="2000" kern="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叉车行进中电门突然失灵或卡住，始终保持前进或后退，由于车辆处于通电状态，踩刹车很难使车辆立即停止或只能减缓行进速度</a:t>
            </a:r>
            <a:r>
              <a:rPr lang="en-US" altLang="zh-CN" sz="2000" kern="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zh-CN" altLang="en-US" sz="2000" kern="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圆角矩形 14"/>
          <p:cNvSpPr/>
          <p:nvPr/>
        </p:nvSpPr>
        <p:spPr bwMode="auto">
          <a:xfrm>
            <a:off x="5016541" y="3976715"/>
            <a:ext cx="2222415" cy="496488"/>
          </a:xfrm>
          <a:prstGeom prst="roundRect">
            <a:avLst>
              <a:gd name="adj" fmla="val 50000"/>
            </a:avLst>
          </a:prstGeom>
          <a:solidFill>
            <a:srgbClr val="394454"/>
          </a:solidFill>
          <a:ln w="9525" algn="ctr">
            <a:noFill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585"/>
          </a:p>
        </p:txBody>
      </p:sp>
      <p:sp>
        <p:nvSpPr>
          <p:cNvPr id="16" name="矩形 15"/>
          <p:cNvSpPr/>
          <p:nvPr/>
        </p:nvSpPr>
        <p:spPr>
          <a:xfrm>
            <a:off x="5747186" y="4008737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对策</a:t>
            </a:r>
            <a:endParaRPr lang="zh-CN" altLang="en-US" sz="20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016542" y="4705160"/>
            <a:ext cx="6769058" cy="96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897255">
              <a:lnSpc>
                <a:spcPct val="150000"/>
              </a:lnSpc>
            </a:pPr>
            <a:r>
              <a:rPr lang="zh-CN" altLang="en-US" sz="2000" kern="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遇到此类情况，先关闭电源，保证安全行车方向的情况下，踩刹车并拉下手刹，车辆停止后，立即</a:t>
            </a:r>
            <a:r>
              <a:rPr lang="zh-CN" altLang="en-US" sz="2000" kern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上报处理</a:t>
            </a:r>
            <a:r>
              <a:rPr lang="en-US" altLang="zh-CN" sz="2000" kern="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zh-CN" altLang="en-US" sz="2000" kern="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87408" y="207743"/>
            <a:ext cx="323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zh-CN" altLang="en-US" dirty="0"/>
              <a:t>叉车其他安全要求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 txBox="1">
            <a:spLocks noRot="1" noChangeArrowheads="1"/>
          </p:cNvSpPr>
          <p:nvPr/>
        </p:nvSpPr>
        <p:spPr>
          <a:xfrm>
            <a:off x="5655359" y="1285413"/>
            <a:ext cx="4385226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algn="ctr" defTabSz="1017905" eaLnBrk="1" hangingPunct="1">
              <a:spcBef>
                <a:spcPct val="0"/>
              </a:spcBef>
              <a:buNone/>
              <a:defRPr sz="2400" b="1" ker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sz="2000" dirty="0">
                <a:solidFill>
                  <a:schemeClr val="bg2">
                    <a:lumMod val="10000"/>
                  </a:schemeClr>
                </a:solidFill>
              </a:rPr>
              <a:t>叉车刹车失灵正确操作</a:t>
            </a:r>
            <a:endParaRPr lang="zh-CN" altLang="en-US" sz="20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716087" y="1713004"/>
            <a:ext cx="3794453" cy="4017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六边形 10"/>
          <p:cNvSpPr/>
          <p:nvPr/>
        </p:nvSpPr>
        <p:spPr bwMode="auto">
          <a:xfrm rot="5400000">
            <a:off x="4964728" y="2301198"/>
            <a:ext cx="802136" cy="691496"/>
          </a:xfrm>
          <a:prstGeom prst="hexagon">
            <a:avLst/>
          </a:prstGeom>
          <a:solidFill>
            <a:srgbClr val="394454"/>
          </a:solidFill>
          <a:ln w="9525" algn="ctr">
            <a:noFill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585"/>
          </a:p>
        </p:txBody>
      </p:sp>
      <p:sp>
        <p:nvSpPr>
          <p:cNvPr id="12" name="矩形 11"/>
          <p:cNvSpPr/>
          <p:nvPr/>
        </p:nvSpPr>
        <p:spPr>
          <a:xfrm>
            <a:off x="5058206" y="2445684"/>
            <a:ext cx="636713" cy="3638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kumimoji="1" lang="zh-CN" altLang="en-US" sz="17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首先</a:t>
            </a:r>
            <a:endParaRPr lang="zh-CN" altLang="en-US" sz="176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905507" y="2043534"/>
            <a:ext cx="6010721" cy="12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鸣笛示警让周围人员避让。</a:t>
            </a:r>
            <a:endParaRPr kumimoji="1"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kumimoji="1"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紧接着：拉手刹制动刹车并将铲齿放到最低，利用铲齿与地面摩擦减缓行驶速度。（避免急打方向）</a:t>
            </a:r>
            <a:endParaRPr kumimoji="1"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六边形 13"/>
          <p:cNvSpPr/>
          <p:nvPr/>
        </p:nvSpPr>
        <p:spPr bwMode="auto">
          <a:xfrm rot="5400000">
            <a:off x="4964726" y="3552581"/>
            <a:ext cx="802136" cy="691496"/>
          </a:xfrm>
          <a:prstGeom prst="hexagon">
            <a:avLst/>
          </a:prstGeom>
          <a:solidFill>
            <a:srgbClr val="394454"/>
          </a:solidFill>
          <a:ln w="9525" algn="ctr">
            <a:noFill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585"/>
          </a:p>
        </p:txBody>
      </p:sp>
      <p:sp>
        <p:nvSpPr>
          <p:cNvPr id="15" name="矩形 14"/>
          <p:cNvSpPr/>
          <p:nvPr/>
        </p:nvSpPr>
        <p:spPr>
          <a:xfrm>
            <a:off x="5058206" y="3699553"/>
            <a:ext cx="636713" cy="3638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kumimoji="1" lang="zh-CN" altLang="en-US" sz="17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然后</a:t>
            </a:r>
            <a:endParaRPr kumimoji="1" lang="zh-CN" altLang="en-US" sz="1765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六边形 15"/>
          <p:cNvSpPr/>
          <p:nvPr/>
        </p:nvSpPr>
        <p:spPr bwMode="auto">
          <a:xfrm rot="5400000">
            <a:off x="4964725" y="4803964"/>
            <a:ext cx="802136" cy="691496"/>
          </a:xfrm>
          <a:prstGeom prst="hexagon">
            <a:avLst/>
          </a:prstGeom>
          <a:solidFill>
            <a:srgbClr val="394454"/>
          </a:solidFill>
          <a:ln w="9525" algn="ctr">
            <a:noFill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585"/>
          </a:p>
        </p:txBody>
      </p:sp>
      <p:sp>
        <p:nvSpPr>
          <p:cNvPr id="17" name="矩形 16"/>
          <p:cNvSpPr/>
          <p:nvPr/>
        </p:nvSpPr>
        <p:spPr>
          <a:xfrm>
            <a:off x="5058206" y="4962925"/>
            <a:ext cx="636713" cy="3638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kumimoji="1" lang="zh-CN" altLang="en-US" sz="17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最后</a:t>
            </a:r>
            <a:endParaRPr kumimoji="1" lang="zh-CN" altLang="en-US" sz="1765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905507" y="3661662"/>
            <a:ext cx="5570406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将档位置于与叉车行驶方向相反的档位上，缓加油门。</a:t>
            </a:r>
            <a:endParaRPr kumimoji="1"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905507" y="4581654"/>
            <a:ext cx="6010721" cy="12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上述措施仍不能制动时：就近碰擦固定设施，以促使车辆强行停止。（此动作时必须紧握方向盘，且仅限于</a:t>
            </a:r>
            <a:r>
              <a:rPr kumimoji="1" lang="zh-CN" altLang="en-US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在上述</a:t>
            </a:r>
            <a:r>
              <a:rPr kumimoji="1" lang="en-US" altLang="zh-CN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1" lang="zh-CN" altLang="en-US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kumimoji="1" lang="en-US" altLang="zh-CN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1" lang="zh-CN" altLang="en-US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方法不能使车辆停下的危急情况下使用）</a:t>
            </a:r>
            <a:endParaRPr kumimoji="1" lang="zh-CN" altLang="en-US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燕尾形 19"/>
          <p:cNvSpPr/>
          <p:nvPr/>
        </p:nvSpPr>
        <p:spPr bwMode="auto">
          <a:xfrm rot="5400000">
            <a:off x="5269880" y="2948300"/>
            <a:ext cx="192635" cy="403800"/>
          </a:xfrm>
          <a:prstGeom prst="chevron">
            <a:avLst/>
          </a:prstGeom>
          <a:solidFill>
            <a:schemeClr val="bg2">
              <a:lumMod val="50000"/>
            </a:schemeClr>
          </a:solidFill>
          <a:ln w="9525" algn="ctr">
            <a:noFill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585"/>
          </a:p>
        </p:txBody>
      </p:sp>
      <p:sp>
        <p:nvSpPr>
          <p:cNvPr id="21" name="燕尾形 20"/>
          <p:cNvSpPr/>
          <p:nvPr/>
        </p:nvSpPr>
        <p:spPr bwMode="auto">
          <a:xfrm rot="5400000">
            <a:off x="5269880" y="3124543"/>
            <a:ext cx="192635" cy="403800"/>
          </a:xfrm>
          <a:prstGeom prst="chevron">
            <a:avLst/>
          </a:prstGeom>
          <a:solidFill>
            <a:schemeClr val="bg2">
              <a:lumMod val="75000"/>
            </a:schemeClr>
          </a:solidFill>
          <a:ln w="9525" algn="ctr">
            <a:noFill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585"/>
          </a:p>
        </p:txBody>
      </p:sp>
      <p:sp>
        <p:nvSpPr>
          <p:cNvPr id="24" name="燕尾形 23"/>
          <p:cNvSpPr/>
          <p:nvPr/>
        </p:nvSpPr>
        <p:spPr bwMode="auto">
          <a:xfrm rot="5400000">
            <a:off x="5272420" y="4208960"/>
            <a:ext cx="192635" cy="403800"/>
          </a:xfrm>
          <a:prstGeom prst="chevron">
            <a:avLst/>
          </a:prstGeom>
          <a:solidFill>
            <a:schemeClr val="bg2">
              <a:lumMod val="50000"/>
            </a:schemeClr>
          </a:solidFill>
          <a:ln w="9525" algn="ctr">
            <a:noFill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585"/>
          </a:p>
        </p:txBody>
      </p:sp>
      <p:sp>
        <p:nvSpPr>
          <p:cNvPr id="25" name="燕尾形 24"/>
          <p:cNvSpPr/>
          <p:nvPr/>
        </p:nvSpPr>
        <p:spPr bwMode="auto">
          <a:xfrm rot="5400000">
            <a:off x="5272420" y="4385203"/>
            <a:ext cx="192635" cy="403800"/>
          </a:xfrm>
          <a:prstGeom prst="chevron">
            <a:avLst/>
          </a:prstGeom>
          <a:solidFill>
            <a:schemeClr val="bg2">
              <a:lumMod val="75000"/>
            </a:schemeClr>
          </a:solidFill>
          <a:ln w="9525" algn="ctr">
            <a:noFill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585"/>
          </a:p>
        </p:txBody>
      </p:sp>
      <p:sp>
        <p:nvSpPr>
          <p:cNvPr id="23" name="文本框 22"/>
          <p:cNvSpPr txBox="1"/>
          <p:nvPr/>
        </p:nvSpPr>
        <p:spPr>
          <a:xfrm>
            <a:off x="1087408" y="207743"/>
            <a:ext cx="323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zh-CN" altLang="en-US" dirty="0"/>
              <a:t>叉车其他安全要求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6384031" y="1870941"/>
            <a:ext cx="5421856" cy="3769639"/>
            <a:chOff x="6384031" y="1870941"/>
            <a:chExt cx="5421856" cy="3769639"/>
          </a:xfrm>
        </p:grpSpPr>
        <p:sp>
          <p:nvSpPr>
            <p:cNvPr id="15" name="Rectangle 3"/>
            <p:cNvSpPr txBox="1">
              <a:spLocks noChangeArrowheads="1"/>
            </p:cNvSpPr>
            <p:nvPr/>
          </p:nvSpPr>
          <p:spPr>
            <a:xfrm>
              <a:off x="6940897" y="2890383"/>
              <a:ext cx="3729675" cy="167327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just">
                <a:lnSpc>
                  <a:spcPct val="150000"/>
                </a:lnSpc>
                <a:spcBef>
                  <a:spcPts val="0"/>
                </a:spcBef>
                <a:buNone/>
                <a:defRPr sz="2000">
                  <a:solidFill>
                    <a:schemeClr val="bg2">
                      <a:lumMod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禁止用叉车提升人员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禁止人员站在货叉上行驶</a:t>
              </a:r>
              <a:endParaRPr lang="zh-CN" altLang="en-US" sz="1765" dirty="0"/>
            </a:p>
            <a:p>
              <a:pPr marL="302260" indent="-302260">
                <a:buFont typeface="Wingdings" panose="05000000000000000000" pitchFamily="2" charset="2"/>
                <a:buChar char="Ø"/>
              </a:pPr>
              <a:r>
                <a:rPr lang="zh-CN" altLang="en-US" sz="1765" dirty="0"/>
                <a:t>除驾驶员外，禁止其他人员乘坐叉车</a:t>
              </a:r>
              <a:endParaRPr lang="zh-CN" altLang="en-US" sz="1765" dirty="0"/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6564051" y="1870941"/>
              <a:ext cx="5041259" cy="3769639"/>
            </a:xfrm>
            <a:prstGeom prst="rect">
              <a:avLst/>
            </a:prstGeom>
            <a:solidFill>
              <a:srgbClr val="394454"/>
            </a:solidFill>
            <a:ln w="9525" algn="ctr">
              <a:noFill/>
              <a:miter lim="800000"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384031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11460595" y="1870941"/>
              <a:ext cx="345292" cy="3769639"/>
            </a:xfrm>
            <a:prstGeom prst="rect">
              <a:avLst/>
            </a:prstGeom>
            <a:solidFill>
              <a:srgbClr val="D0AA8C"/>
            </a:solidFill>
            <a:ln w="9525" algn="ctr">
              <a:noFill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9" name="图片 4" descr="23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10" y="1914676"/>
            <a:ext cx="5503408" cy="3681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11841" y="3609110"/>
            <a:ext cx="4593151" cy="96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897255">
              <a:lnSpc>
                <a:spcPct val="150000"/>
              </a:lnSpc>
            </a:pPr>
            <a:r>
              <a:rPr lang="zh-CN" altLang="zh-CN" sz="20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加油或检查蓄电池时，必须关断发动机和电源、不许吸烟或有明火。</a:t>
            </a:r>
            <a:endParaRPr lang="zh-CN" altLang="zh-CN" sz="20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11841" y="2975140"/>
            <a:ext cx="34196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None/>
            </a:pPr>
            <a:r>
              <a:rPr lang="zh-CN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加油或检查蓄电池不许吸烟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7408" y="207743"/>
            <a:ext cx="3731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zh-CN" altLang="en-US" dirty="0"/>
              <a:t>叉车充电或更换电瓶</a:t>
            </a:r>
            <a:endParaRPr lang="zh-CN" altLang="en-US" dirty="0"/>
          </a:p>
        </p:txBody>
      </p:sp>
    </p:spTree>
  </p:cSld>
  <p:clrMapOvr>
    <a:masterClrMapping/>
  </p:clrMapOvr>
  <p:transition>
    <p:push dir="r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087408" y="207743"/>
            <a:ext cx="3731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zh-CN" altLang="en-US" dirty="0"/>
              <a:t>叉车充电或更换电瓶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1087408" y="1246079"/>
            <a:ext cx="7961342" cy="96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en-US" altLang="zh-CN" sz="2000" dirty="0" err="1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建议由资质单位安装限速装置从技术上达到限速目的</a:t>
            </a:r>
            <a:r>
              <a:rPr kumimoji="1" lang="en-US" altLang="zh-CN" sz="20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kumimoji="1" lang="en-US" altLang="zh-CN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en-US" altLang="zh-CN" sz="2000" dirty="0" err="1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限速装置可以同时具有报警和切断动力</a:t>
            </a:r>
            <a:r>
              <a:rPr kumimoji="1" lang="en-US" altLang="zh-CN" sz="20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kumimoji="1" lang="en-US" altLang="zh-CN" sz="2000" dirty="0" err="1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油路的功能</a:t>
            </a:r>
            <a:endParaRPr kumimoji="1" lang="en-US" altLang="zh-CN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087408" y="2722484"/>
            <a:ext cx="4038600" cy="3238500"/>
          </a:xfrm>
          <a:prstGeom prst="rect">
            <a:avLst/>
          </a:prstGeom>
          <a:noFill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9108" y="2722484"/>
            <a:ext cx="5041900" cy="3238500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087408" y="207743"/>
            <a:ext cx="3731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zh-CN" altLang="en-US" dirty="0"/>
              <a:t>叉车充电或更换电瓶</a:t>
            </a:r>
            <a:endParaRPr lang="zh-CN" altLang="en-US" dirty="0"/>
          </a:p>
        </p:txBody>
      </p:sp>
      <p:sp>
        <p:nvSpPr>
          <p:cNvPr id="6" name="TextBox 1"/>
          <p:cNvSpPr txBox="1"/>
          <p:nvPr/>
        </p:nvSpPr>
        <p:spPr>
          <a:xfrm>
            <a:off x="5634335" y="1624569"/>
            <a:ext cx="923330" cy="32233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安全标志</a:t>
            </a:r>
            <a:endParaRPr lang="en-US" altLang="zh-CN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sp>
        <p:nvSpPr>
          <p:cNvPr id="7" name="Freeform 3"/>
          <p:cNvSpPr/>
          <p:nvPr/>
        </p:nvSpPr>
        <p:spPr>
          <a:xfrm>
            <a:off x="6742176" y="3096005"/>
            <a:ext cx="1578864" cy="1082040"/>
          </a:xfrm>
          <a:custGeom>
            <a:avLst/>
            <a:gdLst>
              <a:gd name="connsiteX0" fmla="*/ 0 w 1578864"/>
              <a:gd name="connsiteY0" fmla="*/ 1082040 h 1082040"/>
              <a:gd name="connsiteX1" fmla="*/ 1578863 w 1578864"/>
              <a:gd name="connsiteY1" fmla="*/ 1082040 h 1082040"/>
              <a:gd name="connsiteX2" fmla="*/ 1578863 w 1578864"/>
              <a:gd name="connsiteY2" fmla="*/ 0 h 1082040"/>
              <a:gd name="connsiteX3" fmla="*/ 0 w 1578864"/>
              <a:gd name="connsiteY3" fmla="*/ 0 h 1082040"/>
              <a:gd name="connsiteX4" fmla="*/ 0 w 1578864"/>
              <a:gd name="connsiteY4" fmla="*/ 1082040 h 108204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78864" h="1082040">
                <a:moveTo>
                  <a:pt x="0" y="1082040"/>
                </a:moveTo>
                <a:lnTo>
                  <a:pt x="1578863" y="1082040"/>
                </a:lnTo>
                <a:lnTo>
                  <a:pt x="1578863" y="0"/>
                </a:lnTo>
                <a:lnTo>
                  <a:pt x="0" y="0"/>
                </a:lnTo>
                <a:lnTo>
                  <a:pt x="0" y="108204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417310" y="2507635"/>
            <a:ext cx="2284730" cy="2296755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38310" y="2507635"/>
            <a:ext cx="2284730" cy="2297014"/>
          </a:xfrm>
          <a:prstGeom prst="rect">
            <a:avLst/>
          </a:prstGeom>
          <a:noFill/>
        </p:spPr>
      </p:pic>
      <p:sp>
        <p:nvSpPr>
          <p:cNvPr id="10" name="TextBox 1"/>
          <p:cNvSpPr txBox="1"/>
          <p:nvPr/>
        </p:nvSpPr>
        <p:spPr>
          <a:xfrm>
            <a:off x="7030720" y="3092450"/>
            <a:ext cx="1003300" cy="1092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8600"/>
              </a:lnSpc>
            </a:pPr>
            <a:r>
              <a:rPr lang="en-US" altLang="zh-CN" sz="6600" b="1" dirty="0">
                <a:solidFill>
                  <a:srgbClr val="000000"/>
                </a:solidFill>
                <a:latin typeface="Microsoft YaHei UI" panose="020B0503020204020204" pitchFamily="18" charset="-122"/>
                <a:cs typeface="Microsoft YaHei UI" panose="020B0503020204020204" pitchFamily="18" charset="-122"/>
              </a:rPr>
              <a:t>3</a:t>
            </a:r>
            <a:r>
              <a:rPr lang="en-US" altLang="zh-CN" sz="4800" dirty="0">
                <a:solidFill>
                  <a:srgbClr val="000000"/>
                </a:solidFill>
                <a:latin typeface="Calibri" panose="020F0502020204030204" pitchFamily="18" charset="0"/>
                <a:cs typeface="Calibri" panose="020F0502020204030204" pitchFamily="18" charset="0"/>
              </a:rPr>
              <a:t>m</a:t>
            </a:r>
            <a:endParaRPr lang="en-US" altLang="zh-CN" sz="4800" dirty="0">
              <a:solidFill>
                <a:srgbClr val="000000"/>
              </a:solidFill>
              <a:latin typeface="Calibri" panose="020F0502020204030204" pitchFamily="18" charset="0"/>
              <a:cs typeface="Calibri" panose="020F05020202040302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433877" y="5337691"/>
            <a:ext cx="2093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注意载荷中心距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b="21644"/>
          <a:stretch>
            <a:fillRect/>
          </a:stretch>
        </p:blipFill>
        <p:spPr>
          <a:xfrm>
            <a:off x="739280" y="2439555"/>
            <a:ext cx="2359800" cy="243291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/>
          <a:srcRect b="26781"/>
          <a:stretch>
            <a:fillRect/>
          </a:stretch>
        </p:blipFill>
        <p:spPr>
          <a:xfrm>
            <a:off x="3431680" y="2124076"/>
            <a:ext cx="2774128" cy="2708274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3771946" y="5331857"/>
            <a:ext cx="2093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当心叉车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512877" y="5331857"/>
            <a:ext cx="2093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注意限高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39280" y="5331857"/>
            <a:ext cx="2093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禁止叉车通行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 dir="r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087408" y="207743"/>
            <a:ext cx="4424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预防叉车侧翻提示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731808" y="1862352"/>
            <a:ext cx="3979892" cy="3269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en-US" altLang="zh-CN" sz="2000" dirty="0" err="1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驾驶叉车的时候要确保叉车与负载保持平衡，将货叉上的负载降低到最低的位置</a:t>
            </a:r>
            <a:endParaRPr kumimoji="1" lang="en-US" altLang="zh-CN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en-US" altLang="zh-CN" sz="2000" dirty="0" err="1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行驶转弯处的时候驾驶员需要额外谨慎，进行降速、警示等，行驶坡道处、不均匀的路面的时候驾驶员需减速慢行</a:t>
            </a:r>
            <a:endParaRPr kumimoji="1" lang="en-US" altLang="zh-CN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156200" y="1892300"/>
            <a:ext cx="6134100" cy="3340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sh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2091553"/>
            <a:ext cx="12192000" cy="2992922"/>
          </a:xfrm>
          <a:prstGeom prst="rect">
            <a:avLst/>
          </a:prstGeom>
          <a:solidFill>
            <a:srgbClr val="D0A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087408" y="207743"/>
            <a:ext cx="4424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遭遇翻车如何自救</a:t>
            </a:r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1087408" y="2615888"/>
            <a:ext cx="58848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en-US" altLang="zh-CN" sz="20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保持呆在叉车座椅上，不要试图跳出叉车驾驶舱；用力抱住方向盘并且尽量不要让自己的身体离开座位；保持身体始终都在驾驶舱并朝着叉车翻滚的反向方位倚靠。</a:t>
            </a:r>
            <a:endParaRPr kumimoji="1" lang="en-US" altLang="zh-CN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122" name="Picture 2" descr="https://timgsa.baidu.com/timg?image&amp;quality=80&amp;size=b9999_10000&amp;sec=1583398451977&amp;di=d48590e3a659ecbbecc2301f4defaee2&amp;imgtype=0&amp;src=http%3A%2F%2F5b0988e595225.cdn.sohucs.com%2Fimages%2F20180626%2Fc8b4e7dfae47438a8f5399a98fb9757b.jpeg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29"/>
          <a:stretch>
            <a:fillRect/>
          </a:stretch>
        </p:blipFill>
        <p:spPr bwMode="auto">
          <a:xfrm>
            <a:off x="7832417" y="2091553"/>
            <a:ext cx="3292783" cy="298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sh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087408" y="207743"/>
            <a:ext cx="4424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现场测试</a:t>
            </a:r>
            <a:endParaRPr lang="zh-CN" altLang="en-US" dirty="0"/>
          </a:p>
        </p:txBody>
      </p:sp>
      <p:sp>
        <p:nvSpPr>
          <p:cNvPr id="4" name="TextBox 1"/>
          <p:cNvSpPr txBox="1"/>
          <p:nvPr/>
        </p:nvSpPr>
        <p:spPr>
          <a:xfrm>
            <a:off x="1087408" y="1426588"/>
            <a:ext cx="5684248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kumimoji="1" sz="200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dirty="0"/>
              <a:t>谨慎驾驶——防范视野盲区危险，图中有几个人？</a:t>
            </a:r>
            <a:endParaRPr lang="en-US" altLang="zh-CN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00100" y="2298700"/>
            <a:ext cx="10591800" cy="3517900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087408" y="207743"/>
            <a:ext cx="1626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现场测试</a:t>
            </a:r>
            <a:endParaRPr lang="zh-CN" alt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629224" y="1219200"/>
            <a:ext cx="8933552" cy="4953000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t="28332" b="21717"/>
          <a:stretch>
            <a:fillRect/>
          </a:stretch>
        </p:blipFill>
        <p:spPr>
          <a:xfrm>
            <a:off x="0" y="1233060"/>
            <a:ext cx="12192000" cy="4057509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902529" y="6564086"/>
            <a:ext cx="8289471" cy="293914"/>
          </a:xfrm>
          <a:custGeom>
            <a:avLst/>
            <a:gdLst>
              <a:gd name="connsiteX0" fmla="*/ 0 w 8289471"/>
              <a:gd name="connsiteY0" fmla="*/ 0 h 293914"/>
              <a:gd name="connsiteX1" fmla="*/ 8289471 w 8289471"/>
              <a:gd name="connsiteY1" fmla="*/ 0 h 293914"/>
              <a:gd name="connsiteX2" fmla="*/ 8289471 w 8289471"/>
              <a:gd name="connsiteY2" fmla="*/ 293914 h 293914"/>
              <a:gd name="connsiteX3" fmla="*/ 0 w 8289471"/>
              <a:gd name="connsiteY3" fmla="*/ 293914 h 293914"/>
              <a:gd name="connsiteX4" fmla="*/ 0 w 8289471"/>
              <a:gd name="connsiteY4" fmla="*/ 0 h 293914"/>
              <a:gd name="connsiteX0-1" fmla="*/ 179615 w 8289471"/>
              <a:gd name="connsiteY0-2" fmla="*/ 32657 h 293914"/>
              <a:gd name="connsiteX1-3" fmla="*/ 8289471 w 8289471"/>
              <a:gd name="connsiteY1-4" fmla="*/ 0 h 293914"/>
              <a:gd name="connsiteX2-5" fmla="*/ 8289471 w 8289471"/>
              <a:gd name="connsiteY2-6" fmla="*/ 293914 h 293914"/>
              <a:gd name="connsiteX3-7" fmla="*/ 0 w 8289471"/>
              <a:gd name="connsiteY3-8" fmla="*/ 293914 h 293914"/>
              <a:gd name="connsiteX4-9" fmla="*/ 179615 w 8289471"/>
              <a:gd name="connsiteY4-10" fmla="*/ 32657 h 2939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289471" h="293914">
                <a:moveTo>
                  <a:pt x="179615" y="32657"/>
                </a:moveTo>
                <a:lnTo>
                  <a:pt x="8289471" y="0"/>
                </a:lnTo>
                <a:lnTo>
                  <a:pt x="8289471" y="293914"/>
                </a:lnTo>
                <a:lnTo>
                  <a:pt x="0" y="293914"/>
                </a:lnTo>
                <a:lnTo>
                  <a:pt x="179615" y="32657"/>
                </a:lnTo>
                <a:close/>
              </a:path>
            </a:pathLst>
          </a:custGeom>
          <a:solidFill>
            <a:srgbClr val="D0A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0" y="1254687"/>
            <a:ext cx="12192000" cy="4035881"/>
          </a:xfrm>
          <a:prstGeom prst="rect">
            <a:avLst/>
          </a:prstGeom>
          <a:gradFill>
            <a:gsLst>
              <a:gs pos="16000">
                <a:srgbClr val="394454"/>
              </a:gs>
              <a:gs pos="98000">
                <a:srgbClr val="394454">
                  <a:alpha val="46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15" name="组 14"/>
          <p:cNvGrpSpPr/>
          <p:nvPr/>
        </p:nvGrpSpPr>
        <p:grpSpPr>
          <a:xfrm>
            <a:off x="627797" y="832513"/>
            <a:ext cx="3862317" cy="1992574"/>
            <a:chOff x="955343" y="1201002"/>
            <a:chExt cx="3862317" cy="1992574"/>
          </a:xfrm>
          <a:effectLst>
            <a:outerShdw blurRad="50800" dist="76200" dir="5400000" algn="t" rotWithShape="0">
              <a:prstClr val="black">
                <a:alpha val="22000"/>
              </a:prstClr>
            </a:outerShdw>
          </a:effectLst>
        </p:grpSpPr>
        <p:sp>
          <p:nvSpPr>
            <p:cNvPr id="7" name="矩形 6"/>
            <p:cNvSpPr/>
            <p:nvPr/>
          </p:nvSpPr>
          <p:spPr>
            <a:xfrm>
              <a:off x="955343" y="1392072"/>
              <a:ext cx="3862317" cy="1801504"/>
            </a:xfrm>
            <a:prstGeom prst="rect">
              <a:avLst/>
            </a:prstGeom>
            <a:solidFill>
              <a:srgbClr val="3944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三角形 13"/>
            <p:cNvSpPr/>
            <p:nvPr/>
          </p:nvSpPr>
          <p:spPr>
            <a:xfrm>
              <a:off x="2714097" y="1201002"/>
              <a:ext cx="344809" cy="245660"/>
            </a:xfrm>
            <a:prstGeom prst="triangle">
              <a:avLst/>
            </a:prstGeom>
            <a:solidFill>
              <a:srgbClr val="3944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955343" y="3002018"/>
              <a:ext cx="3862317" cy="191557"/>
            </a:xfrm>
            <a:prstGeom prst="rect">
              <a:avLst/>
            </a:prstGeom>
            <a:solidFill>
              <a:srgbClr val="D0AA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1838245" y="1078172"/>
            <a:ext cx="14414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88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04</a:t>
            </a:r>
            <a:endParaRPr kumimoji="1" lang="zh-CN" altLang="en-US" sz="88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 rot="16200000">
            <a:off x="2699428" y="1704120"/>
            <a:ext cx="11604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100" dirty="0">
                <a:solidFill>
                  <a:schemeClr val="bg1"/>
                </a:solidFill>
              </a:rPr>
              <a:t>PART </a:t>
            </a:r>
            <a:endParaRPr kumimoji="1"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5571534" y="2524722"/>
            <a:ext cx="59554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72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维护保养要求</a:t>
            </a:r>
            <a:endParaRPr kumimoji="1" lang="zh-CN" altLang="en-US" sz="72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5000">
        <p14:doors dir="vert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7" grpId="0"/>
      <p:bldP spid="18" grpId="0"/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叉车结构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087408" y="1072681"/>
            <a:ext cx="1369286" cy="4575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1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2、安全带</a:t>
            </a:r>
            <a:endParaRPr lang="en-US" altLang="zh-CN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502399" y="2973614"/>
            <a:ext cx="4927600" cy="3429000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1087408" y="1478090"/>
            <a:ext cx="10152743" cy="142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当驾驶于不平坦的路面时，安全带可有效固定驾驶员的身体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；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当撞击到固定设施或急刹车时，可避免驾驶员前倾带来的伤害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；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当遭遇翻车时，安全带可以束缚驾驶员，以避免其错误做出跳车行为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。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17"/>
          <a:stretch>
            <a:fillRect/>
          </a:stretch>
        </p:blipFill>
        <p:spPr>
          <a:xfrm>
            <a:off x="780036" y="2973614"/>
            <a:ext cx="5315964" cy="342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087408" y="207743"/>
            <a:ext cx="4424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制定检维修计划</a:t>
            </a:r>
            <a:endParaRPr lang="zh-CN" altLang="en-US" dirty="0"/>
          </a:p>
        </p:txBody>
      </p:sp>
      <p:grpSp>
        <p:nvGrpSpPr>
          <p:cNvPr id="2" name="组合 1"/>
          <p:cNvGrpSpPr/>
          <p:nvPr/>
        </p:nvGrpSpPr>
        <p:grpSpPr>
          <a:xfrm>
            <a:off x="4300725" y="1909343"/>
            <a:ext cx="3640089" cy="3335721"/>
            <a:chOff x="4066997" y="1626149"/>
            <a:chExt cx="4194335" cy="3843623"/>
          </a:xfrm>
        </p:grpSpPr>
        <p:sp>
          <p:nvSpPr>
            <p:cNvPr id="4" name="椭圆 3"/>
            <p:cNvSpPr/>
            <p:nvPr/>
          </p:nvSpPr>
          <p:spPr bwMode="auto">
            <a:xfrm>
              <a:off x="5222475" y="2606271"/>
              <a:ext cx="1883380" cy="1883380"/>
            </a:xfrm>
            <a:prstGeom prst="ellipse">
              <a:avLst/>
            </a:prstGeom>
            <a:gradFill>
              <a:gsLst>
                <a:gs pos="0">
                  <a:srgbClr val="303A9C"/>
                </a:gs>
                <a:gs pos="83000">
                  <a:srgbClr val="452993"/>
                </a:gs>
              </a:gsLst>
              <a:lin ang="5400000" scaled="0"/>
            </a:gradFill>
            <a:ln w="9525" algn="ctr">
              <a:noFill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4066997" y="1626149"/>
              <a:ext cx="4194335" cy="3843623"/>
              <a:chOff x="4806666" y="1893973"/>
              <a:chExt cx="4354944" cy="3990803"/>
            </a:xfrm>
          </p:grpSpPr>
          <p:grpSp>
            <p:nvGrpSpPr>
              <p:cNvPr id="7" name="Group 36475"/>
              <p:cNvGrpSpPr/>
              <p:nvPr/>
            </p:nvGrpSpPr>
            <p:grpSpPr>
              <a:xfrm>
                <a:off x="4806666" y="3428180"/>
                <a:ext cx="1525046" cy="928737"/>
                <a:chOff x="0" y="0"/>
                <a:chExt cx="1905644" cy="1270000"/>
              </a:xfrm>
            </p:grpSpPr>
            <p:grpSp>
              <p:nvGrpSpPr>
                <p:cNvPr id="24" name="Group 36473"/>
                <p:cNvGrpSpPr/>
                <p:nvPr/>
              </p:nvGrpSpPr>
              <p:grpSpPr>
                <a:xfrm>
                  <a:off x="0" y="0"/>
                  <a:ext cx="1905645" cy="1270000"/>
                  <a:chOff x="0" y="0"/>
                  <a:chExt cx="1905644" cy="1270000"/>
                </a:xfrm>
              </p:grpSpPr>
              <p:sp>
                <p:nvSpPr>
                  <p:cNvPr id="26" name="Shape 36471"/>
                  <p:cNvSpPr/>
                  <p:nvPr/>
                </p:nvSpPr>
                <p:spPr>
                  <a:xfrm>
                    <a:off x="0" y="40878"/>
                    <a:ext cx="528712" cy="118824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309"/>
                        </a:moveTo>
                        <a:lnTo>
                          <a:pt x="21600" y="0"/>
                        </a:lnTo>
                        <a:lnTo>
                          <a:pt x="21600" y="21600"/>
                        </a:lnTo>
                        <a:lnTo>
                          <a:pt x="0" y="19291"/>
                        </a:lnTo>
                        <a:lnTo>
                          <a:pt x="0" y="2309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50000"/>
                    </a:schemeClr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t">
                    <a:noAutofit/>
                  </a:bodyPr>
                  <a:lstStyle/>
                  <a:p/>
                </p:txBody>
              </p:sp>
              <p:sp>
                <p:nvSpPr>
                  <p:cNvPr id="27" name="Shape 36472"/>
                  <p:cNvSpPr/>
                  <p:nvPr/>
                </p:nvSpPr>
                <p:spPr>
                  <a:xfrm>
                    <a:off x="0" y="0"/>
                    <a:ext cx="1905645" cy="127000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1955" y="16145"/>
                        </a:moveTo>
                        <a:lnTo>
                          <a:pt x="11955" y="21600"/>
                        </a:lnTo>
                        <a:lnTo>
                          <a:pt x="21600" y="10800"/>
                        </a:lnTo>
                        <a:lnTo>
                          <a:pt x="11955" y="0"/>
                        </a:lnTo>
                        <a:lnTo>
                          <a:pt x="11955" y="5455"/>
                        </a:lnTo>
                        <a:lnTo>
                          <a:pt x="0" y="2863"/>
                        </a:lnTo>
                        <a:lnTo>
                          <a:pt x="0" y="18737"/>
                        </a:lnTo>
                        <a:lnTo>
                          <a:pt x="11955" y="16145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75000"/>
                    </a:schemeClr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t">
                    <a:noAutofit/>
                  </a:bodyPr>
                  <a:lstStyle/>
                  <a:p/>
                </p:txBody>
              </p:sp>
            </p:grpSp>
            <p:sp>
              <p:nvSpPr>
                <p:cNvPr id="25" name="Shape 36474"/>
                <p:cNvSpPr/>
                <p:nvPr/>
              </p:nvSpPr>
              <p:spPr>
                <a:xfrm>
                  <a:off x="166388" y="474612"/>
                  <a:ext cx="311055" cy="32077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15" h="21600" extrusionOk="0">
                      <a:moveTo>
                        <a:pt x="10657" y="4959"/>
                      </a:moveTo>
                      <a:lnTo>
                        <a:pt x="3094" y="12939"/>
                      </a:lnTo>
                      <a:lnTo>
                        <a:pt x="3094" y="20830"/>
                      </a:lnTo>
                      <a:cubicBezTo>
                        <a:pt x="3094" y="21255"/>
                        <a:pt x="3421" y="21600"/>
                        <a:pt x="3824" y="21600"/>
                      </a:cubicBezTo>
                      <a:lnTo>
                        <a:pt x="7764" y="21600"/>
                      </a:lnTo>
                      <a:cubicBezTo>
                        <a:pt x="8166" y="21600"/>
                        <a:pt x="8493" y="21255"/>
                        <a:pt x="8493" y="20830"/>
                      </a:cubicBezTo>
                      <a:lnTo>
                        <a:pt x="8493" y="15716"/>
                      </a:lnTo>
                      <a:cubicBezTo>
                        <a:pt x="8493" y="15291"/>
                        <a:pt x="8820" y="14946"/>
                        <a:pt x="9223" y="14946"/>
                      </a:cubicBezTo>
                      <a:lnTo>
                        <a:pt x="12091" y="14946"/>
                      </a:lnTo>
                      <a:cubicBezTo>
                        <a:pt x="12494" y="14946"/>
                        <a:pt x="12821" y="15291"/>
                        <a:pt x="12821" y="15716"/>
                      </a:cubicBezTo>
                      <a:lnTo>
                        <a:pt x="12821" y="20830"/>
                      </a:lnTo>
                      <a:cubicBezTo>
                        <a:pt x="12821" y="21255"/>
                        <a:pt x="13148" y="21600"/>
                        <a:pt x="13550" y="21600"/>
                      </a:cubicBezTo>
                      <a:lnTo>
                        <a:pt x="17490" y="21600"/>
                      </a:lnTo>
                      <a:cubicBezTo>
                        <a:pt x="17893" y="21600"/>
                        <a:pt x="18220" y="21255"/>
                        <a:pt x="18220" y="20830"/>
                      </a:cubicBezTo>
                      <a:lnTo>
                        <a:pt x="18220" y="12939"/>
                      </a:lnTo>
                      <a:lnTo>
                        <a:pt x="10657" y="4959"/>
                      </a:lnTo>
                      <a:close/>
                      <a:moveTo>
                        <a:pt x="20887" y="12335"/>
                      </a:moveTo>
                      <a:cubicBezTo>
                        <a:pt x="20317" y="12936"/>
                        <a:pt x="19393" y="12936"/>
                        <a:pt x="18823" y="12335"/>
                      </a:cubicBezTo>
                      <a:lnTo>
                        <a:pt x="10657" y="3717"/>
                      </a:lnTo>
                      <a:lnTo>
                        <a:pt x="2490" y="12335"/>
                      </a:lnTo>
                      <a:cubicBezTo>
                        <a:pt x="1920" y="12937"/>
                        <a:pt x="996" y="12937"/>
                        <a:pt x="427" y="12335"/>
                      </a:cubicBezTo>
                      <a:cubicBezTo>
                        <a:pt x="-143" y="11734"/>
                        <a:pt x="-143" y="10759"/>
                        <a:pt x="427" y="10158"/>
                      </a:cubicBezTo>
                      <a:lnTo>
                        <a:pt x="9622" y="454"/>
                      </a:lnTo>
                      <a:cubicBezTo>
                        <a:pt x="9916" y="187"/>
                        <a:pt x="10253" y="0"/>
                        <a:pt x="10657" y="0"/>
                      </a:cubicBezTo>
                      <a:cubicBezTo>
                        <a:pt x="11059" y="0"/>
                        <a:pt x="11400" y="184"/>
                        <a:pt x="11688" y="451"/>
                      </a:cubicBezTo>
                      <a:lnTo>
                        <a:pt x="11688" y="451"/>
                      </a:lnTo>
                      <a:lnTo>
                        <a:pt x="20887" y="10158"/>
                      </a:lnTo>
                      <a:cubicBezTo>
                        <a:pt x="21457" y="10759"/>
                        <a:pt x="21457" y="11734"/>
                        <a:pt x="20887" y="123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20092" tIns="20092" rIns="20092" bIns="20092" numCol="1" anchor="ctr">
                  <a:noAutofit/>
                </a:bodyPr>
                <a:lstStyle/>
                <a:p/>
              </p:txBody>
            </p:sp>
          </p:grpSp>
          <p:grpSp>
            <p:nvGrpSpPr>
              <p:cNvPr id="8" name="Group 36480"/>
              <p:cNvGrpSpPr/>
              <p:nvPr/>
            </p:nvGrpSpPr>
            <p:grpSpPr>
              <a:xfrm>
                <a:off x="7636561" y="3425006"/>
                <a:ext cx="1525049" cy="928737"/>
                <a:chOff x="0" y="0"/>
                <a:chExt cx="1905646" cy="1270000"/>
              </a:xfrm>
            </p:grpSpPr>
            <p:grpSp>
              <p:nvGrpSpPr>
                <p:cNvPr id="20" name="Group 36478"/>
                <p:cNvGrpSpPr/>
                <p:nvPr/>
              </p:nvGrpSpPr>
              <p:grpSpPr>
                <a:xfrm>
                  <a:off x="0" y="0"/>
                  <a:ext cx="1905646" cy="1270000"/>
                  <a:chOff x="0" y="0"/>
                  <a:chExt cx="1905645" cy="1270000"/>
                </a:xfrm>
              </p:grpSpPr>
              <p:sp>
                <p:nvSpPr>
                  <p:cNvPr id="22" name="Shape 36476"/>
                  <p:cNvSpPr/>
                  <p:nvPr/>
                </p:nvSpPr>
                <p:spPr>
                  <a:xfrm>
                    <a:off x="1376933" y="40878"/>
                    <a:ext cx="528712" cy="118824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309"/>
                        </a:moveTo>
                        <a:lnTo>
                          <a:pt x="0" y="0"/>
                        </a:lnTo>
                        <a:lnTo>
                          <a:pt x="0" y="21600"/>
                        </a:lnTo>
                        <a:lnTo>
                          <a:pt x="21600" y="19291"/>
                        </a:lnTo>
                        <a:lnTo>
                          <a:pt x="21600" y="2309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50000"/>
                    </a:schemeClr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t">
                    <a:noAutofit/>
                  </a:bodyPr>
                  <a:lstStyle/>
                  <a:p/>
                </p:txBody>
              </p:sp>
              <p:sp>
                <p:nvSpPr>
                  <p:cNvPr id="23" name="Shape 36477"/>
                  <p:cNvSpPr/>
                  <p:nvPr/>
                </p:nvSpPr>
                <p:spPr>
                  <a:xfrm>
                    <a:off x="0" y="0"/>
                    <a:ext cx="1905645" cy="127000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9645" y="16145"/>
                        </a:moveTo>
                        <a:lnTo>
                          <a:pt x="9645" y="21600"/>
                        </a:lnTo>
                        <a:lnTo>
                          <a:pt x="0" y="10800"/>
                        </a:lnTo>
                        <a:lnTo>
                          <a:pt x="9645" y="0"/>
                        </a:lnTo>
                        <a:lnTo>
                          <a:pt x="9645" y="5455"/>
                        </a:lnTo>
                        <a:lnTo>
                          <a:pt x="21600" y="2863"/>
                        </a:lnTo>
                        <a:lnTo>
                          <a:pt x="21600" y="18737"/>
                        </a:lnTo>
                        <a:lnTo>
                          <a:pt x="9645" y="16145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75000"/>
                    </a:schemeClr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t">
                    <a:noAutofit/>
                  </a:bodyPr>
                  <a:lstStyle/>
                  <a:p/>
                </p:txBody>
              </p:sp>
            </p:grpSp>
            <p:sp>
              <p:nvSpPr>
                <p:cNvPr id="21" name="Shape 36479"/>
                <p:cNvSpPr/>
                <p:nvPr/>
              </p:nvSpPr>
              <p:spPr>
                <a:xfrm>
                  <a:off x="1516872" y="423787"/>
                  <a:ext cx="191413" cy="42242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9100" y="18466"/>
                      </a:moveTo>
                      <a:lnTo>
                        <a:pt x="2500" y="18466"/>
                      </a:lnTo>
                      <a:lnTo>
                        <a:pt x="2500" y="3136"/>
                      </a:lnTo>
                      <a:lnTo>
                        <a:pt x="19100" y="3136"/>
                      </a:lnTo>
                      <a:cubicBezTo>
                        <a:pt x="19100" y="3136"/>
                        <a:pt x="19100" y="18466"/>
                        <a:pt x="19100" y="18466"/>
                      </a:cubicBezTo>
                      <a:close/>
                      <a:moveTo>
                        <a:pt x="10853" y="20779"/>
                      </a:moveTo>
                      <a:cubicBezTo>
                        <a:pt x="10002" y="20779"/>
                        <a:pt x="9310" y="20457"/>
                        <a:pt x="9310" y="20058"/>
                      </a:cubicBezTo>
                      <a:cubicBezTo>
                        <a:pt x="9310" y="19659"/>
                        <a:pt x="10002" y="19337"/>
                        <a:pt x="10853" y="19337"/>
                      </a:cubicBezTo>
                      <a:cubicBezTo>
                        <a:pt x="11704" y="19337"/>
                        <a:pt x="12396" y="19659"/>
                        <a:pt x="12396" y="20058"/>
                      </a:cubicBezTo>
                      <a:cubicBezTo>
                        <a:pt x="12396" y="20457"/>
                        <a:pt x="11704" y="20779"/>
                        <a:pt x="10853" y="20779"/>
                      </a:cubicBezTo>
                      <a:close/>
                      <a:moveTo>
                        <a:pt x="17876" y="0"/>
                      </a:moveTo>
                      <a:lnTo>
                        <a:pt x="3724" y="0"/>
                      </a:lnTo>
                      <a:cubicBezTo>
                        <a:pt x="1664" y="0"/>
                        <a:pt x="0" y="780"/>
                        <a:pt x="0" y="1741"/>
                      </a:cubicBezTo>
                      <a:lnTo>
                        <a:pt x="0" y="19859"/>
                      </a:lnTo>
                      <a:cubicBezTo>
                        <a:pt x="0" y="20820"/>
                        <a:pt x="1664" y="21600"/>
                        <a:pt x="3724" y="21600"/>
                      </a:cubicBezTo>
                      <a:lnTo>
                        <a:pt x="17876" y="21600"/>
                      </a:lnTo>
                      <a:cubicBezTo>
                        <a:pt x="19931" y="21600"/>
                        <a:pt x="21600" y="20820"/>
                        <a:pt x="21600" y="19859"/>
                      </a:cubicBezTo>
                      <a:lnTo>
                        <a:pt x="21600" y="1741"/>
                      </a:lnTo>
                      <a:cubicBezTo>
                        <a:pt x="21600" y="780"/>
                        <a:pt x="19931" y="0"/>
                        <a:pt x="1787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b">
                  <a:noAutofit/>
                </a:bodyPr>
                <a:lstStyle/>
                <a:p/>
              </p:txBody>
            </p:sp>
          </p:grpSp>
          <p:grpSp>
            <p:nvGrpSpPr>
              <p:cNvPr id="9" name="Group 36485"/>
              <p:cNvGrpSpPr/>
              <p:nvPr/>
            </p:nvGrpSpPr>
            <p:grpSpPr>
              <a:xfrm>
                <a:off x="6497751" y="1893973"/>
                <a:ext cx="1016354" cy="1393576"/>
                <a:chOff x="0" y="0"/>
                <a:chExt cx="1270000" cy="1905645"/>
              </a:xfrm>
            </p:grpSpPr>
            <p:grpSp>
              <p:nvGrpSpPr>
                <p:cNvPr id="16" name="Group 36483"/>
                <p:cNvGrpSpPr/>
                <p:nvPr/>
              </p:nvGrpSpPr>
              <p:grpSpPr>
                <a:xfrm>
                  <a:off x="0" y="0"/>
                  <a:ext cx="1270000" cy="1905645"/>
                  <a:chOff x="0" y="0"/>
                  <a:chExt cx="1270000" cy="1905644"/>
                </a:xfrm>
              </p:grpSpPr>
              <p:sp>
                <p:nvSpPr>
                  <p:cNvPr id="18" name="Shape 36481"/>
                  <p:cNvSpPr/>
                  <p:nvPr/>
                </p:nvSpPr>
                <p:spPr>
                  <a:xfrm>
                    <a:off x="40878" y="0"/>
                    <a:ext cx="1188244" cy="52871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309" y="0"/>
                        </a:moveTo>
                        <a:lnTo>
                          <a:pt x="0" y="21600"/>
                        </a:lnTo>
                        <a:lnTo>
                          <a:pt x="21600" y="21600"/>
                        </a:lnTo>
                        <a:lnTo>
                          <a:pt x="19291" y="0"/>
                        </a:lnTo>
                        <a:lnTo>
                          <a:pt x="2309" y="0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50000"/>
                    </a:schemeClr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t">
                    <a:noAutofit/>
                  </a:bodyPr>
                  <a:lstStyle/>
                  <a:p/>
                </p:txBody>
              </p:sp>
              <p:sp>
                <p:nvSpPr>
                  <p:cNvPr id="19" name="Shape 36482"/>
                  <p:cNvSpPr/>
                  <p:nvPr/>
                </p:nvSpPr>
                <p:spPr>
                  <a:xfrm>
                    <a:off x="0" y="0"/>
                    <a:ext cx="1270000" cy="190564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6145" y="11955"/>
                        </a:moveTo>
                        <a:lnTo>
                          <a:pt x="21600" y="11955"/>
                        </a:lnTo>
                        <a:lnTo>
                          <a:pt x="10800" y="21600"/>
                        </a:lnTo>
                        <a:lnTo>
                          <a:pt x="0" y="11955"/>
                        </a:lnTo>
                        <a:lnTo>
                          <a:pt x="5455" y="11955"/>
                        </a:lnTo>
                        <a:lnTo>
                          <a:pt x="2863" y="0"/>
                        </a:lnTo>
                        <a:lnTo>
                          <a:pt x="18737" y="0"/>
                        </a:lnTo>
                        <a:lnTo>
                          <a:pt x="16145" y="11955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75000"/>
                    </a:schemeClr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t">
                    <a:noAutofit/>
                  </a:bodyPr>
                  <a:lstStyle/>
                  <a:p/>
                </p:txBody>
              </p:sp>
            </p:grpSp>
            <p:sp>
              <p:nvSpPr>
                <p:cNvPr id="17" name="Shape 36484"/>
                <p:cNvSpPr/>
                <p:nvPr/>
              </p:nvSpPr>
              <p:spPr>
                <a:xfrm>
                  <a:off x="456818" y="186375"/>
                  <a:ext cx="356364" cy="3185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484" extrusionOk="0">
                      <a:moveTo>
                        <a:pt x="19415" y="16649"/>
                      </a:moveTo>
                      <a:cubicBezTo>
                        <a:pt x="20161" y="16995"/>
                        <a:pt x="20794" y="17015"/>
                        <a:pt x="20797" y="18016"/>
                      </a:cubicBezTo>
                      <a:lnTo>
                        <a:pt x="21600" y="21484"/>
                      </a:lnTo>
                      <a:lnTo>
                        <a:pt x="0" y="21484"/>
                      </a:lnTo>
                      <a:cubicBezTo>
                        <a:pt x="91" y="20771"/>
                        <a:pt x="349" y="19060"/>
                        <a:pt x="573" y="18136"/>
                      </a:cubicBezTo>
                      <a:cubicBezTo>
                        <a:pt x="679" y="17700"/>
                        <a:pt x="1212" y="16975"/>
                        <a:pt x="2036" y="16624"/>
                      </a:cubicBezTo>
                      <a:cubicBezTo>
                        <a:pt x="4050" y="15766"/>
                        <a:pt x="6877" y="14370"/>
                        <a:pt x="7251" y="13724"/>
                      </a:cubicBezTo>
                      <a:cubicBezTo>
                        <a:pt x="7484" y="13323"/>
                        <a:pt x="7579" y="13743"/>
                        <a:pt x="7681" y="13421"/>
                      </a:cubicBezTo>
                      <a:cubicBezTo>
                        <a:pt x="7916" y="12679"/>
                        <a:pt x="7968" y="11587"/>
                        <a:pt x="7968" y="11587"/>
                      </a:cubicBezTo>
                      <a:cubicBezTo>
                        <a:pt x="7848" y="11494"/>
                        <a:pt x="7572" y="10786"/>
                        <a:pt x="7434" y="10117"/>
                      </a:cubicBezTo>
                      <a:cubicBezTo>
                        <a:pt x="7387" y="9891"/>
                        <a:pt x="7082" y="9884"/>
                        <a:pt x="6846" y="8995"/>
                      </a:cubicBezTo>
                      <a:cubicBezTo>
                        <a:pt x="6653" y="8263"/>
                        <a:pt x="6425" y="7272"/>
                        <a:pt x="6518" y="6932"/>
                      </a:cubicBezTo>
                      <a:cubicBezTo>
                        <a:pt x="6566" y="6758"/>
                        <a:pt x="6695" y="6822"/>
                        <a:pt x="6716" y="6831"/>
                      </a:cubicBezTo>
                      <a:cubicBezTo>
                        <a:pt x="6697" y="6706"/>
                        <a:pt x="6673" y="6705"/>
                        <a:pt x="6649" y="6531"/>
                      </a:cubicBezTo>
                      <a:cubicBezTo>
                        <a:pt x="6603" y="6199"/>
                        <a:pt x="6428" y="5653"/>
                        <a:pt x="6414" y="5330"/>
                      </a:cubicBezTo>
                      <a:cubicBezTo>
                        <a:pt x="6302" y="2941"/>
                        <a:pt x="6814" y="1517"/>
                        <a:pt x="7802" y="834"/>
                      </a:cubicBezTo>
                      <a:cubicBezTo>
                        <a:pt x="8064" y="653"/>
                        <a:pt x="9136" y="145"/>
                        <a:pt x="9462" y="64"/>
                      </a:cubicBezTo>
                      <a:cubicBezTo>
                        <a:pt x="10187" y="-116"/>
                        <a:pt x="11659" y="109"/>
                        <a:pt x="12338" y="443"/>
                      </a:cubicBezTo>
                      <a:cubicBezTo>
                        <a:pt x="14203" y="1346"/>
                        <a:pt x="14766" y="2285"/>
                        <a:pt x="14624" y="5330"/>
                      </a:cubicBezTo>
                      <a:cubicBezTo>
                        <a:pt x="14599" y="5877"/>
                        <a:pt x="14486" y="6618"/>
                        <a:pt x="14433" y="6945"/>
                      </a:cubicBezTo>
                      <a:cubicBezTo>
                        <a:pt x="14521" y="6860"/>
                        <a:pt x="14606" y="6807"/>
                        <a:pt x="14679" y="6813"/>
                      </a:cubicBezTo>
                      <a:cubicBezTo>
                        <a:pt x="14982" y="6833"/>
                        <a:pt x="14696" y="8105"/>
                        <a:pt x="14460" y="8995"/>
                      </a:cubicBezTo>
                      <a:cubicBezTo>
                        <a:pt x="14225" y="9884"/>
                        <a:pt x="13904" y="9888"/>
                        <a:pt x="13872" y="10117"/>
                      </a:cubicBezTo>
                      <a:cubicBezTo>
                        <a:pt x="13761" y="10901"/>
                        <a:pt x="13490" y="11361"/>
                        <a:pt x="13347" y="11576"/>
                      </a:cubicBezTo>
                      <a:cubicBezTo>
                        <a:pt x="13347" y="11576"/>
                        <a:pt x="13436" y="12775"/>
                        <a:pt x="13704" y="13449"/>
                      </a:cubicBezTo>
                      <a:cubicBezTo>
                        <a:pt x="13812" y="13730"/>
                        <a:pt x="13931" y="13430"/>
                        <a:pt x="14102" y="13742"/>
                      </a:cubicBezTo>
                      <a:cubicBezTo>
                        <a:pt x="14018" y="13588"/>
                        <a:pt x="14272" y="14339"/>
                        <a:pt x="15405" y="14858"/>
                      </a:cubicBezTo>
                      <a:cubicBezTo>
                        <a:pt x="17512" y="15825"/>
                        <a:pt x="18500" y="16226"/>
                        <a:pt x="19415" y="1664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/>
              </p:txBody>
            </p:sp>
          </p:grpSp>
          <p:grpSp>
            <p:nvGrpSpPr>
              <p:cNvPr id="10" name="Group 36490"/>
              <p:cNvGrpSpPr/>
              <p:nvPr/>
            </p:nvGrpSpPr>
            <p:grpSpPr>
              <a:xfrm>
                <a:off x="6465038" y="4491200"/>
                <a:ext cx="1016354" cy="1393576"/>
                <a:chOff x="0" y="0"/>
                <a:chExt cx="1270000" cy="1905644"/>
              </a:xfrm>
            </p:grpSpPr>
            <p:grpSp>
              <p:nvGrpSpPr>
                <p:cNvPr id="11" name="Group 36488"/>
                <p:cNvGrpSpPr/>
                <p:nvPr/>
              </p:nvGrpSpPr>
              <p:grpSpPr>
                <a:xfrm>
                  <a:off x="0" y="0"/>
                  <a:ext cx="1270000" cy="1905645"/>
                  <a:chOff x="0" y="0"/>
                  <a:chExt cx="1270000" cy="1905644"/>
                </a:xfrm>
              </p:grpSpPr>
              <p:sp>
                <p:nvSpPr>
                  <p:cNvPr id="14" name="Shape 36486"/>
                  <p:cNvSpPr/>
                  <p:nvPr/>
                </p:nvSpPr>
                <p:spPr>
                  <a:xfrm>
                    <a:off x="40878" y="1376933"/>
                    <a:ext cx="1188244" cy="52871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309" y="21600"/>
                        </a:moveTo>
                        <a:lnTo>
                          <a:pt x="0" y="0"/>
                        </a:lnTo>
                        <a:lnTo>
                          <a:pt x="21600" y="0"/>
                        </a:lnTo>
                        <a:lnTo>
                          <a:pt x="19291" y="21600"/>
                        </a:lnTo>
                        <a:lnTo>
                          <a:pt x="2309" y="21600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50000"/>
                    </a:schemeClr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t">
                    <a:noAutofit/>
                  </a:bodyPr>
                  <a:lstStyle/>
                  <a:p/>
                </p:txBody>
              </p:sp>
              <p:sp>
                <p:nvSpPr>
                  <p:cNvPr id="15" name="Shape 36487"/>
                  <p:cNvSpPr/>
                  <p:nvPr/>
                </p:nvSpPr>
                <p:spPr>
                  <a:xfrm>
                    <a:off x="0" y="0"/>
                    <a:ext cx="1270000" cy="190564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6145" y="9645"/>
                        </a:moveTo>
                        <a:lnTo>
                          <a:pt x="21600" y="9645"/>
                        </a:lnTo>
                        <a:lnTo>
                          <a:pt x="10800" y="0"/>
                        </a:lnTo>
                        <a:lnTo>
                          <a:pt x="0" y="9645"/>
                        </a:lnTo>
                        <a:lnTo>
                          <a:pt x="5455" y="9645"/>
                        </a:lnTo>
                        <a:lnTo>
                          <a:pt x="2863" y="21600"/>
                        </a:lnTo>
                        <a:lnTo>
                          <a:pt x="18737" y="21600"/>
                        </a:lnTo>
                        <a:lnTo>
                          <a:pt x="16145" y="9645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75000"/>
                    </a:schemeClr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t">
                    <a:noAutofit/>
                  </a:bodyPr>
                  <a:lstStyle/>
                  <a:p/>
                </p:txBody>
              </p:sp>
            </p:grpSp>
            <p:sp>
              <p:nvSpPr>
                <p:cNvPr id="12" name="Shape 36489"/>
                <p:cNvSpPr/>
                <p:nvPr/>
              </p:nvSpPr>
              <p:spPr>
                <a:xfrm>
                  <a:off x="461547" y="1368045"/>
                  <a:ext cx="346906" cy="38705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066" h="21120" extrusionOk="0">
                      <a:moveTo>
                        <a:pt x="7115" y="3487"/>
                      </a:moveTo>
                      <a:cubicBezTo>
                        <a:pt x="6224" y="2687"/>
                        <a:pt x="4773" y="2692"/>
                        <a:pt x="3875" y="3499"/>
                      </a:cubicBezTo>
                      <a:cubicBezTo>
                        <a:pt x="2977" y="4307"/>
                        <a:pt x="2971" y="5610"/>
                        <a:pt x="3862" y="6411"/>
                      </a:cubicBezTo>
                      <a:cubicBezTo>
                        <a:pt x="4753" y="7212"/>
                        <a:pt x="6204" y="7206"/>
                        <a:pt x="7102" y="6399"/>
                      </a:cubicBezTo>
                      <a:cubicBezTo>
                        <a:pt x="8000" y="5592"/>
                        <a:pt x="8007" y="4289"/>
                        <a:pt x="7115" y="3487"/>
                      </a:cubicBezTo>
                      <a:close/>
                      <a:moveTo>
                        <a:pt x="21066" y="17081"/>
                      </a:moveTo>
                      <a:lnTo>
                        <a:pt x="20939" y="17196"/>
                      </a:lnTo>
                      <a:lnTo>
                        <a:pt x="20953" y="17209"/>
                      </a:lnTo>
                      <a:lnTo>
                        <a:pt x="16611" y="21120"/>
                      </a:lnTo>
                      <a:lnTo>
                        <a:pt x="15331" y="19970"/>
                      </a:lnTo>
                      <a:lnTo>
                        <a:pt x="16860" y="18596"/>
                      </a:lnTo>
                      <a:lnTo>
                        <a:pt x="15612" y="17474"/>
                      </a:lnTo>
                      <a:lnTo>
                        <a:pt x="14083" y="18848"/>
                      </a:lnTo>
                      <a:lnTo>
                        <a:pt x="12803" y="17698"/>
                      </a:lnTo>
                      <a:lnTo>
                        <a:pt x="15285" y="15471"/>
                      </a:lnTo>
                      <a:lnTo>
                        <a:pt x="8234" y="9136"/>
                      </a:lnTo>
                      <a:cubicBezTo>
                        <a:pt x="6139" y="10247"/>
                        <a:pt x="3399" y="10002"/>
                        <a:pt x="1600" y="8385"/>
                      </a:cubicBezTo>
                      <a:cubicBezTo>
                        <a:pt x="-534" y="6467"/>
                        <a:pt x="-533" y="3358"/>
                        <a:pt x="1602" y="1439"/>
                      </a:cubicBezTo>
                      <a:cubicBezTo>
                        <a:pt x="3737" y="-479"/>
                        <a:pt x="7198" y="-480"/>
                        <a:pt x="9331" y="1437"/>
                      </a:cubicBezTo>
                      <a:cubicBezTo>
                        <a:pt x="11108" y="3034"/>
                        <a:pt x="11395" y="5454"/>
                        <a:pt x="10211" y="7328"/>
                      </a:cubicBezTo>
                      <a:cubicBezTo>
                        <a:pt x="10211" y="7328"/>
                        <a:pt x="21066" y="17081"/>
                        <a:pt x="21066" y="170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20092" tIns="20092" rIns="20092" bIns="20092" numCol="1" anchor="ctr">
                  <a:noAutofit/>
                </a:bodyPr>
                <a:lstStyle/>
                <a:p>
                  <a:pPr>
                    <a:spcBef>
                      <a:spcPts val="0"/>
                    </a:spcBef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1580"/>
                </a:p>
              </p:txBody>
            </p:sp>
          </p:grpSp>
        </p:grpSp>
      </p:grpSp>
      <p:sp>
        <p:nvSpPr>
          <p:cNvPr id="29" name="矩形 28"/>
          <p:cNvSpPr/>
          <p:nvPr/>
        </p:nvSpPr>
        <p:spPr>
          <a:xfrm>
            <a:off x="4370389" y="1218388"/>
            <a:ext cx="35189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sz="20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每日使用前：叉车每日点检表</a:t>
            </a:r>
            <a:endParaRPr lang="zh-CN" altLang="en-US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769257" y="3208874"/>
            <a:ext cx="3399450" cy="731487"/>
          </a:xfrm>
          <a:prstGeom prst="rect">
            <a:avLst/>
          </a:prstGeom>
          <a:noFill/>
          <a:ln w="28575" algn="ctr">
            <a:solidFill>
              <a:srgbClr val="394454"/>
            </a:solidFill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1685684" y="3347904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sz="20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定期加蒸馏水</a:t>
            </a:r>
            <a:endParaRPr lang="zh-CN" altLang="en-US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4123045" y="5572445"/>
            <a:ext cx="40318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zh-CN" altLang="en-GB" sz="20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预防性维修和故障性维修（存档）</a:t>
            </a:r>
            <a:endParaRPr lang="zh-CN" altLang="en-GB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8753750" y="3386767"/>
            <a:ext cx="20553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GB" sz="20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每年 ：监督检查</a:t>
            </a:r>
            <a:endParaRPr lang="zh-CN" altLang="en-US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/>
          <p:cNvSpPr/>
          <p:nvPr/>
        </p:nvSpPr>
        <p:spPr bwMode="auto">
          <a:xfrm>
            <a:off x="4049838" y="1059966"/>
            <a:ext cx="4031873" cy="731487"/>
          </a:xfrm>
          <a:prstGeom prst="rect">
            <a:avLst/>
          </a:prstGeom>
          <a:noFill/>
          <a:ln w="28575" algn="ctr">
            <a:solidFill>
              <a:srgbClr val="394454"/>
            </a:solidFill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 bwMode="auto">
          <a:xfrm>
            <a:off x="8081711" y="3216700"/>
            <a:ext cx="3399450" cy="731487"/>
          </a:xfrm>
          <a:prstGeom prst="rect">
            <a:avLst/>
          </a:prstGeom>
          <a:noFill/>
          <a:ln w="28575" algn="ctr">
            <a:solidFill>
              <a:srgbClr val="394454"/>
            </a:solidFill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 bwMode="auto">
          <a:xfrm>
            <a:off x="4056554" y="5399656"/>
            <a:ext cx="4031873" cy="731487"/>
          </a:xfrm>
          <a:prstGeom prst="rect">
            <a:avLst/>
          </a:prstGeom>
          <a:noFill/>
          <a:ln w="28575" algn="ctr">
            <a:solidFill>
              <a:srgbClr val="394454"/>
            </a:solidFill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push dir="r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087408" y="207743"/>
            <a:ext cx="4424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定期检维修及保养</a:t>
            </a:r>
            <a:endParaRPr lang="zh-CN" altLang="en-US" dirty="0"/>
          </a:p>
        </p:txBody>
      </p: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206500" y="1386115"/>
            <a:ext cx="9779000" cy="4648200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087408" y="207743"/>
            <a:ext cx="4424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定期检维修及保养</a:t>
            </a:r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1087408" y="1124429"/>
            <a:ext cx="10219222" cy="96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en-US" altLang="zh-CN" sz="2000" dirty="0" err="1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依据《场（厂）内专用机动车辆安全技术监察规程</a:t>
            </a:r>
            <a:r>
              <a:rPr kumimoji="1" lang="en-US" altLang="zh-CN" sz="20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》（TSG N0001-2017），</a:t>
            </a:r>
            <a:r>
              <a:rPr kumimoji="1" lang="en-US" altLang="zh-CN" sz="2000" dirty="0" err="1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叉车每年要进行周期（每年一次）检验，并做好日常维护保养</a:t>
            </a:r>
            <a:r>
              <a:rPr kumimoji="1" lang="en-US" altLang="zh-CN" sz="20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1" lang="en-US" altLang="zh-CN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05578" y="2754956"/>
            <a:ext cx="11380844" cy="3561442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087408" y="207743"/>
            <a:ext cx="4424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定期检维修及保养要求</a:t>
            </a:r>
            <a:endParaRPr lang="zh-CN" altLang="en-US" dirty="0"/>
          </a:p>
        </p:txBody>
      </p:sp>
      <p:sp>
        <p:nvSpPr>
          <p:cNvPr id="6" name="TextBox 1"/>
          <p:cNvSpPr txBox="1"/>
          <p:nvPr/>
        </p:nvSpPr>
        <p:spPr>
          <a:xfrm>
            <a:off x="783771" y="1366935"/>
            <a:ext cx="10624457" cy="4983224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1、在设备的整个生命周期内保存好设备维护记录。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2、执行记录在案的检查，确保叉车各个方面的功能正常，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在每个班次第一次使用叉车之前，进行检查并做好文档记录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。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3、按照制造商的要求维护所有装载/</a:t>
            </a: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卸载设备（例如，塞块、千斤顶支架、登车桥、登车板、登车灯和自动托车束缚装置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）。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4、每月对所有装载/</a:t>
            </a: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卸载设备的检查做好文档记录，以验证设备的可用性和功能性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。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5、停用任何检查结果不合格的设备，并确保设备得到维修。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6、设备检查记录必须保存12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个月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。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7、任何对叉车进行任何改装，包括不同属具的使用，都应获得制造商书面批准或获得认证工程师的批准，并需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更新叉车标签并提供相关培训作出解释说明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。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  <a:p>
            <a:pPr algn="just">
              <a:lnSpc>
                <a:spcPct val="150000"/>
              </a:lnSpc>
            </a:pP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</p:spTree>
  </p:cSld>
  <p:clrMapOvr>
    <a:masterClrMapping/>
  </p:clrMapOvr>
  <p:transition>
    <p:push dir="r"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087408" y="207743"/>
            <a:ext cx="4424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标准要求</a:t>
            </a:r>
            <a:endParaRPr lang="zh-CN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612900" y="912813"/>
            <a:ext cx="8966200" cy="5105400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087408" y="207743"/>
            <a:ext cx="4424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标准要求</a:t>
            </a:r>
            <a:endParaRPr lang="zh-CN" alt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816100" y="1257300"/>
            <a:ext cx="8559800" cy="4749800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t="28332" b="21717"/>
          <a:stretch>
            <a:fillRect/>
          </a:stretch>
        </p:blipFill>
        <p:spPr>
          <a:xfrm>
            <a:off x="0" y="1233060"/>
            <a:ext cx="12192000" cy="4057509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902529" y="6564086"/>
            <a:ext cx="8289471" cy="293914"/>
          </a:xfrm>
          <a:custGeom>
            <a:avLst/>
            <a:gdLst>
              <a:gd name="connsiteX0" fmla="*/ 0 w 8289471"/>
              <a:gd name="connsiteY0" fmla="*/ 0 h 293914"/>
              <a:gd name="connsiteX1" fmla="*/ 8289471 w 8289471"/>
              <a:gd name="connsiteY1" fmla="*/ 0 h 293914"/>
              <a:gd name="connsiteX2" fmla="*/ 8289471 w 8289471"/>
              <a:gd name="connsiteY2" fmla="*/ 293914 h 293914"/>
              <a:gd name="connsiteX3" fmla="*/ 0 w 8289471"/>
              <a:gd name="connsiteY3" fmla="*/ 293914 h 293914"/>
              <a:gd name="connsiteX4" fmla="*/ 0 w 8289471"/>
              <a:gd name="connsiteY4" fmla="*/ 0 h 293914"/>
              <a:gd name="connsiteX0-1" fmla="*/ 179615 w 8289471"/>
              <a:gd name="connsiteY0-2" fmla="*/ 32657 h 293914"/>
              <a:gd name="connsiteX1-3" fmla="*/ 8289471 w 8289471"/>
              <a:gd name="connsiteY1-4" fmla="*/ 0 h 293914"/>
              <a:gd name="connsiteX2-5" fmla="*/ 8289471 w 8289471"/>
              <a:gd name="connsiteY2-6" fmla="*/ 293914 h 293914"/>
              <a:gd name="connsiteX3-7" fmla="*/ 0 w 8289471"/>
              <a:gd name="connsiteY3-8" fmla="*/ 293914 h 293914"/>
              <a:gd name="connsiteX4-9" fmla="*/ 179615 w 8289471"/>
              <a:gd name="connsiteY4-10" fmla="*/ 32657 h 2939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289471" h="293914">
                <a:moveTo>
                  <a:pt x="179615" y="32657"/>
                </a:moveTo>
                <a:lnTo>
                  <a:pt x="8289471" y="0"/>
                </a:lnTo>
                <a:lnTo>
                  <a:pt x="8289471" y="293914"/>
                </a:lnTo>
                <a:lnTo>
                  <a:pt x="0" y="293914"/>
                </a:lnTo>
                <a:lnTo>
                  <a:pt x="179615" y="32657"/>
                </a:lnTo>
                <a:close/>
              </a:path>
            </a:pathLst>
          </a:custGeom>
          <a:solidFill>
            <a:srgbClr val="D0A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0" y="1254687"/>
            <a:ext cx="12192000" cy="4035881"/>
          </a:xfrm>
          <a:prstGeom prst="rect">
            <a:avLst/>
          </a:prstGeom>
          <a:gradFill>
            <a:gsLst>
              <a:gs pos="16000">
                <a:srgbClr val="394454"/>
              </a:gs>
              <a:gs pos="98000">
                <a:srgbClr val="394454">
                  <a:alpha val="46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15" name="组 14"/>
          <p:cNvGrpSpPr/>
          <p:nvPr/>
        </p:nvGrpSpPr>
        <p:grpSpPr>
          <a:xfrm>
            <a:off x="627797" y="832513"/>
            <a:ext cx="3862317" cy="1992574"/>
            <a:chOff x="955343" y="1201002"/>
            <a:chExt cx="3862317" cy="1992574"/>
          </a:xfrm>
          <a:effectLst>
            <a:outerShdw blurRad="50800" dist="76200" dir="5400000" algn="t" rotWithShape="0">
              <a:prstClr val="black">
                <a:alpha val="22000"/>
              </a:prstClr>
            </a:outerShdw>
          </a:effectLst>
        </p:grpSpPr>
        <p:sp>
          <p:nvSpPr>
            <p:cNvPr id="7" name="矩形 6"/>
            <p:cNvSpPr/>
            <p:nvPr/>
          </p:nvSpPr>
          <p:spPr>
            <a:xfrm>
              <a:off x="955343" y="1392072"/>
              <a:ext cx="3862317" cy="1801504"/>
            </a:xfrm>
            <a:prstGeom prst="rect">
              <a:avLst/>
            </a:prstGeom>
            <a:solidFill>
              <a:srgbClr val="3944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三角形 13"/>
            <p:cNvSpPr/>
            <p:nvPr/>
          </p:nvSpPr>
          <p:spPr>
            <a:xfrm>
              <a:off x="2714097" y="1201002"/>
              <a:ext cx="344809" cy="245660"/>
            </a:xfrm>
            <a:prstGeom prst="triangle">
              <a:avLst/>
            </a:prstGeom>
            <a:solidFill>
              <a:srgbClr val="3944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955343" y="3002018"/>
              <a:ext cx="3862317" cy="191557"/>
            </a:xfrm>
            <a:prstGeom prst="rect">
              <a:avLst/>
            </a:prstGeom>
            <a:solidFill>
              <a:srgbClr val="D0AA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1838245" y="1078172"/>
            <a:ext cx="14414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88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05</a:t>
            </a:r>
            <a:endParaRPr kumimoji="1" lang="zh-CN" altLang="en-US" sz="88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 rot="16200000">
            <a:off x="2699428" y="1704120"/>
            <a:ext cx="11604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100" dirty="0">
                <a:solidFill>
                  <a:schemeClr val="bg1"/>
                </a:solidFill>
              </a:rPr>
              <a:t>PART </a:t>
            </a:r>
            <a:endParaRPr kumimoji="1"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5571534" y="2524722"/>
            <a:ext cx="637866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66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叉车驾驶员管理</a:t>
            </a:r>
            <a:endParaRPr kumimoji="1" lang="zh-CN" altLang="en-US" sz="66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087408" y="207743"/>
            <a:ext cx="2221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持证上岗</a:t>
            </a:r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5791203" y="1258011"/>
            <a:ext cx="5384800" cy="4654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469900" algn="l"/>
                <a:tab pos="3810000" algn="l"/>
                <a:tab pos="5880100" algn="l"/>
              </a:tabLst>
            </a:pP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《</a:t>
            </a:r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特种设备安全法》第十四条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特种设备安全管理人员、检测人员和作业人员应当按照国家有关规定取得相应资格，方可从事相关工作。特种设备安全管理人员、检测人员和作业人员应当严格执行安全技术规范和管理制度，保证特种设备安全。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  <a:p>
            <a:pPr algn="just">
              <a:lnSpc>
                <a:spcPct val="150000"/>
              </a:lnSpc>
              <a:tabLst>
                <a:tab pos="469900" algn="l"/>
                <a:tab pos="3810000" algn="l"/>
                <a:tab pos="5880100" algn="l"/>
              </a:tabLst>
            </a:pP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教育培训：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特种设备生产、经营、使用单位应当按照国家有关规定配备特种设备安全管理人员、检测人员和作业人员，并对其进行必要的安全教育和技能培训。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223952" y="1483714"/>
            <a:ext cx="3362561" cy="42032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sh dir="r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087408" y="207743"/>
            <a:ext cx="2221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持证上岗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087408" y="1026094"/>
            <a:ext cx="10233735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en-US" altLang="zh-CN" sz="2000" dirty="0" err="1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叉车驾驶员必须经过培训，持证上岗</a:t>
            </a:r>
            <a:endParaRPr kumimoji="1" lang="en-US" altLang="zh-CN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en-US" altLang="zh-CN" sz="20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《特种设备作业人员证》作业项目每4年复审一次（复审期届满1个月前提出复审申请）</a:t>
            </a:r>
            <a:endParaRPr kumimoji="1" lang="en-US" altLang="zh-CN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en-US" altLang="zh-CN" sz="2000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申请《特种设备作业人员证》的人员年龄应当在18周岁以上且不超60周岁，具有完全民事行为能力</a:t>
            </a:r>
            <a:endParaRPr kumimoji="1" lang="zh-CN" altLang="en-US" sz="2000" dirty="0">
              <a:solidFill>
                <a:schemeClr val="bg2">
                  <a:lumMod val="1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32543" y="3167743"/>
            <a:ext cx="4394200" cy="3225800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1843" y="3205843"/>
            <a:ext cx="5829300" cy="3111500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087408" y="207743"/>
            <a:ext cx="2221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岗位须知</a:t>
            </a:r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1087408" y="1519919"/>
            <a:ext cx="5008592" cy="3818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300"/>
              </a:lnSpc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在行进线路上遇到行人穿行，停车、示意行人先行、留有安全间距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  <a:p>
            <a:pPr marL="342900" indent="-342900" algn="just">
              <a:lnSpc>
                <a:spcPts val="3100"/>
              </a:lnSpc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在视线受阻区域（如：路口、转角、出入口、通道尽头等）减速、停车、鸣笛警示路人、观察反光镜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  <a:p>
            <a:pPr marL="342900" indent="-342900" algn="just">
              <a:lnSpc>
                <a:spcPts val="3100"/>
              </a:lnSpc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倒车时，使用警示闪光灯和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/</a:t>
            </a: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或倒车警报器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  <a:p>
            <a:pPr marL="342900" indent="-342900" algn="just">
              <a:lnSpc>
                <a:spcPts val="3100"/>
              </a:lnSpc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确保视野清楚后再行驶，视线永远保持在行驶方向上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  <a:p>
            <a:pPr marL="342900" indent="-342900" algn="just">
              <a:lnSpc>
                <a:spcPts val="3100"/>
              </a:lnSpc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与行人或其他叉车交汇时，给对方信号示意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  <a:p>
            <a:pPr marL="342900" indent="-342900" algn="just">
              <a:lnSpc>
                <a:spcPts val="3100"/>
              </a:lnSpc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平缓的启动、停车、转向和刹车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720115" y="1242736"/>
            <a:ext cx="4455886" cy="2951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理解叉车无法急停的事实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离开叉车运行的路线和区域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禁止突然闯入叉车附近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理解叉车转向后摆和半径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在行人通道或通道的一侧行走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US" altLang="zh-CN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在路口、转角、出入口、道路尽头慢行，并观察反光镜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20115" y="4354286"/>
            <a:ext cx="4601028" cy="1260978"/>
          </a:xfrm>
          <a:prstGeom prst="rect">
            <a:avLst/>
          </a:prstGeom>
          <a:solidFill>
            <a:srgbClr val="394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720115" y="4329242"/>
            <a:ext cx="4601028" cy="131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300"/>
              </a:lnSpc>
              <a:tabLst>
                <a:tab pos="63500" algn="l"/>
                <a:tab pos="342900" algn="l"/>
              </a:tabLst>
            </a:pPr>
            <a:r>
              <a:rPr lang="en-US" altLang="zh-CN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注意：倒车警报声受工作场所环境噪音和员工佩戴听力保护的影响，可能无法确保被行人听到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</p:spTree>
  </p:cSld>
  <p:clrMapOvr>
    <a:masterClrMapping/>
  </p:clrMapOvr>
  <p:transition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7408" y="20774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3944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defRPr>
            </a:lvl1pPr>
          </a:lstStyle>
          <a:p>
            <a:r>
              <a:rPr lang="en-US" altLang="zh-CN" dirty="0" err="1"/>
              <a:t>叉车结构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087408" y="1072681"/>
            <a:ext cx="1369286" cy="4575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1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3、灭火器</a:t>
            </a:r>
            <a:endParaRPr lang="en-US" altLang="zh-CN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87408" y="1671905"/>
            <a:ext cx="84920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0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所有叉车都必须配备灭火器,并按要求定期支灭火器进行检查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247065" y="2413000"/>
            <a:ext cx="5207000" cy="4051300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0065" y="2413000"/>
            <a:ext cx="3136900" cy="40513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>
          <a:blip r:embed="rId1"/>
          <a:srcRect l="16534" t="3418" r="11001" b="2817"/>
          <a:stretch>
            <a:fillRect/>
          </a:stretch>
        </p:blipFill>
        <p:spPr>
          <a:xfrm>
            <a:off x="7135746" y="1460316"/>
            <a:ext cx="4567347" cy="3937366"/>
          </a:xfrm>
          <a:custGeom>
            <a:avLst/>
            <a:gdLst>
              <a:gd name="connsiteX0" fmla="*/ 1256046 w 4941372"/>
              <a:gd name="connsiteY0" fmla="*/ 0 h 4259801"/>
              <a:gd name="connsiteX1" fmla="*/ 3685326 w 4941372"/>
              <a:gd name="connsiteY1" fmla="*/ 0 h 4259801"/>
              <a:gd name="connsiteX2" fmla="*/ 4941372 w 4941372"/>
              <a:gd name="connsiteY2" fmla="*/ 2129901 h 4259801"/>
              <a:gd name="connsiteX3" fmla="*/ 3685326 w 4941372"/>
              <a:gd name="connsiteY3" fmla="*/ 4259801 h 4259801"/>
              <a:gd name="connsiteX4" fmla="*/ 1256046 w 4941372"/>
              <a:gd name="connsiteY4" fmla="*/ 4259801 h 4259801"/>
              <a:gd name="connsiteX5" fmla="*/ 0 w 4941372"/>
              <a:gd name="connsiteY5" fmla="*/ 2129901 h 425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41372" h="4259801">
                <a:moveTo>
                  <a:pt x="1256046" y="0"/>
                </a:moveTo>
                <a:lnTo>
                  <a:pt x="3685326" y="0"/>
                </a:lnTo>
                <a:lnTo>
                  <a:pt x="4941372" y="2129901"/>
                </a:lnTo>
                <a:lnTo>
                  <a:pt x="3685326" y="4259801"/>
                </a:lnTo>
                <a:lnTo>
                  <a:pt x="1256046" y="4259801"/>
                </a:lnTo>
                <a:lnTo>
                  <a:pt x="0" y="2129901"/>
                </a:lnTo>
                <a:close/>
              </a:path>
            </a:pathLst>
          </a:custGeom>
        </p:spPr>
      </p:pic>
      <p:sp>
        <p:nvSpPr>
          <p:cNvPr id="16" name="梯形 6"/>
          <p:cNvSpPr/>
          <p:nvPr/>
        </p:nvSpPr>
        <p:spPr>
          <a:xfrm flipH="1" flipV="1">
            <a:off x="1855688" y="0"/>
            <a:ext cx="6620506" cy="6894751"/>
          </a:xfrm>
          <a:custGeom>
            <a:avLst/>
            <a:gdLst>
              <a:gd name="connsiteX0" fmla="*/ 0 w 6598722"/>
              <a:gd name="connsiteY0" fmla="*/ 6858000 h 6858000"/>
              <a:gd name="connsiteX1" fmla="*/ 2243434 w 6598722"/>
              <a:gd name="connsiteY1" fmla="*/ 0 h 6858000"/>
              <a:gd name="connsiteX2" fmla="*/ 4355288 w 6598722"/>
              <a:gd name="connsiteY2" fmla="*/ 0 h 6858000"/>
              <a:gd name="connsiteX3" fmla="*/ 6598722 w 6598722"/>
              <a:gd name="connsiteY3" fmla="*/ 6858000 h 6858000"/>
              <a:gd name="connsiteX4" fmla="*/ 0 w 6598722"/>
              <a:gd name="connsiteY4" fmla="*/ 6858000 h 6858000"/>
              <a:gd name="connsiteX0-1" fmla="*/ 0 w 6599724"/>
              <a:gd name="connsiteY0-2" fmla="*/ 6858000 h 6858000"/>
              <a:gd name="connsiteX1-3" fmla="*/ 2243434 w 6599724"/>
              <a:gd name="connsiteY1-4" fmla="*/ 0 h 6858000"/>
              <a:gd name="connsiteX2-5" fmla="*/ 6599724 w 6599724"/>
              <a:gd name="connsiteY2-6" fmla="*/ 0 h 6858000"/>
              <a:gd name="connsiteX3-7" fmla="*/ 6598722 w 6599724"/>
              <a:gd name="connsiteY3-8" fmla="*/ 6858000 h 6858000"/>
              <a:gd name="connsiteX4-9" fmla="*/ 0 w 6599724"/>
              <a:gd name="connsiteY4-10" fmla="*/ 6858000 h 6858000"/>
              <a:gd name="connsiteX0-11" fmla="*/ 0 w 6599724"/>
              <a:gd name="connsiteY0-12" fmla="*/ 6858000 h 6858000"/>
              <a:gd name="connsiteX1-13" fmla="*/ 2540317 w 6599724"/>
              <a:gd name="connsiteY1-14" fmla="*/ 0 h 6858000"/>
              <a:gd name="connsiteX2-15" fmla="*/ 6599724 w 6599724"/>
              <a:gd name="connsiteY2-16" fmla="*/ 0 h 6858000"/>
              <a:gd name="connsiteX3-17" fmla="*/ 6598722 w 6599724"/>
              <a:gd name="connsiteY3-18" fmla="*/ 6858000 h 6858000"/>
              <a:gd name="connsiteX4-19" fmla="*/ 0 w 6599724"/>
              <a:gd name="connsiteY4-20" fmla="*/ 6858000 h 6858000"/>
              <a:gd name="connsiteX0-21" fmla="*/ 0 w 6587849"/>
              <a:gd name="connsiteY0-22" fmla="*/ 6858000 h 6858000"/>
              <a:gd name="connsiteX1-23" fmla="*/ 2528442 w 6587849"/>
              <a:gd name="connsiteY1-24" fmla="*/ 0 h 6858000"/>
              <a:gd name="connsiteX2-25" fmla="*/ 6587849 w 6587849"/>
              <a:gd name="connsiteY2-26" fmla="*/ 0 h 6858000"/>
              <a:gd name="connsiteX3-27" fmla="*/ 6586847 w 6587849"/>
              <a:gd name="connsiteY3-28" fmla="*/ 6858000 h 6858000"/>
              <a:gd name="connsiteX4-29" fmla="*/ 0 w 6587849"/>
              <a:gd name="connsiteY4-30" fmla="*/ 6858000 h 6858000"/>
              <a:gd name="connsiteX0-31" fmla="*/ 0 w 6587849"/>
              <a:gd name="connsiteY0-32" fmla="*/ 6872287 h 6872287"/>
              <a:gd name="connsiteX1-33" fmla="*/ 3928617 w 6587849"/>
              <a:gd name="connsiteY1-34" fmla="*/ 0 h 6872287"/>
              <a:gd name="connsiteX2-35" fmla="*/ 6587849 w 6587849"/>
              <a:gd name="connsiteY2-36" fmla="*/ 14287 h 6872287"/>
              <a:gd name="connsiteX3-37" fmla="*/ 6586847 w 6587849"/>
              <a:gd name="connsiteY3-38" fmla="*/ 6872287 h 6872287"/>
              <a:gd name="connsiteX4-39" fmla="*/ 0 w 6587849"/>
              <a:gd name="connsiteY4-40" fmla="*/ 6872287 h 6872287"/>
              <a:gd name="connsiteX0-41" fmla="*/ 0 w 6636835"/>
              <a:gd name="connsiteY0-42" fmla="*/ 6888616 h 6888616"/>
              <a:gd name="connsiteX1-43" fmla="*/ 3977603 w 6636835"/>
              <a:gd name="connsiteY1-44" fmla="*/ 0 h 6888616"/>
              <a:gd name="connsiteX2-45" fmla="*/ 6636835 w 6636835"/>
              <a:gd name="connsiteY2-46" fmla="*/ 14287 h 6888616"/>
              <a:gd name="connsiteX3-47" fmla="*/ 6635833 w 6636835"/>
              <a:gd name="connsiteY3-48" fmla="*/ 6872287 h 6888616"/>
              <a:gd name="connsiteX4-49" fmla="*/ 0 w 6636835"/>
              <a:gd name="connsiteY4-50" fmla="*/ 6888616 h 6888616"/>
              <a:gd name="connsiteX0-51" fmla="*/ 0 w 6669492"/>
              <a:gd name="connsiteY0-52" fmla="*/ 6855959 h 6872287"/>
              <a:gd name="connsiteX1-53" fmla="*/ 4010260 w 6669492"/>
              <a:gd name="connsiteY1-54" fmla="*/ 0 h 6872287"/>
              <a:gd name="connsiteX2-55" fmla="*/ 6669492 w 6669492"/>
              <a:gd name="connsiteY2-56" fmla="*/ 14287 h 6872287"/>
              <a:gd name="connsiteX3-57" fmla="*/ 6668490 w 6669492"/>
              <a:gd name="connsiteY3-58" fmla="*/ 6872287 h 6872287"/>
              <a:gd name="connsiteX4-59" fmla="*/ 0 w 6669492"/>
              <a:gd name="connsiteY4-60" fmla="*/ 6855959 h 6872287"/>
              <a:gd name="connsiteX0-61" fmla="*/ 0 w 6702149"/>
              <a:gd name="connsiteY0-62" fmla="*/ 6872235 h 6872287"/>
              <a:gd name="connsiteX1-63" fmla="*/ 4042917 w 6702149"/>
              <a:gd name="connsiteY1-64" fmla="*/ 0 h 6872287"/>
              <a:gd name="connsiteX2-65" fmla="*/ 6702149 w 6702149"/>
              <a:gd name="connsiteY2-66" fmla="*/ 14287 h 6872287"/>
              <a:gd name="connsiteX3-67" fmla="*/ 6701147 w 6702149"/>
              <a:gd name="connsiteY3-68" fmla="*/ 6872287 h 6872287"/>
              <a:gd name="connsiteX4-69" fmla="*/ 0 w 6702149"/>
              <a:gd name="connsiteY4-70" fmla="*/ 6872235 h 6872287"/>
              <a:gd name="connsiteX0-71" fmla="*/ 0 w 6620506"/>
              <a:gd name="connsiteY0-72" fmla="*/ 6872235 h 6872287"/>
              <a:gd name="connsiteX1-73" fmla="*/ 3961274 w 6620506"/>
              <a:gd name="connsiteY1-74" fmla="*/ 0 h 6872287"/>
              <a:gd name="connsiteX2-75" fmla="*/ 6620506 w 6620506"/>
              <a:gd name="connsiteY2-76" fmla="*/ 14287 h 6872287"/>
              <a:gd name="connsiteX3-77" fmla="*/ 6619504 w 6620506"/>
              <a:gd name="connsiteY3-78" fmla="*/ 6872287 h 6872287"/>
              <a:gd name="connsiteX4-79" fmla="*/ 0 w 6620506"/>
              <a:gd name="connsiteY4-80" fmla="*/ 6872235 h 68722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620506" h="6872287">
                <a:moveTo>
                  <a:pt x="0" y="6872235"/>
                </a:moveTo>
                <a:lnTo>
                  <a:pt x="3961274" y="0"/>
                </a:lnTo>
                <a:lnTo>
                  <a:pt x="6620506" y="14287"/>
                </a:lnTo>
                <a:lnTo>
                  <a:pt x="6619504" y="6872287"/>
                </a:lnTo>
                <a:lnTo>
                  <a:pt x="0" y="6872235"/>
                </a:lnTo>
                <a:close/>
              </a:path>
            </a:pathLst>
          </a:custGeom>
          <a:solidFill>
            <a:srgbClr val="585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梯形 6"/>
          <p:cNvSpPr/>
          <p:nvPr/>
        </p:nvSpPr>
        <p:spPr>
          <a:xfrm flipH="1">
            <a:off x="1872106" y="30615"/>
            <a:ext cx="6587849" cy="6892699"/>
          </a:xfrm>
          <a:custGeom>
            <a:avLst/>
            <a:gdLst>
              <a:gd name="connsiteX0" fmla="*/ 0 w 6598722"/>
              <a:gd name="connsiteY0" fmla="*/ 6858000 h 6858000"/>
              <a:gd name="connsiteX1" fmla="*/ 2243434 w 6598722"/>
              <a:gd name="connsiteY1" fmla="*/ 0 h 6858000"/>
              <a:gd name="connsiteX2" fmla="*/ 4355288 w 6598722"/>
              <a:gd name="connsiteY2" fmla="*/ 0 h 6858000"/>
              <a:gd name="connsiteX3" fmla="*/ 6598722 w 6598722"/>
              <a:gd name="connsiteY3" fmla="*/ 6858000 h 6858000"/>
              <a:gd name="connsiteX4" fmla="*/ 0 w 6598722"/>
              <a:gd name="connsiteY4" fmla="*/ 6858000 h 6858000"/>
              <a:gd name="connsiteX0-1" fmla="*/ 0 w 6599724"/>
              <a:gd name="connsiteY0-2" fmla="*/ 6858000 h 6858000"/>
              <a:gd name="connsiteX1-3" fmla="*/ 2243434 w 6599724"/>
              <a:gd name="connsiteY1-4" fmla="*/ 0 h 6858000"/>
              <a:gd name="connsiteX2-5" fmla="*/ 6599724 w 6599724"/>
              <a:gd name="connsiteY2-6" fmla="*/ 0 h 6858000"/>
              <a:gd name="connsiteX3-7" fmla="*/ 6598722 w 6599724"/>
              <a:gd name="connsiteY3-8" fmla="*/ 6858000 h 6858000"/>
              <a:gd name="connsiteX4-9" fmla="*/ 0 w 6599724"/>
              <a:gd name="connsiteY4-10" fmla="*/ 6858000 h 6858000"/>
              <a:gd name="connsiteX0-11" fmla="*/ 0 w 6599724"/>
              <a:gd name="connsiteY0-12" fmla="*/ 6858000 h 6858000"/>
              <a:gd name="connsiteX1-13" fmla="*/ 2540317 w 6599724"/>
              <a:gd name="connsiteY1-14" fmla="*/ 0 h 6858000"/>
              <a:gd name="connsiteX2-15" fmla="*/ 6599724 w 6599724"/>
              <a:gd name="connsiteY2-16" fmla="*/ 0 h 6858000"/>
              <a:gd name="connsiteX3-17" fmla="*/ 6598722 w 6599724"/>
              <a:gd name="connsiteY3-18" fmla="*/ 6858000 h 6858000"/>
              <a:gd name="connsiteX4-19" fmla="*/ 0 w 6599724"/>
              <a:gd name="connsiteY4-20" fmla="*/ 6858000 h 6858000"/>
              <a:gd name="connsiteX0-21" fmla="*/ 0 w 6587849"/>
              <a:gd name="connsiteY0-22" fmla="*/ 6858000 h 6858000"/>
              <a:gd name="connsiteX1-23" fmla="*/ 2528442 w 6587849"/>
              <a:gd name="connsiteY1-24" fmla="*/ 0 h 6858000"/>
              <a:gd name="connsiteX2-25" fmla="*/ 6587849 w 6587849"/>
              <a:gd name="connsiteY2-26" fmla="*/ 0 h 6858000"/>
              <a:gd name="connsiteX3-27" fmla="*/ 6586847 w 6587849"/>
              <a:gd name="connsiteY3-28" fmla="*/ 6858000 h 6858000"/>
              <a:gd name="connsiteX4-29" fmla="*/ 0 w 6587849"/>
              <a:gd name="connsiteY4-30" fmla="*/ 6858000 h 6858000"/>
              <a:gd name="connsiteX0-31" fmla="*/ 0 w 6587849"/>
              <a:gd name="connsiteY0-32" fmla="*/ 6872287 h 6872287"/>
              <a:gd name="connsiteX1-33" fmla="*/ 3657155 w 6587849"/>
              <a:gd name="connsiteY1-34" fmla="*/ 0 h 6872287"/>
              <a:gd name="connsiteX2-35" fmla="*/ 6587849 w 6587849"/>
              <a:gd name="connsiteY2-36" fmla="*/ 14287 h 6872287"/>
              <a:gd name="connsiteX3-37" fmla="*/ 6586847 w 6587849"/>
              <a:gd name="connsiteY3-38" fmla="*/ 6872287 h 6872287"/>
              <a:gd name="connsiteX4-39" fmla="*/ 0 w 6587849"/>
              <a:gd name="connsiteY4-40" fmla="*/ 6872287 h 6872287"/>
              <a:gd name="connsiteX0-41" fmla="*/ 0 w 6587849"/>
              <a:gd name="connsiteY0-42" fmla="*/ 6888606 h 6888606"/>
              <a:gd name="connsiteX1-43" fmla="*/ 3918412 w 6587849"/>
              <a:gd name="connsiteY1-44" fmla="*/ 0 h 6888606"/>
              <a:gd name="connsiteX2-45" fmla="*/ 6587849 w 6587849"/>
              <a:gd name="connsiteY2-46" fmla="*/ 30606 h 6888606"/>
              <a:gd name="connsiteX3-47" fmla="*/ 6586847 w 6587849"/>
              <a:gd name="connsiteY3-48" fmla="*/ 6888606 h 6888606"/>
              <a:gd name="connsiteX4-49" fmla="*/ 0 w 6587849"/>
              <a:gd name="connsiteY4-50" fmla="*/ 6888606 h 688860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587849" h="6888606">
                <a:moveTo>
                  <a:pt x="0" y="6888606"/>
                </a:moveTo>
                <a:lnTo>
                  <a:pt x="3918412" y="0"/>
                </a:lnTo>
                <a:lnTo>
                  <a:pt x="6587849" y="30606"/>
                </a:lnTo>
                <a:lnTo>
                  <a:pt x="6586847" y="6888606"/>
                </a:lnTo>
                <a:lnTo>
                  <a:pt x="0" y="6888606"/>
                </a:lnTo>
                <a:close/>
              </a:path>
            </a:pathLst>
          </a:custGeom>
          <a:solidFill>
            <a:srgbClr val="D0A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3295253" y="3154284"/>
            <a:ext cx="464742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7200" b="1" dirty="0">
                <a:solidFill>
                  <a:schemeClr val="bg1">
                    <a:alpha val="12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MIZHI</a:t>
            </a:r>
            <a:endParaRPr kumimoji="1" lang="en-US" altLang="zh-CN" sz="7200" b="1" dirty="0">
              <a:solidFill>
                <a:schemeClr val="bg1">
                  <a:alpha val="12000"/>
                </a:schemeClr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zh-CN" sz="7200" b="1" dirty="0">
                <a:solidFill>
                  <a:schemeClr val="bg1">
                    <a:alpha val="12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SALES</a:t>
            </a:r>
            <a:endParaRPr kumimoji="1" lang="en-US" altLang="zh-CN" sz="7200" b="1" dirty="0">
              <a:solidFill>
                <a:schemeClr val="bg1">
                  <a:alpha val="12000"/>
                </a:schemeClr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zh-CN" sz="7200" b="1" dirty="0">
                <a:solidFill>
                  <a:schemeClr val="bg1">
                    <a:alpha val="12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REPOTRE</a:t>
            </a:r>
            <a:endParaRPr kumimoji="1" lang="zh-CN" altLang="en-US" sz="7200" b="1" dirty="0">
              <a:solidFill>
                <a:schemeClr val="bg1">
                  <a:alpha val="12000"/>
                </a:schemeClr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梯形 6"/>
          <p:cNvSpPr/>
          <p:nvPr/>
        </p:nvSpPr>
        <p:spPr>
          <a:xfrm flipH="1" flipV="1">
            <a:off x="-301829" y="-81595"/>
            <a:ext cx="8575693" cy="7027334"/>
          </a:xfrm>
          <a:custGeom>
            <a:avLst/>
            <a:gdLst>
              <a:gd name="connsiteX0" fmla="*/ 0 w 6598722"/>
              <a:gd name="connsiteY0" fmla="*/ 6858000 h 6858000"/>
              <a:gd name="connsiteX1" fmla="*/ 2243434 w 6598722"/>
              <a:gd name="connsiteY1" fmla="*/ 0 h 6858000"/>
              <a:gd name="connsiteX2" fmla="*/ 4355288 w 6598722"/>
              <a:gd name="connsiteY2" fmla="*/ 0 h 6858000"/>
              <a:gd name="connsiteX3" fmla="*/ 6598722 w 6598722"/>
              <a:gd name="connsiteY3" fmla="*/ 6858000 h 6858000"/>
              <a:gd name="connsiteX4" fmla="*/ 0 w 6598722"/>
              <a:gd name="connsiteY4" fmla="*/ 6858000 h 6858000"/>
              <a:gd name="connsiteX0-1" fmla="*/ 0 w 6599724"/>
              <a:gd name="connsiteY0-2" fmla="*/ 6858000 h 6858000"/>
              <a:gd name="connsiteX1-3" fmla="*/ 2243434 w 6599724"/>
              <a:gd name="connsiteY1-4" fmla="*/ 0 h 6858000"/>
              <a:gd name="connsiteX2-5" fmla="*/ 6599724 w 6599724"/>
              <a:gd name="connsiteY2-6" fmla="*/ 0 h 6858000"/>
              <a:gd name="connsiteX3-7" fmla="*/ 6598722 w 6599724"/>
              <a:gd name="connsiteY3-8" fmla="*/ 6858000 h 6858000"/>
              <a:gd name="connsiteX4-9" fmla="*/ 0 w 6599724"/>
              <a:gd name="connsiteY4-10" fmla="*/ 6858000 h 6858000"/>
              <a:gd name="connsiteX0-11" fmla="*/ 0 w 6599724"/>
              <a:gd name="connsiteY0-12" fmla="*/ 6858000 h 6858000"/>
              <a:gd name="connsiteX1-13" fmla="*/ 2540317 w 6599724"/>
              <a:gd name="connsiteY1-14" fmla="*/ 0 h 6858000"/>
              <a:gd name="connsiteX2-15" fmla="*/ 6599724 w 6599724"/>
              <a:gd name="connsiteY2-16" fmla="*/ 0 h 6858000"/>
              <a:gd name="connsiteX3-17" fmla="*/ 6598722 w 6599724"/>
              <a:gd name="connsiteY3-18" fmla="*/ 6858000 h 6858000"/>
              <a:gd name="connsiteX4-19" fmla="*/ 0 w 6599724"/>
              <a:gd name="connsiteY4-20" fmla="*/ 6858000 h 6858000"/>
              <a:gd name="connsiteX0-21" fmla="*/ 0 w 6587849"/>
              <a:gd name="connsiteY0-22" fmla="*/ 6858000 h 6858000"/>
              <a:gd name="connsiteX1-23" fmla="*/ 2528442 w 6587849"/>
              <a:gd name="connsiteY1-24" fmla="*/ 0 h 6858000"/>
              <a:gd name="connsiteX2-25" fmla="*/ 6587849 w 6587849"/>
              <a:gd name="connsiteY2-26" fmla="*/ 0 h 6858000"/>
              <a:gd name="connsiteX3-27" fmla="*/ 6586847 w 6587849"/>
              <a:gd name="connsiteY3-28" fmla="*/ 6858000 h 6858000"/>
              <a:gd name="connsiteX4-29" fmla="*/ 0 w 6587849"/>
              <a:gd name="connsiteY4-30" fmla="*/ 6858000 h 6858000"/>
              <a:gd name="connsiteX0-31" fmla="*/ 0 w 6587849"/>
              <a:gd name="connsiteY0-32" fmla="*/ 6872287 h 6872287"/>
              <a:gd name="connsiteX1-33" fmla="*/ 3657155 w 6587849"/>
              <a:gd name="connsiteY1-34" fmla="*/ 0 h 6872287"/>
              <a:gd name="connsiteX2-35" fmla="*/ 6587849 w 6587849"/>
              <a:gd name="connsiteY2-36" fmla="*/ 14287 h 6872287"/>
              <a:gd name="connsiteX3-37" fmla="*/ 6586847 w 6587849"/>
              <a:gd name="connsiteY3-38" fmla="*/ 6872287 h 6872287"/>
              <a:gd name="connsiteX4-39" fmla="*/ 0 w 6587849"/>
              <a:gd name="connsiteY4-40" fmla="*/ 6872287 h 6872287"/>
              <a:gd name="connsiteX0-41" fmla="*/ 0 w 6702149"/>
              <a:gd name="connsiteY0-42" fmla="*/ 6872287 h 6872287"/>
              <a:gd name="connsiteX1-43" fmla="*/ 3771455 w 6702149"/>
              <a:gd name="connsiteY1-44" fmla="*/ 0 h 6872287"/>
              <a:gd name="connsiteX2-45" fmla="*/ 6702149 w 6702149"/>
              <a:gd name="connsiteY2-46" fmla="*/ 14287 h 6872287"/>
              <a:gd name="connsiteX3-47" fmla="*/ 6701147 w 6702149"/>
              <a:gd name="connsiteY3-48" fmla="*/ 6872287 h 6872287"/>
              <a:gd name="connsiteX4-49" fmla="*/ 0 w 6702149"/>
              <a:gd name="connsiteY4-50" fmla="*/ 6872287 h 6872287"/>
              <a:gd name="connsiteX0-51" fmla="*/ 0 w 6767463"/>
              <a:gd name="connsiteY0-52" fmla="*/ 6806972 h 6872287"/>
              <a:gd name="connsiteX1-53" fmla="*/ 3836769 w 6767463"/>
              <a:gd name="connsiteY1-54" fmla="*/ 0 h 6872287"/>
              <a:gd name="connsiteX2-55" fmla="*/ 6767463 w 6767463"/>
              <a:gd name="connsiteY2-56" fmla="*/ 14287 h 6872287"/>
              <a:gd name="connsiteX3-57" fmla="*/ 6766461 w 6767463"/>
              <a:gd name="connsiteY3-58" fmla="*/ 6872287 h 6872287"/>
              <a:gd name="connsiteX4-59" fmla="*/ 0 w 6767463"/>
              <a:gd name="connsiteY4-60" fmla="*/ 6806972 h 6872287"/>
              <a:gd name="connsiteX0-61" fmla="*/ 0 w 6816449"/>
              <a:gd name="connsiteY0-62" fmla="*/ 6855929 h 6872287"/>
              <a:gd name="connsiteX1-63" fmla="*/ 3885755 w 6816449"/>
              <a:gd name="connsiteY1-64" fmla="*/ 0 h 6872287"/>
              <a:gd name="connsiteX2-65" fmla="*/ 6816449 w 6816449"/>
              <a:gd name="connsiteY2-66" fmla="*/ 14287 h 6872287"/>
              <a:gd name="connsiteX3-67" fmla="*/ 6815447 w 6816449"/>
              <a:gd name="connsiteY3-68" fmla="*/ 6872287 h 6872287"/>
              <a:gd name="connsiteX4-69" fmla="*/ 0 w 6816449"/>
              <a:gd name="connsiteY4-70" fmla="*/ 6855929 h 6872287"/>
              <a:gd name="connsiteX0-71" fmla="*/ 0 w 6849106"/>
              <a:gd name="connsiteY0-72" fmla="*/ 6888567 h 6888567"/>
              <a:gd name="connsiteX1-73" fmla="*/ 3918412 w 6849106"/>
              <a:gd name="connsiteY1-74" fmla="*/ 0 h 6888567"/>
              <a:gd name="connsiteX2-75" fmla="*/ 6849106 w 6849106"/>
              <a:gd name="connsiteY2-76" fmla="*/ 14287 h 6888567"/>
              <a:gd name="connsiteX3-77" fmla="*/ 6848104 w 6849106"/>
              <a:gd name="connsiteY3-78" fmla="*/ 6872287 h 6888567"/>
              <a:gd name="connsiteX4-79" fmla="*/ 0 w 6849106"/>
              <a:gd name="connsiteY4-80" fmla="*/ 6888567 h 6888567"/>
              <a:gd name="connsiteX0-81" fmla="*/ 0 w 6849106"/>
              <a:gd name="connsiteY0-82" fmla="*/ 6904886 h 6904886"/>
              <a:gd name="connsiteX1-83" fmla="*/ 3188073 w 6849106"/>
              <a:gd name="connsiteY1-84" fmla="*/ 0 h 6904886"/>
              <a:gd name="connsiteX2-85" fmla="*/ 6849106 w 6849106"/>
              <a:gd name="connsiteY2-86" fmla="*/ 30606 h 6904886"/>
              <a:gd name="connsiteX3-87" fmla="*/ 6848104 w 6849106"/>
              <a:gd name="connsiteY3-88" fmla="*/ 6888606 h 6904886"/>
              <a:gd name="connsiteX4-89" fmla="*/ 0 w 6849106"/>
              <a:gd name="connsiteY4-90" fmla="*/ 6904886 h 6904886"/>
              <a:gd name="connsiteX0-91" fmla="*/ 0 w 6849106"/>
              <a:gd name="connsiteY0-92" fmla="*/ 6904886 h 6986001"/>
              <a:gd name="connsiteX1-93" fmla="*/ 3188073 w 6849106"/>
              <a:gd name="connsiteY1-94" fmla="*/ 0 h 6986001"/>
              <a:gd name="connsiteX2-95" fmla="*/ 6849106 w 6849106"/>
              <a:gd name="connsiteY2-96" fmla="*/ 30606 h 6986001"/>
              <a:gd name="connsiteX3-97" fmla="*/ 6848104 w 6849106"/>
              <a:gd name="connsiteY3-98" fmla="*/ 6986001 h 6986001"/>
              <a:gd name="connsiteX4-99" fmla="*/ 0 w 6849106"/>
              <a:gd name="connsiteY4-100" fmla="*/ 6904886 h 6986001"/>
              <a:gd name="connsiteX0-101" fmla="*/ 0 w 6914938"/>
              <a:gd name="connsiteY0-102" fmla="*/ 6969816 h 6986001"/>
              <a:gd name="connsiteX1-103" fmla="*/ 3253905 w 6914938"/>
              <a:gd name="connsiteY1-104" fmla="*/ 0 h 6986001"/>
              <a:gd name="connsiteX2-105" fmla="*/ 6914938 w 6914938"/>
              <a:gd name="connsiteY2-106" fmla="*/ 30606 h 6986001"/>
              <a:gd name="connsiteX3-107" fmla="*/ 6913936 w 6914938"/>
              <a:gd name="connsiteY3-108" fmla="*/ 6986001 h 6986001"/>
              <a:gd name="connsiteX4-109" fmla="*/ 0 w 6914938"/>
              <a:gd name="connsiteY4-110" fmla="*/ 6969816 h 69860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914938" h="6986001">
                <a:moveTo>
                  <a:pt x="0" y="6969816"/>
                </a:moveTo>
                <a:lnTo>
                  <a:pt x="3253905" y="0"/>
                </a:lnTo>
                <a:lnTo>
                  <a:pt x="6914938" y="30606"/>
                </a:lnTo>
                <a:lnTo>
                  <a:pt x="6913936" y="6986001"/>
                </a:lnTo>
                <a:lnTo>
                  <a:pt x="0" y="6969816"/>
                </a:lnTo>
                <a:close/>
              </a:path>
            </a:pathLst>
          </a:custGeom>
          <a:solidFill>
            <a:srgbClr val="394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1" name="文本框 20"/>
          <p:cNvSpPr txBox="1"/>
          <p:nvPr/>
        </p:nvSpPr>
        <p:spPr>
          <a:xfrm>
            <a:off x="134882" y="3811826"/>
            <a:ext cx="54162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200" dirty="0">
                <a:solidFill>
                  <a:schemeClr val="bg1"/>
                </a:solidFill>
              </a:rPr>
              <a:t>SALES</a:t>
            </a:r>
            <a:r>
              <a:rPr kumimoji="1" lang="zh-CN" altLang="en-US" sz="1200" dirty="0">
                <a:solidFill>
                  <a:schemeClr val="bg1"/>
                </a:solidFill>
              </a:rPr>
              <a:t> </a:t>
            </a:r>
            <a:r>
              <a:rPr kumimoji="1" lang="en-US" altLang="zh-CN" sz="1200" dirty="0">
                <a:solidFill>
                  <a:schemeClr val="bg1"/>
                </a:solidFill>
              </a:rPr>
              <a:t>REPORT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4" t="48339" b="36185"/>
          <a:stretch>
            <a:fillRect/>
          </a:stretch>
        </p:blipFill>
        <p:spPr>
          <a:xfrm>
            <a:off x="2316457" y="1298883"/>
            <a:ext cx="1347818" cy="1534706"/>
          </a:xfrm>
          <a:prstGeom prst="rect">
            <a:avLst/>
          </a:prstGeom>
        </p:spPr>
      </p:pic>
      <p:grpSp>
        <p:nvGrpSpPr>
          <p:cNvPr id="2" name="组 1"/>
          <p:cNvGrpSpPr/>
          <p:nvPr/>
        </p:nvGrpSpPr>
        <p:grpSpPr>
          <a:xfrm>
            <a:off x="10896462" y="110859"/>
            <a:ext cx="1052413" cy="369332"/>
            <a:chOff x="11285404" y="271593"/>
            <a:chExt cx="1052413" cy="369332"/>
          </a:xfrm>
        </p:grpSpPr>
        <p:sp>
          <p:nvSpPr>
            <p:cNvPr id="24" name="椭圆 23"/>
            <p:cNvSpPr/>
            <p:nvPr/>
          </p:nvSpPr>
          <p:spPr>
            <a:xfrm>
              <a:off x="12125546" y="350124"/>
              <a:ext cx="212271" cy="212271"/>
            </a:xfrm>
            <a:prstGeom prst="ellipse">
              <a:avLst/>
            </a:prstGeom>
            <a:solidFill>
              <a:srgbClr val="D0AA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1285404" y="271593"/>
              <a:ext cx="806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b="1" i="1" dirty="0">
                  <a:solidFill>
                    <a:srgbClr val="D0AA8C"/>
                  </a:solidFill>
                </a:rPr>
                <a:t>LOGO</a:t>
              </a:r>
              <a:endParaRPr kumimoji="1" lang="zh-CN" altLang="en-US" b="1" i="1" dirty="0">
                <a:solidFill>
                  <a:srgbClr val="D0AA8C"/>
                </a:solidFill>
              </a:endParaRPr>
            </a:p>
          </p:txBody>
        </p:sp>
      </p:grpSp>
      <p:sp>
        <p:nvSpPr>
          <p:cNvPr id="31" name="六边形 30"/>
          <p:cNvSpPr/>
          <p:nvPr/>
        </p:nvSpPr>
        <p:spPr>
          <a:xfrm>
            <a:off x="6935843" y="1299098"/>
            <a:ext cx="4941372" cy="4259803"/>
          </a:xfrm>
          <a:prstGeom prst="hexagon">
            <a:avLst>
              <a:gd name="adj" fmla="val 29486"/>
              <a:gd name="vf" fmla="val 115470"/>
            </a:avLst>
          </a:prstGeom>
          <a:noFill/>
          <a:ln>
            <a:solidFill>
              <a:srgbClr val="3944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0" y="2582934"/>
            <a:ext cx="572464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7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叉车安全培训</a:t>
            </a:r>
            <a:endParaRPr lang="zh-CN" altLang="en-US" sz="7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NORDRI TOOLS WATERMARK" val="0udaly54"/>
</p:tagLst>
</file>

<file path=ppt/tags/tag2.xml><?xml version="1.0" encoding="utf-8"?>
<p:tagLst xmlns:p="http://schemas.openxmlformats.org/presentationml/2006/main">
  <p:tag name="NORDRI TOOLS WATERMARK" val="z42lumks"/>
</p:tagLst>
</file>

<file path=ppt/tags/tag3.xml><?xml version="1.0" encoding="utf-8"?>
<p:tagLst xmlns:p="http://schemas.openxmlformats.org/presentationml/2006/main">
  <p:tag name="NORDRI TOOLS WATERMARK" val="0udaly54"/>
</p:tagLst>
</file>

<file path=ppt/tags/tag4.xml><?xml version="1.0" encoding="utf-8"?>
<p:tagLst xmlns:p="http://schemas.openxmlformats.org/presentationml/2006/main">
  <p:tag name="NORDRI TOOLS WATERMARK" val="0udaly54"/>
</p:tagLst>
</file>

<file path=ppt/tags/tag5.xml><?xml version="1.0" encoding="utf-8"?>
<p:tagLst xmlns:p="http://schemas.openxmlformats.org/presentationml/2006/main">
  <p:tag name="NORDRI TOOLS WATERMARK" val="0udaly54"/>
</p:tagLst>
</file>

<file path=ppt/tags/tag6.xml><?xml version="1.0" encoding="utf-8"?>
<p:tagLst xmlns:p="http://schemas.openxmlformats.org/presentationml/2006/main">
  <p:tag name="NORDRI TOOLS WATERMARK" val="0udaly54"/>
</p:tagLst>
</file>

<file path=ppt/tags/tag7.xml><?xml version="1.0" encoding="utf-8"?>
<p:tagLst xmlns:p="http://schemas.openxmlformats.org/presentationml/2006/main">
  <p:tag name="ISPRING_PRESENTATION_TITLE" val="高端稳重商务报告销售述职报告PPT模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8308</Words>
  <Application>WPS 演示</Application>
  <PresentationFormat>宽屏</PresentationFormat>
  <Paragraphs>852</Paragraphs>
  <Slides>90</Slides>
  <Notes>38</Notes>
  <HiddenSlides>0</HiddenSlides>
  <MMClips>0</MMClips>
  <ScaleCrop>false</ScaleCrop>
  <HeadingPairs>
    <vt:vector size="8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90</vt:i4>
      </vt:variant>
    </vt:vector>
  </HeadingPairs>
  <TitlesOfParts>
    <vt:vector size="114" baseType="lpstr">
      <vt:lpstr>Arial</vt:lpstr>
      <vt:lpstr>宋体</vt:lpstr>
      <vt:lpstr>Wingdings</vt:lpstr>
      <vt:lpstr>Arial</vt:lpstr>
      <vt:lpstr>Impact</vt:lpstr>
      <vt:lpstr>微软雅黑</vt:lpstr>
      <vt:lpstr>Microsoft YaHei UI</vt:lpstr>
      <vt:lpstr>新宋体</vt:lpstr>
      <vt:lpstr>黑体</vt:lpstr>
      <vt:lpstr>DengXian</vt:lpstr>
      <vt:lpstr>Segoe Print</vt:lpstr>
      <vt:lpstr>Arial Unicode MS</vt:lpstr>
      <vt:lpstr>DengXian Light</vt:lpstr>
      <vt:lpstr>等线</vt:lpstr>
      <vt:lpstr>Times New Roman</vt:lpstr>
      <vt:lpstr>华文细黑</vt:lpstr>
      <vt:lpstr>Calibri</vt:lpstr>
      <vt:lpstr>Gill Sans</vt:lpstr>
      <vt:lpstr>Gill Sans MT</vt:lpstr>
      <vt:lpstr>Office 主题</vt:lpstr>
      <vt:lpstr>Word.Document.8</vt:lpstr>
      <vt:lpstr>Word.Document.8</vt:lpstr>
      <vt:lpstr>Word.Document.8</vt:lpstr>
      <vt:lpstr>Word.Document.8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叉车安全培训</dc:title>
  <cp:lastModifiedBy>枫格</cp:lastModifiedBy>
  <cp:revision>113</cp:revision>
  <dcterms:created xsi:type="dcterms:W3CDTF">2018-06-26T02:40:00Z</dcterms:created>
  <dcterms:modified xsi:type="dcterms:W3CDTF">2022-03-27T13:35:13Z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F7C3B202F85C40CA9BB63E217E093D29</vt:lpwstr>
  </property>
  <property fmtid="{D5CDD505-2E9C-101B-9397-08002B2CF9AE}" pid="3" name="KSOProductBuildVer">
    <vt:lpwstr>2052-11.1.0.11365</vt:lpwstr>
  </property>
</Properties>
</file>