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479" r:id="rId3"/>
    <p:sldId id="258" r:id="rId4"/>
    <p:sldId id="447" r:id="rId5"/>
    <p:sldId id="449" r:id="rId6"/>
    <p:sldId id="430" r:id="rId7"/>
    <p:sldId id="451" r:id="rId8"/>
    <p:sldId id="452" r:id="rId9"/>
    <p:sldId id="448" r:id="rId10"/>
    <p:sldId id="509" r:id="rId11"/>
    <p:sldId id="427" r:id="rId12"/>
    <p:sldId id="428" r:id="rId13"/>
    <p:sldId id="415" r:id="rId14"/>
    <p:sldId id="416" r:id="rId15"/>
    <p:sldId id="460" r:id="rId16"/>
    <p:sldId id="417" r:id="rId17"/>
    <p:sldId id="418" r:id="rId18"/>
    <p:sldId id="419" r:id="rId19"/>
    <p:sldId id="420" r:id="rId20"/>
    <p:sldId id="421" r:id="rId21"/>
    <p:sldId id="422" r:id="rId22"/>
    <p:sldId id="423" r:id="rId23"/>
    <p:sldId id="424" r:id="rId24"/>
    <p:sldId id="426" r:id="rId25"/>
    <p:sldId id="494" r:id="rId26"/>
    <p:sldId id="495" r:id="rId27"/>
    <p:sldId id="497" r:id="rId28"/>
    <p:sldId id="498" r:id="rId29"/>
    <p:sldId id="500" r:id="rId30"/>
    <p:sldId id="504" r:id="rId31"/>
    <p:sldId id="506" r:id="rId32"/>
    <p:sldId id="507" r:id="rId33"/>
    <p:sldId id="437" r:id="rId34"/>
    <p:sldId id="433" r:id="rId35"/>
    <p:sldId id="434" r:id="rId36"/>
    <p:sldId id="435" r:id="rId37"/>
    <p:sldId id="436" r:id="rId38"/>
    <p:sldId id="438" r:id="rId39"/>
    <p:sldId id="439" r:id="rId40"/>
    <p:sldId id="405" r:id="rId41"/>
    <p:sldId id="334" r:id="rId42"/>
  </p:sldIdLst>
  <p:sldSz cx="6858000" cy="9144000" type="screen4x3"/>
  <p:notesSz cx="6858000" cy="9144000"/>
  <p:custDataLst>
    <p:tags r:id="rId45"/>
  </p:custDataLst>
  <p:defaultTextStyle>
    <a:defPPr marL="342900" indent="-342900" algn="l" rtl="0" eaLnBrk="1" hangingPunct="1">
      <a:defRPr kumimoji="0" lang="zh-CN" altLang="en-US"/>
    </a:defPPr>
    <a:lvl1pPr marL="0" indent="0" algn="l" defTabSz="914400" rtl="0" eaLnBrk="0" fontAlgn="base" hangingPunct="0">
      <a:lnSpc>
        <a:spcPct val="100000"/>
      </a:lnSpc>
      <a:spcBef>
        <a:spcPct val="20000"/>
      </a:spcBef>
      <a:spcAft>
        <a:spcPct val="0"/>
      </a:spcAft>
      <a:buClrTx/>
      <a:buSzTx/>
      <a:buFontTx/>
      <a:buNone/>
      <a:defRPr kumimoji="0" sz="1800" b="1" i="0" u="none">
        <a:solidFill>
          <a:srgbClr val="FFFF00"/>
        </a:solidFill>
        <a:latin typeface="Arial" pitchFamily="34" charset="0"/>
        <a:ea typeface="宋体" pitchFamily="2" charset="-122"/>
      </a:defRPr>
    </a:lvl1pPr>
    <a:lvl2pPr marL="457200" indent="0" algn="l" defTabSz="914400" rtl="0" eaLnBrk="0" fontAlgn="base" hangingPunct="0">
      <a:lnSpc>
        <a:spcPct val="100000"/>
      </a:lnSpc>
      <a:spcBef>
        <a:spcPct val="20000"/>
      </a:spcBef>
      <a:spcAft>
        <a:spcPct val="0"/>
      </a:spcAft>
      <a:buClrTx/>
      <a:buSzTx/>
      <a:buFontTx/>
      <a:buNone/>
      <a:defRPr kumimoji="0" sz="1800" b="1" i="0" u="none">
        <a:solidFill>
          <a:srgbClr val="FFFF00"/>
        </a:solidFill>
        <a:latin typeface="Arial" pitchFamily="34" charset="0"/>
        <a:ea typeface="宋体" pitchFamily="2" charset="-122"/>
      </a:defRPr>
    </a:lvl2pPr>
    <a:lvl3pPr marL="914400" indent="0" algn="l" defTabSz="914400" rtl="0" eaLnBrk="0" fontAlgn="base" hangingPunct="0">
      <a:lnSpc>
        <a:spcPct val="100000"/>
      </a:lnSpc>
      <a:spcBef>
        <a:spcPct val="20000"/>
      </a:spcBef>
      <a:spcAft>
        <a:spcPct val="0"/>
      </a:spcAft>
      <a:buClrTx/>
      <a:buSzTx/>
      <a:buFontTx/>
      <a:buNone/>
      <a:defRPr kumimoji="0" sz="1800" b="1" i="0" u="none">
        <a:solidFill>
          <a:srgbClr val="FFFF00"/>
        </a:solidFill>
        <a:latin typeface="Arial" pitchFamily="34" charset="0"/>
        <a:ea typeface="宋体" pitchFamily="2" charset="-122"/>
      </a:defRPr>
    </a:lvl3pPr>
    <a:lvl4pPr marL="1371600" indent="0" algn="l" defTabSz="914400" rtl="0" eaLnBrk="0" fontAlgn="base" hangingPunct="0">
      <a:lnSpc>
        <a:spcPct val="100000"/>
      </a:lnSpc>
      <a:spcBef>
        <a:spcPct val="20000"/>
      </a:spcBef>
      <a:spcAft>
        <a:spcPct val="0"/>
      </a:spcAft>
      <a:buClrTx/>
      <a:buSzTx/>
      <a:buFontTx/>
      <a:buNone/>
      <a:defRPr kumimoji="0" sz="1800" b="1" i="0" u="none">
        <a:solidFill>
          <a:srgbClr val="FFFF00"/>
        </a:solidFill>
        <a:latin typeface="Arial" pitchFamily="34" charset="0"/>
        <a:ea typeface="宋体" pitchFamily="2" charset="-122"/>
      </a:defRPr>
    </a:lvl4pPr>
    <a:lvl5pPr marL="1828800" indent="0" algn="l" defTabSz="914400" rtl="0" eaLnBrk="0" fontAlgn="base" hangingPunct="0">
      <a:lnSpc>
        <a:spcPct val="100000"/>
      </a:lnSpc>
      <a:spcBef>
        <a:spcPct val="20000"/>
      </a:spcBef>
      <a:spcAft>
        <a:spcPct val="0"/>
      </a:spcAft>
      <a:buClrTx/>
      <a:buSzTx/>
      <a:buFontTx/>
      <a:buNone/>
      <a:defRPr kumimoji="0" sz="1800" b="1" i="0" u="none">
        <a:solidFill>
          <a:srgbClr val="FFFF00"/>
        </a:solidFill>
        <a:latin typeface="Arial" pitchFamily="34" charset="0"/>
        <a:ea typeface="宋体" pitchFamily="2" charset="-122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66" d="100"/>
          <a:sy n="66" d="100"/>
        </p:scale>
        <p:origin x="0" y="0"/>
      </p:cViewPr>
      <p:guideLst/>
    </p:cSldViewPr>
  </p:slide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02B64E54-7E6C-4536-BDB0-E46A149A1917}" type="slidenum">
              <a:rPr lang="en-US" altLang="zh-CN" sz="1200" b="0">
                <a:solidFill>
                  <a:schemeClr val="tx1"/>
                </a:solidFill>
              </a:rPr>
              <a:t>‹#›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3012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solidFill>
              <a:prstClr val="black"/>
            </a:solidFill>
            <a:miter lim="800000"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</a:pPr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27A3851-ABB8-4B4A-B674-50E70A8CB6E6}" type="slidenum">
              <a:rPr lang="en-US" altLang="zh-CN" sz="1200" b="0">
                <a:solidFill>
                  <a:schemeClr val="tx1"/>
                </a:solidFill>
              </a:rPr>
              <a:t>‹#›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12B4E3A3-A56B-4ADB-A910-F97F2D6EAD0D}" type="slidenum">
              <a:rPr lang="en-US" altLang="zh-CN" sz="1200" b="0">
                <a:solidFill>
                  <a:schemeClr val="tx1"/>
                </a:solidFill>
              </a:rPr>
              <a:t>1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403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10DFF60-DBCC-4AA3-B2BA-5C1EE44ACF6D}" type="slidenum">
              <a:rPr lang="en-US" altLang="zh-CN" sz="1200" b="0">
                <a:solidFill>
                  <a:schemeClr val="tx1"/>
                </a:solidFill>
              </a:rPr>
              <a:t>11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325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3252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C6D8558-35A8-424F-9D29-FEB3663F8C38}" type="slidenum">
              <a:rPr lang="en-US" altLang="zh-CN" sz="1200" b="0">
                <a:solidFill>
                  <a:schemeClr val="tx1"/>
                </a:solidFill>
              </a:rPr>
              <a:t>12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427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C0E738E-B8AD-49EC-A583-1DEF98C0620B}" type="slidenum">
              <a:rPr lang="en-US" altLang="zh-CN" sz="1200" b="0">
                <a:solidFill>
                  <a:schemeClr val="tx1"/>
                </a:solidFill>
              </a:rPr>
              <a:t>13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5300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8F673D1-3503-4904-8208-9EE7B62FE78E}" type="slidenum">
              <a:rPr lang="en-US" altLang="zh-CN" sz="1200" b="0">
                <a:solidFill>
                  <a:schemeClr val="tx1"/>
                </a:solidFill>
              </a:rPr>
              <a:t>14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6324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8C92592-D2A3-4155-A0BB-BBB5181B213B}" type="slidenum">
              <a:rPr lang="en-US" altLang="zh-CN" sz="1200" b="0">
                <a:solidFill>
                  <a:schemeClr val="tx1"/>
                </a:solidFill>
              </a:rPr>
              <a:t>15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734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11157AC8-B14A-450C-A056-C03175D79CA5}" type="slidenum">
              <a:rPr lang="en-US" altLang="zh-CN" sz="1200" b="0">
                <a:solidFill>
                  <a:schemeClr val="tx1"/>
                </a:solidFill>
              </a:rPr>
              <a:t>16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8372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E35D46CE-D3C4-4FFC-A1DC-71C67CE20A59}" type="slidenum">
              <a:rPr lang="en-US" altLang="zh-CN" sz="1200" b="0">
                <a:solidFill>
                  <a:schemeClr val="tx1"/>
                </a:solidFill>
              </a:rPr>
              <a:t>17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939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9396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97B4AB5-979A-47FB-9DA8-EBF28B884ECB}" type="slidenum">
              <a:rPr lang="en-US" altLang="zh-CN" sz="1200" b="0">
                <a:solidFill>
                  <a:schemeClr val="tx1"/>
                </a:solidFill>
              </a:rPr>
              <a:t>18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0420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78F49986-C70A-496F-9601-8CA4C55348FA}" type="slidenum">
              <a:rPr lang="en-US" altLang="zh-CN" sz="1200" b="0">
                <a:solidFill>
                  <a:schemeClr val="tx1"/>
                </a:solidFill>
              </a:rPr>
              <a:t>19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144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1444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DA5FCF0-148E-4410-A413-98AC6A2E52F9}" type="slidenum">
              <a:rPr lang="en-US" altLang="zh-CN" sz="1200" b="0">
                <a:solidFill>
                  <a:schemeClr val="tx1"/>
                </a:solidFill>
              </a:rPr>
              <a:t>20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246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2468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A5819DD-6ACC-4596-80EC-4DBDE62E381F}" type="slidenum">
              <a:rPr lang="en-US" altLang="zh-CN" sz="1200" b="0">
                <a:solidFill>
                  <a:schemeClr val="tx1"/>
                </a:solidFill>
              </a:rPr>
              <a:t>3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505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5060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EC5C6AE-54EB-4594-A032-2644697C9E0E}" type="slidenum">
              <a:rPr lang="en-US" altLang="zh-CN" sz="1200" b="0">
                <a:solidFill>
                  <a:schemeClr val="tx1"/>
                </a:solidFill>
              </a:rPr>
              <a:t>21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3492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9F75AFE-DC44-4667-BBD2-2D5A2DC999BF}" type="slidenum">
              <a:rPr lang="en-US" altLang="zh-CN" sz="1200" b="0">
                <a:solidFill>
                  <a:schemeClr val="tx1"/>
                </a:solidFill>
              </a:rPr>
              <a:t>22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4516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6DC3DD84-247F-4C28-9A3D-26C5E739F386}" type="slidenum">
              <a:rPr lang="en-US" altLang="zh-CN" sz="1200" b="0">
                <a:solidFill>
                  <a:schemeClr val="tx1"/>
                </a:solidFill>
              </a:rPr>
              <a:t>23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553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5540" name="Rectangle 3"/>
          <p:cNvSpPr>
            <a:spLocks noGrp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3553A41-5E26-4ACD-8598-87CA685DA2B5}" type="slidenum">
              <a:rPr lang="en-US" altLang="zh-CN" sz="1200" b="0">
                <a:solidFill>
                  <a:schemeClr val="tx1"/>
                </a:solidFill>
              </a:rPr>
              <a:t>24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6656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6564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3313DE1-3834-468F-B2F1-204D10EB38D6}" type="slidenum">
              <a:rPr lang="en-US" altLang="zh-CN" sz="1200" b="0">
                <a:solidFill>
                  <a:schemeClr val="tx1"/>
                </a:solidFill>
              </a:rPr>
              <a:t>33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270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270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561AC50-016C-4641-9DE7-21F52052E6FA}" type="slidenum">
              <a:rPr lang="en-US" altLang="zh-CN" sz="1200" b="0">
                <a:solidFill>
                  <a:schemeClr val="tx1"/>
                </a:solidFill>
              </a:rPr>
              <a:t>4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608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6084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D13ABDA-167F-47FD-8F5D-E3DD5C7BE052}" type="slidenum">
              <a:rPr lang="en-US" altLang="zh-CN" sz="1200" b="0">
                <a:solidFill>
                  <a:schemeClr val="tx1"/>
                </a:solidFill>
              </a:rPr>
              <a:t>34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373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3732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DE453E1-21AA-4EF5-97B0-0B1ACAC25C0A}" type="slidenum">
              <a:rPr lang="en-US" altLang="zh-CN" sz="1200" b="0">
                <a:solidFill>
                  <a:schemeClr val="tx1"/>
                </a:solidFill>
              </a:rPr>
              <a:t>35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475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475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540C935-56B0-4FD3-98CE-ABB4F505211E}" type="slidenum">
              <a:rPr lang="en-US" altLang="zh-CN" sz="1200" b="0">
                <a:solidFill>
                  <a:schemeClr val="tx1"/>
                </a:solidFill>
              </a:rPr>
              <a:t>36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577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5780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62420CC-352C-4766-961E-26B3D277CEAE}" type="slidenum">
              <a:rPr lang="en-US" altLang="zh-CN" sz="1200" b="0">
                <a:solidFill>
                  <a:schemeClr val="tx1"/>
                </a:solidFill>
              </a:rPr>
              <a:t>37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680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6804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6CF5ACE6-F328-4DD2-9815-A0041F04EDA8}" type="slidenum">
              <a:rPr lang="en-US" altLang="zh-CN" sz="1200" b="0">
                <a:solidFill>
                  <a:schemeClr val="tx1"/>
                </a:solidFill>
              </a:rPr>
              <a:t>38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782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782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C6DEEC90-2AB3-404D-9369-2B570B3A0462}" type="slidenum">
              <a:rPr lang="en-US" altLang="zh-CN" sz="1200" b="0">
                <a:solidFill>
                  <a:schemeClr val="tx1"/>
                </a:solidFill>
              </a:rPr>
              <a:t>39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885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8852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4570675-B872-4F28-B8F2-195668C435C7}" type="slidenum">
              <a:rPr lang="en-US" altLang="zh-CN" sz="1200" b="0">
                <a:solidFill>
                  <a:schemeClr val="tx1"/>
                </a:solidFill>
              </a:rPr>
              <a:t>40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7987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7987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27BD9026-C42E-45DC-9FE8-97249157CC57}" type="slidenum">
              <a:rPr lang="en-US" altLang="zh-CN" sz="1200" b="0">
                <a:solidFill>
                  <a:schemeClr val="tx1"/>
                </a:solidFill>
              </a:rPr>
              <a:t>5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710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710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5BCE344-EA0D-4C27-B95C-0946BE6883AF}" type="slidenum">
              <a:rPr lang="en-US" altLang="zh-CN" sz="1200" b="0">
                <a:solidFill>
                  <a:schemeClr val="tx1"/>
                </a:solidFill>
              </a:rPr>
              <a:t>6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813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8132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101C155-5C53-48A9-8D69-4D3EED46DF5B}" type="slidenum">
              <a:rPr lang="en-US" altLang="zh-CN" sz="1200" b="0">
                <a:solidFill>
                  <a:schemeClr val="tx1"/>
                </a:solidFill>
              </a:rPr>
              <a:t>7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4915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36E8A41-5CE1-4DE6-BB86-A0EF435732B9}" type="slidenum">
              <a:rPr lang="en-US" altLang="zh-CN" sz="1200" b="0">
                <a:solidFill>
                  <a:schemeClr val="tx1"/>
                </a:solidFill>
              </a:rPr>
              <a:t>8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0180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221FDB6-188A-42E4-B503-491EA17D9A7A}" type="slidenum">
              <a:rPr lang="en-US" altLang="zh-CN" sz="1200" b="0">
                <a:solidFill>
                  <a:schemeClr val="tx1"/>
                </a:solidFill>
              </a:rPr>
              <a:t>9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1203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1204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D402A51-E304-4FC4-850F-4EB2B9BFA200}" type="slidenum">
              <a:rPr lang="en-US" altLang="zh-CN" sz="1200" b="0">
                <a:solidFill>
                  <a:schemeClr val="tx1"/>
                </a:solidFill>
              </a:rPr>
              <a:t>10</a:t>
            </a:fld>
            <a:endParaRPr lang="en-US" altLang="zh-CN" sz="1200" b="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>
            <a:miter lim="800000"/>
          </a:ln>
        </p:spPr>
      </p:sp>
      <p:sp>
        <p:nvSpPr>
          <p:cNvPr id="52228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2900" y="2133600"/>
            <a:ext cx="6172200" cy="2940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5226050"/>
            <a:ext cx="6172200" cy="2941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342900" y="366712"/>
            <a:ext cx="6172200" cy="1524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</a:pPr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</a:pPr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numCol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88104A5-0205-41C3-B64E-7E7980BC780B}" type="slidenum">
              <a:rPr lang="en-US" altLang="zh-CN" sz="1400" b="0">
                <a:solidFill>
                  <a:schemeClr val="tx1"/>
                </a:solidFill>
              </a:rPr>
              <a:t>‹#›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3200" b="0" i="0" u="none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800" b="0" i="0" u="none">
          <a:solidFill>
            <a:schemeClr val="tx1"/>
          </a:solidFill>
          <a:latin typeface="+mn-lt"/>
          <a:ea typeface="+mn-ea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2400" b="0" i="0" u="none">
          <a:solidFill>
            <a:schemeClr val="tx1"/>
          </a:solidFill>
          <a:latin typeface="+mn-lt"/>
          <a:ea typeface="+mn-ea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000" b="0" i="0" u="none">
          <a:solidFill>
            <a:schemeClr val="tx1"/>
          </a:solidFill>
          <a:latin typeface="+mn-lt"/>
          <a:ea typeface="+mn-ea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kumimoji="0" sz="2000" b="0" i="0" u="none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wm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wm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9"/>
          <p:cNvSpPr/>
          <p:nvPr/>
        </p:nvSpPr>
        <p:spPr>
          <a:xfrm>
            <a:off x="1117600" y="1042988"/>
            <a:ext cx="4535488" cy="1025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8000" tIns="36000" rIns="36000" bIns="3600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endParaRPr lang="en-US" altLang="zh-CN" sz="24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r>
              <a:rPr lang="en-US" altLang="zh-CN" sz="24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36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sp>
        <p:nvSpPr>
          <p:cNvPr id="2051" name="Text Box 50"/>
          <p:cNvSpPr/>
          <p:nvPr/>
        </p:nvSpPr>
        <p:spPr>
          <a:xfrm>
            <a:off x="1916112" y="6372225"/>
            <a:ext cx="3457575" cy="17192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8000" tIns="36000" rIns="36000" bIns="3600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endParaRPr lang="en-US" altLang="zh-CN" sz="20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r>
              <a:rPr lang="en-US" altLang="zh-CN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2013</a:t>
            </a:r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9</a:t>
            </a:r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月</a:t>
            </a:r>
            <a:endParaRPr lang="en-US" altLang="zh-CN" sz="20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endParaRPr lang="en-US" altLang="zh-CN" sz="20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第二版</a:t>
            </a:r>
            <a:endParaRPr lang="en-US" altLang="zh-CN" sz="20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endParaRPr lang="en-US" altLang="zh-CN" sz="20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2052" name="Straight Connector 2"/>
          <p:cNvCxnSpPr/>
          <p:nvPr/>
        </p:nvCxnSpPr>
        <p:spPr>
          <a:xfrm>
            <a:off x="2157412" y="2143125"/>
            <a:ext cx="431958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pic>
        <p:nvPicPr>
          <p:cNvPr id="2053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1500188" y="3419475"/>
            <a:ext cx="3771900" cy="31369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635A300-38E3-40BA-902F-02A2526FE89B}" type="slidenum">
              <a:rPr lang="en-US" altLang="zh-CN" sz="1400" b="0">
                <a:solidFill>
                  <a:schemeClr val="tx1"/>
                </a:solidFill>
              </a:rPr>
              <a:t>10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1267" name="Rectangle 4"/>
          <p:cNvSpPr/>
          <p:nvPr/>
        </p:nvSpPr>
        <p:spPr>
          <a:xfrm>
            <a:off x="549275" y="611188"/>
            <a:ext cx="5688012" cy="574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  车 载 荷 曲 线 图</a:t>
            </a:r>
          </a:p>
        </p:txBody>
      </p:sp>
      <p:sp>
        <p:nvSpPr>
          <p:cNvPr id="11268" name="Rectangle 9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1269" name="Straight Connector 10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pic>
        <p:nvPicPr>
          <p:cNvPr id="11270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1349375" y="1187450"/>
            <a:ext cx="3951288" cy="27368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71" name="Rectangle 1"/>
          <p:cNvSpPr/>
          <p:nvPr/>
        </p:nvSpPr>
        <p:spPr>
          <a:xfrm>
            <a:off x="1222375" y="3995738"/>
            <a:ext cx="434181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叉举货物超重，门架断裂，车辆倾翻。</a:t>
            </a:r>
          </a:p>
        </p:txBody>
      </p:sp>
      <p:pic>
        <p:nvPicPr>
          <p:cNvPr id="11272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1223962" y="4427538"/>
            <a:ext cx="4340225" cy="33575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73" name="矩形 5"/>
          <p:cNvSpPr>
            <a:spLocks noChangeArrowheads="1"/>
          </p:cNvSpPr>
          <p:nvPr/>
        </p:nvSpPr>
        <p:spPr bwMode="auto">
          <a:xfrm>
            <a:off x="2198688" y="5940425"/>
            <a:ext cx="554037" cy="131127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 sz="2000">
                <a:latin typeface="楷体" pitchFamily="49" charset="-122"/>
                <a:ea typeface="楷体" pitchFamily="49" charset="-122"/>
              </a:rPr>
              <a:t>断裂截面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sz="half" idx="4294967295"/>
          </p:nvPr>
        </p:nvSpPr>
        <p:spPr>
          <a:xfrm>
            <a:off x="44450" y="1619250"/>
            <a:ext cx="3357562" cy="684053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>
              <a:lnSpc>
                <a:spcPct val="80000"/>
              </a:lnSpc>
              <a:buClr>
                <a:srgbClr val="113DC9"/>
              </a:buClr>
              <a:buFont typeface="Wingdings" pitchFamily="2" charset="2"/>
              <a:buChar char="§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区域颜色定义代表的行人限制：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橙色：步行路线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紫色：限于操作人员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红色：任何人不得进入的危险操作区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黄色实线之间：叉车通道。 </a:t>
            </a:r>
          </a:p>
          <a:p>
            <a:pPr lvl="0" eaLnBrk="1" hangingPunct="1">
              <a:lnSpc>
                <a:spcPct val="80000"/>
              </a:lnSpc>
              <a:buClr>
                <a:srgbClr val="113DC9"/>
              </a:buClr>
              <a:buFont typeface="Wingdings" pitchFamily="2" charset="2"/>
              <a:buChar char="§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机动车（叉车）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车间内外限速</a:t>
            </a:r>
            <a:r>
              <a:rPr lang="en-US" altLang="zh-CN" sz="160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1600">
                <a:latin typeface="楷体" pitchFamily="49" charset="-122"/>
                <a:ea typeface="楷体" pitchFamily="49" charset="-122"/>
              </a:rPr>
              <a:t>公里</a:t>
            </a:r>
            <a:r>
              <a:rPr lang="en-US" altLang="zh-CN" sz="160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1600">
                <a:latin typeface="楷体" pitchFamily="49" charset="-122"/>
                <a:ea typeface="楷体" pitchFamily="49" charset="-122"/>
              </a:rPr>
              <a:t>小时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载货倒行（货物阻挡视线时）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装卸货：</a:t>
            </a:r>
            <a:r>
              <a:rPr lang="en-US" altLang="zh-CN" sz="160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1600">
                <a:latin typeface="楷体" pitchFamily="49" charset="-122"/>
                <a:ea typeface="楷体" pitchFamily="49" charset="-122"/>
              </a:rPr>
              <a:t>米以内禁止有人 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启动鸣笛、警示灯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司机离开座位必须关闭发动机并将方向杆放在中央位置，拉好手刹车，并关闭发动机及取下启动钥匙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None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行人与机动车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交叉口：驻足观望</a:t>
            </a:r>
          </a:p>
          <a:p>
            <a:pPr lvl="1" eaLnBrk="1" hangingPunct="1">
              <a:lnSpc>
                <a:spcPct val="80000"/>
              </a:lnSpc>
              <a:buClr>
                <a:srgbClr val="E58143"/>
              </a:buClr>
              <a:buFont typeface="Wingdings" pitchFamily="2" charset="2"/>
              <a:buChar char="v"/>
            </a:pPr>
            <a:r>
              <a:rPr lang="zh-CN" altLang="en-US" sz="1600">
                <a:latin typeface="楷体" pitchFamily="49" charset="-122"/>
                <a:ea typeface="楷体" pitchFamily="49" charset="-122"/>
              </a:rPr>
              <a:t>行人永远避让车辆</a:t>
            </a:r>
          </a:p>
          <a:p>
            <a:pPr lvl="3" eaLnBrk="1" hangingPunct="1">
              <a:lnSpc>
                <a:spcPct val="80000"/>
              </a:lnSpc>
              <a:buClr>
                <a:srgbClr val="113DC9"/>
              </a:buClr>
              <a:buFont typeface="Wingdings" pitchFamily="2" charset="2"/>
              <a:buChar char="§"/>
            </a:pPr>
            <a:endParaRPr lang="zh-CN" altLang="en-US" sz="1600">
              <a:latin typeface="楷体" pitchFamily="49" charset="-122"/>
              <a:ea typeface="楷体" pitchFamily="49" charset="-122"/>
            </a:endParaRPr>
          </a:p>
          <a:p>
            <a:pPr lvl="4" eaLnBrk="1" hangingPunct="1">
              <a:lnSpc>
                <a:spcPct val="80000"/>
              </a:lnSpc>
              <a:buClr>
                <a:srgbClr val="113DC9"/>
              </a:buClr>
              <a:buFont typeface="Wingdings" pitchFamily="2" charset="2"/>
              <a:buChar char="§"/>
            </a:pPr>
            <a:endParaRPr lang="zh-CN" altLang="en-US" sz="16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291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67CD6B3A-7053-4550-9966-3917ED539CA8}" type="slidenum">
              <a:rPr lang="en-US" altLang="zh-CN" sz="1400" b="0">
                <a:solidFill>
                  <a:schemeClr val="tx1"/>
                </a:solidFill>
              </a:rPr>
              <a:t>11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pic>
        <p:nvPicPr>
          <p:cNvPr id="12292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076700" y="1042988"/>
            <a:ext cx="2160588" cy="17526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2293" name="Picture 4" descr="untitled"/>
          <p:cNvPicPr/>
          <p:nvPr/>
        </p:nvPicPr>
        <p:blipFill>
          <a:blip r:embed="rId4"/>
          <a:stretch>
            <a:fillRect/>
          </a:stretch>
        </p:blipFill>
        <p:spPr>
          <a:xfrm>
            <a:off x="3573462" y="2843212"/>
            <a:ext cx="3008312" cy="41767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4" name="Rectangle 6"/>
          <p:cNvSpPr/>
          <p:nvPr/>
        </p:nvSpPr>
        <p:spPr>
          <a:xfrm>
            <a:off x="169862" y="827088"/>
            <a:ext cx="3600450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叉车驾驶时应遵守的规则</a:t>
            </a:r>
          </a:p>
        </p:txBody>
      </p:sp>
      <p:pic>
        <p:nvPicPr>
          <p:cNvPr id="12295" name="Picture 7" descr="j0233607[1]"/>
          <p:cNvPicPr/>
          <p:nvPr/>
        </p:nvPicPr>
        <p:blipFill>
          <a:blip r:embed="rId5"/>
          <a:stretch>
            <a:fillRect/>
          </a:stretch>
        </p:blipFill>
        <p:spPr>
          <a:xfrm>
            <a:off x="765175" y="6516688"/>
            <a:ext cx="2100262" cy="16938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6" name="Rectangle 10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2297" name="Straight Connector 11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0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3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6" dur="5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9" dur="5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childTnLst>
                                    <p:set>
                                      <p:cBhvr additive="base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5" dur="5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28" dur="500"/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31" dur="500"/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34" dur="500"/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37" dur="500"/>
                                        <p:tgtEl>
                                          <p:spTgt spid="122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childTnLst>
                                    <p:set>
                                      <p:cBhvr additive="base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40" dur="500"/>
                                        <p:tgtEl>
                                          <p:spTgt spid="122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childTnLst>
                                    <p:set>
                                      <p:cBhvr additive="base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base">
                                        <p:cTn id="46" dur="500"/>
                                        <p:tgtEl>
                                          <p:spTgt spid="122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childTnLst>
                                    <p:set>
                                      <p:cBhvr additive="base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base">
                                        <p:cTn id="49" dur="500"/>
                                        <p:tgtEl>
                                          <p:spTgt spid="122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childTnLst>
                                    <p:set>
                                      <p:cBhvr additive="base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base">
                                        <p:cTn id="52" dur="500"/>
                                        <p:tgtEl>
                                          <p:spTgt spid="122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390B2405-619E-4014-A977-03C7548852B3}" type="slidenum">
              <a:rPr lang="en-US" altLang="zh-CN" sz="1400" b="0">
                <a:solidFill>
                  <a:schemeClr val="tx1"/>
                </a:solidFill>
              </a:rPr>
              <a:t>12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pic>
        <p:nvPicPr>
          <p:cNvPr id="13315" name="Picture 2" descr="Picture1"/>
          <p:cNvPicPr/>
          <p:nvPr/>
        </p:nvPicPr>
        <p:blipFill>
          <a:blip r:embed="rId3"/>
          <a:srcRect l="2507" t="5885" r="4501" b="19557"/>
          <a:stretch>
            <a:fillRect/>
          </a:stretch>
        </p:blipFill>
        <p:spPr>
          <a:xfrm>
            <a:off x="1412875" y="1552575"/>
            <a:ext cx="3959225" cy="4465638"/>
          </a:xfrm>
          <a:prstGeom prst="rect">
            <a:avLst/>
          </a:prstGeom>
          <a:noFill/>
          <a:ln w="12700">
            <a:solidFill>
              <a:srgbClr val="FF0066"/>
            </a:solidFill>
            <a:miter lim="800000"/>
          </a:ln>
        </p:spPr>
      </p:pic>
      <p:sp>
        <p:nvSpPr>
          <p:cNvPr id="13316" name="Rectangle 3"/>
          <p:cNvSpPr/>
          <p:nvPr/>
        </p:nvSpPr>
        <p:spPr>
          <a:xfrm>
            <a:off x="115888" y="6659562"/>
            <a:ext cx="6553200" cy="1190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停止驾驶：如果操作者感觉到身体不适合操作设备，就必须立即停止车辆并通知其主管人员。</a:t>
            </a:r>
            <a:endParaRPr lang="zh-CN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§"/>
              <a:tabLst>
                <a:tab pos="457200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手机：操作叉车时任何人都禁止使用手机。更具体地说，公司的规定是一旦车辆的发动机运行，就要关闭操作者的手机。</a:t>
            </a:r>
            <a:endParaRPr lang="zh-CN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317" name="Rectangle 6"/>
          <p:cNvSpPr/>
          <p:nvPr/>
        </p:nvSpPr>
        <p:spPr>
          <a:xfrm>
            <a:off x="404812" y="825500"/>
            <a:ext cx="3600450" cy="50482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叉车驾驶时应遵守的规则</a:t>
            </a:r>
          </a:p>
        </p:txBody>
      </p:sp>
      <p:sp>
        <p:nvSpPr>
          <p:cNvPr id="13318" name="Rectangle 6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3319" name="Straight Connector 7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3487AF35-7FAA-4EF6-8A82-5EE7CD65AEF9}" type="slidenum">
              <a:rPr lang="en-US" altLang="zh-CN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13</a:t>
            </a:fld>
            <a:endParaRPr lang="en-US" altLang="zh-CN" sz="14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339" name="Rectangle 3"/>
          <p:cNvSpPr/>
          <p:nvPr/>
        </p:nvSpPr>
        <p:spPr>
          <a:xfrm>
            <a:off x="350838" y="8316912"/>
            <a:ext cx="283845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66700" algn="l"/>
                <a:tab pos="2333625" algn="l"/>
              </a:tabLst>
            </a:pPr>
            <a:endParaRPr lang="en-US" altLang="zh-CN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graphicFrame>
        <p:nvGraphicFramePr>
          <p:cNvPr id="14340" name="Group 47"/>
          <p:cNvGraphicFramePr>
            <a:graphicFrameLocks noGrp="1"/>
          </p:cNvGraphicFramePr>
          <p:nvPr/>
        </p:nvGraphicFramePr>
        <p:xfrm>
          <a:off x="620712" y="2627312"/>
          <a:ext cx="2447925" cy="2160588"/>
        </p:xfrm>
        <a:graphic>
          <a:graphicData uri="http://schemas.openxmlformats.org/drawingml/2006/table">
            <a:tbl>
              <a:tblPr/>
              <a:tblGrid>
                <a:gridCol w="24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0588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46" name="AutoShape 11"/>
          <p:cNvSpPr/>
          <p:nvPr/>
        </p:nvSpPr>
        <p:spPr>
          <a:xfrm>
            <a:off x="476250" y="1179512"/>
            <a:ext cx="2520950" cy="1152525"/>
          </a:xfrm>
          <a:prstGeom prst="wedgeRoundRectCallout">
            <a:avLst>
              <a:gd name="adj1" fmla="val 7810"/>
              <a:gd name="adj2" fmla="val 8195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只有经过培训并得到认可的操作人员才允许操作叉车。</a:t>
            </a:r>
          </a:p>
        </p:txBody>
      </p:sp>
      <p:graphicFrame>
        <p:nvGraphicFramePr>
          <p:cNvPr id="14347" name="Group 12"/>
          <p:cNvGraphicFramePr>
            <a:graphicFrameLocks noGrp="1"/>
          </p:cNvGraphicFramePr>
          <p:nvPr/>
        </p:nvGraphicFramePr>
        <p:xfrm>
          <a:off x="3789362" y="2824162"/>
          <a:ext cx="2268538" cy="1727200"/>
        </p:xfrm>
        <a:graphic>
          <a:graphicData uri="http://schemas.openxmlformats.org/drawingml/2006/table">
            <a:tbl>
              <a:tblPr/>
              <a:tblGrid>
                <a:gridCol w="226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27200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353" name="Picture 18" descr="规则02"/>
          <p:cNvPicPr/>
          <p:nvPr/>
        </p:nvPicPr>
        <p:blipFill>
          <a:blip r:embed="rId3"/>
          <a:stretch>
            <a:fillRect/>
          </a:stretch>
        </p:blipFill>
        <p:spPr>
          <a:xfrm>
            <a:off x="3933825" y="2627312"/>
            <a:ext cx="1722438" cy="21209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54" name="AutoShape 19"/>
          <p:cNvSpPr/>
          <p:nvPr/>
        </p:nvSpPr>
        <p:spPr>
          <a:xfrm>
            <a:off x="3284538" y="995362"/>
            <a:ext cx="3060700" cy="1704975"/>
          </a:xfrm>
          <a:prstGeom prst="wedgeRoundRectCallout">
            <a:avLst>
              <a:gd name="adj1" fmla="val 14056"/>
              <a:gd name="adj2" fmla="val 63782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无论何时发生故障，必须将叉车停下，悬挂“危险”或“故障”标志于车上，并取下钥匙</a:t>
            </a:r>
            <a:r>
              <a:rPr lang="en-US" altLang="zh-CN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. </a:t>
            </a: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同时报告管理人员。只有在故障排除后，才能使用叉车。</a:t>
            </a:r>
          </a:p>
        </p:txBody>
      </p:sp>
      <p:pic>
        <p:nvPicPr>
          <p:cNvPr id="14355" name="Picture 22" descr="规则03"/>
          <p:cNvPicPr/>
          <p:nvPr/>
        </p:nvPicPr>
        <p:blipFill>
          <a:blip r:embed="rId4"/>
          <a:stretch>
            <a:fillRect/>
          </a:stretch>
        </p:blipFill>
        <p:spPr>
          <a:xfrm>
            <a:off x="458788" y="5916612"/>
            <a:ext cx="2052638" cy="2027238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14356" name="Group 23"/>
          <p:cNvGraphicFramePr>
            <a:graphicFrameLocks noGrp="1"/>
          </p:cNvGraphicFramePr>
          <p:nvPr/>
        </p:nvGraphicFramePr>
        <p:xfrm>
          <a:off x="404812" y="5473700"/>
          <a:ext cx="2052638" cy="2411412"/>
        </p:xfrm>
        <a:graphic>
          <a:graphicData uri="http://schemas.openxmlformats.org/drawingml/2006/table">
            <a:tbl>
              <a:tblPr/>
              <a:tblGrid>
                <a:gridCol w="2052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1412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62" name="AutoShape 29"/>
          <p:cNvSpPr/>
          <p:nvPr/>
        </p:nvSpPr>
        <p:spPr>
          <a:xfrm>
            <a:off x="2511425" y="5219700"/>
            <a:ext cx="1133475" cy="2616200"/>
          </a:xfrm>
          <a:prstGeom prst="wedgeRoundRectCallout">
            <a:avLst>
              <a:gd name="adj1" fmla="val -91523"/>
              <a:gd name="adj2" fmla="val 892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叉车运行时切勿上下，上下叉车时请用叉车的安全踏板和安全扶手。</a:t>
            </a:r>
          </a:p>
        </p:txBody>
      </p:sp>
      <p:sp>
        <p:nvSpPr>
          <p:cNvPr id="14363" name="Rectangle 30"/>
          <p:cNvSpPr/>
          <p:nvPr/>
        </p:nvSpPr>
        <p:spPr>
          <a:xfrm>
            <a:off x="1208088" y="3890962"/>
            <a:ext cx="2032000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grpSp>
        <p:nvGrpSpPr>
          <p:cNvPr id="14364" name="Group 31"/>
          <p:cNvGrpSpPr/>
          <p:nvPr/>
        </p:nvGrpSpPr>
        <p:grpSpPr>
          <a:xfrm>
            <a:off x="3914775" y="5916612"/>
            <a:ext cx="1543050" cy="1743075"/>
            <a:chOff x="2238" y="3270"/>
            <a:chExt cx="3240" cy="2059"/>
          </a:xfrm>
        </p:grpSpPr>
        <p:pic>
          <p:nvPicPr>
            <p:cNvPr id="14376" name="Picture 3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238" y="3270"/>
              <a:ext cx="3240" cy="2059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14377" name="Picture 33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994" y="3366"/>
              <a:ext cx="1940" cy="194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aphicFrame>
        <p:nvGraphicFramePr>
          <p:cNvPr id="14365" name="Group 34"/>
          <p:cNvGraphicFramePr>
            <a:graphicFrameLocks noGrp="1"/>
          </p:cNvGraphicFramePr>
          <p:nvPr/>
        </p:nvGraphicFramePr>
        <p:xfrm>
          <a:off x="3789362" y="5795962"/>
          <a:ext cx="1619250" cy="1800225"/>
        </p:xfrm>
        <a:graphic>
          <a:graphicData uri="http://schemas.openxmlformats.org/drawingml/2006/table">
            <a:tbl>
              <a:tblPr/>
              <a:tblGrid>
                <a:gridCol w="16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0225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71" name="AutoShape 40"/>
          <p:cNvSpPr/>
          <p:nvPr/>
        </p:nvSpPr>
        <p:spPr>
          <a:xfrm>
            <a:off x="5535612" y="5195888"/>
            <a:ext cx="1150938" cy="2471738"/>
          </a:xfrm>
          <a:prstGeom prst="wedgeRoundRectCallout">
            <a:avLst>
              <a:gd name="adj1" fmla="val -65398"/>
              <a:gd name="adj2" fmla="val 31560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了解叉车和属具的负荷曲线。禁止超载，禁止用人作为附加平衡重。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4372" name="Text Box 43"/>
          <p:cNvSpPr/>
          <p:nvPr/>
        </p:nvSpPr>
        <p:spPr>
          <a:xfrm>
            <a:off x="171450" y="746125"/>
            <a:ext cx="1962150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4373" name="Picture 46"/>
          <p:cNvPicPr/>
          <p:nvPr/>
        </p:nvPicPr>
        <p:blipFill>
          <a:blip r:embed="rId7"/>
          <a:stretch>
            <a:fillRect/>
          </a:stretch>
        </p:blipFill>
        <p:spPr>
          <a:xfrm>
            <a:off x="765175" y="2627312"/>
            <a:ext cx="2160588" cy="20875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74" name="Rectangle 2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4375" name="Straight Connector 2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FB8FD18-CFA4-431F-8649-1FBBAA806421}" type="slidenum">
              <a:rPr lang="en-US" altLang="zh-CN" sz="1400" b="0">
                <a:solidFill>
                  <a:schemeClr val="tx1"/>
                </a:solidFill>
              </a:rPr>
              <a:t>14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/>
          <p:nvPr/>
        </p:nvSpPr>
        <p:spPr>
          <a:xfrm>
            <a:off x="1257300" y="3251200"/>
            <a:ext cx="1831975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grpSp>
        <p:nvGrpSpPr>
          <p:cNvPr id="15364" name="Group 3"/>
          <p:cNvGrpSpPr/>
          <p:nvPr/>
        </p:nvGrpSpPr>
        <p:grpSpPr>
          <a:xfrm>
            <a:off x="566738" y="2363788"/>
            <a:ext cx="1674812" cy="2362200"/>
            <a:chOff x="6719" y="11621"/>
            <a:chExt cx="3374" cy="2450"/>
          </a:xfrm>
        </p:grpSpPr>
        <p:pic>
          <p:nvPicPr>
            <p:cNvPr id="15395" name="Picture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719" y="11621"/>
              <a:ext cx="3374" cy="245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15396" name="Picture 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380" y="11957"/>
              <a:ext cx="1940" cy="194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aphicFrame>
        <p:nvGraphicFramePr>
          <p:cNvPr id="15365" name="Group 6"/>
          <p:cNvGraphicFramePr>
            <a:graphicFrameLocks noGrp="1"/>
          </p:cNvGraphicFramePr>
          <p:nvPr/>
        </p:nvGraphicFramePr>
        <p:xfrm>
          <a:off x="512762" y="2482850"/>
          <a:ext cx="1944688" cy="2376488"/>
        </p:xfrm>
        <a:graphic>
          <a:graphicData uri="http://schemas.openxmlformats.org/drawingml/2006/table">
            <a:tbl>
              <a:tblPr/>
              <a:tblGrid>
                <a:gridCol w="1944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6488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 marT="45709" marB="45709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71" name="AutoShape 13"/>
          <p:cNvSpPr/>
          <p:nvPr/>
        </p:nvSpPr>
        <p:spPr>
          <a:xfrm>
            <a:off x="431800" y="1187450"/>
            <a:ext cx="2700338" cy="1152525"/>
          </a:xfrm>
          <a:prstGeom prst="wedgeRoundRectCallout">
            <a:avLst>
              <a:gd name="adj1" fmla="val -12681"/>
              <a:gd name="adj2" fmla="val 8195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保持头、手、臂、腿脚在驾驶室内，无论什么理由都不要伸出。</a:t>
            </a:r>
            <a:r>
              <a:rPr lang="zh-CN" altLang="en-US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5372" name="Rectangle 14"/>
          <p:cNvSpPr/>
          <p:nvPr/>
        </p:nvSpPr>
        <p:spPr>
          <a:xfrm>
            <a:off x="1277938" y="3492500"/>
            <a:ext cx="1751012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pic>
        <p:nvPicPr>
          <p:cNvPr id="15373" name="Picture 15" descr="规则23"/>
          <p:cNvPicPr/>
          <p:nvPr/>
        </p:nvPicPr>
        <p:blipFill>
          <a:blip r:embed="rId5"/>
          <a:stretch>
            <a:fillRect/>
          </a:stretch>
        </p:blipFill>
        <p:spPr>
          <a:xfrm>
            <a:off x="674688" y="5916612"/>
            <a:ext cx="1628775" cy="1790700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15374" name="Group 16"/>
          <p:cNvGraphicFramePr>
            <a:graphicFrameLocks noGrp="1"/>
          </p:cNvGraphicFramePr>
          <p:nvPr/>
        </p:nvGraphicFramePr>
        <p:xfrm>
          <a:off x="515938" y="5783262"/>
          <a:ext cx="1944688" cy="1800225"/>
        </p:xfrm>
        <a:graphic>
          <a:graphicData uri="http://schemas.openxmlformats.org/drawingml/2006/table">
            <a:tbl>
              <a:tblPr/>
              <a:tblGrid>
                <a:gridCol w="1944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0225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80" name="Rectangle 23"/>
          <p:cNvSpPr/>
          <p:nvPr/>
        </p:nvSpPr>
        <p:spPr>
          <a:xfrm>
            <a:off x="1184275" y="1714500"/>
            <a:ext cx="2127250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pic>
        <p:nvPicPr>
          <p:cNvPr id="15381" name="Picture 24" descr="规则22"/>
          <p:cNvPicPr/>
          <p:nvPr/>
        </p:nvPicPr>
        <p:blipFill>
          <a:blip r:embed="rId6"/>
          <a:stretch>
            <a:fillRect/>
          </a:stretch>
        </p:blipFill>
        <p:spPr>
          <a:xfrm>
            <a:off x="4346575" y="3635375"/>
            <a:ext cx="1893888" cy="4346575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15382" name="Group 25"/>
          <p:cNvGraphicFramePr>
            <a:graphicFrameLocks noGrp="1"/>
          </p:cNvGraphicFramePr>
          <p:nvPr/>
        </p:nvGraphicFramePr>
        <p:xfrm>
          <a:off x="4184650" y="3348038"/>
          <a:ext cx="2268538" cy="4584700"/>
        </p:xfrm>
        <a:graphic>
          <a:graphicData uri="http://schemas.openxmlformats.org/drawingml/2006/table">
            <a:tbl>
              <a:tblPr/>
              <a:tblGrid>
                <a:gridCol w="226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84700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88" name="AutoShape 31"/>
          <p:cNvSpPr/>
          <p:nvPr/>
        </p:nvSpPr>
        <p:spPr>
          <a:xfrm>
            <a:off x="2619375" y="6108700"/>
            <a:ext cx="1025525" cy="1150938"/>
          </a:xfrm>
          <a:prstGeom prst="wedgeRoundRectCallout">
            <a:avLst>
              <a:gd name="adj1" fmla="val -72301"/>
              <a:gd name="adj2" fmla="val 26472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严禁手伸入内、外门架之间。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5389" name="AutoShape 32"/>
          <p:cNvSpPr/>
          <p:nvPr/>
        </p:nvSpPr>
        <p:spPr>
          <a:xfrm>
            <a:off x="2492375" y="3708400"/>
            <a:ext cx="1890712" cy="1511300"/>
          </a:xfrm>
          <a:prstGeom prst="wedgeRoundRectCallout">
            <a:avLst>
              <a:gd name="adj1" fmla="val 65787"/>
              <a:gd name="adj2" fmla="val 62921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严禁头、身体伸进门架与护顶架之间。一旦夹住，生命就有危险。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5390" name="Picture 37"/>
          <p:cNvPicPr/>
          <p:nvPr/>
        </p:nvPicPr>
        <p:blipFill>
          <a:blip r:embed="rId7"/>
          <a:stretch>
            <a:fillRect/>
          </a:stretch>
        </p:blipFill>
        <p:spPr>
          <a:xfrm>
            <a:off x="3500438" y="900112"/>
            <a:ext cx="2519362" cy="19446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5391" name="Picture 38"/>
          <p:cNvPicPr/>
          <p:nvPr/>
        </p:nvPicPr>
        <p:blipFill>
          <a:blip r:embed="rId8"/>
          <a:stretch>
            <a:fillRect/>
          </a:stretch>
        </p:blipFill>
        <p:spPr>
          <a:xfrm>
            <a:off x="5445125" y="971550"/>
            <a:ext cx="431800" cy="9366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92" name="Rectangle 22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5393" name="Straight Connector 23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15394" name="Text Box 43"/>
          <p:cNvSpPr/>
          <p:nvPr/>
        </p:nvSpPr>
        <p:spPr>
          <a:xfrm>
            <a:off x="171450" y="746125"/>
            <a:ext cx="1962150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Group 48"/>
          <p:cNvGraphicFramePr>
            <a:graphicFrameLocks noGrp="1"/>
          </p:cNvGraphicFramePr>
          <p:nvPr>
            <p:ph sz="half" idx="4294967295"/>
          </p:nvPr>
        </p:nvGraphicFramePr>
        <p:xfrm>
          <a:off x="4076700" y="5940425"/>
          <a:ext cx="2160588" cy="2160588"/>
        </p:xfrm>
        <a:graphic>
          <a:graphicData uri="http://schemas.openxmlformats.org/drawingml/2006/table">
            <a:tbl>
              <a:tblPr/>
              <a:tblGrid>
                <a:gridCol w="2160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0588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392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C7C7AB0A-AE00-4799-9FBC-89DCEC3F1CCA}" type="slidenum">
              <a:rPr lang="en-US" altLang="zh-CN" sz="1400" b="0">
                <a:solidFill>
                  <a:schemeClr val="tx1"/>
                </a:solidFill>
              </a:rPr>
              <a:t>15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6393" name="Rectangle 2"/>
          <p:cNvSpPr/>
          <p:nvPr/>
        </p:nvSpPr>
        <p:spPr>
          <a:xfrm>
            <a:off x="1257300" y="3251200"/>
            <a:ext cx="1831975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sp>
        <p:nvSpPr>
          <p:cNvPr id="16394" name="AutoShape 12"/>
          <p:cNvSpPr/>
          <p:nvPr/>
        </p:nvSpPr>
        <p:spPr>
          <a:xfrm>
            <a:off x="3284538" y="1116012"/>
            <a:ext cx="2879725" cy="431800"/>
          </a:xfrm>
          <a:prstGeom prst="wedgeRoundRectCallout">
            <a:avLst>
              <a:gd name="adj1" fmla="val -79440"/>
              <a:gd name="adj2" fmla="val 19779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起步时要确认周围的安全</a:t>
            </a:r>
            <a:r>
              <a:rPr lang="zh-CN" altLang="en-US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graphicFrame>
        <p:nvGraphicFramePr>
          <p:cNvPr id="16395" name="Group 15"/>
          <p:cNvGraphicFramePr>
            <a:graphicFrameLocks noGrp="1"/>
          </p:cNvGraphicFramePr>
          <p:nvPr/>
        </p:nvGraphicFramePr>
        <p:xfrm>
          <a:off x="620712" y="2195512"/>
          <a:ext cx="5329238" cy="1655762"/>
        </p:xfrm>
        <a:graphic>
          <a:graphicData uri="http://schemas.openxmlformats.org/drawingml/2006/table">
            <a:tbl>
              <a:tblPr/>
              <a:tblGrid>
                <a:gridCol w="5329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5762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401" name="Rectangle 21"/>
          <p:cNvSpPr/>
          <p:nvPr/>
        </p:nvSpPr>
        <p:spPr>
          <a:xfrm>
            <a:off x="1184275" y="1714500"/>
            <a:ext cx="2127250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sp>
        <p:nvSpPr>
          <p:cNvPr id="16402" name="Text Box 33"/>
          <p:cNvSpPr/>
          <p:nvPr/>
        </p:nvSpPr>
        <p:spPr>
          <a:xfrm>
            <a:off x="188912" y="755650"/>
            <a:ext cx="230346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6403" name="Picture 36"/>
          <p:cNvPicPr/>
          <p:nvPr/>
        </p:nvPicPr>
        <p:blipFill>
          <a:blip r:embed="rId3"/>
          <a:stretch>
            <a:fillRect/>
          </a:stretch>
        </p:blipFill>
        <p:spPr>
          <a:xfrm>
            <a:off x="692150" y="2268538"/>
            <a:ext cx="5184775" cy="15113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6404" name="Picture 38"/>
          <p:cNvPicPr/>
          <p:nvPr/>
        </p:nvPicPr>
        <p:blipFill>
          <a:blip r:embed="rId4"/>
          <a:stretch>
            <a:fillRect/>
          </a:stretch>
        </p:blipFill>
        <p:spPr>
          <a:xfrm>
            <a:off x="763588" y="4676775"/>
            <a:ext cx="2376488" cy="19431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405" name="AutoShape 46"/>
          <p:cNvSpPr/>
          <p:nvPr/>
        </p:nvSpPr>
        <p:spPr>
          <a:xfrm>
            <a:off x="3978275" y="4643438"/>
            <a:ext cx="2187575" cy="431800"/>
          </a:xfrm>
          <a:prstGeom prst="wedgeRoundRectCallout">
            <a:avLst>
              <a:gd name="adj1" fmla="val -88750"/>
              <a:gd name="adj2" fmla="val 197796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禁止用货叉推行货物</a:t>
            </a:r>
            <a:r>
              <a:rPr lang="zh-CN" altLang="en-US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6406" name="Picture 47"/>
          <p:cNvPicPr/>
          <p:nvPr/>
        </p:nvPicPr>
        <p:blipFill>
          <a:blip r:embed="rId5"/>
          <a:stretch>
            <a:fillRect/>
          </a:stretch>
        </p:blipFill>
        <p:spPr>
          <a:xfrm>
            <a:off x="4149725" y="6011862"/>
            <a:ext cx="2016125" cy="20161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407" name="AutoShape 57"/>
          <p:cNvSpPr/>
          <p:nvPr/>
        </p:nvSpPr>
        <p:spPr>
          <a:xfrm>
            <a:off x="917575" y="7308850"/>
            <a:ext cx="2089150" cy="865188"/>
          </a:xfrm>
          <a:prstGeom prst="wedgeRoundRectCallout">
            <a:avLst>
              <a:gd name="adj1" fmla="val 103269"/>
              <a:gd name="adj2" fmla="val -65412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货叉提升至高位时，禁止前后倾斜货叉</a:t>
            </a:r>
            <a:r>
              <a:rPr lang="zh-CN" altLang="en-US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6408" name="Rectangle 17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6409" name="Straight Connector 18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Group 37"/>
          <p:cNvGraphicFramePr>
            <a:graphicFrameLocks noGrp="1"/>
          </p:cNvGraphicFramePr>
          <p:nvPr>
            <p:ph sz="half" idx="4294967295"/>
          </p:nvPr>
        </p:nvGraphicFramePr>
        <p:xfrm>
          <a:off x="342900" y="6157912"/>
          <a:ext cx="3009900" cy="201612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125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16" name="Group 47"/>
          <p:cNvGraphicFramePr>
            <a:graphicFrameLocks noGrp="1"/>
          </p:cNvGraphicFramePr>
          <p:nvPr>
            <p:ph sz="half" idx="4294967295"/>
          </p:nvPr>
        </p:nvGraphicFramePr>
        <p:xfrm>
          <a:off x="3644900" y="6157912"/>
          <a:ext cx="3009900" cy="201612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125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22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183562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9E0EF6B-EF1B-4795-88B4-E1938B9B0E35}" type="slidenum">
              <a:rPr lang="en-US" altLang="zh-CN" sz="1400" b="0">
                <a:solidFill>
                  <a:schemeClr val="tx1"/>
                </a:solidFill>
              </a:rPr>
              <a:t>16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7423" name="Rectangle 3"/>
          <p:cNvSpPr/>
          <p:nvPr/>
        </p:nvSpPr>
        <p:spPr>
          <a:xfrm>
            <a:off x="1208088" y="3268662"/>
            <a:ext cx="215900" cy="244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66700" algn="l"/>
                <a:tab pos="2333625" algn="l"/>
              </a:tabLst>
            </a:pPr>
            <a:r>
              <a:rPr lang="en-US" altLang="zh-CN" sz="1000" b="0">
                <a:solidFill>
                  <a:srgbClr val="000000"/>
                </a:solidFill>
                <a:latin typeface="Times New Roman" pitchFamily="18" charset="0"/>
                <a:ea typeface="幼圆" pitchFamily="49" charset="-122"/>
              </a:rPr>
              <a:t> </a:t>
            </a:r>
            <a:endParaRPr lang="en-US" altLang="zh-CN" b="0">
              <a:solidFill>
                <a:schemeClr val="tx1"/>
              </a:solidFill>
              <a:ea typeface="幼圆" pitchFamily="49" charset="-122"/>
            </a:endParaRPr>
          </a:p>
        </p:txBody>
      </p:sp>
      <p:graphicFrame>
        <p:nvGraphicFramePr>
          <p:cNvPr id="17424" name="Group 27"/>
          <p:cNvGraphicFramePr>
            <a:graphicFrameLocks noGrp="1"/>
          </p:cNvGraphicFramePr>
          <p:nvPr/>
        </p:nvGraphicFramePr>
        <p:xfrm>
          <a:off x="836612" y="2411412"/>
          <a:ext cx="4897438" cy="2735262"/>
        </p:xfrm>
        <a:graphic>
          <a:graphicData uri="http://schemas.openxmlformats.org/drawingml/2006/table">
            <a:tbl>
              <a:tblPr/>
              <a:tblGrid>
                <a:gridCol w="4897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5262">
                <a:tc>
                  <a:txBody>
                    <a:bodyPr/>
                    <a:lstStyle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1" i="0" u="none">
                          <a:solidFill>
                            <a:srgbClr val="FFFF00"/>
                          </a:solidFill>
                          <a:latin typeface="Arial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0" lvl="0" indent="0" eaLnBrk="1" hangingPunct="1"/>
                      <a:endParaRPr lang="en-US" altLang="zh-CN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30" name="AutoShape 11"/>
          <p:cNvSpPr/>
          <p:nvPr/>
        </p:nvSpPr>
        <p:spPr>
          <a:xfrm>
            <a:off x="549275" y="1187450"/>
            <a:ext cx="5688012" cy="863600"/>
          </a:xfrm>
          <a:prstGeom prst="wedgeRoundRectCallout">
            <a:avLst>
              <a:gd name="adj1" fmla="val 4366"/>
              <a:gd name="adj2" fmla="val 111213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在拥挤的场所作业时，注意观察岔道、绳索、出入口和悬挂物。通过十字通道或其它视野不良路段减速，并按喇叭。转弯时速度应限定在车辆最大运行速度的</a:t>
            </a:r>
            <a:r>
              <a:rPr lang="en-US" altLang="zh-CN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1/3</a:t>
            </a: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7431" name="Rectangle 12"/>
          <p:cNvSpPr/>
          <p:nvPr/>
        </p:nvSpPr>
        <p:spPr>
          <a:xfrm>
            <a:off x="1208088" y="1746250"/>
            <a:ext cx="2025650" cy="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sp>
        <p:nvSpPr>
          <p:cNvPr id="17432" name="Rectangle 20"/>
          <p:cNvSpPr/>
          <p:nvPr/>
        </p:nvSpPr>
        <p:spPr>
          <a:xfrm>
            <a:off x="296862" y="5148262"/>
            <a:ext cx="1997075" cy="4794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/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/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433" name="Text Box 24"/>
          <p:cNvSpPr/>
          <p:nvPr/>
        </p:nvSpPr>
        <p:spPr>
          <a:xfrm>
            <a:off x="177800" y="746125"/>
            <a:ext cx="173831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7434" name="Picture 28"/>
          <p:cNvPicPr/>
          <p:nvPr/>
        </p:nvPicPr>
        <p:blipFill>
          <a:blip r:embed="rId3"/>
          <a:stretch>
            <a:fillRect/>
          </a:stretch>
        </p:blipFill>
        <p:spPr>
          <a:xfrm>
            <a:off x="404812" y="6157912"/>
            <a:ext cx="2924175" cy="20161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35" name="Picture 29"/>
          <p:cNvPicPr/>
          <p:nvPr/>
        </p:nvPicPr>
        <p:blipFill>
          <a:blip r:embed="rId4"/>
          <a:stretch>
            <a:fillRect/>
          </a:stretch>
        </p:blipFill>
        <p:spPr>
          <a:xfrm>
            <a:off x="3357562" y="6084888"/>
            <a:ext cx="3241675" cy="20891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36" name="AutoShape 50"/>
          <p:cNvSpPr/>
          <p:nvPr/>
        </p:nvSpPr>
        <p:spPr>
          <a:xfrm>
            <a:off x="476250" y="5364162"/>
            <a:ext cx="2663825" cy="504825"/>
          </a:xfrm>
          <a:prstGeom prst="wedgeRoundRectCallout">
            <a:avLst>
              <a:gd name="adj1" fmla="val -36292"/>
              <a:gd name="adj2" fmla="val 13270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 sz="1600" b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无负载行驶在斜坡上时。</a:t>
            </a:r>
          </a:p>
        </p:txBody>
      </p:sp>
      <p:sp>
        <p:nvSpPr>
          <p:cNvPr id="17437" name="AutoShape 51"/>
          <p:cNvSpPr/>
          <p:nvPr/>
        </p:nvSpPr>
        <p:spPr>
          <a:xfrm>
            <a:off x="3716338" y="5364162"/>
            <a:ext cx="2663825" cy="504825"/>
          </a:xfrm>
          <a:prstGeom prst="wedgeRoundRectCallout">
            <a:avLst>
              <a:gd name="adj1" fmla="val -36292"/>
              <a:gd name="adj2" fmla="val 13270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 sz="1600" b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有负载行驶在斜坡上时。</a:t>
            </a:r>
            <a:r>
              <a:rPr lang="zh-CN" altLang="en-US" sz="16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1600" b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7438" name="Picture 52"/>
          <p:cNvPicPr/>
          <p:nvPr/>
        </p:nvPicPr>
        <p:blipFill>
          <a:blip r:embed="rId5"/>
          <a:stretch>
            <a:fillRect/>
          </a:stretch>
        </p:blipFill>
        <p:spPr>
          <a:xfrm>
            <a:off x="1125538" y="2627312"/>
            <a:ext cx="4343400" cy="22320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39" name="Picture 53"/>
          <p:cNvPicPr/>
          <p:nvPr/>
        </p:nvPicPr>
        <p:blipFill>
          <a:blip r:embed="rId6"/>
          <a:stretch>
            <a:fillRect/>
          </a:stretch>
        </p:blipFill>
        <p:spPr>
          <a:xfrm>
            <a:off x="4508500" y="4356100"/>
            <a:ext cx="1152525" cy="6302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7440" name="Rectangle 19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7441" name="Straight Connector 20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9ED1F87-E826-4D26-A299-6A78404B05E4}" type="slidenum">
              <a:rPr lang="en-US" altLang="zh-CN" sz="1400" b="0">
                <a:solidFill>
                  <a:schemeClr val="tx1"/>
                </a:solidFill>
              </a:rPr>
              <a:t>17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18435" name="Group 2"/>
          <p:cNvGrpSpPr/>
          <p:nvPr/>
        </p:nvGrpSpPr>
        <p:grpSpPr>
          <a:xfrm>
            <a:off x="322262" y="914400"/>
            <a:ext cx="6443662" cy="2535238"/>
            <a:chOff x="270" y="432"/>
            <a:chExt cx="5412" cy="1198"/>
          </a:xfrm>
        </p:grpSpPr>
        <p:sp>
          <p:nvSpPr>
            <p:cNvPr id="18452" name="Text Box 3"/>
            <p:cNvSpPr/>
            <p:nvPr/>
          </p:nvSpPr>
          <p:spPr>
            <a:xfrm>
              <a:off x="270" y="817"/>
              <a:ext cx="3483" cy="1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8453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8454" name="Picture 5" descr="10099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94" y="462"/>
              <a:ext cx="1703" cy="113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18436" name="Group 6"/>
          <p:cNvGrpSpPr/>
          <p:nvPr/>
        </p:nvGrpSpPr>
        <p:grpSpPr>
          <a:xfrm>
            <a:off x="311150" y="3657600"/>
            <a:ext cx="6454775" cy="2535238"/>
            <a:chOff x="261" y="1728"/>
            <a:chExt cx="5421" cy="1198"/>
          </a:xfrm>
        </p:grpSpPr>
        <p:sp>
          <p:nvSpPr>
            <p:cNvPr id="18449" name="Text Box 7"/>
            <p:cNvSpPr/>
            <p:nvPr/>
          </p:nvSpPr>
          <p:spPr>
            <a:xfrm>
              <a:off x="261" y="2123"/>
              <a:ext cx="155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8450" name="Rectangle 8"/>
            <p:cNvSpPr/>
            <p:nvPr/>
          </p:nvSpPr>
          <p:spPr>
            <a:xfrm>
              <a:off x="3785" y="1728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8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8451" name="Picture 9" descr="10099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80" y="1755"/>
              <a:ext cx="1732" cy="1149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18437" name="Group 10"/>
          <p:cNvGrpSpPr/>
          <p:nvPr/>
        </p:nvGrpSpPr>
        <p:grpSpPr>
          <a:xfrm>
            <a:off x="309562" y="6400800"/>
            <a:ext cx="6456362" cy="2395538"/>
            <a:chOff x="260" y="3024"/>
            <a:chExt cx="5422" cy="1198"/>
          </a:xfrm>
        </p:grpSpPr>
        <p:sp>
          <p:nvSpPr>
            <p:cNvPr id="18446" name="Text Box 11"/>
            <p:cNvSpPr/>
            <p:nvPr/>
          </p:nvSpPr>
          <p:spPr>
            <a:xfrm>
              <a:off x="260" y="3428"/>
              <a:ext cx="3388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8447" name="Rectangle 12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8448" name="Picture 13" descr="10099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871" y="3038"/>
              <a:ext cx="1750" cy="1155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18438" name="Text Box 15"/>
          <p:cNvSpPr/>
          <p:nvPr/>
        </p:nvSpPr>
        <p:spPr>
          <a:xfrm>
            <a:off x="260350" y="749300"/>
            <a:ext cx="194151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8439" name="AutoShape 17"/>
          <p:cNvSpPr/>
          <p:nvPr/>
        </p:nvSpPr>
        <p:spPr>
          <a:xfrm>
            <a:off x="260350" y="1547812"/>
            <a:ext cx="2644775" cy="720725"/>
          </a:xfrm>
          <a:prstGeom prst="wedgeRoundRectCallout">
            <a:avLst>
              <a:gd name="adj1" fmla="val 109542"/>
              <a:gd name="adj2" fmla="val 7224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运送的货物不能超过车辆标示牌上指明的额定负重。</a:t>
            </a:r>
          </a:p>
        </p:txBody>
      </p:sp>
      <p:sp>
        <p:nvSpPr>
          <p:cNvPr id="18440" name="AutoShape 18"/>
          <p:cNvSpPr/>
          <p:nvPr/>
        </p:nvSpPr>
        <p:spPr>
          <a:xfrm>
            <a:off x="260350" y="4211638"/>
            <a:ext cx="2644775" cy="1249362"/>
          </a:xfrm>
          <a:prstGeom prst="wedgeRoundRectCallout">
            <a:avLst>
              <a:gd name="adj1" fmla="val 109542"/>
              <a:gd name="adj2" fmla="val 20523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避免在高低不平的地面驾驶车辆。</a:t>
            </a:r>
          </a:p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如必须通过此类路面，缓慢行驶。</a:t>
            </a:r>
          </a:p>
        </p:txBody>
      </p:sp>
      <p:sp>
        <p:nvSpPr>
          <p:cNvPr id="18441" name="AutoShape 19"/>
          <p:cNvSpPr/>
          <p:nvPr/>
        </p:nvSpPr>
        <p:spPr>
          <a:xfrm>
            <a:off x="476250" y="7132638"/>
            <a:ext cx="2644775" cy="792162"/>
          </a:xfrm>
          <a:prstGeom prst="wedgeRoundRectCallout">
            <a:avLst>
              <a:gd name="adj1" fmla="val 99278"/>
              <a:gd name="adj2" fmla="val -17727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避免可能造成车辆翻转的启动、转弯和急刹车。</a:t>
            </a:r>
            <a:endParaRPr lang="en-US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8442" name="Picture 21" descr="untitled2"/>
          <p:cNvPicPr/>
          <p:nvPr/>
        </p:nvPicPr>
        <p:blipFill>
          <a:blip r:embed="rId6"/>
          <a:stretch>
            <a:fillRect/>
          </a:stretch>
        </p:blipFill>
        <p:spPr>
          <a:xfrm>
            <a:off x="346075" y="2295525"/>
            <a:ext cx="2733675" cy="17240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8443" name="Rectangle 22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8444" name="Straight Connector 23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18445" name="Slide Number Placeholder 6"/>
          <p:cNvSpPr/>
          <p:nvPr/>
        </p:nvSpPr>
        <p:spPr>
          <a:xfrm>
            <a:off x="5067300" y="84788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E5079D0-1A3B-4BB2-9EE0-AD3DAEAA0456}" type="slidenum">
              <a:rPr lang="en-US" altLang="zh-CN" sz="1400" b="0">
                <a:solidFill>
                  <a:schemeClr val="tx1"/>
                </a:solidFill>
              </a:rPr>
              <a:t>17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p15="http://schemas.microsoft.com/office/powerpoint/2012/main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BB4D740-AE71-40E8-AB91-4467B2AA9E2F}" type="slidenum">
              <a:rPr lang="en-US" altLang="zh-CN" sz="1400" b="0">
                <a:solidFill>
                  <a:schemeClr val="tx1"/>
                </a:solidFill>
              </a:rPr>
              <a:t>18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19459" name="Group 2"/>
          <p:cNvGrpSpPr/>
          <p:nvPr/>
        </p:nvGrpSpPr>
        <p:grpSpPr>
          <a:xfrm>
            <a:off x="309562" y="914400"/>
            <a:ext cx="6456362" cy="2535238"/>
            <a:chOff x="260" y="432"/>
            <a:chExt cx="5422" cy="1198"/>
          </a:xfrm>
        </p:grpSpPr>
        <p:sp>
          <p:nvSpPr>
            <p:cNvPr id="19475" name="Text Box 3"/>
            <p:cNvSpPr/>
            <p:nvPr/>
          </p:nvSpPr>
          <p:spPr>
            <a:xfrm>
              <a:off x="260" y="743"/>
              <a:ext cx="3580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zh-CN" altLang="en-US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9476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9477" name="Picture 5" descr="100665b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47" y="455"/>
              <a:ext cx="1717" cy="1142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19460" name="Group 6"/>
          <p:cNvGrpSpPr/>
          <p:nvPr/>
        </p:nvGrpSpPr>
        <p:grpSpPr>
          <a:xfrm>
            <a:off x="311150" y="3657600"/>
            <a:ext cx="6454775" cy="2535238"/>
            <a:chOff x="261" y="1728"/>
            <a:chExt cx="5421" cy="1198"/>
          </a:xfrm>
        </p:grpSpPr>
        <p:sp>
          <p:nvSpPr>
            <p:cNvPr id="19472" name="Text Box 7"/>
            <p:cNvSpPr/>
            <p:nvPr/>
          </p:nvSpPr>
          <p:spPr>
            <a:xfrm>
              <a:off x="261" y="2122"/>
              <a:ext cx="3264" cy="1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9473" name="Rectangle 8"/>
            <p:cNvSpPr/>
            <p:nvPr/>
          </p:nvSpPr>
          <p:spPr>
            <a:xfrm>
              <a:off x="3785" y="1728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8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9474" name="Picture 9" descr="10066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46" y="1754"/>
              <a:ext cx="1713" cy="1147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19461" name="Group 10"/>
          <p:cNvGrpSpPr/>
          <p:nvPr/>
        </p:nvGrpSpPr>
        <p:grpSpPr>
          <a:xfrm>
            <a:off x="311150" y="6400800"/>
            <a:ext cx="6454775" cy="2535238"/>
            <a:chOff x="261" y="3024"/>
            <a:chExt cx="5421" cy="1198"/>
          </a:xfrm>
        </p:grpSpPr>
        <p:sp>
          <p:nvSpPr>
            <p:cNvPr id="19469" name="Text Box 11"/>
            <p:cNvSpPr/>
            <p:nvPr/>
          </p:nvSpPr>
          <p:spPr>
            <a:xfrm>
              <a:off x="261" y="3426"/>
              <a:ext cx="3434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9470" name="Rectangle 12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19471" name="Picture 13" descr="10099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847" y="3063"/>
              <a:ext cx="1726" cy="1132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19462" name="Text Box 16"/>
          <p:cNvSpPr/>
          <p:nvPr/>
        </p:nvSpPr>
        <p:spPr>
          <a:xfrm>
            <a:off x="250825" y="777875"/>
            <a:ext cx="1878012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463" name="AutoShape 18"/>
          <p:cNvSpPr/>
          <p:nvPr/>
        </p:nvSpPr>
        <p:spPr>
          <a:xfrm>
            <a:off x="549275" y="6948488"/>
            <a:ext cx="2644775" cy="576262"/>
          </a:xfrm>
          <a:prstGeom prst="wedgeRoundRectCallout">
            <a:avLst>
              <a:gd name="adj1" fmla="val 99278"/>
              <a:gd name="adj2" fmla="val 19972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不要将高处重物向前倾斜。</a:t>
            </a:r>
          </a:p>
        </p:txBody>
      </p:sp>
      <p:sp>
        <p:nvSpPr>
          <p:cNvPr id="19464" name="AutoShape 19"/>
          <p:cNvSpPr/>
          <p:nvPr/>
        </p:nvSpPr>
        <p:spPr>
          <a:xfrm>
            <a:off x="476250" y="4572000"/>
            <a:ext cx="2644775" cy="720725"/>
          </a:xfrm>
          <a:prstGeom prst="wedgeRoundRectCallout">
            <a:avLst>
              <a:gd name="adj1" fmla="val 99278"/>
              <a:gd name="adj2" fmla="val 594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上下坡时，从坡道中间通行，不要在坡边行驶。</a:t>
            </a:r>
          </a:p>
        </p:txBody>
      </p:sp>
      <p:sp>
        <p:nvSpPr>
          <p:cNvPr id="19465" name="AutoShape 20"/>
          <p:cNvSpPr/>
          <p:nvPr/>
        </p:nvSpPr>
        <p:spPr>
          <a:xfrm>
            <a:off x="404812" y="1692275"/>
            <a:ext cx="2644775" cy="935038"/>
          </a:xfrm>
          <a:prstGeom prst="wedgeRoundRectCallout">
            <a:avLst>
              <a:gd name="adj1" fmla="val 99278"/>
              <a:gd name="adj2" fmla="val -687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注意车辆尾部半径。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保持在装载点、斜坡和平台上的合适的距离。</a:t>
            </a:r>
            <a:endParaRPr lang="en-US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466" name="Rectangle 2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9467" name="Straight Connector 2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19468" name="Slide Number Placeholder 6"/>
          <p:cNvSpPr/>
          <p:nvPr/>
        </p:nvSpPr>
        <p:spPr>
          <a:xfrm>
            <a:off x="5067300" y="84788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792E30B-454A-4B95-90D6-C70EFFAD26E3}" type="slidenum">
              <a:rPr lang="en-US" altLang="zh-CN" sz="1400" b="0">
                <a:solidFill>
                  <a:schemeClr val="tx1"/>
                </a:solidFill>
              </a:rPr>
              <a:t>18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8BED8AE-6B2B-49D6-89DC-7D29515384FA}" type="slidenum">
              <a:rPr lang="en-US" altLang="zh-CN" sz="1400" b="0">
                <a:solidFill>
                  <a:schemeClr val="tx1"/>
                </a:solidFill>
              </a:rPr>
              <a:t>19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20483" name="Group 2"/>
          <p:cNvGrpSpPr/>
          <p:nvPr/>
        </p:nvGrpSpPr>
        <p:grpSpPr>
          <a:xfrm>
            <a:off x="322262" y="914400"/>
            <a:ext cx="6443662" cy="2535238"/>
            <a:chOff x="271" y="432"/>
            <a:chExt cx="5411" cy="1198"/>
          </a:xfrm>
        </p:grpSpPr>
        <p:sp>
          <p:nvSpPr>
            <p:cNvPr id="20499" name="Text Box 3"/>
            <p:cNvSpPr/>
            <p:nvPr/>
          </p:nvSpPr>
          <p:spPr>
            <a:xfrm>
              <a:off x="271" y="836"/>
              <a:ext cx="3435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0500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0501" name="Picture 5" descr="10099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936" y="450"/>
              <a:ext cx="1577" cy="1163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0484" name="Text Box 7"/>
          <p:cNvSpPr/>
          <p:nvPr/>
        </p:nvSpPr>
        <p:spPr>
          <a:xfrm>
            <a:off x="260350" y="4627562"/>
            <a:ext cx="351790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485" name="Rectangle 8"/>
          <p:cNvSpPr/>
          <p:nvPr/>
        </p:nvSpPr>
        <p:spPr>
          <a:xfrm>
            <a:off x="4456112" y="3635375"/>
            <a:ext cx="2259012" cy="25352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800" b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0486" name="Group 10"/>
          <p:cNvGrpSpPr/>
          <p:nvPr/>
        </p:nvGrpSpPr>
        <p:grpSpPr>
          <a:xfrm>
            <a:off x="311150" y="6400800"/>
            <a:ext cx="6454775" cy="2535238"/>
            <a:chOff x="261" y="3024"/>
            <a:chExt cx="5421" cy="1198"/>
          </a:xfrm>
        </p:grpSpPr>
        <p:sp>
          <p:nvSpPr>
            <p:cNvPr id="20496" name="Text Box 11"/>
            <p:cNvSpPr/>
            <p:nvPr/>
          </p:nvSpPr>
          <p:spPr>
            <a:xfrm>
              <a:off x="261" y="3421"/>
              <a:ext cx="3386" cy="1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0497" name="Rectangle 12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0498" name="Picture 13" descr="10067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012" y="3038"/>
              <a:ext cx="1427" cy="115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0487" name="Text Box 16"/>
          <p:cNvSpPr/>
          <p:nvPr/>
        </p:nvSpPr>
        <p:spPr>
          <a:xfrm>
            <a:off x="149225" y="787400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sz="20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488" name="AutoShape 17"/>
          <p:cNvSpPr/>
          <p:nvPr/>
        </p:nvSpPr>
        <p:spPr>
          <a:xfrm>
            <a:off x="476250" y="7019925"/>
            <a:ext cx="2644775" cy="720725"/>
          </a:xfrm>
          <a:prstGeom prst="wedgeRoundRectCallout">
            <a:avLst>
              <a:gd name="adj1" fmla="val 99278"/>
              <a:gd name="adj2" fmla="val 594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当车辆不处于水平时，不要负载重物。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0489" name="AutoShape 18"/>
          <p:cNvSpPr/>
          <p:nvPr/>
        </p:nvSpPr>
        <p:spPr>
          <a:xfrm>
            <a:off x="404812" y="4211638"/>
            <a:ext cx="2644775" cy="647700"/>
          </a:xfrm>
          <a:prstGeom prst="wedgeRoundRectCallout">
            <a:avLst>
              <a:gd name="adj1" fmla="val 99398"/>
              <a:gd name="adj2" fmla="val 4681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始终将负重物居中放置在车叉上。</a:t>
            </a:r>
          </a:p>
        </p:txBody>
      </p:sp>
      <p:sp>
        <p:nvSpPr>
          <p:cNvPr id="20490" name="AutoShape 19"/>
          <p:cNvSpPr/>
          <p:nvPr/>
        </p:nvSpPr>
        <p:spPr>
          <a:xfrm>
            <a:off x="404812" y="1619250"/>
            <a:ext cx="2644775" cy="649288"/>
          </a:xfrm>
          <a:prstGeom prst="wedgeRoundRectCallout">
            <a:avLst>
              <a:gd name="adj1" fmla="val 99278"/>
              <a:gd name="adj2" fmla="val 12102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当吊货杆向前倾斜时，不要提升负载物。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</a:pPr>
            <a:endParaRPr lang="en-US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0491" name="Picture 21"/>
          <p:cNvPicPr/>
          <p:nvPr/>
        </p:nvPicPr>
        <p:blipFill>
          <a:blip r:embed="rId5"/>
          <a:stretch>
            <a:fillRect/>
          </a:stretch>
        </p:blipFill>
        <p:spPr>
          <a:xfrm>
            <a:off x="4508500" y="3708400"/>
            <a:ext cx="2089150" cy="23764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0492" name="Picture 22"/>
          <p:cNvPicPr/>
          <p:nvPr/>
        </p:nvPicPr>
        <p:blipFill>
          <a:blip r:embed="rId6"/>
          <a:stretch>
            <a:fillRect/>
          </a:stretch>
        </p:blipFill>
        <p:spPr>
          <a:xfrm>
            <a:off x="6237288" y="5148262"/>
            <a:ext cx="431800" cy="9366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0493" name="Rectangle 2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0494" name="Straight Connector 2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0495" name="Slide Number Placeholder 6"/>
          <p:cNvSpPr/>
          <p:nvPr/>
        </p:nvSpPr>
        <p:spPr>
          <a:xfrm>
            <a:off x="5067300" y="84788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177F1E7-B909-4DD3-9F50-82E4D47C664F}" type="slidenum">
              <a:rPr lang="en-US" altLang="zh-CN" sz="1400" b="0">
                <a:solidFill>
                  <a:schemeClr val="tx1"/>
                </a:solidFill>
              </a:rPr>
              <a:t>19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53491CB-93AE-4666-870A-9E510880E55F}" type="slidenum">
              <a:rPr lang="en-US" altLang="zh-CN" sz="1400" b="0">
                <a:solidFill>
                  <a:schemeClr val="tx1"/>
                </a:solidFill>
              </a:rPr>
              <a:t>2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/>
          <p:nvPr/>
        </p:nvSpPr>
        <p:spPr>
          <a:xfrm>
            <a:off x="1479550" y="1039812"/>
            <a:ext cx="3898900" cy="3635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8000" tIns="36000" rIns="36000" bIns="3600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      编者的话</a:t>
            </a:r>
          </a:p>
        </p:txBody>
      </p:sp>
      <p:sp>
        <p:nvSpPr>
          <p:cNvPr id="3076" name="Rectangle 2"/>
          <p:cNvSpPr/>
          <p:nvPr/>
        </p:nvSpPr>
        <p:spPr>
          <a:xfrm>
            <a:off x="333375" y="1533525"/>
            <a:ext cx="6119812" cy="20304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buClr>
                <a:schemeClr val="accent1"/>
              </a:buClr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叉车作为通用电缆（天津）工厂主要的搬运工具，在生产过程中发挥着巨大的作用，天津工厂有各类叉车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15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台，持证叉车司机司机约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40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人，约占整个一线员工总人数的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1/4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左右。叉车作为特种设备如果管理不善，很可能造成严重的安全事故。“安全”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----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一个永恒的话题，“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0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事故”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----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一个永远值得我们为之努力奋斗的的目标，希望通过我们的共同努力实现这一目标。</a:t>
            </a:r>
          </a:p>
        </p:txBody>
      </p:sp>
      <p:sp>
        <p:nvSpPr>
          <p:cNvPr id="3077" name="Rectangle 7"/>
          <p:cNvSpPr/>
          <p:nvPr/>
        </p:nvSpPr>
        <p:spPr>
          <a:xfrm>
            <a:off x="2347912" y="211138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078" name="Straight Connector 8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F021FD9-7BB7-4A6E-A924-754809E1068B}" type="slidenum">
              <a:rPr lang="en-US" altLang="zh-CN" sz="1400" b="0">
                <a:solidFill>
                  <a:schemeClr val="tx1"/>
                </a:solidFill>
              </a:rPr>
              <a:t>20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21507" name="Group 2"/>
          <p:cNvGrpSpPr/>
          <p:nvPr/>
        </p:nvGrpSpPr>
        <p:grpSpPr>
          <a:xfrm>
            <a:off x="322262" y="914400"/>
            <a:ext cx="6443662" cy="2535238"/>
            <a:chOff x="270" y="432"/>
            <a:chExt cx="5412" cy="1198"/>
          </a:xfrm>
        </p:grpSpPr>
        <p:sp>
          <p:nvSpPr>
            <p:cNvPr id="21523" name="Text Box 3"/>
            <p:cNvSpPr/>
            <p:nvPr/>
          </p:nvSpPr>
          <p:spPr>
            <a:xfrm>
              <a:off x="270" y="826"/>
              <a:ext cx="3435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24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1525" name="Picture 5" descr="10099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61" y="443"/>
              <a:ext cx="1740" cy="115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21508" name="Group 6"/>
          <p:cNvGrpSpPr/>
          <p:nvPr/>
        </p:nvGrpSpPr>
        <p:grpSpPr>
          <a:xfrm>
            <a:off x="311150" y="3657600"/>
            <a:ext cx="6454775" cy="2535238"/>
            <a:chOff x="261" y="1728"/>
            <a:chExt cx="5421" cy="1198"/>
          </a:xfrm>
        </p:grpSpPr>
        <p:sp>
          <p:nvSpPr>
            <p:cNvPr id="21520" name="Text Box 7"/>
            <p:cNvSpPr/>
            <p:nvPr/>
          </p:nvSpPr>
          <p:spPr>
            <a:xfrm>
              <a:off x="261" y="2198"/>
              <a:ext cx="2832" cy="21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 sz="2400">
                <a:solidFill>
                  <a:schemeClr val="tx1"/>
                </a:solidFill>
                <a:latin typeface="Tiffany HvIt BT" pitchFamily="18" charset="0"/>
              </a:endParaRPr>
            </a:p>
          </p:txBody>
        </p:sp>
        <p:sp>
          <p:nvSpPr>
            <p:cNvPr id="21521" name="Rectangle 8"/>
            <p:cNvSpPr/>
            <p:nvPr/>
          </p:nvSpPr>
          <p:spPr>
            <a:xfrm>
              <a:off x="3785" y="1728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8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1522" name="Picture 9" descr="10100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19" y="1808"/>
              <a:ext cx="1824" cy="1075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21509" name="Group 10"/>
          <p:cNvGrpSpPr/>
          <p:nvPr/>
        </p:nvGrpSpPr>
        <p:grpSpPr>
          <a:xfrm>
            <a:off x="309562" y="6400800"/>
            <a:ext cx="6456362" cy="2535238"/>
            <a:chOff x="260" y="3024"/>
            <a:chExt cx="5422" cy="1198"/>
          </a:xfrm>
        </p:grpSpPr>
        <p:sp>
          <p:nvSpPr>
            <p:cNvPr id="21517" name="Text Box 11"/>
            <p:cNvSpPr/>
            <p:nvPr/>
          </p:nvSpPr>
          <p:spPr>
            <a:xfrm>
              <a:off x="260" y="3332"/>
              <a:ext cx="3436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518" name="Rectangle 12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1519" name="Picture 13" descr="10064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895" y="3036"/>
              <a:ext cx="1673" cy="114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1510" name="Text Box 15"/>
          <p:cNvSpPr/>
          <p:nvPr/>
        </p:nvSpPr>
        <p:spPr>
          <a:xfrm>
            <a:off x="115888" y="787400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</a:p>
        </p:txBody>
      </p:sp>
      <p:sp>
        <p:nvSpPr>
          <p:cNvPr id="21511" name="AutoShape 17"/>
          <p:cNvSpPr/>
          <p:nvPr/>
        </p:nvSpPr>
        <p:spPr>
          <a:xfrm>
            <a:off x="476250" y="6372225"/>
            <a:ext cx="2644775" cy="1223962"/>
          </a:xfrm>
          <a:prstGeom prst="wedgeRoundRectCallout">
            <a:avLst>
              <a:gd name="adj1" fmla="val 99278"/>
              <a:gd name="adj2" fmla="val 35861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当车辆开始翻倒时，不要试图从车辆中跳出。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抓住方向盘，这是最好的保护方法！</a:t>
            </a:r>
          </a:p>
        </p:txBody>
      </p:sp>
      <p:sp>
        <p:nvSpPr>
          <p:cNvPr id="21512" name="AutoShape 18"/>
          <p:cNvSpPr/>
          <p:nvPr/>
        </p:nvSpPr>
        <p:spPr>
          <a:xfrm>
            <a:off x="404812" y="4284662"/>
            <a:ext cx="2644775" cy="503238"/>
          </a:xfrm>
          <a:prstGeom prst="wedgeRoundRectCallout">
            <a:avLst>
              <a:gd name="adj1" fmla="val 99278"/>
              <a:gd name="adj2" fmla="val 3012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行驶时不要将车叉升高。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513" name="AutoShape 19"/>
          <p:cNvSpPr/>
          <p:nvPr/>
        </p:nvSpPr>
        <p:spPr>
          <a:xfrm>
            <a:off x="404812" y="1403350"/>
            <a:ext cx="2644775" cy="720725"/>
          </a:xfrm>
          <a:prstGeom prst="wedgeRoundRectCallout">
            <a:avLst>
              <a:gd name="adj1" fmla="val 99278"/>
              <a:gd name="adj2" fmla="val 594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不要在障碍物、边缘、不平物、轨道上通过。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514" name="Rectangle 2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1515" name="Straight Connector 2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1516" name="Slide Number Placeholder 6"/>
          <p:cNvSpPr/>
          <p:nvPr/>
        </p:nvSpPr>
        <p:spPr>
          <a:xfrm>
            <a:off x="5067300" y="84788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DE2CF6C-E95A-4D12-9136-0C8D8D1D851E}" type="slidenum">
              <a:rPr lang="en-US" altLang="zh-CN" sz="1400" b="0">
                <a:solidFill>
                  <a:schemeClr val="tx1"/>
                </a:solidFill>
              </a:rPr>
              <a:t>20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E81F08DA-7C3B-4EF6-BBEB-8B6327CCB726}" type="slidenum">
              <a:rPr lang="en-US" altLang="zh-CN" sz="1400" b="0">
                <a:solidFill>
                  <a:schemeClr val="tx1"/>
                </a:solidFill>
              </a:rPr>
              <a:t>21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2531" name="Text Box 3"/>
          <p:cNvSpPr/>
          <p:nvPr/>
        </p:nvSpPr>
        <p:spPr>
          <a:xfrm>
            <a:off x="298450" y="1906588"/>
            <a:ext cx="331470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532" name="Rectangle 4"/>
          <p:cNvSpPr/>
          <p:nvPr/>
        </p:nvSpPr>
        <p:spPr>
          <a:xfrm>
            <a:off x="4506912" y="914400"/>
            <a:ext cx="2259012" cy="25352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2533" name="Group 6"/>
          <p:cNvGrpSpPr/>
          <p:nvPr/>
        </p:nvGrpSpPr>
        <p:grpSpPr>
          <a:xfrm>
            <a:off x="311150" y="3657600"/>
            <a:ext cx="6454775" cy="2535238"/>
            <a:chOff x="261" y="1728"/>
            <a:chExt cx="5421" cy="1198"/>
          </a:xfrm>
        </p:grpSpPr>
        <p:sp>
          <p:nvSpPr>
            <p:cNvPr id="22547" name="Text Box 7"/>
            <p:cNvSpPr/>
            <p:nvPr/>
          </p:nvSpPr>
          <p:spPr>
            <a:xfrm>
              <a:off x="261" y="2216"/>
              <a:ext cx="3290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2548" name="Rectangle 8"/>
            <p:cNvSpPr/>
            <p:nvPr/>
          </p:nvSpPr>
          <p:spPr>
            <a:xfrm>
              <a:off x="3785" y="1728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8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2549" name="Picture 9" descr="10103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59" y="1748"/>
              <a:ext cx="1743" cy="115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22534" name="Group 10"/>
          <p:cNvGrpSpPr/>
          <p:nvPr/>
        </p:nvGrpSpPr>
        <p:grpSpPr>
          <a:xfrm>
            <a:off x="298450" y="6400800"/>
            <a:ext cx="6537325" cy="2535238"/>
            <a:chOff x="251" y="3024"/>
            <a:chExt cx="5490" cy="1198"/>
          </a:xfrm>
        </p:grpSpPr>
        <p:sp>
          <p:nvSpPr>
            <p:cNvPr id="22544" name="Text Box 11"/>
            <p:cNvSpPr/>
            <p:nvPr/>
          </p:nvSpPr>
          <p:spPr>
            <a:xfrm>
              <a:off x="251" y="3425"/>
              <a:ext cx="3493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2545" name="Rectangle 12"/>
            <p:cNvSpPr/>
            <p:nvPr/>
          </p:nvSpPr>
          <p:spPr>
            <a:xfrm>
              <a:off x="3785" y="3024"/>
              <a:ext cx="1956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2546" name="Picture 13" descr="10065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53" y="3040"/>
              <a:ext cx="1811" cy="115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2535" name="Text Box 16"/>
          <p:cNvSpPr/>
          <p:nvPr/>
        </p:nvSpPr>
        <p:spPr>
          <a:xfrm>
            <a:off x="149225" y="827088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sz="20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536" name="AutoShape 17"/>
          <p:cNvSpPr/>
          <p:nvPr/>
        </p:nvSpPr>
        <p:spPr>
          <a:xfrm>
            <a:off x="404812" y="4500562"/>
            <a:ext cx="2644775" cy="647700"/>
          </a:xfrm>
          <a:prstGeom prst="wedgeRoundRectCallout">
            <a:avLst>
              <a:gd name="adj1" fmla="val 102523"/>
              <a:gd name="adj2" fmla="val -37991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不允许任何人靠近升高的重物。</a:t>
            </a:r>
          </a:p>
        </p:txBody>
      </p:sp>
      <p:sp>
        <p:nvSpPr>
          <p:cNvPr id="22537" name="AutoShape 18"/>
          <p:cNvSpPr/>
          <p:nvPr/>
        </p:nvSpPr>
        <p:spPr>
          <a:xfrm>
            <a:off x="476250" y="6948488"/>
            <a:ext cx="2644775" cy="647700"/>
          </a:xfrm>
          <a:prstGeom prst="wedgeRoundRectCallout">
            <a:avLst>
              <a:gd name="adj1" fmla="val 99278"/>
              <a:gd name="adj2" fmla="val 1225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不要装载未捆绑且超过垂直板高度的货物。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538" name="AutoShape 19"/>
          <p:cNvSpPr/>
          <p:nvPr/>
        </p:nvSpPr>
        <p:spPr>
          <a:xfrm>
            <a:off x="476250" y="1619250"/>
            <a:ext cx="2644775" cy="431800"/>
          </a:xfrm>
          <a:prstGeom prst="wedgeRoundRectCallout">
            <a:avLst>
              <a:gd name="adj1" fmla="val 99278"/>
              <a:gd name="adj2" fmla="val 4338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注意限高。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2539" name="Picture 21"/>
          <p:cNvPicPr/>
          <p:nvPr/>
        </p:nvPicPr>
        <p:blipFill>
          <a:blip r:embed="rId5"/>
          <a:stretch>
            <a:fillRect/>
          </a:stretch>
        </p:blipFill>
        <p:spPr>
          <a:xfrm>
            <a:off x="4508500" y="971550"/>
            <a:ext cx="2146300" cy="23764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40" name="Picture 22"/>
          <p:cNvPicPr/>
          <p:nvPr/>
        </p:nvPicPr>
        <p:blipFill>
          <a:blip r:embed="rId6"/>
          <a:stretch>
            <a:fillRect/>
          </a:stretch>
        </p:blipFill>
        <p:spPr>
          <a:xfrm>
            <a:off x="6308725" y="971550"/>
            <a:ext cx="352425" cy="5048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2541" name="Rectangle 2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2542" name="Straight Connector 2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2543" name="Slide Number Placeholder 6"/>
          <p:cNvSpPr/>
          <p:nvPr/>
        </p:nvSpPr>
        <p:spPr>
          <a:xfrm>
            <a:off x="5067300" y="84788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EF49659-CAB6-442B-AFF6-C09618C094B1}" type="slidenum">
              <a:rPr lang="en-US" altLang="zh-CN" sz="1400" b="0">
                <a:solidFill>
                  <a:schemeClr val="tx1"/>
                </a:solidFill>
              </a:rPr>
              <a:t>21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CEA93FA9-D414-4345-8023-4A75ED2921A5}" type="slidenum">
              <a:rPr lang="en-US" altLang="zh-CN" sz="1400" b="0">
                <a:solidFill>
                  <a:schemeClr val="tx1"/>
                </a:solidFill>
              </a:rPr>
              <a:t>22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23555" name="Group 2"/>
          <p:cNvGrpSpPr/>
          <p:nvPr/>
        </p:nvGrpSpPr>
        <p:grpSpPr>
          <a:xfrm>
            <a:off x="311150" y="914400"/>
            <a:ext cx="6454775" cy="2535238"/>
            <a:chOff x="261" y="432"/>
            <a:chExt cx="5421" cy="1198"/>
          </a:xfrm>
        </p:grpSpPr>
        <p:sp>
          <p:nvSpPr>
            <p:cNvPr id="23574" name="Text Box 3"/>
            <p:cNvSpPr/>
            <p:nvPr/>
          </p:nvSpPr>
          <p:spPr>
            <a:xfrm>
              <a:off x="261" y="902"/>
              <a:ext cx="2784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3575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3576" name="Picture 5" descr="10101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68" y="456"/>
              <a:ext cx="1739" cy="1152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23556" name="Group 6"/>
          <p:cNvGrpSpPr/>
          <p:nvPr/>
        </p:nvGrpSpPr>
        <p:grpSpPr>
          <a:xfrm>
            <a:off x="311150" y="6400800"/>
            <a:ext cx="6454775" cy="2535238"/>
            <a:chOff x="261" y="3024"/>
            <a:chExt cx="5421" cy="1198"/>
          </a:xfrm>
        </p:grpSpPr>
        <p:sp>
          <p:nvSpPr>
            <p:cNvPr id="23571" name="Text Box 7"/>
            <p:cNvSpPr/>
            <p:nvPr/>
          </p:nvSpPr>
          <p:spPr>
            <a:xfrm>
              <a:off x="261" y="3512"/>
              <a:ext cx="3024" cy="17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3572" name="Rectangle 8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3573" name="Picture 9" descr="10101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68" y="3037"/>
              <a:ext cx="1738" cy="115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3557" name="Rectangle 12"/>
          <p:cNvSpPr/>
          <p:nvPr/>
        </p:nvSpPr>
        <p:spPr>
          <a:xfrm>
            <a:off x="4506912" y="3657600"/>
            <a:ext cx="2259012" cy="25352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3558" name="Picture 13" descr="101018"/>
          <p:cNvPicPr/>
          <p:nvPr/>
        </p:nvPicPr>
        <p:blipFill>
          <a:blip r:embed="rId5"/>
          <a:stretch>
            <a:fillRect/>
          </a:stretch>
        </p:blipFill>
        <p:spPr>
          <a:xfrm>
            <a:off x="4570412" y="3702050"/>
            <a:ext cx="2068512" cy="24098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59" name="AutoShape 17"/>
          <p:cNvSpPr/>
          <p:nvPr/>
        </p:nvSpPr>
        <p:spPr>
          <a:xfrm>
            <a:off x="620712" y="8243888"/>
            <a:ext cx="2644775" cy="431800"/>
          </a:xfrm>
          <a:prstGeom prst="wedgeRoundRectCallout">
            <a:avLst>
              <a:gd name="adj1" fmla="val 91657"/>
              <a:gd name="adj2" fmla="val -12095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始终注意观察行进方向。</a:t>
            </a:r>
          </a:p>
        </p:txBody>
      </p:sp>
      <p:sp>
        <p:nvSpPr>
          <p:cNvPr id="23560" name="AutoShape 18"/>
          <p:cNvSpPr/>
          <p:nvPr/>
        </p:nvSpPr>
        <p:spPr>
          <a:xfrm>
            <a:off x="549275" y="4500562"/>
            <a:ext cx="3527425" cy="647700"/>
          </a:xfrm>
          <a:prstGeom prst="wedgeRoundRectCallout">
            <a:avLst>
              <a:gd name="adj1" fmla="val 57829"/>
              <a:gd name="adj2" fmla="val 1225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不要完全依赖于后视镜进行倒车操作。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3561" name="AutoShape 19"/>
          <p:cNvSpPr/>
          <p:nvPr/>
        </p:nvSpPr>
        <p:spPr>
          <a:xfrm flipH="1">
            <a:off x="3625850" y="971550"/>
            <a:ext cx="450850" cy="2592388"/>
          </a:xfrm>
          <a:prstGeom prst="wedgeRoundRectCallout">
            <a:avLst>
              <a:gd name="adj1" fmla="val -123569"/>
              <a:gd name="adj2" fmla="val 19931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不要搭载乘客。</a:t>
            </a:r>
          </a:p>
        </p:txBody>
      </p:sp>
      <p:sp>
        <p:nvSpPr>
          <p:cNvPr id="23562" name="Rectangle 20"/>
          <p:cNvSpPr/>
          <p:nvPr/>
        </p:nvSpPr>
        <p:spPr>
          <a:xfrm>
            <a:off x="765175" y="1173162"/>
            <a:ext cx="2259012" cy="25352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3563" name="Picture 21"/>
          <p:cNvPicPr/>
          <p:nvPr/>
        </p:nvPicPr>
        <p:blipFill>
          <a:blip r:embed="rId6"/>
          <a:stretch>
            <a:fillRect/>
          </a:stretch>
        </p:blipFill>
        <p:spPr>
          <a:xfrm>
            <a:off x="836612" y="1317625"/>
            <a:ext cx="2087562" cy="23034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64" name="AutoShape 22"/>
          <p:cNvSpPr/>
          <p:nvPr/>
        </p:nvSpPr>
        <p:spPr>
          <a:xfrm>
            <a:off x="476250" y="3924300"/>
            <a:ext cx="2808288" cy="433388"/>
          </a:xfrm>
          <a:prstGeom prst="wedgeRoundRectCallout">
            <a:avLst>
              <a:gd name="adj1" fmla="val 7944"/>
              <a:gd name="adj2" fmla="val -14926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危险！不要用手扶持货物</a:t>
            </a:r>
          </a:p>
        </p:txBody>
      </p:sp>
      <p:pic>
        <p:nvPicPr>
          <p:cNvPr id="23565" name="Picture 23"/>
          <p:cNvPicPr/>
          <p:nvPr/>
        </p:nvPicPr>
        <p:blipFill>
          <a:blip r:embed="rId7"/>
          <a:stretch>
            <a:fillRect/>
          </a:stretch>
        </p:blipFill>
        <p:spPr>
          <a:xfrm>
            <a:off x="549275" y="6227762"/>
            <a:ext cx="3311525" cy="15128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66" name="Rectangle 24"/>
          <p:cNvSpPr/>
          <p:nvPr/>
        </p:nvSpPr>
        <p:spPr>
          <a:xfrm>
            <a:off x="476250" y="6156325"/>
            <a:ext cx="3457575" cy="16557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567" name="AutoShape 25"/>
          <p:cNvSpPr/>
          <p:nvPr/>
        </p:nvSpPr>
        <p:spPr>
          <a:xfrm>
            <a:off x="1196975" y="5435600"/>
            <a:ext cx="2644775" cy="504825"/>
          </a:xfrm>
          <a:prstGeom prst="wedgeRoundRectCallout">
            <a:avLst>
              <a:gd name="adj1" fmla="val -63083"/>
              <a:gd name="adj2" fmla="val 90880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要注意货物的背后</a:t>
            </a:r>
          </a:p>
        </p:txBody>
      </p:sp>
      <p:sp>
        <p:nvSpPr>
          <p:cNvPr id="23568" name="Rectangle 23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3569" name="Straight Connector 24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3570" name="Text Box 16"/>
          <p:cNvSpPr/>
          <p:nvPr/>
        </p:nvSpPr>
        <p:spPr>
          <a:xfrm>
            <a:off x="295275" y="715962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sz="20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DA3175E3-8BC2-43CD-BA47-189005D00CF6}" type="slidenum">
              <a:rPr lang="en-US" altLang="zh-CN" sz="1400" b="0">
                <a:solidFill>
                  <a:schemeClr val="tx1"/>
                </a:solidFill>
              </a:rPr>
              <a:t>23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4579" name="Text Box 3"/>
          <p:cNvSpPr/>
          <p:nvPr/>
        </p:nvSpPr>
        <p:spPr>
          <a:xfrm>
            <a:off x="311150" y="1827212"/>
            <a:ext cx="3975100" cy="3667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endParaRPr lang="en-US" altLang="zh-CN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580" name="Rectangle 4"/>
          <p:cNvSpPr/>
          <p:nvPr/>
        </p:nvSpPr>
        <p:spPr>
          <a:xfrm>
            <a:off x="1700212" y="3419475"/>
            <a:ext cx="2403475" cy="25923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800" b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4581" name="Picture 5" descr="101020"/>
          <p:cNvPicPr/>
          <p:nvPr/>
        </p:nvPicPr>
        <p:blipFill>
          <a:blip r:embed="rId3"/>
          <a:stretch>
            <a:fillRect/>
          </a:stretch>
        </p:blipFill>
        <p:spPr>
          <a:xfrm>
            <a:off x="1844675" y="3563938"/>
            <a:ext cx="2068512" cy="2417762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24582" name="Group 6"/>
          <p:cNvGrpSpPr/>
          <p:nvPr/>
        </p:nvGrpSpPr>
        <p:grpSpPr>
          <a:xfrm>
            <a:off x="311150" y="3575050"/>
            <a:ext cx="6454775" cy="2535238"/>
            <a:chOff x="261" y="3024"/>
            <a:chExt cx="5421" cy="1198"/>
          </a:xfrm>
        </p:grpSpPr>
        <p:sp>
          <p:nvSpPr>
            <p:cNvPr id="24596" name="Text Box 7"/>
            <p:cNvSpPr/>
            <p:nvPr/>
          </p:nvSpPr>
          <p:spPr>
            <a:xfrm>
              <a:off x="261" y="3504"/>
              <a:ext cx="3194" cy="1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4597" name="Rectangle 8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4598" name="Picture 9" descr="10061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70" y="3054"/>
              <a:ext cx="1679" cy="1144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grpSp>
        <p:nvGrpSpPr>
          <p:cNvPr id="24583" name="Group 12"/>
          <p:cNvGrpSpPr/>
          <p:nvPr/>
        </p:nvGrpSpPr>
        <p:grpSpPr>
          <a:xfrm>
            <a:off x="311150" y="6392862"/>
            <a:ext cx="6454775" cy="2535238"/>
            <a:chOff x="261" y="3024"/>
            <a:chExt cx="5421" cy="1198"/>
          </a:xfrm>
        </p:grpSpPr>
        <p:sp>
          <p:nvSpPr>
            <p:cNvPr id="24593" name="Text Box 13"/>
            <p:cNvSpPr/>
            <p:nvPr/>
          </p:nvSpPr>
          <p:spPr>
            <a:xfrm>
              <a:off x="261" y="3426"/>
              <a:ext cx="3290" cy="1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4594" name="Rectangle 14"/>
            <p:cNvSpPr/>
            <p:nvPr/>
          </p:nvSpPr>
          <p:spPr>
            <a:xfrm>
              <a:off x="3785" y="3024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0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4595" name="Picture 15" descr="10102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829" y="3037"/>
              <a:ext cx="1755" cy="1152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4584" name="AutoShape 17"/>
          <p:cNvSpPr/>
          <p:nvPr/>
        </p:nvSpPr>
        <p:spPr>
          <a:xfrm>
            <a:off x="476250" y="6877050"/>
            <a:ext cx="2644775" cy="647700"/>
          </a:xfrm>
          <a:prstGeom prst="wedgeRoundRectCallout">
            <a:avLst>
              <a:gd name="adj1" fmla="val 103662"/>
              <a:gd name="adj2" fmla="val -198528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</a:rPr>
              <a:t>注意保持驾驶位置的干净整洁。</a:t>
            </a:r>
          </a:p>
        </p:txBody>
      </p:sp>
      <p:sp>
        <p:nvSpPr>
          <p:cNvPr id="24585" name="AutoShape 18"/>
          <p:cNvSpPr/>
          <p:nvPr/>
        </p:nvSpPr>
        <p:spPr>
          <a:xfrm>
            <a:off x="476250" y="8027988"/>
            <a:ext cx="2644775" cy="647700"/>
          </a:xfrm>
          <a:prstGeom prst="wedgeRoundRectCallout">
            <a:avLst>
              <a:gd name="adj1" fmla="val 99278"/>
              <a:gd name="adj2" fmla="val 1225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如装载重物遮挡住视线，则倒车行驶。</a:t>
            </a:r>
            <a:endParaRPr lang="en-US" altLang="en-US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>
              <a:spcBef>
                <a:spcPct val="0"/>
              </a:spcBef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586" name="AutoShape 19"/>
          <p:cNvSpPr/>
          <p:nvPr/>
        </p:nvSpPr>
        <p:spPr>
          <a:xfrm>
            <a:off x="549275" y="3924300"/>
            <a:ext cx="431800" cy="2592388"/>
          </a:xfrm>
          <a:prstGeom prst="wedgeRoundRectCallout">
            <a:avLst>
              <a:gd name="adj1" fmla="val 200736"/>
              <a:gd name="adj2" fmla="val -46204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注意车辆的尾部半径。</a:t>
            </a:r>
          </a:p>
        </p:txBody>
      </p:sp>
      <p:sp>
        <p:nvSpPr>
          <p:cNvPr id="24587" name="Rectangle 22"/>
          <p:cNvSpPr/>
          <p:nvPr/>
        </p:nvSpPr>
        <p:spPr>
          <a:xfrm>
            <a:off x="1916112" y="971550"/>
            <a:ext cx="4249738" cy="20875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800" b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4588" name="Picture 23"/>
          <p:cNvPicPr/>
          <p:nvPr/>
        </p:nvPicPr>
        <p:blipFill>
          <a:blip r:embed="rId6"/>
          <a:stretch>
            <a:fillRect/>
          </a:stretch>
        </p:blipFill>
        <p:spPr>
          <a:xfrm>
            <a:off x="1989138" y="1116012"/>
            <a:ext cx="4057650" cy="17430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4589" name="AutoShape 24"/>
          <p:cNvSpPr/>
          <p:nvPr/>
        </p:nvSpPr>
        <p:spPr>
          <a:xfrm>
            <a:off x="476250" y="1116012"/>
            <a:ext cx="431800" cy="2447925"/>
          </a:xfrm>
          <a:prstGeom prst="wedgeRoundRectCallout">
            <a:avLst>
              <a:gd name="adj1" fmla="val 270954"/>
              <a:gd name="adj2" fmla="val -31519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特别注意视线的死角</a:t>
            </a:r>
          </a:p>
        </p:txBody>
      </p:sp>
      <p:sp>
        <p:nvSpPr>
          <p:cNvPr id="24590" name="Text Box 16"/>
          <p:cNvSpPr/>
          <p:nvPr/>
        </p:nvSpPr>
        <p:spPr>
          <a:xfrm>
            <a:off x="149225" y="684212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sz="20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591" name="Rectangle 24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4592" name="Straight Connector 25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C047701B-3BA4-4EA6-A457-8A0DC90AAB3F}" type="slidenum">
              <a:rPr lang="en-US" altLang="zh-CN" sz="1400" b="0">
                <a:solidFill>
                  <a:schemeClr val="tx1"/>
                </a:solidFill>
              </a:rPr>
              <a:t>24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grpSp>
        <p:nvGrpSpPr>
          <p:cNvPr id="25603" name="Group 2"/>
          <p:cNvGrpSpPr/>
          <p:nvPr/>
        </p:nvGrpSpPr>
        <p:grpSpPr>
          <a:xfrm>
            <a:off x="311150" y="1331912"/>
            <a:ext cx="6454775" cy="2535238"/>
            <a:chOff x="261" y="432"/>
            <a:chExt cx="5421" cy="1198"/>
          </a:xfrm>
        </p:grpSpPr>
        <p:sp>
          <p:nvSpPr>
            <p:cNvPr id="25614" name="Text Box 3"/>
            <p:cNvSpPr/>
            <p:nvPr/>
          </p:nvSpPr>
          <p:spPr>
            <a:xfrm>
              <a:off x="261" y="577"/>
              <a:ext cx="3482" cy="30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>
                <a:spcBef>
                  <a:spcPct val="0"/>
                </a:spcBef>
              </a:pPr>
              <a:endParaRPr lang="en-US" altLang="zh-CN">
                <a:solidFill>
                  <a:schemeClr val="tx1"/>
                </a:solidFill>
                <a:latin typeface="Times New Roman" pitchFamily="18" charset="0"/>
              </a:endParaRPr>
            </a:p>
            <a:p>
              <a:pPr marL="0" lvl="0" indent="0">
                <a:spcBef>
                  <a:spcPct val="0"/>
                </a:spcBef>
              </a:pPr>
              <a:endParaRPr lang="en-US" altLang="zh-CN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5615" name="Rectangle 4"/>
            <p:cNvSpPr/>
            <p:nvPr/>
          </p:nvSpPr>
          <p:spPr>
            <a:xfrm>
              <a:off x="3785" y="432"/>
              <a:ext cx="1897" cy="11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>
                <a:spcBef>
                  <a:spcPct val="0"/>
                </a:spcBef>
              </a:pPr>
              <a:endParaRPr lang="en-US" altLang="zh-CN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pic>
          <p:nvPicPr>
            <p:cNvPr id="25616" name="Picture 5" descr="10101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54" y="452"/>
              <a:ext cx="1712" cy="116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</p:grpSp>
      <p:sp>
        <p:nvSpPr>
          <p:cNvPr id="25604" name="Rectangle 8"/>
          <p:cNvSpPr/>
          <p:nvPr/>
        </p:nvSpPr>
        <p:spPr>
          <a:xfrm>
            <a:off x="4506912" y="4786312"/>
            <a:ext cx="2259012" cy="253523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800" b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5605" name="Picture 9" descr="100976"/>
          <p:cNvPicPr/>
          <p:nvPr/>
        </p:nvPicPr>
        <p:blipFill>
          <a:blip r:embed="rId4"/>
          <a:stretch>
            <a:fillRect/>
          </a:stretch>
        </p:blipFill>
        <p:spPr>
          <a:xfrm>
            <a:off x="4508500" y="4791075"/>
            <a:ext cx="2135188" cy="24638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5606" name="Text Box 11"/>
          <p:cNvSpPr/>
          <p:nvPr/>
        </p:nvSpPr>
        <p:spPr>
          <a:xfrm>
            <a:off x="149225" y="755650"/>
            <a:ext cx="44323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sz="20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en-US" sz="20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07" name="AutoShape 13"/>
          <p:cNvSpPr/>
          <p:nvPr/>
        </p:nvSpPr>
        <p:spPr>
          <a:xfrm flipH="1">
            <a:off x="3500438" y="2846388"/>
            <a:ext cx="450850" cy="2303462"/>
          </a:xfrm>
          <a:prstGeom prst="wedgeRoundRectCallout">
            <a:avLst>
              <a:gd name="adj1" fmla="val -161620"/>
              <a:gd name="adj2" fmla="val 78597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始终系好安全带。</a:t>
            </a:r>
          </a:p>
        </p:txBody>
      </p:sp>
      <p:sp>
        <p:nvSpPr>
          <p:cNvPr id="25608" name="AutoShape 14"/>
          <p:cNvSpPr/>
          <p:nvPr/>
        </p:nvSpPr>
        <p:spPr>
          <a:xfrm>
            <a:off x="476250" y="1766888"/>
            <a:ext cx="2644775" cy="1439862"/>
          </a:xfrm>
          <a:prstGeom prst="wedgeRoundRectCallout">
            <a:avLst>
              <a:gd name="adj1" fmla="val 99278"/>
              <a:gd name="adj2" fmla="val -21995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在使用前检查您的车辆。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在不确定其状态时不要驾驶车辆。</a:t>
            </a:r>
            <a:endParaRPr lang="en-US" altLang="zh-CN" sz="160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发现损坏或功能缺陷时立即标明。</a:t>
            </a:r>
          </a:p>
        </p:txBody>
      </p:sp>
      <p:pic>
        <p:nvPicPr>
          <p:cNvPr id="25609" name="Picture 16"/>
          <p:cNvPicPr/>
          <p:nvPr/>
        </p:nvPicPr>
        <p:blipFill>
          <a:blip r:embed="rId5"/>
          <a:stretch>
            <a:fillRect/>
          </a:stretch>
        </p:blipFill>
        <p:spPr>
          <a:xfrm>
            <a:off x="473075" y="5580062"/>
            <a:ext cx="3024188" cy="2193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5610" name="AutoShape 17"/>
          <p:cNvSpPr/>
          <p:nvPr/>
        </p:nvSpPr>
        <p:spPr>
          <a:xfrm flipH="1">
            <a:off x="706438" y="4356100"/>
            <a:ext cx="1800225" cy="574675"/>
          </a:xfrm>
          <a:prstGeom prst="wedgeRoundRectCallout">
            <a:avLst>
              <a:gd name="adj1" fmla="val -33245"/>
              <a:gd name="adj2" fmla="val 112981"/>
              <a:gd name="adj3" fmla="val 16667"/>
            </a:avLst>
          </a:prstGeom>
          <a:solidFill>
            <a:schemeClr val="accent1"/>
          </a:solidFill>
          <a:ln>
            <a:solidFill>
              <a:schemeClr val="tx1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16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在黑暗处操作时打开操作灯</a:t>
            </a:r>
            <a:r>
              <a:rPr lang="zh-CN" altLang="en-US" sz="16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25611" name="Rectangle 18"/>
          <p:cNvSpPr/>
          <p:nvPr/>
        </p:nvSpPr>
        <p:spPr>
          <a:xfrm>
            <a:off x="481012" y="5580062"/>
            <a:ext cx="3024188" cy="21605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>
              <a:spcBef>
                <a:spcPct val="0"/>
              </a:spcBef>
            </a:pPr>
            <a:endParaRPr lang="en-US" altLang="zh-CN" sz="28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5612" name="Rectangle 17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5613" name="Straight Connector 18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8282767F-586B-4F87-A41E-D42B44404181}" type="slidenum">
              <a:rPr lang="en-US" altLang="zh-CN" sz="1400" b="0">
                <a:solidFill>
                  <a:schemeClr val="tx1"/>
                </a:solidFill>
              </a:rPr>
              <a:t>25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6627" name="Rectangle 2"/>
          <p:cNvSpPr>
            <a:spLocks noGrp="1"/>
          </p:cNvSpPr>
          <p:nvPr>
            <p:ph type="title" idx="4294967295"/>
          </p:nvPr>
        </p:nvSpPr>
        <p:spPr>
          <a:xfrm>
            <a:off x="0" y="1187450"/>
            <a:ext cx="2355850" cy="36036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电池加液与充电准备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28" name="Rectangle 3"/>
          <p:cNvSpPr>
            <a:spLocks noGrp="1"/>
          </p:cNvSpPr>
          <p:nvPr>
            <p:ph type="body" idx="4294967295"/>
          </p:nvPr>
        </p:nvSpPr>
        <p:spPr>
          <a:xfrm>
            <a:off x="0" y="1619250"/>
            <a:ext cx="5724525" cy="39846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确保电池在正常状态下操作，避免日晒雨淋。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蓄电池极柱连接接触良好，无松动现象。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检查电解液液位，如果液位不到防溢挡板或隔板顶端，应先用去离子水或蒸馏水添加到此高度。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注意电池与充电机的极性匹配，否则会造成电池和充电机损坏。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长期充电不足会导致电力不足</a:t>
            </a: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更严重的是会伤害电池极板</a:t>
            </a: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使容量下降</a:t>
            </a: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寿命缩短。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过充电会导致电池温度过高和极板活性物质脱落，电解液存在溢出可能。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违反充电操作顺序会导致电池、设备和操作人员受到伤害。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充电完毕后必须先关掉电源，然后再完成其他动作，否则会引起电池爆炸。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CN" sz="1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29" name="Rectangle 4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6630" name="Straight Connector 5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pic>
        <p:nvPicPr>
          <p:cNvPr id="26631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300538" y="5867400"/>
            <a:ext cx="1706562" cy="17795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6632" name="Rectangle 2"/>
          <p:cNvSpPr/>
          <p:nvPr/>
        </p:nvSpPr>
        <p:spPr>
          <a:xfrm>
            <a:off x="404812" y="779462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3BC08202-679C-4F28-B01B-DB10C722DD99}" type="slidenum">
              <a:rPr lang="en-US" altLang="zh-CN" sz="1400" b="0">
                <a:solidFill>
                  <a:schemeClr val="tx1"/>
                </a:solidFill>
              </a:rPr>
              <a:t>26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7651" name="Rectangle 2"/>
          <p:cNvSpPr>
            <a:spLocks noGrp="1"/>
          </p:cNvSpPr>
          <p:nvPr>
            <p:ph type="title" idx="4294967295"/>
          </p:nvPr>
        </p:nvSpPr>
        <p:spPr>
          <a:xfrm>
            <a:off x="0" y="1212850"/>
            <a:ext cx="2376488" cy="4794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2000" b="1">
                <a:latin typeface="楷体" pitchFamily="49" charset="-122"/>
                <a:ea typeface="楷体" pitchFamily="49" charset="-122"/>
              </a:rPr>
              <a:t>充电操作</a:t>
            </a:r>
          </a:p>
        </p:txBody>
      </p:sp>
      <p:pic>
        <p:nvPicPr>
          <p:cNvPr id="27652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04812" y="1811338"/>
            <a:ext cx="3087688" cy="39846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7653" name="Rectangle 2"/>
          <p:cNvSpPr/>
          <p:nvPr/>
        </p:nvSpPr>
        <p:spPr bwMode="gray">
          <a:xfrm>
            <a:off x="4076700" y="1452562"/>
            <a:ext cx="2646362" cy="3695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充电正确步骤：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打开电池盖板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拔下电池插头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与充电器连接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打开充电器电源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充电</a:t>
            </a: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……</a:t>
            </a: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断开充电器电源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拔下充电插头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 u="sng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补充电解液</a:t>
            </a:r>
            <a:r>
              <a:rPr lang="en-US" altLang="zh-CN" u="sng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!!</a:t>
            </a:r>
          </a:p>
          <a:p>
            <a:pPr marL="0" lvl="0" indent="0" eaLnBrk="1" hangingPunct="1">
              <a:buFont typeface=""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盖上电池盖板</a:t>
            </a: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buFont typeface=""/>
              <a:buAutoNum type="arabicPeriod"/>
            </a:pPr>
            <a:endParaRPr lang="en-US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654" name="Rectangle 2"/>
          <p:cNvSpPr/>
          <p:nvPr/>
        </p:nvSpPr>
        <p:spPr bwMode="gray">
          <a:xfrm>
            <a:off x="836612" y="7265988"/>
            <a:ext cx="5508625" cy="889000"/>
          </a:xfrm>
          <a:prstGeom prst="rect">
            <a:avLst/>
          </a:prstGeom>
          <a:solidFill>
            <a:srgbClr val="FFFF00"/>
          </a:solidFill>
          <a:ln>
            <a:solidFill>
              <a:prstClr val="black"/>
            </a:solidFill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514350" marR="0" lvl="0" indent="-514350" eaLnBrk="1" hangingPunct="1">
              <a:buFont typeface="Wingdings" pitchFamily="2" charset="2"/>
              <a:buChar char="l"/>
            </a:pPr>
            <a:r>
              <a:rPr lang="zh-CN" altLang="en-US" sz="2000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充电过程中必须保持良好的通风状态</a:t>
            </a:r>
            <a:endParaRPr lang="en-US" altLang="zh-CN" sz="2000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514350" marR="0" lvl="0" indent="-514350" eaLnBrk="1" hangingPunct="1">
              <a:buFont typeface="Wingdings" pitchFamily="2" charset="2"/>
              <a:buChar char="l"/>
            </a:pPr>
            <a:r>
              <a:rPr lang="zh-CN" altLang="en-US" sz="2000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充电过程中电池舱盖必须打开</a:t>
            </a:r>
            <a:endParaRPr lang="en-US" altLang="zh-CN" sz="2000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514350" marR="0" lvl="0" indent="-514350" eaLnBrk="1" hangingPunct="1">
              <a:buFont typeface="Wingdings" pitchFamily="2" charset="2"/>
              <a:buChar char="l"/>
            </a:pPr>
            <a:endParaRPr lang="en-US" altLang="zh-CN" sz="2000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7655" name="Rectangle 8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7656" name="Straight Connector 9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7657" name="Rectangle 2"/>
          <p:cNvSpPr/>
          <p:nvPr/>
        </p:nvSpPr>
        <p:spPr>
          <a:xfrm>
            <a:off x="404812" y="779462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361933F9-1104-4E08-B0B9-DAB12F116419}" type="slidenum">
              <a:rPr lang="en-US" altLang="zh-CN" sz="1400" b="0">
                <a:solidFill>
                  <a:schemeClr val="tx1"/>
                </a:solidFill>
              </a:rPr>
              <a:t>27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8675" name="Rectangle 2"/>
          <p:cNvSpPr>
            <a:spLocks noGrp="1"/>
          </p:cNvSpPr>
          <p:nvPr>
            <p:ph type="title" idx="4294967295"/>
          </p:nvPr>
        </p:nvSpPr>
        <p:spPr>
          <a:xfrm>
            <a:off x="0" y="1130300"/>
            <a:ext cx="1800225" cy="4175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2000">
                <a:latin typeface="楷体" pitchFamily="49" charset="-122"/>
                <a:ea typeface="楷体" pitchFamily="49" charset="-122"/>
              </a:rPr>
              <a:t>电瓶如何补水</a:t>
            </a:r>
          </a:p>
        </p:txBody>
      </p:sp>
      <p:sp>
        <p:nvSpPr>
          <p:cNvPr id="28676" name="Rectangle 4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8677" name="Straight Connector 5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28678" name="Rectangle 1"/>
          <p:cNvSpPr/>
          <p:nvPr/>
        </p:nvSpPr>
        <p:spPr>
          <a:xfrm>
            <a:off x="223838" y="1531938"/>
            <a:ext cx="6157912" cy="347186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一定使用蒸馏水或去离子水</a:t>
            </a: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在充电结束时进行补充加水（若充电前加水，液位上升，充电后期电解液会翻滚溅出。）</a:t>
            </a: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充电期间不允许加水</a:t>
            </a: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补充加水时要慢慢加，谨防一次加水过多会溢出。</a:t>
            </a: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加水完毕，检查所有的加液塞是否盖好</a:t>
            </a: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盛水的容器不可采用铁制容器，可选用纯铅罐、瓷制罐、陶制罐或</a:t>
            </a:r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PVC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（塑料容器）。</a:t>
            </a:r>
            <a:endParaRPr lang="en-US" altLang="zh-CN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给电池补水时要把握正确的电解液液面位置。未使用一次性加液系统的</a:t>
            </a:r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液面位置根据注液塞来判断</a:t>
            </a:r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具体情况如下</a:t>
            </a:r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:</a:t>
            </a:r>
          </a:p>
        </p:txBody>
      </p:sp>
      <p:pic>
        <p:nvPicPr>
          <p:cNvPr id="28679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71488" y="5767388"/>
            <a:ext cx="3001962" cy="214471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80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717925" y="5795962"/>
            <a:ext cx="2879725" cy="20891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8681" name="Rectangle 2"/>
          <p:cNvSpPr/>
          <p:nvPr/>
        </p:nvSpPr>
        <p:spPr>
          <a:xfrm>
            <a:off x="260350" y="755650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5A69B3C-F568-49BF-B620-9C150CC65538}" type="slidenum">
              <a:rPr lang="en-US" altLang="zh-CN" sz="1400" b="0">
                <a:solidFill>
                  <a:schemeClr val="tx1"/>
                </a:solidFill>
              </a:rPr>
              <a:t>28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29699" name="Rectangle 2"/>
          <p:cNvSpPr>
            <a:spLocks noGrp="1"/>
          </p:cNvSpPr>
          <p:nvPr>
            <p:ph type="title" idx="4294967295"/>
          </p:nvPr>
        </p:nvSpPr>
        <p:spPr>
          <a:xfrm>
            <a:off x="0" y="1201738"/>
            <a:ext cx="1800225" cy="4175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2000">
                <a:latin typeface="楷体" pitchFamily="49" charset="-122"/>
                <a:ea typeface="楷体" pitchFamily="49" charset="-122"/>
              </a:rPr>
              <a:t>电瓶如何补水</a:t>
            </a:r>
          </a:p>
        </p:txBody>
      </p:sp>
      <p:sp>
        <p:nvSpPr>
          <p:cNvPr id="29700" name="Rectangle 4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29701" name="Straight Connector 5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pic>
        <p:nvPicPr>
          <p:cNvPr id="29702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884238" y="5508625"/>
            <a:ext cx="5233988" cy="22320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9703" name="Rectangle 2"/>
          <p:cNvSpPr/>
          <p:nvPr/>
        </p:nvSpPr>
        <p:spPr>
          <a:xfrm>
            <a:off x="357188" y="1703388"/>
            <a:ext cx="6240462" cy="380523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 u="sng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过补水与不补水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buFont typeface=""/>
              <a:buChar char="•"/>
            </a:pP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过补水：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buFont typeface=""/>
              <a:buChar char="•"/>
            </a:pPr>
            <a:r>
              <a:rPr lang="en-US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使用加水杯进行补水时，由于操作不易于控制，经常出现过补水情形，即补水超过了规定液位。过补水或者直接导致电解液溢出，或者在充电或运行时导致电解液溢出。其危害有：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0" marR="0" lvl="0" indent="0" eaLnBrk="1" hangingPunct="1"/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、导致电池漏电、自放电；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0" marR="0" lvl="0" indent="0" eaLnBrk="1" hangingPunct="1"/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、腐蚀电池极柱、连接条、箱体等；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0" marR="0" lvl="0" indent="0" eaLnBrk="1" hangingPunct="1"/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、严重时会引起爆炸；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  <a:p>
            <a:pPr marL="0" marR="0" lvl="0" indent="0" eaLnBrk="1" hangingPunct="1"/>
            <a:r>
              <a:rPr lang="en-US" altLang="zh-CN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、导致电池容量下降、导致各单体状态不平衡。</a:t>
            </a:r>
            <a:r>
              <a:rPr lang="en-US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  <a:p>
            <a:pPr marL="0" marR="0" lvl="0" indent="0" eaLnBrk="1" hangingPunct="1"/>
            <a:r>
              <a:rPr lang="zh-CN" altLang="en-US">
                <a:solidFill>
                  <a:srgbClr val="404040"/>
                </a:solidFill>
                <a:latin typeface="楷体" pitchFamily="49" charset="-122"/>
                <a:ea typeface="楷体" pitchFamily="49" charset="-122"/>
              </a:rPr>
              <a:t>不补水：随着液面下降会导致电池温升很高、容量下降、极板劣化，最终导致电池寿命缩短，造成经济损失。</a:t>
            </a:r>
            <a:endParaRPr lang="en-US" altLang="en-US">
              <a:solidFill>
                <a:srgbClr val="40404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704" name="Rectangle 2"/>
          <p:cNvSpPr/>
          <p:nvPr/>
        </p:nvSpPr>
        <p:spPr>
          <a:xfrm>
            <a:off x="333375" y="755650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FD6828D7-6163-4391-AA81-FB5714FD3711}" type="slidenum">
              <a:rPr lang="en-US" altLang="zh-CN" sz="1400" b="0">
                <a:solidFill>
                  <a:schemeClr val="tx1"/>
                </a:solidFill>
              </a:rPr>
              <a:t>29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0723" name="Rectangle 2"/>
          <p:cNvSpPr>
            <a:spLocks noGrp="1"/>
          </p:cNvSpPr>
          <p:nvPr>
            <p:ph type="title" idx="4294967295"/>
          </p:nvPr>
        </p:nvSpPr>
        <p:spPr>
          <a:xfrm>
            <a:off x="0" y="1187450"/>
            <a:ext cx="5399088" cy="431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均衡充电</a:t>
            </a:r>
          </a:p>
        </p:txBody>
      </p:sp>
      <p:sp>
        <p:nvSpPr>
          <p:cNvPr id="30724" name="Rectangle 3"/>
          <p:cNvSpPr>
            <a:spLocks noGrp="1"/>
          </p:cNvSpPr>
          <p:nvPr>
            <p:ph type="body" idx="4294967295"/>
          </p:nvPr>
        </p:nvSpPr>
        <p:spPr>
          <a:xfrm>
            <a:off x="0" y="1763712"/>
            <a:ext cx="6048375" cy="39608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609600" indent="-609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均衡充电的作用？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均衡充电是对蓄电池秩序性的充电方法，用以预防电池硫化。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CN" sz="1800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什么情况下使用均衡充电功能？怎么确定均衡充电的使用频率？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在</a:t>
            </a:r>
            <a:r>
              <a:rPr lang="zh-CN" altLang="en-US" sz="1800" b="1" u="sng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深度放电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或</a:t>
            </a:r>
            <a:r>
              <a:rPr lang="zh-CN" altLang="en-US" sz="1800" b="1" u="sng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经常处于充电不足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状态时必须进行 均衡充电。均衡充电的使用频率控制在每月一次。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怎样进行均衡充电 </a:t>
            </a: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?</a:t>
            </a: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均衡充电需要在正常充电结束后开始进行。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marL="609600" lvl="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     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725" name="Rectangle 4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0726" name="Straight Connector 5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30727" name="Rectangle 2"/>
          <p:cNvSpPr/>
          <p:nvPr/>
        </p:nvSpPr>
        <p:spPr>
          <a:xfrm>
            <a:off x="404812" y="850900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15ED216-5D91-46B5-AE03-607C4406FE18}" type="slidenum">
              <a:rPr lang="en-US" altLang="zh-CN" sz="1400" b="0">
                <a:solidFill>
                  <a:schemeClr val="tx1"/>
                </a:solidFill>
              </a:rPr>
              <a:t>3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661988" y="1120775"/>
            <a:ext cx="5688012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36000" rIns="36000" bIns="3600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叉车安全管理制度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LPG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钢瓶安全检查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叉车每日安全检查及交接记录填写要求</a:t>
            </a:r>
            <a:endParaRPr lang="en-US" altLang="zh-CN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叉车点检作业指导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设备服务申请单填写要求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员工操作准则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三个了解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叉车司机须知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载荷曲线图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叉车驾驶时应遵守的规则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正确驾驶提示</a:t>
            </a:r>
            <a:endParaRPr lang="en-US" altLang="zh-CN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  <a:endParaRPr lang="en-US" altLang="zh-CN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叉车违章处罚规定</a:t>
            </a:r>
          </a:p>
          <a:p>
            <a:pPr marL="285750" marR="0" lvl="0" indent="-28575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结语</a:t>
            </a:r>
          </a:p>
          <a:p>
            <a:pPr marL="0" marR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endParaRPr lang="zh-CN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100" name="Rectangle 3"/>
          <p:cNvSpPr/>
          <p:nvPr/>
        </p:nvSpPr>
        <p:spPr>
          <a:xfrm>
            <a:off x="2746375" y="755650"/>
            <a:ext cx="175895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08000" tIns="36000" rIns="36000" bIns="36000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lnSpc>
                <a:spcPct val="95000"/>
              </a:lnSpc>
              <a:spcBef>
                <a:spcPct val="15000"/>
              </a:spcBef>
              <a:buClr>
                <a:schemeClr val="accent2"/>
              </a:buClr>
              <a:buFont typeface="Wingdings" pitchFamily="2" charset="2"/>
            </a:pPr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目      录</a:t>
            </a:r>
          </a:p>
        </p:txBody>
      </p:sp>
      <p:sp>
        <p:nvSpPr>
          <p:cNvPr id="4101" name="Rectangle 53"/>
          <p:cNvSpPr/>
          <p:nvPr/>
        </p:nvSpPr>
        <p:spPr>
          <a:xfrm>
            <a:off x="2403475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4102" name="Straight Connector 54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8DC2245-F52D-4588-AECC-185E3E33B390}" type="slidenum">
              <a:rPr lang="en-US" altLang="zh-CN" sz="1400" b="0">
                <a:solidFill>
                  <a:schemeClr val="tx1"/>
                </a:solidFill>
              </a:rPr>
              <a:t>30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1747" name="Rectangle 2"/>
          <p:cNvSpPr>
            <a:spLocks noGrp="1"/>
          </p:cNvSpPr>
          <p:nvPr>
            <p:ph type="title" idx="4294967295"/>
          </p:nvPr>
        </p:nvSpPr>
        <p:spPr>
          <a:xfrm>
            <a:off x="0" y="1343025"/>
            <a:ext cx="1673225" cy="4921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维护与保养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1748" name="Rectangle 3"/>
          <p:cNvSpPr>
            <a:spLocks noGrp="1"/>
          </p:cNvSpPr>
          <p:nvPr>
            <p:ph type="body" idx="4294967295"/>
          </p:nvPr>
        </p:nvSpPr>
        <p:spPr>
          <a:xfrm>
            <a:off x="0" y="1979612"/>
            <a:ext cx="3887788" cy="489585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电池表面必须清洁、干燥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   表面污物会导致电池短路，造成电池零部件腐蚀，严重时会打火造成电池爆炸。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      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endParaRPr lang="en-US" altLang="zh-CN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Char char="l"/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 清洁时必须用湿抹布，否则会产生静电打火。</a:t>
            </a:r>
            <a:endParaRPr lang="en-US" altLang="zh-CN" sz="1800" b="1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1749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64062" y="4643438"/>
            <a:ext cx="2033588" cy="32385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1750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437062" y="1411288"/>
            <a:ext cx="2160588" cy="290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1751" name="Rectangle 6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1752" name="Straight Connector 7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31753" name="Rounded Rectangle 1"/>
          <p:cNvSpPr/>
          <p:nvPr/>
        </p:nvSpPr>
        <p:spPr bwMode="auto">
          <a:xfrm>
            <a:off x="4965700" y="4932363"/>
            <a:ext cx="407988" cy="360362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marR="0" lvl="0" indent="-342900" eaLnBrk="1" hangingPunct="1"/>
            <a:endParaRPr lang="en-US" altLang="zh-CN"/>
          </a:p>
        </p:txBody>
      </p:sp>
      <p:sp>
        <p:nvSpPr>
          <p:cNvPr id="31754" name="Rounded Rectangle 10"/>
          <p:cNvSpPr/>
          <p:nvPr/>
        </p:nvSpPr>
        <p:spPr bwMode="auto">
          <a:xfrm>
            <a:off x="4797425" y="1619250"/>
            <a:ext cx="407988" cy="36036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marR="0" lvl="0" indent="-342900" eaLnBrk="1" hangingPunct="1"/>
            <a:endParaRPr lang="en-US" altLang="zh-CN"/>
          </a:p>
        </p:txBody>
      </p:sp>
      <p:sp>
        <p:nvSpPr>
          <p:cNvPr id="31755" name="Rectangle 2"/>
          <p:cNvSpPr/>
          <p:nvPr/>
        </p:nvSpPr>
        <p:spPr>
          <a:xfrm>
            <a:off x="260350" y="827088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1756" name="Rectangle 2"/>
          <p:cNvSpPr/>
          <p:nvPr/>
        </p:nvSpPr>
        <p:spPr>
          <a:xfrm>
            <a:off x="5580062" y="7308850"/>
            <a:ext cx="801688" cy="287338"/>
          </a:xfrm>
          <a:prstGeom prst="rect">
            <a:avLst/>
          </a:prstGeom>
          <a:solidFill>
            <a:srgbClr val="FFFF00"/>
          </a:solidFill>
          <a:ln>
            <a:noFill/>
            <a:round/>
          </a:ln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/>
            <a:endParaRPr lang="en-US" altLang="zh-CN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7A412D23-6350-490B-BA45-C1882999266F}" type="slidenum">
              <a:rPr lang="en-US" altLang="zh-CN" sz="1400" b="0">
                <a:solidFill>
                  <a:schemeClr val="tx1"/>
                </a:solidFill>
              </a:rPr>
              <a:t>31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2771" name="Rectangle 2"/>
          <p:cNvSpPr>
            <a:spLocks noGrp="1"/>
          </p:cNvSpPr>
          <p:nvPr>
            <p:ph type="title" idx="4294967295"/>
          </p:nvPr>
        </p:nvSpPr>
        <p:spPr>
          <a:xfrm>
            <a:off x="0" y="1187450"/>
            <a:ext cx="5029200" cy="34448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2000">
                <a:latin typeface="楷体" pitchFamily="49" charset="-122"/>
                <a:ea typeface="楷体" pitchFamily="49" charset="-122"/>
              </a:rPr>
              <a:t>存放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2772" name="Rectangle 3"/>
          <p:cNvSpPr>
            <a:spLocks noGrp="1"/>
          </p:cNvSpPr>
          <p:nvPr>
            <p:ph type="body" idx="4294967295"/>
          </p:nvPr>
        </p:nvSpPr>
        <p:spPr>
          <a:xfrm>
            <a:off x="0" y="1739900"/>
            <a:ext cx="5832475" cy="70088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609600" indent="-609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lvl="0" indent="-609600" eaLnBrk="1" hangingPunct="1"/>
            <a:r>
              <a:rPr lang="zh-CN" altLang="en-US" sz="2000" b="1">
                <a:latin typeface="楷体" pitchFamily="49" charset="-122"/>
                <a:ea typeface="楷体" pitchFamily="49" charset="-122"/>
              </a:rPr>
              <a:t>长时间不用的电池，一定要充足电放置；即使是没有使用的新电池，每月也要进行一次均衡充电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2773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889000" y="3276600"/>
            <a:ext cx="5060950" cy="37449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2774" name="Rectangle 6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2775" name="Straight Connector 7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32776" name="Rectangle 2"/>
          <p:cNvSpPr/>
          <p:nvPr/>
        </p:nvSpPr>
        <p:spPr bwMode="auto">
          <a:xfrm>
            <a:off x="5013325" y="3995738"/>
            <a:ext cx="263525" cy="2159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marR="0" lvl="0" indent="-342900" eaLnBrk="1" hangingPunct="1"/>
            <a:endParaRPr lang="en-US" altLang="zh-CN"/>
          </a:p>
        </p:txBody>
      </p:sp>
      <p:sp>
        <p:nvSpPr>
          <p:cNvPr id="32777" name="Rectangle 10"/>
          <p:cNvSpPr/>
          <p:nvPr/>
        </p:nvSpPr>
        <p:spPr>
          <a:xfrm>
            <a:off x="3141662" y="6372225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  <a:miter lim="800000"/>
          </a:ln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/>
            <a:endParaRPr lang="en-US" altLang="zh-CN"/>
          </a:p>
        </p:txBody>
      </p:sp>
      <p:sp>
        <p:nvSpPr>
          <p:cNvPr id="32778" name="Rectangle 11"/>
          <p:cNvSpPr/>
          <p:nvPr/>
        </p:nvSpPr>
        <p:spPr>
          <a:xfrm>
            <a:off x="1341438" y="6300788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  <a:miter lim="800000"/>
          </a:ln>
        </p:spPr>
        <p:txBody>
          <a:bodyPr lIns="0" tIns="0" rIns="0" bIns="4789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/>
            <a:endParaRPr lang="en-US" altLang="zh-CN"/>
          </a:p>
        </p:txBody>
      </p:sp>
      <p:sp>
        <p:nvSpPr>
          <p:cNvPr id="32779" name="Rectangle 2"/>
          <p:cNvSpPr/>
          <p:nvPr/>
        </p:nvSpPr>
        <p:spPr>
          <a:xfrm>
            <a:off x="404812" y="779462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9E6A112A-FA7A-48AC-91C4-C3E9CC82D148}" type="slidenum">
              <a:rPr lang="en-US" altLang="zh-CN" sz="1400" b="0">
                <a:solidFill>
                  <a:schemeClr val="tx1"/>
                </a:solidFill>
              </a:rPr>
              <a:t>32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3795" name="Rectangle 2"/>
          <p:cNvSpPr>
            <a:spLocks noGrp="1"/>
          </p:cNvSpPr>
          <p:nvPr>
            <p:ph type="title" idx="4294967295"/>
          </p:nvPr>
        </p:nvSpPr>
        <p:spPr>
          <a:xfrm>
            <a:off x="0" y="1157288"/>
            <a:ext cx="5345112" cy="3905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algn="l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事故的避免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3796" name="Rectangle 3"/>
          <p:cNvSpPr>
            <a:spLocks noGrp="1"/>
          </p:cNvSpPr>
          <p:nvPr>
            <p:ph type="body" idx="4294967295"/>
          </p:nvPr>
        </p:nvSpPr>
        <p:spPr>
          <a:xfrm>
            <a:off x="0" y="1644650"/>
            <a:ext cx="6353175" cy="710406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 电池上不要搁置其他物体或工具。防止短路或爆炸事故发生。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  <a:p>
            <a:pPr lvl="0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将电池安装到叉车上或需要搬运时，必须同时起吊电瓶的四个吊装孔，否则会损坏电池。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  <a:p>
            <a:pPr lvl="0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电解液带有腐蚀性。补充电解液必须佩戴防护眼镜，电解液接触到皮肤后要尽快用水冲洗。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  <a:p>
            <a:pPr lvl="0" eaLnBrk="1" hangingPunct="1"/>
            <a:r>
              <a:rPr lang="zh-CN" altLang="en-US" sz="1800">
                <a:latin typeface="楷体" pitchFamily="49" charset="-122"/>
                <a:ea typeface="楷体" pitchFamily="49" charset="-122"/>
              </a:rPr>
              <a:t>充电场所必须通风，附近有火源有可能引起电池爆炸。</a:t>
            </a:r>
            <a:endParaRPr lang="en-US" altLang="zh-CN" sz="1800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None/>
            </a:pPr>
            <a:endParaRPr lang="zh-CN" altLang="en-US" sz="1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3797" name="Rectangle 5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3798" name="Straight Connector 6"/>
          <p:cNvCxnSpPr/>
          <p:nvPr/>
        </p:nvCxnSpPr>
        <p:spPr>
          <a:xfrm>
            <a:off x="20796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pic>
        <p:nvPicPr>
          <p:cNvPr id="33799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73162" y="3938588"/>
            <a:ext cx="4518025" cy="29511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3800" name="Rectangle 2"/>
          <p:cNvSpPr/>
          <p:nvPr/>
        </p:nvSpPr>
        <p:spPr>
          <a:xfrm>
            <a:off x="404812" y="779462"/>
            <a:ext cx="3240088" cy="3365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电瓶叉车充电注意事项</a:t>
            </a:r>
            <a:br>
              <a:rPr lang="zh-CN" altLang="en-US" sz="200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</a:br>
            <a:endParaRPr lang="zh-CN" altLang="en-US" sz="200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9"/>
          <p:cNvSpPr>
            <a:spLocks noGrp="1"/>
          </p:cNvSpPr>
          <p:nvPr>
            <p:ph idx="4294967295"/>
          </p:nvPr>
        </p:nvSpPr>
        <p:spPr>
          <a:xfrm>
            <a:off x="115888" y="3017838"/>
            <a:ext cx="2979738" cy="762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>
              <a:buFont typeface="Wingdings" pitchFamily="2" charset="2"/>
              <a:buNone/>
            </a:pP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   </a:t>
            </a: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为扶正装载的货物而在门架下车体间作业。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4819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8B9D464-4CC9-443A-B58E-AC9064CF9CBB}" type="slidenum">
              <a:rPr lang="en-US" altLang="zh-CN" sz="1400" b="0">
                <a:solidFill>
                  <a:schemeClr val="tx1"/>
                </a:solidFill>
              </a:rPr>
              <a:t>33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4820" name="Text Box 6"/>
          <p:cNvSpPr/>
          <p:nvPr/>
        </p:nvSpPr>
        <p:spPr>
          <a:xfrm>
            <a:off x="646112" y="1508125"/>
            <a:ext cx="5230812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被夹在门架和护顶架中间，死亡</a:t>
            </a:r>
            <a:endParaRPr lang="zh-CN" altLang="en-GB" sz="2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482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644900" y="2760662"/>
            <a:ext cx="2997200" cy="3816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22" name="Rectangle 12"/>
          <p:cNvSpPr/>
          <p:nvPr/>
        </p:nvSpPr>
        <p:spPr>
          <a:xfrm>
            <a:off x="184150" y="4427538"/>
            <a:ext cx="2847975" cy="2149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Font typeface="Wingdings" pitchFamily="2" charset="2"/>
            </a:pPr>
            <a:r>
              <a:rPr lang="en-US" altLang="zh-CN" sz="22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扶正装载货物时，必须降下货叉且拉上驻车制动器的情况下，从驾驶座席上下来进行。另外，还不要忘记停止发动机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4823" name="Picture 13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314325" y="2206625"/>
            <a:ext cx="1370012" cy="6365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4824" name="Picture 14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473075" y="3913188"/>
            <a:ext cx="1371600" cy="514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25" name="Rectangle 10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4826" name="Straight Connector 11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  <p:sp>
        <p:nvSpPr>
          <p:cNvPr id="34827" name="Rectangle 1"/>
          <p:cNvSpPr/>
          <p:nvPr/>
        </p:nvSpPr>
        <p:spPr>
          <a:xfrm>
            <a:off x="314325" y="817563"/>
            <a:ext cx="2741613" cy="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2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body" sz="half" idx="4294967295"/>
          </p:nvPr>
        </p:nvSpPr>
        <p:spPr>
          <a:xfrm>
            <a:off x="188912" y="2570162"/>
            <a:ext cx="3200400" cy="19304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无资格者驾驶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速度过快，转弯时方向转得过急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</a:pP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钥匙没有拔下，管理上有问题</a:t>
            </a:r>
            <a:endParaRPr lang="ja-JP" altLang="en-US" sz="180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5843" name="Picture 3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482975" y="2987675"/>
            <a:ext cx="2700338" cy="309721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35844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56F9B6AD-0248-4D85-A3AD-9D23852F1FC3}" type="slidenum">
              <a:rPr lang="en-US" altLang="zh-CN" sz="1400" b="0">
                <a:solidFill>
                  <a:schemeClr val="tx1"/>
                </a:solidFill>
              </a:rPr>
              <a:t>34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5845" name="Rectangle 4"/>
          <p:cNvSpPr/>
          <p:nvPr/>
        </p:nvSpPr>
        <p:spPr>
          <a:xfrm>
            <a:off x="188912" y="4859338"/>
            <a:ext cx="3078162" cy="2743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转弯时要降低速度及鸣笛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ja-JP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必须要持有叉车驾驶证的人才能驾驶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要妥善管理叉车，离开叉车时务必注意不要忘记将钥匙拔下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ja-JP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5846" name="Picture 5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333375" y="1919288"/>
            <a:ext cx="1393825" cy="4921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5847" name="Picture 6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379412" y="4249738"/>
            <a:ext cx="1536700" cy="466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5848" name="Text Box 7"/>
          <p:cNvSpPr/>
          <p:nvPr/>
        </p:nvSpPr>
        <p:spPr>
          <a:xfrm>
            <a:off x="1241425" y="1393825"/>
            <a:ext cx="4483100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无驾驶资格驾驶员急转弯时翻倒，死亡</a:t>
            </a:r>
            <a:endParaRPr lang="zh-CN" altLang="en-GB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5849" name="Rectangle 11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35850" name="Rectangle 13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5851" name="Straight Connector 14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body" sz="half" idx="4294967295"/>
          </p:nvPr>
        </p:nvSpPr>
        <p:spPr>
          <a:xfrm>
            <a:off x="369888" y="2916238"/>
            <a:ext cx="2808288" cy="183515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vert="horz" wrap="square" lIns="0" tIns="0" rIns="0" bIns="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受害人站在提升到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２</a:t>
            </a: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m</a:t>
            </a:r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高的托盘货物上作业。在打算去取堆积在上面的货物时，挂脚的积载物翻落，受害人也随之坠落，死亡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6867" name="Picture 3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573462" y="3851275"/>
            <a:ext cx="2700338" cy="2663825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36868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C1DD4239-0EFD-4763-94DB-56B94186D300}" type="slidenum">
              <a:rPr lang="en-US" altLang="zh-CN" sz="1400" b="0">
                <a:solidFill>
                  <a:schemeClr val="tx1"/>
                </a:solidFill>
              </a:rPr>
              <a:t>35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6869" name="Rectangle 4"/>
          <p:cNvSpPr/>
          <p:nvPr/>
        </p:nvSpPr>
        <p:spPr>
          <a:xfrm>
            <a:off x="509588" y="5724525"/>
            <a:ext cx="2754312" cy="2032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禁止站在托盘上进行作业</a:t>
            </a: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禁止叉车上乘坐除驾驶员以外的人员</a:t>
            </a:r>
          </a:p>
        </p:txBody>
      </p:sp>
      <p:pic>
        <p:nvPicPr>
          <p:cNvPr id="36870" name="Picture 5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512762" y="2128838"/>
            <a:ext cx="1692275" cy="4794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6871" name="Picture 6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566738" y="4954588"/>
            <a:ext cx="1638300" cy="4810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6872" name="Text Box 7"/>
          <p:cNvSpPr/>
          <p:nvPr/>
        </p:nvSpPr>
        <p:spPr>
          <a:xfrm>
            <a:off x="1577975" y="1476375"/>
            <a:ext cx="3795712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在提升的托盘上进行作业而坠落</a:t>
            </a:r>
            <a:endParaRPr lang="zh-CN" altLang="en-GB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6873" name="Rectangle 9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36874" name="Rectangle 1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6875" name="Straight Connector 1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9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>
          <a:xfrm>
            <a:off x="836612" y="1476375"/>
            <a:ext cx="4645025" cy="3683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</a:ln>
        </p:spPr>
        <p:txBody>
          <a:bodyPr vert="horz" wrap="square" lIns="91440" tIns="45720" rIns="91440" bIns="45720" anchor="t" anchorCtr="0">
            <a:sp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人站在叉车上增加配重摔落</a:t>
            </a:r>
            <a:endParaRPr lang="ja-JP" altLang="en-US" sz="18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7891" name="Rectangle 3"/>
          <p:cNvSpPr>
            <a:spLocks noGrp="1"/>
          </p:cNvSpPr>
          <p:nvPr>
            <p:ph type="body" sz="half" idx="4294967295"/>
          </p:nvPr>
        </p:nvSpPr>
        <p:spPr>
          <a:xfrm>
            <a:off x="260350" y="2843212"/>
            <a:ext cx="2549525" cy="12192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vert="horz" wrap="square" lIns="0" tIns="0" rIns="0" bIns="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叉车货物超过容许负载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叉车驾驶席以外部分乘座了作业人员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7892" name="Picture 4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248025" y="3643312"/>
            <a:ext cx="3060700" cy="2736850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37893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85401BED-B0CA-4CE9-AC19-F1D2EECBB492}" type="slidenum">
              <a:rPr lang="en-US" altLang="zh-CN" sz="1400" b="0">
                <a:solidFill>
                  <a:schemeClr val="tx1"/>
                </a:solidFill>
              </a:rPr>
              <a:t>36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7894" name="Rectangle 5"/>
          <p:cNvSpPr/>
          <p:nvPr/>
        </p:nvSpPr>
        <p:spPr>
          <a:xfrm>
            <a:off x="333375" y="5292725"/>
            <a:ext cx="2538412" cy="2235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叉车上不能乘坐除驾驶员以外的人员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不允许装载（具体看载荷曲线图）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不仅要对驾驶员，也要对相关的作业人员进行安全教育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7895" name="Picture 6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404812" y="2076450"/>
            <a:ext cx="1728788" cy="4794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7896" name="Picture 7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533400" y="4625975"/>
            <a:ext cx="1816100" cy="5222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7897" name="Rectangle 9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37898" name="Rectangle 1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7899" name="Straight Connector 1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>
          <a:xfrm>
            <a:off x="404812" y="1292225"/>
            <a:ext cx="5829300" cy="3683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</a:ln>
        </p:spPr>
        <p:txBody>
          <a:bodyPr vert="horz" wrap="square" lIns="91440" tIns="45720" rIns="91440" bIns="45720" anchor="t" anchorCtr="0">
            <a:sp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工作场地内的步行者被撞，死亡</a:t>
            </a:r>
            <a:endParaRPr lang="ja-JP" altLang="en-US" sz="18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891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333375" y="4211638"/>
            <a:ext cx="3143250" cy="115252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vert="horz" wrap="square" lIns="0" tIns="0" rIns="0" bIns="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自认为工作场地内没人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在视野被挡的情况下仍向前行驶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8916" name="Picture 4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505200" y="4235450"/>
            <a:ext cx="3009900" cy="1830388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38917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42D3AF24-2EAB-481F-B845-141591DA83B0}" type="slidenum">
              <a:rPr lang="en-US" altLang="zh-CN" sz="1400" b="0">
                <a:solidFill>
                  <a:schemeClr val="tx1"/>
                </a:solidFill>
              </a:rPr>
              <a:t>37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404812" y="5940425"/>
            <a:ext cx="3143250" cy="17764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装载货物导致不能确认前方视野时，应倒退行驶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 marL="342900" lvl="0" indent="-342900" eaLnBrk="1" hangingPunct="1">
              <a:buChar char="•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不得不在视野被挡的情况下行驶时，应安排引导员等，建立万全的监视体制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8919" name="Picture 6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404812" y="3635375"/>
            <a:ext cx="1571625" cy="4318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8920" name="Picture 7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333375" y="5292725"/>
            <a:ext cx="1371600" cy="503238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38921" name="Group 11"/>
          <p:cNvGrpSpPr/>
          <p:nvPr/>
        </p:nvGrpSpPr>
        <p:grpSpPr>
          <a:xfrm>
            <a:off x="188912" y="1835150"/>
            <a:ext cx="2087562" cy="1397000"/>
            <a:chOff x="340" y="1026"/>
            <a:chExt cx="2086" cy="880"/>
          </a:xfrm>
        </p:grpSpPr>
        <p:pic>
          <p:nvPicPr>
            <p:cNvPr id="38933" name="Picture 12" descr="未命名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340" y="1026"/>
              <a:ext cx="1173" cy="88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4" name="AutoShape 13"/>
            <p:cNvSpPr/>
            <p:nvPr/>
          </p:nvSpPr>
          <p:spPr>
            <a:xfrm>
              <a:off x="1701" y="1253"/>
              <a:ext cx="725" cy="317"/>
            </a:xfrm>
            <a:prstGeom prst="rightArrow">
              <a:avLst>
                <a:gd name="adj1" fmla="val 50000"/>
                <a:gd name="adj2" fmla="val 57177"/>
              </a:avLst>
            </a:prstGeom>
            <a:solidFill>
              <a:srgbClr val="00FF00"/>
            </a:solidFill>
            <a:ln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eaLnBrk="1" hangingPunct="1"/>
              <a:endParaRPr lang="en-US" altLang="zh-CN"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38922" name="Group 14"/>
          <p:cNvGrpSpPr/>
          <p:nvPr/>
        </p:nvGrpSpPr>
        <p:grpSpPr>
          <a:xfrm>
            <a:off x="2349500" y="1762125"/>
            <a:ext cx="2160588" cy="1397000"/>
            <a:chOff x="3107" y="1026"/>
            <a:chExt cx="2313" cy="880"/>
          </a:xfrm>
        </p:grpSpPr>
        <p:pic>
          <p:nvPicPr>
            <p:cNvPr id="38930" name="Picture 15" descr="420054117325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5057" y="1071"/>
              <a:ext cx="363" cy="81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8931" name="Picture 16" descr="未命名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3107" y="1026"/>
              <a:ext cx="1173" cy="88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32" name="AutoShape 17"/>
            <p:cNvSpPr/>
            <p:nvPr/>
          </p:nvSpPr>
          <p:spPr>
            <a:xfrm>
              <a:off x="4377" y="1298"/>
              <a:ext cx="725" cy="317"/>
            </a:xfrm>
            <a:prstGeom prst="rightArrow">
              <a:avLst>
                <a:gd name="adj1" fmla="val 50000"/>
                <a:gd name="adj2" fmla="val 57177"/>
              </a:avLst>
            </a:prstGeom>
            <a:solidFill>
              <a:srgbClr val="00FF00"/>
            </a:solidFill>
            <a:ln>
              <a:solidFill>
                <a:schemeClr val="tx1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eaLnBrk="1" hangingPunct="1"/>
              <a:endParaRPr lang="en-US" altLang="zh-CN"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38923" name="Group 18"/>
          <p:cNvGrpSpPr/>
          <p:nvPr/>
        </p:nvGrpSpPr>
        <p:grpSpPr>
          <a:xfrm>
            <a:off x="4508500" y="1835150"/>
            <a:ext cx="2052638" cy="1584325"/>
            <a:chOff x="748" y="2704"/>
            <a:chExt cx="1610" cy="998"/>
          </a:xfrm>
        </p:grpSpPr>
        <p:pic>
          <p:nvPicPr>
            <p:cNvPr id="38927" name="Picture 19" descr="未命名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748" y="2704"/>
              <a:ext cx="1173" cy="880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pic>
          <p:nvPicPr>
            <p:cNvPr id="38928" name="Picture 20" descr="4200541173252"/>
            <p:cNvPicPr/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1746" y="3113"/>
              <a:ext cx="363" cy="816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38929" name="AutoShape 21"/>
            <p:cNvSpPr/>
            <p:nvPr/>
          </p:nvSpPr>
          <p:spPr>
            <a:xfrm>
              <a:off x="1701" y="2931"/>
              <a:ext cx="657" cy="40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  <a:miter lim="800000"/>
            </a:ln>
          </p:spPr>
          <p:txBody>
            <a:bodyPr wrap="none" anchor="ctr" anchorCtr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</a:pPr>
              <a:r>
                <a:rPr lang="zh-CN" altLang="en-US">
                  <a:solidFill>
                    <a:schemeClr val="tx1"/>
                  </a:solidFill>
                  <a:latin typeface="楷体" pitchFamily="49" charset="-122"/>
                  <a:ea typeface="楷体" pitchFamily="49" charset="-122"/>
                </a:rPr>
                <a:t>啊</a:t>
              </a:r>
            </a:p>
          </p:txBody>
        </p:sp>
      </p:grpSp>
      <p:sp>
        <p:nvSpPr>
          <p:cNvPr id="38924" name="Rectangle 20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38925" name="Rectangle 22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8926" name="Straight Connector 23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3891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>
          <a:xfrm>
            <a:off x="404812" y="1403350"/>
            <a:ext cx="6191250" cy="6096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en-US" altLang="en-US" sz="1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使用保养不良的叉车作业时，装载货物落下</a:t>
            </a:r>
            <a:endParaRPr lang="ja-JP" altLang="en-US" sz="18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9939" name="Rectangle 3"/>
          <p:cNvSpPr>
            <a:spLocks noGrp="1"/>
          </p:cNvSpPr>
          <p:nvPr>
            <p:ph type="body" sz="half" idx="4294967295"/>
          </p:nvPr>
        </p:nvSpPr>
        <p:spPr>
          <a:xfrm>
            <a:off x="228600" y="2843212"/>
            <a:ext cx="3013075" cy="216058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533400" indent="-5334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533400" lvl="0" indent="-533400" eaLnBrk="1" hangingPunct="1">
              <a:buFont typeface="Wingdings" pitchFamily="2" charset="2"/>
              <a:buChar char="L"/>
            </a:pP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受害人进入到举升的装载货物下面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  <a:p>
            <a:pPr marL="533400" lvl="0" indent="-533400" eaLnBrk="1" hangingPunct="1">
              <a:buFont typeface="Wingdings" pitchFamily="2" charset="2"/>
              <a:buChar char="L"/>
            </a:pP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提升油缸和液压控制阀之间连接的高压油管老化，不能承受压力而发生破损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39940" name="Picture 4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489325" y="3708400"/>
            <a:ext cx="3025775" cy="3095625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39941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7161AB86-227F-4806-A461-4906C31C1C0A}" type="slidenum">
              <a:rPr lang="en-US" altLang="zh-CN" sz="1400" b="0">
                <a:solidFill>
                  <a:schemeClr val="tx1"/>
                </a:solidFill>
              </a:rPr>
              <a:t>38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39942" name="Rectangle 5"/>
          <p:cNvSpPr/>
          <p:nvPr/>
        </p:nvSpPr>
        <p:spPr>
          <a:xfrm>
            <a:off x="207962" y="5724525"/>
            <a:ext cx="3143250" cy="1625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禁止在装载货物下作业。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必须要进行始业点检以及月度、年度检查。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9943" name="Picture 10" descr="1"/>
          <p:cNvPicPr/>
          <p:nvPr/>
        </p:nvPicPr>
        <p:blipFill>
          <a:blip r:embed="rId4"/>
          <a:stretch>
            <a:fillRect/>
          </a:stretch>
        </p:blipFill>
        <p:spPr>
          <a:xfrm>
            <a:off x="404812" y="1979612"/>
            <a:ext cx="1728788" cy="6365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9944" name="Picture 11" descr="2"/>
          <p:cNvPicPr/>
          <p:nvPr/>
        </p:nvPicPr>
        <p:blipFill>
          <a:blip r:embed="rId5"/>
          <a:stretch>
            <a:fillRect/>
          </a:stretch>
        </p:blipFill>
        <p:spPr>
          <a:xfrm>
            <a:off x="477838" y="5076825"/>
            <a:ext cx="1898650" cy="5032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9945" name="Rectangle 9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39946" name="Rectangle 11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39947" name="Straight Connector 12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/>
      <p:bldP spid="39942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>
          <a:xfrm>
            <a:off x="628650" y="1370012"/>
            <a:ext cx="5689600" cy="6096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en-US" altLang="en-US" sz="18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被夹在倒退行驶的叉车和板之间</a:t>
            </a:r>
            <a:endParaRPr lang="ja-JP" altLang="en-US" sz="18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0963" name="Rectangle 3"/>
          <p:cNvSpPr>
            <a:spLocks noGrp="1"/>
          </p:cNvSpPr>
          <p:nvPr>
            <p:ph type="body" sz="half" idx="4294967295"/>
          </p:nvPr>
        </p:nvSpPr>
        <p:spPr>
          <a:xfrm>
            <a:off x="314325" y="2700338"/>
            <a:ext cx="3013075" cy="15732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4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0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1800" b="0" i="0" u="none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lvl="0" eaLnBrk="1" hangingPunct="1">
              <a:buFont typeface="Wingdings" pitchFamily="2" charset="2"/>
              <a:buChar char="L"/>
            </a:pP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没有安装后视镜和倒车蜂鸣器。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Char char="L"/>
            </a:pP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警报装置发生故障。</a:t>
            </a:r>
            <a:endParaRPr lang="ja-JP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buFont typeface="Wingdings" pitchFamily="2" charset="2"/>
              <a:buChar char="L"/>
            </a:pP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驾驶者安全确认不足</a:t>
            </a:r>
            <a:r>
              <a:rPr lang="ja-JP" altLang="en-US" sz="1800" b="1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40964" name="Picture 4"/>
          <p:cNvPicPr>
            <a:picLocks noGrp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489325" y="3995738"/>
            <a:ext cx="3025775" cy="2736850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40965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84D5E035-1DA9-4FAC-B37F-E731A80911DA}" type="slidenum">
              <a:rPr lang="en-US" altLang="zh-CN" sz="1400" b="0">
                <a:solidFill>
                  <a:schemeClr val="tx1"/>
                </a:solidFill>
              </a:rPr>
              <a:t>39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40966" name="Rectangle 5"/>
          <p:cNvSpPr/>
          <p:nvPr/>
        </p:nvSpPr>
        <p:spPr>
          <a:xfrm>
            <a:off x="260350" y="5003800"/>
            <a:ext cx="3143250" cy="2235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安装后视镜和倒车蜂鸣器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严格执行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作业前点检</a:t>
            </a: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，维修故障部位。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驾驶者必须充分确认行驶方向的安全。</a:t>
            </a:r>
            <a:endParaRPr lang="ja-JP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en-US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步行者应快速避让</a:t>
            </a:r>
            <a:r>
              <a:rPr lang="ja-JP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ja-JP" altLang="zh-CN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  <a:buChar char="J"/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倒车时，鸣笛警示。</a:t>
            </a:r>
          </a:p>
        </p:txBody>
      </p:sp>
      <p:pic>
        <p:nvPicPr>
          <p:cNvPr id="4096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5648325" y="4470400"/>
            <a:ext cx="457200" cy="93186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0968" name="Picture 11" descr="1"/>
          <p:cNvPicPr/>
          <p:nvPr/>
        </p:nvPicPr>
        <p:blipFill>
          <a:blip r:embed="rId5"/>
          <a:stretch>
            <a:fillRect/>
          </a:stretch>
        </p:blipFill>
        <p:spPr>
          <a:xfrm>
            <a:off x="404812" y="1979612"/>
            <a:ext cx="1655762" cy="5048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0969" name="Picture 12" descr="2"/>
          <p:cNvPicPr/>
          <p:nvPr/>
        </p:nvPicPr>
        <p:blipFill>
          <a:blip r:embed="rId6"/>
          <a:stretch>
            <a:fillRect/>
          </a:stretch>
        </p:blipFill>
        <p:spPr>
          <a:xfrm>
            <a:off x="539750" y="4411662"/>
            <a:ext cx="1809750" cy="466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0970" name="Rectangle 10"/>
          <p:cNvSpPr/>
          <p:nvPr/>
        </p:nvSpPr>
        <p:spPr>
          <a:xfrm>
            <a:off x="314325" y="890588"/>
            <a:ext cx="2741613" cy="368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典型叉车事故及原因分析</a:t>
            </a:r>
          </a:p>
        </p:txBody>
      </p:sp>
      <p:sp>
        <p:nvSpPr>
          <p:cNvPr id="40971" name="Rectangle 12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40972" name="Straight Connector 13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:p15="http://schemas.microsoft.com/office/powerpoint/2012/main"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childTnLst>
                                    <p:set>
                                      <p:cBhvr additive="base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/>
          <p:nvPr/>
        </p:nvSpPr>
        <p:spPr>
          <a:xfrm>
            <a:off x="476250" y="827088"/>
            <a:ext cx="5832475" cy="396875"/>
          </a:xfrm>
          <a:prstGeom prst="rect">
            <a:avLst/>
          </a:prstGeom>
          <a:solidFill>
            <a:schemeClr val="accent1"/>
          </a:solidFill>
          <a:ln>
            <a:noFill/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设备服务申请表填写要求</a:t>
            </a:r>
          </a:p>
        </p:txBody>
      </p:sp>
      <p:pic>
        <p:nvPicPr>
          <p:cNvPr id="5123" name="Picture 7"/>
          <p:cNvPicPr>
            <a:picLocks noGrp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42912" y="1547812"/>
            <a:ext cx="6172200" cy="4103688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24" name="Slide Number Placeholder 6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78C0F861-3DB3-4432-BAC6-EA3E40E1CE3E}" type="slidenum">
              <a:rPr lang="en-US" altLang="zh-CN" sz="1400" b="0">
                <a:solidFill>
                  <a:schemeClr val="tx1"/>
                </a:solidFill>
              </a:rPr>
              <a:t>4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pic>
        <p:nvPicPr>
          <p:cNvPr id="5125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765175" y="5867400"/>
            <a:ext cx="5676900" cy="23050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6" name="Rectangle 6"/>
          <p:cNvSpPr/>
          <p:nvPr/>
        </p:nvSpPr>
        <p:spPr>
          <a:xfrm>
            <a:off x="2403475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5127" name="Straight Connector 7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>
          <a:xfrm>
            <a:off x="342900" y="871538"/>
            <a:ext cx="6172200" cy="7477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结 语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4294967295"/>
          </p:nvPr>
        </p:nvSpPr>
        <p:spPr>
          <a:xfrm>
            <a:off x="342900" y="2638425"/>
            <a:ext cx="6172200" cy="250983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>
              <a:buFont typeface="Wingdings" pitchFamily="2" charset="2"/>
              <a:buChar char="l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感谢您一直阅读到最后。</a:t>
            </a:r>
          </a:p>
          <a:p>
            <a:pPr lvl="0" eaLnBrk="1" hangingPunct="1">
              <a:buFont typeface="Wingdings" pitchFamily="2" charset="2"/>
              <a:buChar char="l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意外原因会造成事故，想必您对此已经有了充分认识吧？而且，了解叉车“常识”对预防事故是非常重要的。</a:t>
            </a:r>
          </a:p>
          <a:p>
            <a:pPr lvl="0" eaLnBrk="1" hangingPunct="1">
              <a:buFont typeface="Wingdings" pitchFamily="2" charset="2"/>
              <a:buChar char="l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今后也请牢记“安全第一”，为创造良好的工作环境而努力。</a:t>
            </a:r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5FB3D41-E8E9-43FD-8491-3298F4825F7A}" type="slidenum">
              <a:rPr lang="en-US" altLang="zh-CN" sz="1400" b="0">
                <a:solidFill>
                  <a:schemeClr val="tx1"/>
                </a:solidFill>
              </a:rPr>
              <a:t>40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41989" name="Rectangle 4"/>
          <p:cNvSpPr/>
          <p:nvPr/>
        </p:nvSpPr>
        <p:spPr>
          <a:xfrm>
            <a:off x="333375" y="4787900"/>
            <a:ext cx="6337300" cy="2308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工作过程中驾驶员必须遵守所有的相关规定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zh-CN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必须把安全规则牢记在心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安全规则必须时刻遵守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没有任何借口违反安全规则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遵守安全规则可以保护您的健康和安全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不要做您认为不安全的事情！</a:t>
            </a:r>
          </a:p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安全要靠大家来创造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!</a:t>
            </a:r>
          </a:p>
        </p:txBody>
      </p:sp>
      <p:pic>
        <p:nvPicPr>
          <p:cNvPr id="41990" name="Picture 5" descr="store3"/>
          <p:cNvPicPr/>
          <p:nvPr/>
        </p:nvPicPr>
        <p:blipFill>
          <a:blip r:embed="rId3"/>
          <a:stretch>
            <a:fillRect/>
          </a:stretch>
        </p:blipFill>
        <p:spPr>
          <a:xfrm>
            <a:off x="4292600" y="890588"/>
            <a:ext cx="2232025" cy="1736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991" name="Rectangle 8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41992" name="Straight Connector 9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内容占位符 2"/>
          <p:cNvSpPr>
            <a:spLocks noGrp="1" noChangeArrowheads="1"/>
          </p:cNvSpPr>
          <p:nvPr>
            <p:ph idx="1"/>
          </p:nvPr>
        </p:nvSpPr>
        <p:spPr>
          <a:xfrm>
            <a:off x="151210" y="2081212"/>
            <a:ext cx="6706790" cy="5062538"/>
          </a:xfrm>
        </p:spPr>
        <p:txBody>
          <a:bodyPr/>
          <a:lstStyle/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每一次的加油，每一次的努力都是为了下一次更好的自己。</a:t>
            </a:r>
            <a:fld id="{8783E792-0C77-4310-9007-49D6FCB0D4D9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F97726ED-815B-4236-8CB6-8497C7A9D243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A022396E-918D-44E2-BD4D-CB285046C814}" type="datetime2">
              <a:rPr lang="en-US" altLang="zh-CN" sz="100" dirty="0">
                <a:solidFill>
                  <a:schemeClr val="bg1"/>
                </a:solidFill>
              </a:rPr>
              <a:t>Wednesday, December 9,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天生我材必有用，千金散尽还复来。</a:t>
            </a:r>
            <a:fld id="{DAE7C1FF-57B2-4790-9979-1624DB556760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4028AC10-AB97-4525-BD43-0E684F3B5B43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7EE3E8DE-3727-40E3-8B7D-5A69FA8DB81B}" type="datetime10">
              <a:rPr lang="zh-CN" altLang="en-US" sz="100" dirty="0">
                <a:solidFill>
                  <a:schemeClr val="bg1"/>
                </a:solidFill>
              </a:rPr>
              <a:t>15:49</a:t>
            </a:fld>
            <a:fld id="{1E6AE1D7-96BA-430D-A91D-24D6736265D4}" type="datetime9">
              <a:rPr lang="en-US" altLang="zh-CN" sz="100" dirty="0">
                <a:solidFill>
                  <a:schemeClr val="bg1"/>
                </a:solidFill>
              </a:rPr>
              <a:t>12/9/2020 3:49:39 PM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安全象只弓，不拉它就松，要想保安全，常把弓弦绷。</a:t>
            </a:r>
            <a:fld id="{6CABE510-DE35-407E-AA94-CF8487A8CA32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BD21B04E-5391-46DB-B8EA-3D9DF396C3E2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7E3F4801-DD09-4E88-97D1-2FD627EBE772}" type="datetime10">
              <a:rPr lang="zh-CN" altLang="en-US" sz="100" dirty="0">
                <a:solidFill>
                  <a:schemeClr val="bg1"/>
                </a:solidFill>
              </a:rPr>
              <a:t>15:49</a:t>
            </a:fld>
            <a:fld id="{381CE61A-FF82-4130-B67A-F488ED1A94C0}" type="datetime7">
              <a:rPr lang="en-US" altLang="zh-CN" sz="100" dirty="0">
                <a:solidFill>
                  <a:schemeClr val="bg1"/>
                </a:solidFill>
              </a:rPr>
              <a:t>Dec-20</a:t>
            </a:fld>
            <a:fld id="{1449FCD2-B8ED-4531-8211-4D229480A47C}" type="datetime5">
              <a:rPr lang="en-US" altLang="zh-CN" sz="100" dirty="0">
                <a:solidFill>
                  <a:schemeClr val="bg1"/>
                </a:solidFill>
              </a:rPr>
              <a:t>9-Dec-20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得道多助失道寡助，掌控人心方位上。</a:t>
            </a:r>
            <a:fld id="{81E8EEC4-D863-41E7-A5AB-09C4A216DF21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5E4242E9-3149-42D8-AFB7-43DC1EEDE84A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93807F73-7F97-4316-A065-E2E26890F28D}" type="datetime10">
              <a:rPr lang="zh-CN" altLang="en-US" sz="100" dirty="0">
                <a:solidFill>
                  <a:schemeClr val="bg1"/>
                </a:solidFill>
              </a:rPr>
              <a:t>15:49</a:t>
            </a:fld>
            <a:fld id="{5A5E4BB7-A289-4AD7-830A-419AA2AEA00F}" type="datetime2">
              <a:rPr lang="en-US" altLang="zh-CN" sz="100" dirty="0">
                <a:solidFill>
                  <a:schemeClr val="bg1"/>
                </a:solidFill>
              </a:rPr>
              <a:t>Wednesday, December 9,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安全在于心细，事故出在麻痹。</a:t>
            </a:r>
            <a:fld id="{BF006893-7DB9-4B57-A14A-9597BD1BD07B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073A99F5-F8DC-4095-AE72-6440D81639D7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06E23E54-605E-475F-B996-AF7777FEE4B5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ADF0B8C2-491F-4F93-81F3-BCBF04129E25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9E35AE90-DEC3-402E-82E6-D6BD8E82662A}" type="datetime4">
              <a:rPr lang="en-US" altLang="zh-CN" sz="100" dirty="0">
                <a:solidFill>
                  <a:schemeClr val="bg1"/>
                </a:solidFill>
              </a:rPr>
              <a:t>December 9,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加强自身建设，增强个人的休养。</a:t>
            </a:r>
            <a:fld id="{522E82EE-D3EC-4099-B468-2D0E86485FB4}" type="datetime2">
              <a:rPr lang="zh-CN" altLang="en-US" sz="100" dirty="0">
                <a:solidFill>
                  <a:schemeClr val="bg1"/>
                </a:solidFill>
              </a:rPr>
              <a:t>2020年12月9日</a:t>
            </a:fld>
            <a:fld id="{69934BD8-A752-4594-ACF7-B4CD42211620}" type="datetime12">
              <a:rPr lang="zh-CN" altLang="en-US" sz="100" dirty="0">
                <a:solidFill>
                  <a:schemeClr val="bg1"/>
                </a:solidFill>
              </a:rPr>
              <a:t>下午3时49分</a:t>
            </a:fld>
            <a:fld id="{0492ECB3-2641-4B76-89BB-EE9401330777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17226069-FE14-4ABE-9D1B-17BDDC422CDA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扩展市场，开发未来，实现现在。</a:t>
            </a:r>
            <a:fld id="{0A66B4C9-57E6-4848-936A-27FD23F090BF}" type="datetime3">
              <a:rPr lang="zh-CN" altLang="en-US" sz="100" dirty="0">
                <a:solidFill>
                  <a:schemeClr val="bg1"/>
                </a:solidFill>
              </a:rPr>
              <a:t>2020年12月9日星期三</a:t>
            </a:fld>
            <a:fld id="{F1E6F275-7BD9-4C67-B81D-FDF04B16E3B4}" type="datetime13">
              <a:rPr lang="zh-CN" altLang="en-US" sz="100" dirty="0">
                <a:solidFill>
                  <a:schemeClr val="bg1"/>
                </a:solidFill>
              </a:rPr>
              <a:t>下午3时49分39秒</a:t>
            </a:fld>
            <a:fld id="{865BFE84-E175-4A1E-83C0-D4CB13D35A87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A5FBB983-CD7F-441C-A31E-8F669A736A76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做专业的企业，做专业的事情，让自己专业起来。</a:t>
            </a:r>
            <a:fld id="{8CD65244-57DD-468A-BE1E-196354E44620}" type="datetime6">
              <a:rPr lang="zh-CN" altLang="en-US" sz="100" dirty="0">
                <a:solidFill>
                  <a:schemeClr val="bg1"/>
                </a:solidFill>
              </a:rPr>
              <a:t>2020年12月</a:t>
            </a:fld>
            <a:fld id="{26A4ED43-7C4E-4CD8-A3CC-DCA1650ADE7A}" type="datetime12">
              <a:rPr lang="zh-CN" altLang="en-US" sz="100" dirty="0">
                <a:solidFill>
                  <a:schemeClr val="bg1"/>
                </a:solidFill>
              </a:rPr>
              <a:t>下午3时49分</a:t>
            </a:fld>
            <a:fld id="{4CB1A7BA-407A-4BC5-8051-C08A9ACF644D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C1AC45A8-EA2A-449F-AE4F-34AE609809AB}" type="datetime10">
              <a:rPr lang="zh-CN" altLang="en-US" sz="100" dirty="0">
                <a:solidFill>
                  <a:schemeClr val="bg1"/>
                </a:solidFill>
              </a:rPr>
              <a:t>15:49</a:t>
            </a:fld>
            <a:fld id="{90AFA90B-9A13-4644-8514-CEDA3B6769FB}" type="datetime4">
              <a:rPr lang="en-US" altLang="zh-CN" sz="100" dirty="0">
                <a:solidFill>
                  <a:schemeClr val="bg1"/>
                </a:solidFill>
              </a:rPr>
              <a:t>December 9,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时间是人类发展的空间。</a:t>
            </a:r>
            <a:fld id="{A1395B89-BEF7-4CB6-8F32-854B38DCAFCD}" type="datetime9">
              <a:rPr lang="zh-CN" altLang="en-US" sz="100" dirty="0">
                <a:solidFill>
                  <a:schemeClr val="bg1"/>
                </a:solidFill>
              </a:rPr>
              <a:t>2020年12月9日星期三3时49分39秒</a:t>
            </a:fld>
            <a:fld id="{58CDEB3A-0114-4209-A03C-F79DABEA338F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8C49CA69-CFEB-4A56-AB30-E0B0F2ED4E30}" type="datetime3">
              <a:rPr lang="en-US" altLang="zh-CN" sz="100" dirty="0">
                <a:solidFill>
                  <a:schemeClr val="bg1"/>
                </a:solidFill>
              </a:rPr>
              <a:t>9 December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科学，你是国力的灵魂；同时又是社会发展的标志。</a:t>
            </a:r>
            <a:fld id="{4548B6E4-2597-4D3E-9636-8D63AE805C4E}" type="datetime13">
              <a:rPr lang="zh-CN" altLang="en-US" sz="100" dirty="0">
                <a:solidFill>
                  <a:schemeClr val="bg1"/>
                </a:solidFill>
              </a:rPr>
              <a:t>下午3时49分39秒</a:t>
            </a:fld>
            <a:fld id="{199A905F-044E-4D5F-9444-1C689DBC430C}" type="datetime12">
              <a:rPr lang="zh-CN" altLang="en-US" sz="100" dirty="0">
                <a:solidFill>
                  <a:schemeClr val="bg1"/>
                </a:solidFill>
              </a:rPr>
              <a:t>下午3时49分</a:t>
            </a:fld>
            <a:fld id="{BABF6B5C-B126-469E-9DBC-B769A41B1CF9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5889BAA7-AEBE-46C0-BA02-41998D26D96A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每天都是美好的一天，新的一天开启。</a:t>
            </a:r>
            <a:fld id="{957B8E0D-283D-4119-A7DD-ABA56213ED69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9424167B-6954-4EC9-AD9E-8D32C98244D2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40E4610B-F560-4165-81CB-0588341A0AA7}" type="datetime10">
              <a:rPr lang="zh-CN" altLang="en-US" sz="100" dirty="0">
                <a:solidFill>
                  <a:schemeClr val="bg1"/>
                </a:solidFill>
              </a:rPr>
              <a:t>15:49</a:t>
            </a:fld>
            <a:fld id="{FE5AC9F5-BAE2-47B7-81A1-41C84B344BE2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B51B0AB0-4411-4652-B722-A2AC4C75074F}" type="datetime11">
              <a:rPr lang="zh-CN" altLang="en-US" sz="100" dirty="0">
                <a:solidFill>
                  <a:schemeClr val="bg1"/>
                </a:solidFill>
              </a:rPr>
              <a:t>15:49:39</a:t>
            </a:fld>
            <a:fld id="{0FC202E2-43CC-4916-A17D-DC7C1CA1CBD5}" type="datetime7">
              <a:rPr lang="en-US" altLang="zh-CN" sz="100" dirty="0">
                <a:solidFill>
                  <a:schemeClr val="bg1"/>
                </a:solidFill>
              </a:rPr>
              <a:t>Dec-20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人生不是自发的自我发展，而是一长串机缘。事件和决定，这些机缘、事件和决定在它们实现的当时是取决于我们的意志的。</a:t>
            </a:r>
            <a:fld id="{A54E3AFA-FE79-44B3-9B05-195DFA24FB74}" type="datetime9">
              <a:rPr lang="zh-CN" altLang="en-US" sz="100" dirty="0">
                <a:solidFill>
                  <a:schemeClr val="bg1"/>
                </a:solidFill>
              </a:rPr>
              <a:t>2020年12月9日星期三3时49分39秒</a:t>
            </a:fld>
            <a:fld id="{FB945EFA-336E-4C02-A44D-8D73F8EE1900}" type="datetime2">
              <a:rPr lang="en-US" altLang="zh-CN" sz="100" dirty="0">
                <a:solidFill>
                  <a:schemeClr val="bg1"/>
                </a:solidFill>
              </a:rPr>
              <a:t>Wednesday, December 9, 2020</a:t>
            </a:fld>
            <a:endParaRPr lang="zh-CN" altLang="en-US" sz="100" dirty="0">
              <a:solidFill>
                <a:schemeClr val="bg1"/>
              </a:solidFill>
            </a:endParaRPr>
          </a:p>
          <a:p>
            <a:pPr eaLnBrk="1" latinLnBrk="1" hangingPunct="1"/>
            <a:r>
              <a:rPr lang="zh-CN" altLang="en-US" sz="100" dirty="0">
                <a:solidFill>
                  <a:schemeClr val="bg1"/>
                </a:solidFill>
              </a:rPr>
              <a:t>感情上的亲密，发展友谊；钱财上的亲密，破坏友谊。</a:t>
            </a:r>
            <a:fld id="{D59FAE8B-3866-4807-84D0-5670154E7162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fld id="{3E28139B-6B0D-44ED-AFA5-E19EEA6ECF26}" type="datetime9">
              <a:rPr lang="zh-CN" altLang="en-US" sz="100" dirty="0">
                <a:solidFill>
                  <a:schemeClr val="bg1"/>
                </a:solidFill>
              </a:rPr>
              <a:t>2020年12月9日星期三3时49分39秒</a:t>
            </a:fld>
            <a:fld id="{65BE3235-B3F2-4327-BAB6-D6CC6B49F251}" type="datetime7">
              <a:rPr lang="zh-CN" altLang="en-US" sz="100" dirty="0">
                <a:solidFill>
                  <a:schemeClr val="bg1"/>
                </a:solidFill>
              </a:rPr>
              <a:t>20.12.9</a:t>
            </a:fld>
            <a:endParaRPr lang="zh-CN" altLang="en-US" sz="100" dirty="0">
              <a:solidFill>
                <a:schemeClr val="bg1"/>
              </a:solidFill>
            </a:endParaRPr>
          </a:p>
        </p:txBody>
      </p:sp>
      <p:pic>
        <p:nvPicPr>
          <p:cNvPr id="2051" name="图片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0" y="2012157"/>
            <a:ext cx="6555581" cy="5050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1796006" y="3903541"/>
            <a:ext cx="3896916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spc="338" dirty="0">
                <a:solidFill>
                  <a:srgbClr val="B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175058539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/>
          </p:cNvSpPr>
          <p:nvPr>
            <p:ph type="title" idx="4294967295"/>
          </p:nvPr>
        </p:nvSpPr>
        <p:spPr>
          <a:xfrm>
            <a:off x="260350" y="684212"/>
            <a:ext cx="61722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员工操作准则</a:t>
            </a:r>
          </a:p>
        </p:txBody>
      </p:sp>
      <p:sp>
        <p:nvSpPr>
          <p:cNvPr id="6147" name="Rectangle 5"/>
          <p:cNvSpPr>
            <a:spLocks noGrp="1"/>
          </p:cNvSpPr>
          <p:nvPr>
            <p:ph idx="4294967295"/>
          </p:nvPr>
        </p:nvSpPr>
        <p:spPr>
          <a:xfrm>
            <a:off x="409575" y="1382712"/>
            <a:ext cx="2982912" cy="6034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0" eaLnBrk="1" hangingPunct="1">
              <a:lnSpc>
                <a:spcPct val="90000"/>
              </a:lnSpc>
              <a:buNone/>
            </a:pPr>
            <a:r>
              <a:rPr lang="en-US" altLang="zh-CN" sz="1800" b="1">
                <a:latin typeface="楷体" pitchFamily="49" charset="-122"/>
                <a:ea typeface="楷体" pitchFamily="49" charset="-122"/>
              </a:rPr>
              <a:t>     </a:t>
            </a:r>
            <a:r>
              <a:rPr lang="en-US" altLang="en-US" sz="1800" b="1">
                <a:latin typeface="楷体" pitchFamily="49" charset="-122"/>
                <a:ea typeface="楷体" pitchFamily="49" charset="-122"/>
              </a:rPr>
              <a:t>要做的</a:t>
            </a:r>
            <a:endParaRPr lang="en-AU" altLang="en-US" sz="1800" b="1">
              <a:latin typeface="楷体" pitchFamily="49" charset="-122"/>
              <a:ea typeface="楷体" pitchFamily="49" charset="-122"/>
            </a:endParaRP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操作前要检查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行驶时要一直靠右行驶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盲点</a:t>
            </a:r>
            <a:r>
              <a:rPr lang="en-US" altLang="zh-CN" sz="180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1800">
                <a:latin typeface="楷体" pitchFamily="49" charset="-122"/>
                <a:ea typeface="楷体" pitchFamily="49" charset="-122"/>
              </a:rPr>
              <a:t>交叉点要鸣笛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当有人行走时要格外小心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要能娴熟的操作自己的叉车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正确的停靠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要缓慢上坡</a:t>
            </a:r>
            <a:r>
              <a:rPr lang="en-US" altLang="zh-CN" sz="180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1800">
                <a:latin typeface="楷体" pitchFamily="49" charset="-122"/>
                <a:ea typeface="楷体" pitchFamily="49" charset="-122"/>
              </a:rPr>
              <a:t>下坡</a:t>
            </a:r>
          </a:p>
          <a:p>
            <a:pPr lvl="0" eaLnBrk="1" hangingPunct="1">
              <a:lnSpc>
                <a:spcPct val="90000"/>
              </a:lnSpc>
              <a:buFont typeface="Wingdings" pitchFamily="2" charset="2"/>
            </a:pPr>
            <a:r>
              <a:rPr lang="zh-CN" altLang="en-US" sz="1800">
                <a:latin typeface="楷体" pitchFamily="49" charset="-122"/>
                <a:ea typeface="楷体" pitchFamily="49" charset="-122"/>
              </a:rPr>
              <a:t>要保持高可见度</a:t>
            </a:r>
            <a:endParaRPr lang="en-US" altLang="en-US" sz="1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148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6D96E681-A32B-4122-9D30-63A5CD1A13C6}" type="slidenum">
              <a:rPr lang="en-US" altLang="zh-CN" sz="1400" b="0">
                <a:solidFill>
                  <a:schemeClr val="tx1"/>
                </a:solidFill>
              </a:rPr>
              <a:t>5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6149" name="Rectangle 6"/>
          <p:cNvSpPr/>
          <p:nvPr/>
        </p:nvSpPr>
        <p:spPr>
          <a:xfrm>
            <a:off x="3403600" y="1476375"/>
            <a:ext cx="3124200" cy="53990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/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不要做的</a:t>
            </a:r>
            <a:endParaRPr lang="en-AU" altLang="en-US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突然刹车</a:t>
            </a:r>
            <a:endParaRPr lang="en-AU" altLang="en-US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急转弯</a:t>
            </a:r>
            <a:endParaRPr lang="en-AU" altLang="en-US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超载</a:t>
            </a:r>
            <a:endParaRPr lang="en-US" altLang="en-AU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单</a:t>
            </a:r>
            <a:r>
              <a:rPr lang="en-US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叉提升重物</a:t>
            </a:r>
            <a:endParaRPr lang="zh-CN" altLang="en-AU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载</a:t>
            </a:r>
            <a:r>
              <a:rPr lang="en-US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人</a:t>
            </a:r>
            <a:endParaRPr lang="en-US" altLang="en-AU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从电缆/管子上驶过</a:t>
            </a:r>
            <a:endParaRPr lang="en-AU" altLang="en-US" b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342900" lvl="0" indent="-342900" eaLnBrk="1" hangingPunct="1">
              <a:buFont typeface="Wingdings" pitchFamily="2" charset="2"/>
            </a:pPr>
            <a:r>
              <a:rPr lang="en-US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×</a:t>
            </a:r>
            <a:r>
              <a:rPr lang="en-US" altLang="zh-CN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b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负重上升过程中行驶</a:t>
            </a:r>
          </a:p>
        </p:txBody>
      </p:sp>
      <p:sp>
        <p:nvSpPr>
          <p:cNvPr id="6150" name="Rectangle 8"/>
          <p:cNvSpPr/>
          <p:nvPr/>
        </p:nvSpPr>
        <p:spPr>
          <a:xfrm>
            <a:off x="773112" y="5154612"/>
            <a:ext cx="1943100" cy="431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鸣笛须知</a:t>
            </a:r>
          </a:p>
        </p:txBody>
      </p:sp>
      <p:sp>
        <p:nvSpPr>
          <p:cNvPr id="6151" name="Rectangle 9"/>
          <p:cNvSpPr/>
          <p:nvPr/>
        </p:nvSpPr>
        <p:spPr>
          <a:xfrm>
            <a:off x="476250" y="5795962"/>
            <a:ext cx="3744912" cy="23034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转弯时，须鸣笛警示；</a:t>
            </a:r>
          </a:p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过路口时，须鸣笛警示；</a:t>
            </a:r>
          </a:p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进出厂房时，须鸣笛警示；</a:t>
            </a:r>
          </a:p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道路中有行人时，须鸣笛警示；</a:t>
            </a:r>
          </a:p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过人行道时，须鸣笛警示；</a:t>
            </a:r>
          </a:p>
          <a:p>
            <a:pPr marL="342900" lvl="0" indent="-342900" eaLnBrk="1" hangingPunct="1">
              <a:buFont typeface="Wingdings" pitchFamily="2" charset="2"/>
              <a:buChar char="ü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叉车启动后，须鸣笛警示；</a:t>
            </a:r>
            <a:endParaRPr lang="zh-CN" altLang="en-US" sz="28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152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4221162" y="5795962"/>
            <a:ext cx="2376488" cy="18938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53" name="Rectangle 9"/>
          <p:cNvSpPr/>
          <p:nvPr/>
        </p:nvSpPr>
        <p:spPr>
          <a:xfrm>
            <a:off x="2403475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6154" name="Straight Connector 10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/>
          </p:nvPr>
        </p:nvSpPr>
        <p:spPr>
          <a:xfrm>
            <a:off x="4914900" y="8401050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1D8E30AE-3949-46EA-8A4D-71DBF736603C}" type="slidenum">
              <a:rPr lang="en-US" altLang="zh-CN" sz="14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6</a:t>
            </a:fld>
            <a:endParaRPr lang="en-US" altLang="zh-CN" sz="1400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171" name="Text Box 4"/>
          <p:cNvSpPr/>
          <p:nvPr/>
        </p:nvSpPr>
        <p:spPr>
          <a:xfrm>
            <a:off x="404812" y="817562"/>
            <a:ext cx="5387975" cy="3698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对于每一个叉车操作者要务必做到</a:t>
            </a:r>
            <a:r>
              <a:rPr lang="zh-CN" altLang="en-US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三个了解</a:t>
            </a: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7174" name="矩形 17"/>
          <p:cNvGrpSpPr/>
          <p:nvPr/>
        </p:nvGrpSpPr>
        <p:grpSpPr>
          <a:xfrm>
            <a:off x="2487612" y="2487612"/>
            <a:ext cx="1554162" cy="1498600"/>
            <a:chOff x="1567" y="1567"/>
            <a:chExt cx="979" cy="944"/>
          </a:xfrm>
        </p:grpSpPr>
        <p:pic>
          <p:nvPicPr>
            <p:cNvPr id="7172" name="矩形 1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567" y="1567"/>
              <a:ext cx="979" cy="944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7173" name="矩形 7172"/>
            <p:cNvSpPr/>
            <p:nvPr/>
          </p:nvSpPr>
          <p:spPr>
            <a:xfrm>
              <a:off x="1627" y="1668"/>
              <a:ext cx="883" cy="61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0" tIns="0" rIns="0" bIns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en-US" altLang="zh-CN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</a:t>
              </a: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了解</a:t>
              </a:r>
            </a:p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货物</a:t>
              </a:r>
            </a:p>
          </p:txBody>
        </p:sp>
      </p:grpSp>
      <p:pic>
        <p:nvPicPr>
          <p:cNvPr id="7175" name="椭圆 18"/>
          <p:cNvPicPr/>
          <p:nvPr/>
        </p:nvPicPr>
        <p:blipFill>
          <a:blip r:embed="rId4"/>
          <a:stretch>
            <a:fillRect/>
          </a:stretch>
        </p:blipFill>
        <p:spPr>
          <a:xfrm>
            <a:off x="809625" y="3867150"/>
            <a:ext cx="1216025" cy="12842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6" name="Text Box 9"/>
          <p:cNvSpPr/>
          <p:nvPr/>
        </p:nvSpPr>
        <p:spPr>
          <a:xfrm>
            <a:off x="1022350" y="4198938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基本</a:t>
            </a:r>
          </a:p>
          <a:p>
            <a:pPr marL="0" lvl="0" indent="0" algn="ctr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构成</a:t>
            </a:r>
          </a:p>
        </p:txBody>
      </p:sp>
      <p:pic>
        <p:nvPicPr>
          <p:cNvPr id="7177" name="椭圆 19"/>
          <p:cNvPicPr/>
          <p:nvPr/>
        </p:nvPicPr>
        <p:blipFill>
          <a:blip r:embed="rId5"/>
          <a:stretch>
            <a:fillRect/>
          </a:stretch>
        </p:blipFill>
        <p:spPr>
          <a:xfrm>
            <a:off x="765175" y="5151438"/>
            <a:ext cx="1216025" cy="12827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8" name="Text Box 12"/>
          <p:cNvSpPr/>
          <p:nvPr/>
        </p:nvSpPr>
        <p:spPr>
          <a:xfrm>
            <a:off x="1125538" y="5494338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基本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参数</a:t>
            </a:r>
          </a:p>
        </p:txBody>
      </p:sp>
      <p:pic>
        <p:nvPicPr>
          <p:cNvPr id="7179" name="椭圆 20"/>
          <p:cNvPicPr/>
          <p:nvPr/>
        </p:nvPicPr>
        <p:blipFill>
          <a:blip r:embed="rId6"/>
          <a:stretch>
            <a:fillRect/>
          </a:stretch>
        </p:blipFill>
        <p:spPr>
          <a:xfrm>
            <a:off x="2708275" y="3854450"/>
            <a:ext cx="1216025" cy="12842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80" name="Text Box 15"/>
          <p:cNvSpPr/>
          <p:nvPr/>
        </p:nvSpPr>
        <p:spPr>
          <a:xfrm>
            <a:off x="3068638" y="4198938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货物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重量</a:t>
            </a:r>
          </a:p>
        </p:txBody>
      </p:sp>
      <p:pic>
        <p:nvPicPr>
          <p:cNvPr id="7181" name="椭圆 21"/>
          <p:cNvPicPr/>
          <p:nvPr/>
        </p:nvPicPr>
        <p:blipFill>
          <a:blip r:embed="rId7"/>
          <a:stretch>
            <a:fillRect/>
          </a:stretch>
        </p:blipFill>
        <p:spPr>
          <a:xfrm>
            <a:off x="2708275" y="5222875"/>
            <a:ext cx="1209675" cy="12827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82" name="Text Box 18"/>
          <p:cNvSpPr/>
          <p:nvPr/>
        </p:nvSpPr>
        <p:spPr>
          <a:xfrm>
            <a:off x="3068638" y="5567362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货物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重心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endParaRPr lang="zh-CN" altLang="en-US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183" name="椭圆 22"/>
          <p:cNvPicPr/>
          <p:nvPr/>
        </p:nvPicPr>
        <p:blipFill>
          <a:blip r:embed="rId8"/>
          <a:stretch>
            <a:fillRect/>
          </a:stretch>
        </p:blipFill>
        <p:spPr>
          <a:xfrm>
            <a:off x="2781300" y="6735762"/>
            <a:ext cx="1209675" cy="12938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84" name="Text Box 21"/>
          <p:cNvSpPr/>
          <p:nvPr/>
        </p:nvSpPr>
        <p:spPr>
          <a:xfrm>
            <a:off x="3138488" y="7077075"/>
            <a:ext cx="795338" cy="809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货物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包装</a:t>
            </a:r>
          </a:p>
        </p:txBody>
      </p:sp>
      <p:grpSp>
        <p:nvGrpSpPr>
          <p:cNvPr id="7187" name="矩形 24"/>
          <p:cNvGrpSpPr/>
          <p:nvPr/>
        </p:nvGrpSpPr>
        <p:grpSpPr>
          <a:xfrm>
            <a:off x="4310062" y="2498725"/>
            <a:ext cx="1493838" cy="1500188"/>
            <a:chOff x="2715" y="1574"/>
            <a:chExt cx="941" cy="945"/>
          </a:xfrm>
        </p:grpSpPr>
        <p:pic>
          <p:nvPicPr>
            <p:cNvPr id="7185" name="矩形 24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2715" y="1574"/>
              <a:ext cx="941" cy="945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7186" name="矩形 7185"/>
            <p:cNvSpPr/>
            <p:nvPr/>
          </p:nvSpPr>
          <p:spPr>
            <a:xfrm>
              <a:off x="2777" y="1675"/>
              <a:ext cx="844" cy="61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0" tIns="0" rIns="0" bIns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en-US" altLang="zh-CN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</a:t>
              </a: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了解</a:t>
              </a:r>
            </a:p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场地</a:t>
              </a:r>
            </a:p>
          </p:txBody>
        </p:sp>
      </p:grpSp>
      <p:pic>
        <p:nvPicPr>
          <p:cNvPr id="7188" name="椭圆 25"/>
          <p:cNvPicPr/>
          <p:nvPr/>
        </p:nvPicPr>
        <p:blipFill>
          <a:blip r:embed="rId10"/>
          <a:stretch>
            <a:fillRect/>
          </a:stretch>
        </p:blipFill>
        <p:spPr>
          <a:xfrm>
            <a:off x="836612" y="6735762"/>
            <a:ext cx="1209675" cy="12938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89" name="Text Box 28"/>
          <p:cNvSpPr/>
          <p:nvPr/>
        </p:nvSpPr>
        <p:spPr>
          <a:xfrm>
            <a:off x="1193800" y="7077075"/>
            <a:ext cx="795338" cy="809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工作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特性</a:t>
            </a:r>
          </a:p>
        </p:txBody>
      </p:sp>
      <p:pic>
        <p:nvPicPr>
          <p:cNvPr id="7190" name="椭圆 26"/>
          <p:cNvPicPr/>
          <p:nvPr/>
        </p:nvPicPr>
        <p:blipFill>
          <a:blip r:embed="rId11"/>
          <a:stretch>
            <a:fillRect/>
          </a:stretch>
        </p:blipFill>
        <p:spPr>
          <a:xfrm>
            <a:off x="4581525" y="3854450"/>
            <a:ext cx="1211262" cy="12906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91" name="Text Box 31"/>
          <p:cNvSpPr/>
          <p:nvPr/>
        </p:nvSpPr>
        <p:spPr>
          <a:xfrm>
            <a:off x="4938712" y="4198938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货物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位置</a:t>
            </a:r>
          </a:p>
        </p:txBody>
      </p:sp>
      <p:pic>
        <p:nvPicPr>
          <p:cNvPr id="7192" name="椭圆 27"/>
          <p:cNvPicPr/>
          <p:nvPr/>
        </p:nvPicPr>
        <p:blipFill>
          <a:blip r:embed="rId12"/>
          <a:stretch>
            <a:fillRect/>
          </a:stretch>
        </p:blipFill>
        <p:spPr>
          <a:xfrm>
            <a:off x="4581525" y="5227638"/>
            <a:ext cx="1211262" cy="129063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93" name="Text Box 34"/>
          <p:cNvSpPr/>
          <p:nvPr/>
        </p:nvSpPr>
        <p:spPr>
          <a:xfrm>
            <a:off x="4938712" y="5567362"/>
            <a:ext cx="795338" cy="808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路面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状况</a:t>
            </a:r>
          </a:p>
        </p:txBody>
      </p:sp>
      <p:pic>
        <p:nvPicPr>
          <p:cNvPr id="7194" name="椭圆 28"/>
          <p:cNvPicPr/>
          <p:nvPr/>
        </p:nvPicPr>
        <p:blipFill>
          <a:blip r:embed="rId13"/>
          <a:stretch>
            <a:fillRect/>
          </a:stretch>
        </p:blipFill>
        <p:spPr>
          <a:xfrm>
            <a:off x="4581525" y="6735762"/>
            <a:ext cx="1211262" cy="12922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95" name="Text Box 38"/>
          <p:cNvSpPr/>
          <p:nvPr/>
        </p:nvSpPr>
        <p:spPr>
          <a:xfrm>
            <a:off x="4724400" y="7094538"/>
            <a:ext cx="795338" cy="806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en-US" altLang="zh-CN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通道</a:t>
            </a:r>
          </a:p>
          <a:p>
            <a:pPr marL="0" lvl="0" indent="0" eaLnBrk="1" hangingPunct="1">
              <a:spcBef>
                <a:spcPct val="0"/>
              </a:spcBef>
              <a:tabLst>
                <a:tab pos="274638" algn="l"/>
              </a:tabLst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平台</a:t>
            </a:r>
          </a:p>
        </p:txBody>
      </p:sp>
      <p:grpSp>
        <p:nvGrpSpPr>
          <p:cNvPr id="7198" name="矩形 17"/>
          <p:cNvGrpSpPr/>
          <p:nvPr/>
        </p:nvGrpSpPr>
        <p:grpSpPr>
          <a:xfrm>
            <a:off x="652462" y="2498725"/>
            <a:ext cx="1554162" cy="1500188"/>
            <a:chOff x="411" y="1574"/>
            <a:chExt cx="979" cy="945"/>
          </a:xfrm>
        </p:grpSpPr>
        <p:pic>
          <p:nvPicPr>
            <p:cNvPr id="7196" name="矩形 17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411" y="1574"/>
              <a:ext cx="979" cy="945"/>
            </a:xfrm>
            <a:prstGeom prst="rect">
              <a:avLst/>
            </a:prstGeom>
            <a:noFill/>
            <a:ln>
              <a:miter lim="800000"/>
            </a:ln>
          </p:spPr>
        </p:pic>
        <p:sp>
          <p:nvSpPr>
            <p:cNvPr id="7197" name="矩形 7196"/>
            <p:cNvSpPr/>
            <p:nvPr/>
          </p:nvSpPr>
          <p:spPr>
            <a:xfrm>
              <a:off x="473" y="1675"/>
              <a:ext cx="883" cy="61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0" tIns="0" rIns="0" bIns="0">
              <a:noAutofit/>
            </a:bodyPr>
            <a:lstStyle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1" i="0" u="none">
                  <a:solidFill>
                    <a:srgbClr val="FFFF00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en-US" altLang="zh-CN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</a:t>
              </a: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了解</a:t>
              </a:r>
            </a:p>
            <a:p>
              <a:pPr marL="0" lvl="0" indent="0" eaLnBrk="1" hangingPunct="1">
                <a:spcBef>
                  <a:spcPct val="0"/>
                </a:spcBef>
                <a:tabLst>
                  <a:tab pos="274638" algn="l"/>
                </a:tabLst>
              </a:pPr>
              <a:r>
                <a:rPr lang="zh-CN" alt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chemeClr val="bg2"/>
                    </a:outerShdw>
                  </a:effectLst>
                  <a:latin typeface="楷体" pitchFamily="49" charset="-122"/>
                  <a:ea typeface="楷体" pitchFamily="49" charset="-122"/>
                </a:rPr>
                <a:t> 叉车</a:t>
              </a:r>
            </a:p>
          </p:txBody>
        </p:sp>
      </p:grpSp>
      <p:pic>
        <p:nvPicPr>
          <p:cNvPr id="7199" name="Picture 44" descr="j0290744[1]"/>
          <p:cNvPicPr/>
          <p:nvPr/>
        </p:nvPicPr>
        <p:blipFill>
          <a:blip r:embed="rId15"/>
          <a:stretch>
            <a:fillRect/>
          </a:stretch>
        </p:blipFill>
        <p:spPr>
          <a:xfrm>
            <a:off x="3644900" y="1166812"/>
            <a:ext cx="2311400" cy="14605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200" name="Rectangle 26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7201" name="Straight Connector 27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base"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childTnLst>
                                    <p:set>
                                      <p:cBhvr additive="base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base">
                                        <p:cTn id="10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base">
                                        <p:cTn id="13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/>
          </p:cNvSpPr>
          <p:nvPr>
            <p:ph type="title" idx="4294967295"/>
          </p:nvPr>
        </p:nvSpPr>
        <p:spPr>
          <a:xfrm>
            <a:off x="260350" y="581025"/>
            <a:ext cx="6172200" cy="6762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叉车的平衡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401050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189B70E7-9A66-4D19-84F6-CDF172AD488E}" type="slidenum">
              <a:rPr lang="en-US" altLang="zh-CN" sz="1400" b="0">
                <a:solidFill>
                  <a:schemeClr val="tx1"/>
                </a:solidFill>
              </a:rPr>
              <a:t>7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8196" name="Rectangle 6"/>
          <p:cNvSpPr/>
          <p:nvPr/>
        </p:nvSpPr>
        <p:spPr>
          <a:xfrm>
            <a:off x="404812" y="1112838"/>
            <a:ext cx="5903912" cy="2667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pic>
        <p:nvPicPr>
          <p:cNvPr id="8197" name="Picture 7" descr="Balancoire"/>
          <p:cNvPicPr/>
          <p:nvPr/>
        </p:nvPicPr>
        <p:blipFill>
          <a:blip r:embed="rId3"/>
          <a:stretch>
            <a:fillRect/>
          </a:stretch>
        </p:blipFill>
        <p:spPr>
          <a:xfrm>
            <a:off x="476250" y="1257300"/>
            <a:ext cx="5616575" cy="22637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8" name="Picture 8" descr="100991"/>
          <p:cNvPicPr/>
          <p:nvPr/>
        </p:nvPicPr>
        <p:blipFill>
          <a:blip r:embed="rId4"/>
          <a:stretch>
            <a:fillRect/>
          </a:stretch>
        </p:blipFill>
        <p:spPr>
          <a:xfrm>
            <a:off x="1341438" y="3851275"/>
            <a:ext cx="3962400" cy="25987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</p:pic>
      <p:pic>
        <p:nvPicPr>
          <p:cNvPr id="8199" name="Picture 9" descr="Graphique"/>
          <p:cNvPicPr/>
          <p:nvPr/>
        </p:nvPicPr>
        <p:blipFill>
          <a:blip r:embed="rId5"/>
          <a:stretch>
            <a:fillRect/>
          </a:stretch>
        </p:blipFill>
        <p:spPr>
          <a:xfrm>
            <a:off x="1268412" y="6591300"/>
            <a:ext cx="4392612" cy="2228850"/>
          </a:xfrm>
          <a:prstGeom prst="rect">
            <a:avLst/>
          </a:prstGeom>
          <a:noFill/>
          <a:ln w="28575">
            <a:solidFill>
              <a:prstClr val="black"/>
            </a:solidFill>
            <a:miter lim="800000"/>
          </a:ln>
        </p:spPr>
      </p:pic>
      <p:sp>
        <p:nvSpPr>
          <p:cNvPr id="8200" name="Rectangle 9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8201" name="Straight Connector 10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/>
          </p:cNvSpPr>
          <p:nvPr>
            <p:ph type="title" idx="4294967295"/>
          </p:nvPr>
        </p:nvSpPr>
        <p:spPr>
          <a:xfrm>
            <a:off x="342900" y="438150"/>
            <a:ext cx="6172200" cy="604838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zh-CN" altLang="en-US" sz="4400">
                <a:solidFill>
                  <a:schemeClr val="tx2"/>
                </a:solidFill>
                <a:latin typeface="Arial"/>
                <a:ea typeface="宋体" pitchFamily="2" charset="-122"/>
              </a:defRPr>
            </a:lvl9pPr>
          </a:lstStyle>
          <a:p>
            <a:pPr lvl="0" eaLnBrk="1" hangingPunct="1"/>
            <a:r>
              <a:rPr lang="zh-CN" altLang="en-US" sz="1800" b="1">
                <a:latin typeface="楷体" pitchFamily="49" charset="-122"/>
                <a:ea typeface="楷体" pitchFamily="49" charset="-122"/>
              </a:rPr>
              <a:t>叉车的平衡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A2EA6A74-1C6B-4DE5-B8F1-0D19195ABF4B}" type="slidenum">
              <a:rPr lang="en-US" altLang="zh-CN" sz="1400" b="0">
                <a:solidFill>
                  <a:schemeClr val="tx1"/>
                </a:solidFill>
              </a:rPr>
              <a:t>8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pic>
        <p:nvPicPr>
          <p:cNvPr id="9220" name="Picture 5" descr="Triangle 3d"/>
          <p:cNvPicPr/>
          <p:nvPr/>
        </p:nvPicPr>
        <p:blipFill>
          <a:blip r:embed="rId3"/>
          <a:stretch>
            <a:fillRect/>
          </a:stretch>
        </p:blipFill>
        <p:spPr>
          <a:xfrm>
            <a:off x="836612" y="1403350"/>
            <a:ext cx="4873625" cy="20161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1" name="Text Box 6"/>
          <p:cNvSpPr/>
          <p:nvPr/>
        </p:nvSpPr>
        <p:spPr>
          <a:xfrm>
            <a:off x="76200" y="900112"/>
            <a:ext cx="6781800" cy="368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285750" lvl="0" indent="-285750" algn="ctr">
              <a:spcBef>
                <a:spcPct val="0"/>
              </a:spcBef>
              <a:buFont typeface=""/>
              <a:buChar char="•"/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重心应在棱锥体以内，如果超出将会导致翻车</a:t>
            </a:r>
            <a:r>
              <a:rPr lang="en-US" altLang="zh-CN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.</a:t>
            </a:r>
          </a:p>
        </p:txBody>
      </p:sp>
      <p:sp>
        <p:nvSpPr>
          <p:cNvPr id="9222" name="Rectangle 8"/>
          <p:cNvSpPr/>
          <p:nvPr/>
        </p:nvSpPr>
        <p:spPr>
          <a:xfrm>
            <a:off x="404812" y="1331912"/>
            <a:ext cx="6240462" cy="23034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endParaRPr lang="en-US" altLang="zh-CN"/>
          </a:p>
        </p:txBody>
      </p:sp>
      <p:sp>
        <p:nvSpPr>
          <p:cNvPr id="9223" name="Text Box 9"/>
          <p:cNvSpPr/>
          <p:nvPr/>
        </p:nvSpPr>
        <p:spPr>
          <a:xfrm>
            <a:off x="3141662" y="1403350"/>
            <a:ext cx="3276600" cy="646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当重心处在顶尖时，稳定性降低。</a:t>
            </a:r>
            <a:endParaRPr lang="en-US" altLang="en-US" b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224" name="Rectangle 10"/>
          <p:cNvSpPr/>
          <p:nvPr/>
        </p:nvSpPr>
        <p:spPr>
          <a:xfrm>
            <a:off x="0" y="8640762"/>
            <a:ext cx="6858000" cy="503238"/>
          </a:xfrm>
          <a:prstGeom prst="rect">
            <a:avLst/>
          </a:prstGeom>
          <a:solidFill>
            <a:srgbClr val="99CC00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楷体_GB2312"/>
              </a:rPr>
              <a:t>学会使用叉车载荷曲线图</a:t>
            </a:r>
          </a:p>
        </p:txBody>
      </p:sp>
      <p:pic>
        <p:nvPicPr>
          <p:cNvPr id="9225" name="Picture 11"/>
          <p:cNvPicPr/>
          <p:nvPr/>
        </p:nvPicPr>
        <p:blipFill>
          <a:blip r:embed="rId4"/>
          <a:srcRect l="6892" t="5916" r="4004" b="7709"/>
          <a:stretch>
            <a:fillRect/>
          </a:stretch>
        </p:blipFill>
        <p:spPr>
          <a:xfrm>
            <a:off x="407988" y="3635375"/>
            <a:ext cx="6294438" cy="441325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/>
          </p:nvPr>
        </p:nvSpPr>
        <p:spPr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</a:pPr>
            <a:fld id="{B61BA8CE-BE89-4D14-A251-30EBCB2FCC21}" type="slidenum">
              <a:rPr lang="en-US" altLang="zh-CN" sz="1400" b="0">
                <a:solidFill>
                  <a:schemeClr val="tx1"/>
                </a:solidFill>
              </a:rPr>
              <a:t>9</a:t>
            </a:fld>
            <a:endParaRPr lang="en-US" altLang="zh-CN" sz="1400" b="0">
              <a:solidFill>
                <a:schemeClr val="tx1"/>
              </a:solidFill>
            </a:endParaRPr>
          </a:p>
        </p:txBody>
      </p:sp>
      <p:sp>
        <p:nvSpPr>
          <p:cNvPr id="10243" name="Rectangle 4"/>
          <p:cNvSpPr/>
          <p:nvPr/>
        </p:nvSpPr>
        <p:spPr>
          <a:xfrm>
            <a:off x="549275" y="612775"/>
            <a:ext cx="5688012" cy="574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  车 载 荷 曲 线 图</a:t>
            </a:r>
          </a:p>
        </p:txBody>
      </p:sp>
      <p:pic>
        <p:nvPicPr>
          <p:cNvPr id="10244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20712" y="5292725"/>
            <a:ext cx="5761038" cy="302418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5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549275" y="1619250"/>
            <a:ext cx="5832475" cy="31670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6" name="Rectangle 9"/>
          <p:cNvSpPr/>
          <p:nvPr/>
        </p:nvSpPr>
        <p:spPr>
          <a:xfrm>
            <a:off x="549275" y="1187450"/>
            <a:ext cx="2376488" cy="360362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杭州叉车</a:t>
            </a:r>
          </a:p>
        </p:txBody>
      </p:sp>
      <p:sp>
        <p:nvSpPr>
          <p:cNvPr id="10247" name="Rectangle 10"/>
          <p:cNvSpPr/>
          <p:nvPr/>
        </p:nvSpPr>
        <p:spPr>
          <a:xfrm>
            <a:off x="620712" y="4859338"/>
            <a:ext cx="2376488" cy="360362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r>
              <a:rPr lang="zh-CN" altLang="en-US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三菱叉车</a:t>
            </a:r>
          </a:p>
        </p:txBody>
      </p:sp>
      <p:sp>
        <p:nvSpPr>
          <p:cNvPr id="10248" name="Rectangle 12"/>
          <p:cNvSpPr/>
          <p:nvPr/>
        </p:nvSpPr>
        <p:spPr>
          <a:xfrm>
            <a:off x="0" y="8605838"/>
            <a:ext cx="6858000" cy="503238"/>
          </a:xfrm>
          <a:prstGeom prst="rect">
            <a:avLst/>
          </a:prstGeom>
          <a:solidFill>
            <a:srgbClr val="99CC00"/>
          </a:solidFill>
          <a:ln>
            <a:solidFill>
              <a:schemeClr val="tx1"/>
            </a:solidFill>
            <a:miter lim="800000"/>
          </a:ln>
        </p:spPr>
        <p:txBody>
          <a:bodyPr wrap="none"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</a:pPr>
            <a:r>
              <a:rPr lang="zh-CN" altLang="en-US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学会使用叉车载荷曲线图，不然有一天</a:t>
            </a:r>
          </a:p>
        </p:txBody>
      </p:sp>
      <p:sp>
        <p:nvSpPr>
          <p:cNvPr id="10249" name="Rectangle 9"/>
          <p:cNvSpPr/>
          <p:nvPr/>
        </p:nvSpPr>
        <p:spPr>
          <a:xfrm>
            <a:off x="2349500" y="193675"/>
            <a:ext cx="2249488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>
                <a:solidFill>
                  <a:srgbClr val="FFFF00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0" lvl="0" indent="0" eaLnBrk="1" hangingPunct="1"/>
            <a:r>
              <a:rPr lang="zh-CN" altLang="en-US" sz="20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叉车安全操作手册</a:t>
            </a:r>
          </a:p>
        </p:txBody>
      </p:sp>
      <p:cxnSp>
        <p:nvCxnSpPr>
          <p:cNvPr id="10250" name="Straight Connector 10"/>
          <p:cNvCxnSpPr/>
          <p:nvPr/>
        </p:nvCxnSpPr>
        <p:spPr>
          <a:xfrm>
            <a:off x="188912" y="684212"/>
            <a:ext cx="6408738" cy="0"/>
          </a:xfrm>
          <a:prstGeom prst="line">
            <a:avLst/>
          </a:prstGeom>
          <a:noFill/>
          <a:ln w="76200">
            <a:solidFill>
              <a:srgbClr val="7575D1"/>
            </a:solidFill>
            <a:miter lim="800000"/>
          </a:ln>
        </p:spPr>
      </p:cxn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16.11.28"/>
  <p:tag name="AS_TITLE" val="Aspose.Slides for .NET 4.0"/>
  <p:tag name="AS_VERSION" val="16.11.0.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宋体" charset="-122"/>
        <a:cs typeface="Arial"/>
      </a:majorFont>
      <a:minorFont>
        <a:latin typeface="Arial"/>
        <a:ea typeface="宋体" charset="-122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47891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47891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9999"/>
        </a:hlink>
        <a:folHlink>
          <a:srgbClr val="99CC00"/>
        </a:folHlink>
      </a:clrScheme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CC3300"/>
        </a:hlink>
        <a:folHlink>
          <a:srgbClr val="996600"/>
        </a:folHlink>
      </a:clrScheme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3333CC"/>
        </a:hlink>
        <a:folHlink>
          <a:srgbClr val="AF67FF"/>
        </a:folHlink>
      </a:clrScheme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66CC"/>
        </a:hlink>
        <a:folHlink>
          <a:srgbClr val="00A800"/>
        </a:folHlink>
      </a:clrScheme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FF5050"/>
        </a:hlink>
        <a:folHlink>
          <a:srgbClr val="FF9900"/>
        </a:folHlink>
      </a:clrScheme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FFFF"/>
        </a:hlink>
        <a:folHlink>
          <a:srgbClr val="00FF00"/>
        </a:folHlink>
      </a:clrScheme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FFFF99"/>
        </a:hlink>
        <a:folHlink>
          <a:srgbClr val="D3A219"/>
        </a:folHlink>
      </a:clrScheme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66CCFF"/>
        </a:hlink>
        <a:folHlink>
          <a:srgbClr val="FFE701"/>
        </a:folHlink>
      </a:clrScheme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66CCFF"/>
        </a:hlink>
        <a:folHlink>
          <a:srgbClr val="F0E500"/>
        </a:folHlink>
      </a:clrScheme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FFCC66"/>
        </a:hlink>
        <a:folHlink>
          <a:srgbClr val="E9DCB9"/>
        </a:folHlink>
      </a:clrScheme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99CCFF"/>
        </a:hlink>
        <a:folHlink>
          <a:srgbClr val="FFFF99"/>
        </a:folHlink>
      </a:clrScheme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CCB400"/>
        </a:hlink>
        <a:folHlink>
          <a:srgbClr val="8C9EA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8859</TotalTime>
  <Words>2841</Words>
  <Application>Microsoft Office PowerPoint</Application>
  <PresentationFormat>全屏显示(4:3)</PresentationFormat>
  <Paragraphs>421</Paragraphs>
  <Slides>41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0" baseType="lpstr">
      <vt:lpstr>Tiffany HvIt BT</vt:lpstr>
      <vt:lpstr>仿宋</vt:lpstr>
      <vt:lpstr>楷体</vt:lpstr>
      <vt:lpstr>楷体_GB2312</vt:lpstr>
      <vt:lpstr>Arial</vt:lpstr>
      <vt:lpstr>Calibri</vt:lpstr>
      <vt:lpstr>Times New Roman</vt:lpstr>
      <vt:lpstr>Wingdings</vt:lpstr>
      <vt:lpstr>Default Design</vt:lpstr>
      <vt:lpstr>PowerPoint 演示文稿</vt:lpstr>
      <vt:lpstr>PowerPoint 演示文稿</vt:lpstr>
      <vt:lpstr>PowerPoint 演示文稿</vt:lpstr>
      <vt:lpstr>PowerPoint 演示文稿</vt:lpstr>
      <vt:lpstr>员工操作准则</vt:lpstr>
      <vt:lpstr>PowerPoint 演示文稿</vt:lpstr>
      <vt:lpstr>叉车的平衡</vt:lpstr>
      <vt:lpstr>叉车的平衡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电池加液与充电准备</vt:lpstr>
      <vt:lpstr>充电操作</vt:lpstr>
      <vt:lpstr>电瓶如何补水</vt:lpstr>
      <vt:lpstr>电瓶如何补水</vt:lpstr>
      <vt:lpstr>均衡充电</vt:lpstr>
      <vt:lpstr>维护与保养</vt:lpstr>
      <vt:lpstr>存放</vt:lpstr>
      <vt:lpstr>事故的避免</vt:lpstr>
      <vt:lpstr>PowerPoint 演示文稿</vt:lpstr>
      <vt:lpstr>PowerPoint 演示文稿</vt:lpstr>
      <vt:lpstr>PowerPoint 演示文稿</vt:lpstr>
      <vt:lpstr>人站在叉车上增加配重摔落</vt:lpstr>
      <vt:lpstr>工作场地内的步行者被撞，死亡</vt:lpstr>
      <vt:lpstr>使用保养不良的叉车作业时，装载货物落下</vt:lpstr>
      <vt:lpstr>被夹在倒退行驶的叉车和板之间</vt:lpstr>
      <vt:lpstr>结 语</vt:lpstr>
      <vt:lpstr>PowerPoint 演示文稿</vt:lpstr>
    </vt:vector>
  </TitlesOfParts>
  <Company>ALCAN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wangy4</dc:creator>
  <cp:lastModifiedBy>Administrator</cp:lastModifiedBy>
  <cp:revision>269</cp:revision>
  <dcterms:created xsi:type="dcterms:W3CDTF">2012-01-09T06:49:06Z</dcterms:created>
  <dcterms:modified xsi:type="dcterms:W3CDTF">2020-12-09T07:49:39Z</dcterms:modified>
</cp:coreProperties>
</file>