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3"/>
    <p:sldId id="257" r:id="rId4"/>
    <p:sldId id="258" r:id="rId5"/>
    <p:sldId id="261" r:id="rId6"/>
    <p:sldId id="264" r:id="rId7"/>
    <p:sldId id="259" r:id="rId8"/>
    <p:sldId id="269" r:id="rId9"/>
    <p:sldId id="268" r:id="rId10"/>
    <p:sldId id="267" r:id="rId11"/>
    <p:sldId id="260" r:id="rId12"/>
    <p:sldId id="272" r:id="rId13"/>
    <p:sldId id="263" r:id="rId14"/>
    <p:sldId id="322" r:id="rId15"/>
    <p:sldId id="270" r:id="rId16"/>
    <p:sldId id="271" r:id="rId17"/>
    <p:sldId id="325" r:id="rId18"/>
    <p:sldId id="326" r:id="rId19"/>
    <p:sldId id="328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110" y="14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17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2D744-1597-42D2-BE61-F2952F73A0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6124F-ACA5-4868-984A-5E1093423CC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44DA5-802C-4D5A-BE90-61897150D3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B8DE6-9D2D-461A-9C11-0EBD707FF3D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44DA5-802C-4D5A-BE90-61897150D3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B8DE6-9D2D-461A-9C11-0EBD707FF3D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2591"/>
            <a:ext cx="12369029" cy="119888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000000">
            <a:off x="-962487" y="104059"/>
            <a:ext cx="3358075" cy="80231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39429" y="3395095"/>
            <a:ext cx="4582160" cy="2863850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6275" y="228219"/>
            <a:ext cx="1413062" cy="554101"/>
            <a:chOff x="213360" y="228219"/>
            <a:chExt cx="1413062" cy="554101"/>
          </a:xfrm>
        </p:grpSpPr>
        <p:sp>
          <p:nvSpPr>
            <p:cNvPr id="20" name="文本框 19"/>
            <p:cNvSpPr txBox="1"/>
            <p:nvPr/>
          </p:nvSpPr>
          <p:spPr>
            <a:xfrm>
              <a:off x="415834" y="228219"/>
              <a:ext cx="121058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zh-CN" altLang="en-US" sz="10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叉车作业操作指挥</a:t>
              </a:r>
              <a:endParaRPr lang="en-US" altLang="zh-CN" sz="1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algn="r"/>
              <a:r>
                <a:rPr lang="zh-CN" altLang="en-US" sz="10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教育培训</a:t>
              </a:r>
              <a:endParaRPr lang="en-US" altLang="zh-CN" sz="1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algn="r"/>
              <a:r>
                <a:rPr lang="zh-CN" altLang="en-US" sz="10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宣传汇报总结通用</a:t>
              </a:r>
              <a:endParaRPr lang="zh-CN" altLang="en-US" sz="1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213360" y="782320"/>
              <a:ext cx="13208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文本框 24"/>
          <p:cNvSpPr txBox="1"/>
          <p:nvPr/>
        </p:nvSpPr>
        <p:spPr>
          <a:xfrm>
            <a:off x="5611949" y="836180"/>
            <a:ext cx="61061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050" b="1" i="0" dirty="0">
                <a:solidFill>
                  <a:srgbClr val="000000"/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Education report summary</a:t>
            </a:r>
            <a:endParaRPr lang="en-US" altLang="zh-CN" sz="1050" b="1" i="0" dirty="0">
              <a:solidFill>
                <a:srgbClr val="000000"/>
              </a:solidFill>
              <a:effectLst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  <a:p>
            <a:pPr algn="r"/>
            <a:r>
              <a:rPr lang="en-US" altLang="zh-CN" sz="1050" b="1" i="0" dirty="0">
                <a:solidFill>
                  <a:srgbClr val="000000"/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 general purpose</a:t>
            </a:r>
            <a:endParaRPr lang="zh-CN" altLang="en-US" sz="1050" b="1" dirty="0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619710" y="1669881"/>
            <a:ext cx="7508240" cy="1351757"/>
            <a:chOff x="3683000" y="2001043"/>
            <a:chExt cx="7508240" cy="1351757"/>
          </a:xfrm>
        </p:grpSpPr>
        <p:sp>
          <p:nvSpPr>
            <p:cNvPr id="8" name="文本框 7"/>
            <p:cNvSpPr txBox="1"/>
            <p:nvPr/>
          </p:nvSpPr>
          <p:spPr>
            <a:xfrm>
              <a:off x="3683000" y="2001043"/>
              <a:ext cx="7508240" cy="11988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7200" b="1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叉车作业安全培训</a:t>
              </a:r>
              <a:endParaRPr lang="zh-CN" altLang="en-US" sz="7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cxnSp>
          <p:nvCxnSpPr>
            <p:cNvPr id="28" name="直接连接符 27"/>
            <p:cNvCxnSpPr/>
            <p:nvPr/>
          </p:nvCxnSpPr>
          <p:spPr>
            <a:xfrm>
              <a:off x="3889746" y="3352800"/>
              <a:ext cx="698223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文本框 31"/>
          <p:cNvSpPr txBox="1"/>
          <p:nvPr/>
        </p:nvSpPr>
        <p:spPr>
          <a:xfrm>
            <a:off x="716551" y="3180456"/>
            <a:ext cx="60532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安全教育培训叉车作业操作指挥培训</a:t>
            </a:r>
            <a:endParaRPr lang="zh-CN" altLang="en-US" sz="2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16551" y="3703676"/>
            <a:ext cx="6111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i="0" dirty="0">
                <a:solidFill>
                  <a:srgbClr val="000000"/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Education report summary general purpose</a:t>
            </a:r>
            <a:endParaRPr lang="zh-CN" altLang="en-US" b="1" dirty="0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16551" y="4398224"/>
            <a:ext cx="61112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i="0" dirty="0">
                <a:solidFill>
                  <a:srgbClr val="000000"/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汇报人：</a:t>
            </a:r>
            <a:r>
              <a:rPr lang="zh-CN" altLang="en-US" b="1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XXX</a:t>
            </a:r>
            <a:r>
              <a:rPr lang="zh-CN" altLang="en-US" b="1" i="0" dirty="0">
                <a:solidFill>
                  <a:srgbClr val="000000"/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    汇报时间：</a:t>
            </a:r>
            <a:r>
              <a:rPr lang="en-US" altLang="zh-CN" b="1" i="0" dirty="0">
                <a:solidFill>
                  <a:srgbClr val="000000"/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20XX</a:t>
            </a:r>
            <a:endParaRPr lang="zh-CN" altLang="en-US" b="1" dirty="0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-841829"/>
            <a:ext cx="3614057" cy="84182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 rot="5400000">
            <a:off x="-2223410" y="965199"/>
            <a:ext cx="3614057" cy="84182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64180" y="2494224"/>
            <a:ext cx="4673598" cy="2508043"/>
            <a:chOff x="5720082" y="2026862"/>
            <a:chExt cx="5804346" cy="2508043"/>
          </a:xfrm>
        </p:grpSpPr>
        <p:grpSp>
          <p:nvGrpSpPr>
            <p:cNvPr id="34" name="组合 33"/>
            <p:cNvGrpSpPr/>
            <p:nvPr/>
          </p:nvGrpSpPr>
          <p:grpSpPr>
            <a:xfrm>
              <a:off x="5900106" y="2026862"/>
              <a:ext cx="5444295" cy="2508043"/>
              <a:chOff x="2729721" y="2157812"/>
              <a:chExt cx="4261786" cy="1726043"/>
            </a:xfrm>
          </p:grpSpPr>
          <p:sp>
            <p:nvSpPr>
              <p:cNvPr id="54" name="文本框 53"/>
              <p:cNvSpPr txBox="1"/>
              <p:nvPr/>
            </p:nvSpPr>
            <p:spPr>
              <a:xfrm>
                <a:off x="2729721" y="2157812"/>
                <a:ext cx="4261786" cy="1334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dist">
                  <a:buClrTx/>
                  <a:buSzTx/>
                  <a:buFontTx/>
                </a:pPr>
                <a:r>
                  <a:rPr lang="zh-CN" altLang="en-US" sz="6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</a:t>
                </a:r>
                <a:endParaRPr lang="en-US" altLang="zh-CN" sz="6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  <a:p>
                <a:pPr lvl="0" algn="dist">
                  <a:buClrTx/>
                  <a:buSzTx/>
                  <a:buFontTx/>
                </a:pPr>
                <a:r>
                  <a:rPr lang="zh-CN" altLang="en-US" sz="6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事故案例</a:t>
                </a:r>
                <a:endParaRPr lang="zh-CN" altLang="en-US" sz="6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3125330" y="3608498"/>
                <a:ext cx="3601774" cy="275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  <p:cxnSp>
          <p:nvCxnSpPr>
            <p:cNvPr id="57" name="直接连接符 56"/>
            <p:cNvCxnSpPr/>
            <p:nvPr/>
          </p:nvCxnSpPr>
          <p:spPr>
            <a:xfrm>
              <a:off x="5720082" y="4134795"/>
              <a:ext cx="580434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2482113" y="655869"/>
            <a:ext cx="461665" cy="923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003978" y="1653389"/>
            <a:ext cx="2794000" cy="769441"/>
            <a:chOff x="6712327" y="1789138"/>
            <a:chExt cx="2794000" cy="769441"/>
          </a:xfrm>
        </p:grpSpPr>
        <p:sp>
          <p:nvSpPr>
            <p:cNvPr id="4" name="矩形: 圆角 3"/>
            <p:cNvSpPr/>
            <p:nvPr/>
          </p:nvSpPr>
          <p:spPr>
            <a:xfrm>
              <a:off x="6712327" y="1851154"/>
              <a:ext cx="2794000" cy="645408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6888480" y="1789138"/>
              <a:ext cx="244169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rPr>
                <a:t>第三章节</a:t>
              </a:r>
              <a:endPara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2591"/>
            <a:ext cx="12369029" cy="119888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000000">
            <a:off x="-962487" y="104059"/>
            <a:ext cx="3358075" cy="802319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0" y="-841829"/>
            <a:ext cx="3614057" cy="84182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 rot="5400000">
            <a:off x="-2223410" y="965199"/>
            <a:ext cx="3614057" cy="84182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277" y="3033250"/>
            <a:ext cx="4758814" cy="2974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4480" y="233680"/>
            <a:ext cx="11623040" cy="6410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1705" y="381572"/>
            <a:ext cx="3734535" cy="565363"/>
            <a:chOff x="1876408" y="2192281"/>
            <a:chExt cx="6305075" cy="1017266"/>
          </a:xfrm>
        </p:grpSpPr>
        <p:sp>
          <p:nvSpPr>
            <p:cNvPr id="20" name="任意多边形: 形状 19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876408" y="2192281"/>
              <a:ext cx="6305075" cy="1017266"/>
              <a:chOff x="1876408" y="2192281"/>
              <a:chExt cx="6305075" cy="1017266"/>
            </a:xfrm>
          </p:grpSpPr>
          <p:sp>
            <p:nvSpPr>
              <p:cNvPr id="22" name="任意多边形: 形状 21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72344" y="2192281"/>
                <a:ext cx="5009139" cy="719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叉车安全事故案例</a:t>
                </a:r>
                <a:endParaRPr lang="zh-CN" altLang="en-US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110012" y="2319547"/>
                <a:ext cx="566173" cy="71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3</a:t>
                </a:r>
                <a:endParaRPr lang="zh-CN" altLang="en-US" sz="20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162253" y="2766518"/>
                <a:ext cx="3288787" cy="443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471705" y="2205711"/>
            <a:ext cx="4272863" cy="2743453"/>
            <a:chOff x="582362" y="2555045"/>
            <a:chExt cx="4272863" cy="2743453"/>
          </a:xfrm>
        </p:grpSpPr>
        <p:sp>
          <p:nvSpPr>
            <p:cNvPr id="12" name="îšlíḑe"/>
            <p:cNvSpPr txBox="1"/>
            <p:nvPr/>
          </p:nvSpPr>
          <p:spPr bwMode="auto">
            <a:xfrm>
              <a:off x="610981" y="2559080"/>
              <a:ext cx="4244243" cy="37557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buClrTx/>
                <a:buSzTx/>
                <a:buFontTx/>
              </a:pPr>
              <a:r>
                <a:rPr lang="zh-CN" altLang="en-US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案例一：被夹在门架与护顶架之前致死</a:t>
              </a:r>
              <a:endParaRPr lang="zh-CN" altLang="en-US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13" name="íśḻîdè"/>
            <p:cNvSpPr/>
            <p:nvPr/>
          </p:nvSpPr>
          <p:spPr>
            <a:xfrm>
              <a:off x="610983" y="3137052"/>
              <a:ext cx="3762898" cy="199056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14" name="5"/>
            <p:cNvSpPr txBox="1"/>
            <p:nvPr/>
          </p:nvSpPr>
          <p:spPr>
            <a:xfrm>
              <a:off x="582362" y="3350849"/>
              <a:ext cx="3673509" cy="1947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8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事故经过：</a:t>
              </a:r>
              <a:endParaRPr lang="zh-CN" altLang="en-US" sz="18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受害人正在进行用叉车搬运空箱作业。从驾驶座椅上探身想去扶正快要倒塌的装载货物时，脚挂到倾斜操纵杆上，头被夹在门架与护顶架之间。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15" name="2"/>
            <p:cNvSpPr txBox="1"/>
            <p:nvPr/>
          </p:nvSpPr>
          <p:spPr>
            <a:xfrm>
              <a:off x="1807280" y="2555045"/>
              <a:ext cx="3047945" cy="340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en-US" altLang="zh-CN" sz="14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599548" y="2205711"/>
            <a:ext cx="4911108" cy="3116556"/>
            <a:chOff x="603409" y="2622212"/>
            <a:chExt cx="4911108" cy="3116556"/>
          </a:xfrm>
        </p:grpSpPr>
        <p:sp>
          <p:nvSpPr>
            <p:cNvPr id="17" name="îšlíḑe"/>
            <p:cNvSpPr txBox="1"/>
            <p:nvPr/>
          </p:nvSpPr>
          <p:spPr bwMode="auto">
            <a:xfrm>
              <a:off x="603409" y="2626247"/>
              <a:ext cx="4244243" cy="37557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buClrTx/>
                <a:buSzTx/>
                <a:buFontTx/>
              </a:pPr>
              <a:r>
                <a:rPr lang="zh-CN" altLang="en-US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案例一：被夹在门架与护顶架之前致死</a:t>
              </a:r>
              <a:endParaRPr lang="zh-CN" altLang="en-US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26" name="íśḻîdè"/>
            <p:cNvSpPr/>
            <p:nvPr/>
          </p:nvSpPr>
          <p:spPr>
            <a:xfrm>
              <a:off x="711325" y="3137052"/>
              <a:ext cx="3887502" cy="199056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27" name="5"/>
            <p:cNvSpPr txBox="1"/>
            <p:nvPr/>
          </p:nvSpPr>
          <p:spPr>
            <a:xfrm>
              <a:off x="682068" y="3375621"/>
              <a:ext cx="3887502" cy="2363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8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事故原因：</a:t>
              </a:r>
              <a:endParaRPr lang="zh-CN" altLang="en-US" sz="18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为扶正装载货物而在门架间作业。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8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事故对策：</a:t>
              </a:r>
              <a:endParaRPr lang="zh-CN" altLang="en-US" sz="18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扶正装载货物时，务必降下货叉。切实拉上停车制动器，从驾驶座椅上下车后进行，且不要忘记停止发动机。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28" name="2"/>
            <p:cNvSpPr txBox="1"/>
            <p:nvPr/>
          </p:nvSpPr>
          <p:spPr>
            <a:xfrm>
              <a:off x="2466572" y="2622212"/>
              <a:ext cx="3047945" cy="340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en-US" altLang="zh-CN" sz="14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9694" y="3049367"/>
            <a:ext cx="2901553" cy="24466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4480" y="233680"/>
            <a:ext cx="11623040" cy="6410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1705" y="381572"/>
            <a:ext cx="3734535" cy="565363"/>
            <a:chOff x="1876408" y="2192281"/>
            <a:chExt cx="6305075" cy="1017266"/>
          </a:xfrm>
        </p:grpSpPr>
        <p:sp>
          <p:nvSpPr>
            <p:cNvPr id="20" name="任意多边形: 形状 19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876408" y="2192281"/>
              <a:ext cx="6305075" cy="1017266"/>
              <a:chOff x="1876408" y="2192281"/>
              <a:chExt cx="6305075" cy="1017266"/>
            </a:xfrm>
          </p:grpSpPr>
          <p:sp>
            <p:nvSpPr>
              <p:cNvPr id="22" name="任意多边形: 形状 21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72344" y="2192281"/>
                <a:ext cx="5009139" cy="719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叉车安全事故案例</a:t>
                </a:r>
                <a:endParaRPr lang="zh-CN" altLang="en-US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110012" y="2319547"/>
                <a:ext cx="566173" cy="71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3</a:t>
                </a:r>
                <a:endParaRPr lang="zh-CN" altLang="en-US" sz="20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162253" y="2766518"/>
                <a:ext cx="3288787" cy="443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sp>
        <p:nvSpPr>
          <p:cNvPr id="12" name="文本框 11"/>
          <p:cNvSpPr txBox="1"/>
          <p:nvPr/>
        </p:nvSpPr>
        <p:spPr>
          <a:xfrm>
            <a:off x="5444994" y="1746574"/>
            <a:ext cx="6096000" cy="4388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事故经过：</a:t>
            </a:r>
            <a:endParaRPr lang="zh-CN" altLang="en-US" sz="2000" b="1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平时的驾驶员没有上班，空出一辆叉车，某无证人员根据自己判断驾驶叉车，装载着托盘行驶到90m左右的转弯处，在急转弯时叉车翻到。头部猛撞到顶部护板的角钢上后被甩出到混凝土路面，被倒下的叉车压住致死。</a:t>
            </a:r>
            <a:endParaRPr lang="zh-CN" altLang="en-US" sz="1600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事故原因：</a:t>
            </a:r>
            <a:endParaRPr lang="zh-CN" altLang="en-US" sz="2000" b="1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1、无驾驶资格驾驶员驾驶。2、未戴安全帽，速度过快，拐弯时急转弯。</a:t>
            </a:r>
            <a:endParaRPr lang="zh-CN" altLang="en-US" sz="1600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事故对策：</a:t>
            </a:r>
            <a:endParaRPr lang="zh-CN" altLang="en-US" sz="2000" b="1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1、叉车的小转弯机动性能比轿车好，因此在转弯时应降低速度。</a:t>
            </a:r>
            <a:endParaRPr lang="zh-CN" altLang="en-US" sz="1600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2、叉车必须只限于持有操作证人员驾驶。</a:t>
            </a:r>
            <a:endParaRPr lang="zh-CN" altLang="en-US" b="1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0292" y="3333750"/>
            <a:ext cx="4521846" cy="29524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4480" y="233680"/>
            <a:ext cx="11623040" cy="6410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1705" y="381572"/>
            <a:ext cx="3734535" cy="565363"/>
            <a:chOff x="1876408" y="2192281"/>
            <a:chExt cx="6305075" cy="1017266"/>
          </a:xfrm>
        </p:grpSpPr>
        <p:sp>
          <p:nvSpPr>
            <p:cNvPr id="20" name="任意多边形: 形状 19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876408" y="2192281"/>
              <a:ext cx="6305075" cy="1017266"/>
              <a:chOff x="1876408" y="2192281"/>
              <a:chExt cx="6305075" cy="1017266"/>
            </a:xfrm>
          </p:grpSpPr>
          <p:sp>
            <p:nvSpPr>
              <p:cNvPr id="22" name="任意多边形: 形状 21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72344" y="2192281"/>
                <a:ext cx="5009139" cy="719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叉车安全事故案例</a:t>
                </a:r>
                <a:endParaRPr lang="zh-CN" altLang="en-US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110012" y="2319547"/>
                <a:ext cx="566173" cy="71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3</a:t>
                </a:r>
                <a:endParaRPr lang="zh-CN" altLang="en-US" sz="20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162253" y="2766518"/>
                <a:ext cx="3288787" cy="443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2533" y="3048000"/>
            <a:ext cx="4312306" cy="2876528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8119127" y="2746449"/>
            <a:ext cx="0" cy="29634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5370035" y="2013353"/>
            <a:ext cx="5258625" cy="3431589"/>
            <a:chOff x="6011207" y="1741846"/>
            <a:chExt cx="5258625" cy="3431589"/>
          </a:xfrm>
        </p:grpSpPr>
        <p:sp>
          <p:nvSpPr>
            <p:cNvPr id="14" name="文本框 13"/>
            <p:cNvSpPr txBox="1"/>
            <p:nvPr/>
          </p:nvSpPr>
          <p:spPr>
            <a:xfrm>
              <a:off x="6011207" y="2539252"/>
              <a:ext cx="2385267" cy="263418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事故经过：</a:t>
              </a:r>
              <a:endParaRPr lang="zh-CN" altLang="en-US" sz="16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受害人当时站在升到2m高的托盘货物上作业。在打算去拿堆在上面的货物时，脚下的货物翻落，受害人随之坠落、死亡。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6160741" y="1741846"/>
              <a:ext cx="510909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案例三：在提升的托盘上作业而坠落</a:t>
              </a:r>
              <a:endParaRPr lang="zh-CN" altLang="en-US" sz="24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8451046" y="2215716"/>
            <a:ext cx="2640235" cy="3229226"/>
            <a:chOff x="9092218" y="1944209"/>
            <a:chExt cx="2640235" cy="3229226"/>
          </a:xfrm>
        </p:grpSpPr>
        <p:sp>
          <p:nvSpPr>
            <p:cNvPr id="17" name="文本框 16"/>
            <p:cNvSpPr txBox="1"/>
            <p:nvPr/>
          </p:nvSpPr>
          <p:spPr>
            <a:xfrm>
              <a:off x="9092218" y="2539252"/>
              <a:ext cx="2640235" cy="263418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事故原因：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站在升起的托盘上进行卸货作业。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事故对策：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1、禁止站在托盘上作业。2、不得不站在托盘上作业时，应使用固定在货叉上的扶手或有框架的托盘，作业人员应系安全带。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9271354" y="1944209"/>
              <a:ext cx="18473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endParaRPr lang="zh-CN" altLang="en-US" sz="2400" b="1" kern="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4480" y="233680"/>
            <a:ext cx="11623040" cy="6410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1705" y="381572"/>
            <a:ext cx="3734535" cy="565363"/>
            <a:chOff x="1876408" y="2192281"/>
            <a:chExt cx="6305075" cy="1017266"/>
          </a:xfrm>
        </p:grpSpPr>
        <p:sp>
          <p:nvSpPr>
            <p:cNvPr id="20" name="任意多边形: 形状 19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876408" y="2192281"/>
              <a:ext cx="6305075" cy="1017266"/>
              <a:chOff x="1876408" y="2192281"/>
              <a:chExt cx="6305075" cy="1017266"/>
            </a:xfrm>
          </p:grpSpPr>
          <p:sp>
            <p:nvSpPr>
              <p:cNvPr id="22" name="任意多边形: 形状 21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72344" y="2192281"/>
                <a:ext cx="5009139" cy="719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叉车安全事故案例</a:t>
                </a:r>
                <a:endParaRPr lang="zh-CN" altLang="en-US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110012" y="2319547"/>
                <a:ext cx="566173" cy="71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3</a:t>
                </a:r>
                <a:endParaRPr lang="zh-CN" altLang="en-US" sz="20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162253" y="2766518"/>
                <a:ext cx="3288787" cy="443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769800" y="2067795"/>
            <a:ext cx="6532987" cy="3264649"/>
            <a:chOff x="799010" y="2006835"/>
            <a:chExt cx="6532987" cy="3264649"/>
          </a:xfrm>
        </p:grpSpPr>
        <p:sp>
          <p:nvSpPr>
            <p:cNvPr id="12" name="矩形 11"/>
            <p:cNvSpPr/>
            <p:nvPr/>
          </p:nvSpPr>
          <p:spPr>
            <a:xfrm>
              <a:off x="799010" y="2493416"/>
              <a:ext cx="6532987" cy="277806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事故经过：</a:t>
              </a:r>
              <a:r>
                <a:rPr lang="zh-CN" altLang="en-US" sz="14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叉车叉起堆有货物的托盘欲行驶时，因货物超重，车体后部翘起。为了保持平衡，附近的3名作业人员站到车体后部。行驶了一会后停下来升起货物时，后部突然翘起，3人摔落。货物从失去平衡的叉车上落下，恢复平衡 的叉车左后轮压倒一人胸膛上，造成死亡。</a:t>
              </a:r>
              <a:endParaRPr lang="zh-CN" altLang="en-US" sz="14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事故原因：</a:t>
              </a:r>
              <a:r>
                <a:rPr lang="zh-CN" altLang="en-US" sz="14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1、叉车装载超过容许载重。2、叉车作业人员站在座椅以外的部位。</a:t>
              </a:r>
              <a:endParaRPr lang="zh-CN" altLang="en-US" sz="14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事故对策：</a:t>
              </a:r>
              <a:r>
                <a:rPr lang="zh-CN" altLang="en-US" sz="14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1、叉车上不能乘坐除驾驶员以外的人。</a:t>
              </a:r>
              <a:endParaRPr lang="zh-CN" altLang="en-US" sz="14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  <a:buNone/>
              </a:pPr>
              <a:r>
                <a:rPr lang="zh-CN" altLang="en-US" sz="14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2、装载切勿超过容许载重。</a:t>
              </a:r>
              <a:endParaRPr lang="zh-CN" altLang="en-US" sz="14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  <a:buNone/>
              </a:pPr>
              <a:r>
                <a:rPr lang="zh-CN" altLang="en-US" sz="14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3、除驾驶员外，相关人员也要进行安全教育</a:t>
              </a:r>
              <a:endParaRPr lang="zh-CN" altLang="en-US" sz="14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799011" y="2006835"/>
              <a:ext cx="6343469" cy="461665"/>
              <a:chOff x="1734280" y="1454664"/>
              <a:chExt cx="6343469" cy="461665"/>
            </a:xfrm>
            <a:solidFill>
              <a:srgbClr val="11769D"/>
            </a:solidFill>
          </p:grpSpPr>
          <p:sp>
            <p:nvSpPr>
              <p:cNvPr id="14" name="圆角矩形 2"/>
              <p:cNvSpPr/>
              <p:nvPr/>
            </p:nvSpPr>
            <p:spPr>
              <a:xfrm>
                <a:off x="1734280" y="1470621"/>
                <a:ext cx="6343469" cy="41481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2043692" y="1454664"/>
                <a:ext cx="572464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>
                  <a:buClrTx/>
                  <a:buSzTx/>
                  <a:buFontTx/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案例四：人站在叉车上以平衡重量，摔落</a:t>
                </a:r>
                <a:endParaRPr lang="zh-CN" altLang="en-US" sz="24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7352098" y="2958704"/>
            <a:ext cx="4329506" cy="27059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4480" y="233680"/>
            <a:ext cx="11623040" cy="6410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1705" y="381572"/>
            <a:ext cx="3734535" cy="565363"/>
            <a:chOff x="1876408" y="2192281"/>
            <a:chExt cx="6305075" cy="1017266"/>
          </a:xfrm>
        </p:grpSpPr>
        <p:sp>
          <p:nvSpPr>
            <p:cNvPr id="20" name="任意多边形: 形状 19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876408" y="2192281"/>
              <a:ext cx="6305075" cy="1017266"/>
              <a:chOff x="1876408" y="2192281"/>
              <a:chExt cx="6305075" cy="1017266"/>
            </a:xfrm>
          </p:grpSpPr>
          <p:sp>
            <p:nvSpPr>
              <p:cNvPr id="22" name="任意多边形: 形状 21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72344" y="2192281"/>
                <a:ext cx="5009139" cy="719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叉车安全事故案例</a:t>
                </a:r>
                <a:endParaRPr lang="zh-CN" altLang="en-US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110012" y="2319547"/>
                <a:ext cx="566173" cy="71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3</a:t>
                </a:r>
                <a:endParaRPr lang="zh-CN" altLang="en-US" sz="20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162253" y="2766518"/>
                <a:ext cx="3288787" cy="443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5134352" y="2125934"/>
            <a:ext cx="6532987" cy="3628595"/>
            <a:chOff x="799010" y="2006835"/>
            <a:chExt cx="6532987" cy="3628595"/>
          </a:xfrm>
        </p:grpSpPr>
        <p:sp>
          <p:nvSpPr>
            <p:cNvPr id="12" name="矩形 11"/>
            <p:cNvSpPr/>
            <p:nvPr/>
          </p:nvSpPr>
          <p:spPr>
            <a:xfrm>
              <a:off x="799010" y="2493416"/>
              <a:ext cx="6532987" cy="314201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8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事故经过：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被安排进行叉车作业的驾驶员用货叉叉起14个托盘（高1.95m），视线被挡住，撞到步行人员，受害人因出血过多而死亡。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8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事故原因：</a:t>
              </a:r>
              <a:endParaRPr lang="zh-CN" altLang="en-US" sz="18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1、作业视线被阻挡仍然向前行驶。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2、未注意观察周围状况。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8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事故对策：</a:t>
              </a:r>
              <a:endParaRPr lang="zh-CN" altLang="en-US" sz="18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1、装载货物导致不能确认前方视野时应倒退行驶。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2、不得不在视野阻挡的情况下行驶时，应安排指导人员。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799011" y="2006835"/>
              <a:ext cx="6343469" cy="461665"/>
              <a:chOff x="1734280" y="1454664"/>
              <a:chExt cx="6343469" cy="461665"/>
            </a:xfrm>
            <a:solidFill>
              <a:srgbClr val="11769D"/>
            </a:solidFill>
          </p:grpSpPr>
          <p:sp>
            <p:nvSpPr>
              <p:cNvPr id="14" name="圆角矩形 2"/>
              <p:cNvSpPr/>
              <p:nvPr/>
            </p:nvSpPr>
            <p:spPr>
              <a:xfrm>
                <a:off x="1734280" y="1470621"/>
                <a:ext cx="6343469" cy="41481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2043691" y="1454664"/>
                <a:ext cx="580589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dist">
                  <a:buClrTx/>
                  <a:buSzTx/>
                  <a:buFontTx/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案例五：工作场所内撞到步行人员</a:t>
                </a:r>
                <a:endParaRPr lang="zh-CN" altLang="en-US" sz="24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71736" y="3261540"/>
            <a:ext cx="4224114" cy="2406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4480" y="233680"/>
            <a:ext cx="11623040" cy="6410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1705" y="381572"/>
            <a:ext cx="3734535" cy="565363"/>
            <a:chOff x="1876408" y="2192281"/>
            <a:chExt cx="6305075" cy="1017266"/>
          </a:xfrm>
        </p:grpSpPr>
        <p:sp>
          <p:nvSpPr>
            <p:cNvPr id="20" name="任意多边形: 形状 19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876408" y="2192281"/>
              <a:ext cx="6305075" cy="1017266"/>
              <a:chOff x="1876408" y="2192281"/>
              <a:chExt cx="6305075" cy="1017266"/>
            </a:xfrm>
          </p:grpSpPr>
          <p:sp>
            <p:nvSpPr>
              <p:cNvPr id="22" name="任意多边形: 形状 21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72344" y="2192281"/>
                <a:ext cx="5009139" cy="719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叉车安全事故案例</a:t>
                </a:r>
                <a:endParaRPr lang="zh-CN" altLang="en-US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110012" y="2319547"/>
                <a:ext cx="566173" cy="71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3</a:t>
                </a:r>
                <a:endParaRPr lang="zh-CN" altLang="en-US" sz="20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162253" y="2766518"/>
                <a:ext cx="3288787" cy="443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636450" y="1858245"/>
            <a:ext cx="6532987" cy="4373222"/>
            <a:chOff x="799010" y="2006835"/>
            <a:chExt cx="6532987" cy="4373222"/>
          </a:xfrm>
        </p:grpSpPr>
        <p:sp>
          <p:nvSpPr>
            <p:cNvPr id="12" name="矩形 11"/>
            <p:cNvSpPr/>
            <p:nvPr/>
          </p:nvSpPr>
          <p:spPr>
            <a:xfrm>
              <a:off x="799010" y="2493416"/>
              <a:ext cx="6532987" cy="38866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事故经过：</a:t>
              </a:r>
              <a:endParaRPr lang="zh-CN" altLang="en-US" sz="16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受害人为查看堆积物料，让驾驶员用叉车将最上层物料叉起，然后进入下方进行挑选作业。驾驶员想把货叉进一步升高时，压力橡胶管破损。货叉随物料一起落下，受害人被压致死。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事故原因：</a:t>
              </a:r>
              <a:endParaRPr lang="zh-CN" altLang="en-US" sz="16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1、受害人违规进入装载物下方。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2、提升缸与控制阀之间连接的压力橡胶管老化，不堪承受压力而破损。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事故对策：</a:t>
              </a:r>
              <a:endParaRPr lang="zh-CN" altLang="en-US" sz="16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1、禁止在装载货物下作业。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2、叉车在开始作业前须进行检查以及进行年度、月度检查。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799011" y="2006835"/>
              <a:ext cx="6343469" cy="430776"/>
              <a:chOff x="1734280" y="1454664"/>
              <a:chExt cx="6343469" cy="430776"/>
            </a:xfrm>
            <a:solidFill>
              <a:srgbClr val="11769D"/>
            </a:solidFill>
          </p:grpSpPr>
          <p:sp>
            <p:nvSpPr>
              <p:cNvPr id="14" name="圆角矩形 2"/>
              <p:cNvSpPr/>
              <p:nvPr/>
            </p:nvSpPr>
            <p:spPr>
              <a:xfrm>
                <a:off x="1734280" y="1470621"/>
                <a:ext cx="6343469" cy="41481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2043692" y="1454664"/>
                <a:ext cx="582723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>
                  <a:buClrTx/>
                  <a:buSzTx/>
                  <a:buFontTx/>
                </a:pPr>
                <a:r>
                  <a:rPr lang="zh-CN" altLang="en-US" sz="2000" b="1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案例六：使用未经保养叉车作业时，装载货物落下</a:t>
                </a:r>
                <a:endParaRPr lang="zh-CN" altLang="en-US" sz="20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736830" y="2343151"/>
            <a:ext cx="5445742" cy="35179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4480" y="233680"/>
            <a:ext cx="11623040" cy="6410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1705" y="381572"/>
            <a:ext cx="3734535" cy="565363"/>
            <a:chOff x="1876408" y="2192281"/>
            <a:chExt cx="6305075" cy="1017266"/>
          </a:xfrm>
        </p:grpSpPr>
        <p:sp>
          <p:nvSpPr>
            <p:cNvPr id="20" name="任意多边形: 形状 19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876408" y="2192281"/>
              <a:ext cx="6305075" cy="1017266"/>
              <a:chOff x="1876408" y="2192281"/>
              <a:chExt cx="6305075" cy="1017266"/>
            </a:xfrm>
          </p:grpSpPr>
          <p:sp>
            <p:nvSpPr>
              <p:cNvPr id="22" name="任意多边形: 形状 21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72344" y="2192281"/>
                <a:ext cx="5009139" cy="719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叉车安全事故案例</a:t>
                </a:r>
                <a:endParaRPr lang="zh-CN" altLang="en-US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110012" y="2319547"/>
                <a:ext cx="566173" cy="71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3</a:t>
                </a:r>
                <a:endParaRPr lang="zh-CN" altLang="en-US" sz="20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162253" y="2766518"/>
                <a:ext cx="3288787" cy="443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5020052" y="2125934"/>
            <a:ext cx="6532987" cy="3865391"/>
            <a:chOff x="799010" y="2006835"/>
            <a:chExt cx="6532987" cy="3865391"/>
          </a:xfrm>
        </p:grpSpPr>
        <p:sp>
          <p:nvSpPr>
            <p:cNvPr id="12" name="矩形 11"/>
            <p:cNvSpPr/>
            <p:nvPr/>
          </p:nvSpPr>
          <p:spPr>
            <a:xfrm>
              <a:off x="799010" y="2493416"/>
              <a:ext cx="6532987" cy="33788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事故经过：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驾驶员在倒退行驶时，发现了接近车辆的受害人。注意了2-3次，一边慢行一边倒退行驶后，被害人的身影看不见了。驾驶员以为受害人已经通过了，便直接倒退行驶，但受害人正在蹲着数板子的张数，结果头部被夹在车辆后部与板子间致死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事故原因：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1、未安装倒车后视镜及倒车蜂鸣器。2、报警器发生故障。3、驾驶员安全确认不足。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algn="l">
                <a:lnSpc>
                  <a:spcPct val="150000"/>
                </a:lnSpc>
                <a:buClrTx/>
                <a:buSzTx/>
                <a:buFontTx/>
                <a:buNone/>
              </a:pPr>
              <a:r>
                <a:rPr lang="zh-CN" altLang="en-US" sz="16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事故对策：</a:t>
              </a:r>
              <a:endParaRPr lang="zh-CN" altLang="en-US" sz="16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algn="l"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1、叉车在开始作业前须对叉车部件进行检查以及进行年度、月度检查。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algn="l"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2、倒车行驶前，确认叉车附近无人并启动前鸣号示警。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799011" y="2006835"/>
              <a:ext cx="6343469" cy="461665"/>
              <a:chOff x="1734280" y="1454664"/>
              <a:chExt cx="6343469" cy="461665"/>
            </a:xfrm>
            <a:solidFill>
              <a:srgbClr val="11769D"/>
            </a:solidFill>
          </p:grpSpPr>
          <p:sp>
            <p:nvSpPr>
              <p:cNvPr id="14" name="圆角矩形 2"/>
              <p:cNvSpPr/>
              <p:nvPr/>
            </p:nvSpPr>
            <p:spPr>
              <a:xfrm>
                <a:off x="1734280" y="1470621"/>
                <a:ext cx="6343469" cy="41481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2043691" y="1454664"/>
                <a:ext cx="580589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>
                  <a:buClrTx/>
                  <a:buSzTx/>
                  <a:buFontTx/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案例七：被夹在倒退行驶的叉车与板之间</a:t>
                </a:r>
                <a:endParaRPr lang="zh-CN" altLang="en-US" sz="24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567" y="3209821"/>
            <a:ext cx="4339084" cy="29507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片 4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2591"/>
            <a:ext cx="12369029" cy="1198880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000000">
            <a:off x="-962487" y="104059"/>
            <a:ext cx="3358075" cy="802319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39429" y="3395095"/>
            <a:ext cx="4582160" cy="2863850"/>
          </a:xfrm>
          <a:prstGeom prst="rect">
            <a:avLst/>
          </a:prstGeom>
        </p:spPr>
      </p:pic>
      <p:grpSp>
        <p:nvGrpSpPr>
          <p:cNvPr id="47" name="组合 46"/>
          <p:cNvGrpSpPr/>
          <p:nvPr/>
        </p:nvGrpSpPr>
        <p:grpSpPr>
          <a:xfrm>
            <a:off x="10286275" y="228219"/>
            <a:ext cx="1413062" cy="554101"/>
            <a:chOff x="213360" y="228219"/>
            <a:chExt cx="1413062" cy="554101"/>
          </a:xfrm>
        </p:grpSpPr>
        <p:sp>
          <p:nvSpPr>
            <p:cNvPr id="48" name="文本框 47"/>
            <p:cNvSpPr txBox="1"/>
            <p:nvPr/>
          </p:nvSpPr>
          <p:spPr>
            <a:xfrm>
              <a:off x="415834" y="228219"/>
              <a:ext cx="121058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zh-CN" altLang="en-US" sz="10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叉车作业操作指挥</a:t>
              </a:r>
              <a:endParaRPr lang="en-US" altLang="zh-CN" sz="1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algn="r"/>
              <a:r>
                <a:rPr lang="zh-CN" altLang="en-US" sz="10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教育培训</a:t>
              </a:r>
              <a:endParaRPr lang="en-US" altLang="zh-CN" sz="1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algn="r"/>
              <a:r>
                <a:rPr lang="zh-CN" altLang="en-US" sz="10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宣传汇报总结通用</a:t>
              </a:r>
              <a:endParaRPr lang="zh-CN" altLang="en-US" sz="1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cxnSp>
          <p:nvCxnSpPr>
            <p:cNvPr id="49" name="直接连接符 48"/>
            <p:cNvCxnSpPr/>
            <p:nvPr/>
          </p:nvCxnSpPr>
          <p:spPr>
            <a:xfrm>
              <a:off x="213360" y="782320"/>
              <a:ext cx="13208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文本框 49"/>
          <p:cNvSpPr txBox="1"/>
          <p:nvPr/>
        </p:nvSpPr>
        <p:spPr>
          <a:xfrm>
            <a:off x="5611949" y="836180"/>
            <a:ext cx="61061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050" b="1" i="0" dirty="0">
                <a:solidFill>
                  <a:srgbClr val="000000"/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Education report summary</a:t>
            </a:r>
            <a:endParaRPr lang="en-US" altLang="zh-CN" sz="1050" b="1" i="0" dirty="0">
              <a:solidFill>
                <a:srgbClr val="000000"/>
              </a:solidFill>
              <a:effectLst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  <a:p>
            <a:pPr algn="r"/>
            <a:r>
              <a:rPr lang="en-US" altLang="zh-CN" sz="1050" b="1" i="0" dirty="0">
                <a:solidFill>
                  <a:srgbClr val="000000"/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 general purpose</a:t>
            </a:r>
            <a:endParaRPr lang="zh-CN" altLang="en-US" sz="1050" b="1" dirty="0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619710" y="1669881"/>
            <a:ext cx="7508240" cy="1351757"/>
            <a:chOff x="3683000" y="2001043"/>
            <a:chExt cx="7508240" cy="1351757"/>
          </a:xfrm>
        </p:grpSpPr>
        <p:sp>
          <p:nvSpPr>
            <p:cNvPr id="52" name="文本框 51"/>
            <p:cNvSpPr txBox="1"/>
            <p:nvPr/>
          </p:nvSpPr>
          <p:spPr>
            <a:xfrm>
              <a:off x="3683000" y="2001043"/>
              <a:ext cx="7508240" cy="11988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7200" b="1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叉车作业安全培训</a:t>
              </a:r>
              <a:endParaRPr lang="zh-CN" altLang="en-US" sz="7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cxnSp>
          <p:nvCxnSpPr>
            <p:cNvPr id="53" name="直接连接符 52"/>
            <p:cNvCxnSpPr/>
            <p:nvPr/>
          </p:nvCxnSpPr>
          <p:spPr>
            <a:xfrm>
              <a:off x="3889746" y="3352800"/>
              <a:ext cx="698223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文本框 53"/>
          <p:cNvSpPr txBox="1"/>
          <p:nvPr/>
        </p:nvSpPr>
        <p:spPr>
          <a:xfrm>
            <a:off x="716551" y="3180456"/>
            <a:ext cx="60532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安全教育培训叉车作业操作指挥培训</a:t>
            </a:r>
            <a:endParaRPr lang="zh-CN" altLang="en-US" sz="2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716551" y="3703676"/>
            <a:ext cx="6111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i="0" dirty="0">
                <a:solidFill>
                  <a:srgbClr val="000000"/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Education report summary general purpose</a:t>
            </a:r>
            <a:endParaRPr lang="zh-CN" altLang="en-US" b="1" dirty="0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716551" y="4398224"/>
            <a:ext cx="61112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i="0" dirty="0">
                <a:solidFill>
                  <a:srgbClr val="000000"/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汇报人：</a:t>
            </a:r>
            <a:r>
              <a:rPr lang="zh-CN" altLang="en-US" b="1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XXX</a:t>
            </a:r>
            <a:r>
              <a:rPr lang="zh-CN" altLang="en-US" b="1" i="0" dirty="0">
                <a:solidFill>
                  <a:srgbClr val="000000"/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    汇报时间：</a:t>
            </a:r>
            <a:r>
              <a:rPr lang="en-US" altLang="zh-CN" b="1" i="0" dirty="0">
                <a:solidFill>
                  <a:srgbClr val="000000"/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20XX</a:t>
            </a:r>
            <a:endParaRPr lang="zh-CN" altLang="en-US" b="1" dirty="0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0" y="-841829"/>
            <a:ext cx="3614057" cy="84182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/>
          <p:cNvSpPr/>
          <p:nvPr/>
        </p:nvSpPr>
        <p:spPr>
          <a:xfrm rot="5400000">
            <a:off x="-2223410" y="965199"/>
            <a:ext cx="3614057" cy="84182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5353206" y="2451911"/>
            <a:ext cx="6023382" cy="872758"/>
            <a:chOff x="1876408" y="2258886"/>
            <a:chExt cx="6023382" cy="872758"/>
          </a:xfrm>
        </p:grpSpPr>
        <p:sp>
          <p:nvSpPr>
            <p:cNvPr id="27" name="任意多边形: 形状 26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1876408" y="2258886"/>
              <a:ext cx="6023382" cy="872758"/>
              <a:chOff x="1876408" y="2258886"/>
              <a:chExt cx="6023382" cy="872758"/>
            </a:xfrm>
          </p:grpSpPr>
          <p:sp>
            <p:nvSpPr>
              <p:cNvPr id="31" name="任意多边形: 形状 30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3098476" y="2258886"/>
                <a:ext cx="480131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36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叉车作业安全基础知识</a:t>
                </a:r>
                <a:endParaRPr lang="zh-CN" altLang="en-US" sz="3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2172528" y="2319546"/>
                <a:ext cx="44114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36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1</a:t>
                </a:r>
                <a:endParaRPr lang="zh-CN" altLang="en-US" sz="36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3139436" y="2793090"/>
                <a:ext cx="30036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6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38" name="组合 37"/>
          <p:cNvGrpSpPr/>
          <p:nvPr/>
        </p:nvGrpSpPr>
        <p:grpSpPr>
          <a:xfrm>
            <a:off x="5353206" y="3513265"/>
            <a:ext cx="6023382" cy="872758"/>
            <a:chOff x="1876408" y="2258886"/>
            <a:chExt cx="6023382" cy="872758"/>
          </a:xfrm>
        </p:grpSpPr>
        <p:sp>
          <p:nvSpPr>
            <p:cNvPr id="39" name="任意多边形: 形状 38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1876408" y="2258886"/>
              <a:ext cx="6023382" cy="872758"/>
              <a:chOff x="1876408" y="2258886"/>
              <a:chExt cx="6023382" cy="872758"/>
            </a:xfrm>
          </p:grpSpPr>
          <p:sp>
            <p:nvSpPr>
              <p:cNvPr id="41" name="任意多边形: 形状 40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3098476" y="2258886"/>
                <a:ext cx="480131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36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叉车安全操作注意事项</a:t>
                </a:r>
                <a:endParaRPr lang="zh-CN" altLang="en-US" sz="3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>
                <a:off x="2172528" y="2319546"/>
                <a:ext cx="44114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36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2</a:t>
                </a:r>
                <a:endParaRPr lang="zh-CN" altLang="en-US" sz="36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44" name="文本框 43"/>
              <p:cNvSpPr txBox="1"/>
              <p:nvPr/>
            </p:nvSpPr>
            <p:spPr>
              <a:xfrm>
                <a:off x="3139436" y="2793090"/>
                <a:ext cx="30036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6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45" name="组合 44"/>
          <p:cNvGrpSpPr/>
          <p:nvPr/>
        </p:nvGrpSpPr>
        <p:grpSpPr>
          <a:xfrm>
            <a:off x="5353206" y="4693800"/>
            <a:ext cx="5100053" cy="872758"/>
            <a:chOff x="1876408" y="2258886"/>
            <a:chExt cx="5100053" cy="872758"/>
          </a:xfrm>
        </p:grpSpPr>
        <p:sp>
          <p:nvSpPr>
            <p:cNvPr id="46" name="任意多边形: 形状 45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1876408" y="2258886"/>
              <a:ext cx="5100053" cy="872758"/>
              <a:chOff x="1876408" y="2258886"/>
              <a:chExt cx="5100053" cy="872758"/>
            </a:xfrm>
          </p:grpSpPr>
          <p:sp>
            <p:nvSpPr>
              <p:cNvPr id="48" name="任意多边形: 形状 47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49" name="文本框 48"/>
              <p:cNvSpPr txBox="1"/>
              <p:nvPr/>
            </p:nvSpPr>
            <p:spPr>
              <a:xfrm>
                <a:off x="3098476" y="2258886"/>
                <a:ext cx="387798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36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叉车安全事故案例</a:t>
                </a:r>
                <a:endParaRPr lang="zh-CN" altLang="en-US" sz="3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50" name="文本框 49"/>
              <p:cNvSpPr txBox="1"/>
              <p:nvPr/>
            </p:nvSpPr>
            <p:spPr>
              <a:xfrm>
                <a:off x="2172528" y="2319546"/>
                <a:ext cx="44114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36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3</a:t>
                </a:r>
                <a:endParaRPr lang="zh-CN" altLang="en-US" sz="36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3139436" y="2793090"/>
                <a:ext cx="30036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6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sp>
        <p:nvSpPr>
          <p:cNvPr id="52" name="文本框 51"/>
          <p:cNvSpPr txBox="1"/>
          <p:nvPr/>
        </p:nvSpPr>
        <p:spPr>
          <a:xfrm>
            <a:off x="4282237" y="1136197"/>
            <a:ext cx="70943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u="sng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目录</a:t>
            </a:r>
            <a:r>
              <a:rPr lang="en-US" altLang="zh-CN" sz="6600" u="sng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/</a:t>
            </a:r>
            <a:r>
              <a:rPr lang="en-US" altLang="zh-CN" sz="4000" u="sng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contents</a:t>
            </a:r>
            <a:endParaRPr lang="zh-CN" altLang="en-US" sz="5400" u="sng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2591"/>
            <a:ext cx="12369029" cy="119888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000000">
            <a:off x="-962487" y="104059"/>
            <a:ext cx="3358075" cy="802319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0" y="-841829"/>
            <a:ext cx="3614057" cy="84182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 rot="5400000">
            <a:off x="-2223410" y="965199"/>
            <a:ext cx="3614057" cy="84182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52" y="2743294"/>
            <a:ext cx="3795252" cy="32002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300154" y="2376237"/>
            <a:ext cx="4673598" cy="2567037"/>
            <a:chOff x="5720082" y="2026862"/>
            <a:chExt cx="5804346" cy="2567037"/>
          </a:xfrm>
        </p:grpSpPr>
        <p:grpSp>
          <p:nvGrpSpPr>
            <p:cNvPr id="34" name="组合 33"/>
            <p:cNvGrpSpPr/>
            <p:nvPr/>
          </p:nvGrpSpPr>
          <p:grpSpPr>
            <a:xfrm>
              <a:off x="5900106" y="2026862"/>
              <a:ext cx="5444295" cy="2567037"/>
              <a:chOff x="2729721" y="2157812"/>
              <a:chExt cx="4261786" cy="1766643"/>
            </a:xfrm>
          </p:grpSpPr>
          <p:sp>
            <p:nvSpPr>
              <p:cNvPr id="54" name="文本框 53"/>
              <p:cNvSpPr txBox="1"/>
              <p:nvPr/>
            </p:nvSpPr>
            <p:spPr>
              <a:xfrm>
                <a:off x="2729721" y="2157812"/>
                <a:ext cx="4261786" cy="1334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dist">
                  <a:buClrTx/>
                  <a:buSzTx/>
                  <a:buFontTx/>
                </a:pPr>
                <a:r>
                  <a:rPr lang="zh-CN" altLang="en-US" sz="6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叉车作业安</a:t>
                </a:r>
                <a:endParaRPr lang="en-US" altLang="zh-CN" sz="6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  <a:p>
                <a:pPr lvl="0" algn="dist">
                  <a:buClrTx/>
                  <a:buSzTx/>
                  <a:buFontTx/>
                </a:pPr>
                <a:r>
                  <a:rPr lang="zh-CN" altLang="en-US" sz="6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全基础知识</a:t>
                </a:r>
                <a:endParaRPr lang="zh-CN" altLang="en-US" sz="6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3067978" y="3649098"/>
                <a:ext cx="3601774" cy="275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  <p:cxnSp>
          <p:nvCxnSpPr>
            <p:cNvPr id="57" name="直接连接符 56"/>
            <p:cNvCxnSpPr/>
            <p:nvPr/>
          </p:nvCxnSpPr>
          <p:spPr>
            <a:xfrm>
              <a:off x="5720082" y="4134795"/>
              <a:ext cx="580434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6670655" y="655869"/>
            <a:ext cx="461665" cy="923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239952" y="1535402"/>
            <a:ext cx="2794000" cy="769441"/>
            <a:chOff x="6712327" y="1789138"/>
            <a:chExt cx="2794000" cy="769441"/>
          </a:xfrm>
        </p:grpSpPr>
        <p:sp>
          <p:nvSpPr>
            <p:cNvPr id="4" name="矩形: 圆角 3"/>
            <p:cNvSpPr/>
            <p:nvPr/>
          </p:nvSpPr>
          <p:spPr>
            <a:xfrm>
              <a:off x="6712327" y="1851154"/>
              <a:ext cx="2794000" cy="645408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6888480" y="1789138"/>
              <a:ext cx="244169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rPr>
                <a:t>第一章节</a:t>
              </a:r>
              <a:endPara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2591"/>
            <a:ext cx="12369029" cy="119888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000000">
            <a:off x="-962487" y="104059"/>
            <a:ext cx="3358075" cy="802319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0" y="-841829"/>
            <a:ext cx="3614057" cy="84182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 rot="5400000">
            <a:off x="-2223410" y="965199"/>
            <a:ext cx="3614057" cy="84182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277" y="3033250"/>
            <a:ext cx="4758814" cy="2974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4480" y="233680"/>
            <a:ext cx="11623040" cy="6410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1705" y="381572"/>
            <a:ext cx="3734535" cy="565363"/>
            <a:chOff x="1876408" y="2192281"/>
            <a:chExt cx="6305075" cy="1017266"/>
          </a:xfrm>
        </p:grpSpPr>
        <p:sp>
          <p:nvSpPr>
            <p:cNvPr id="20" name="任意多边形: 形状 19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876408" y="2192281"/>
              <a:ext cx="6305075" cy="1017266"/>
              <a:chOff x="1876408" y="2192281"/>
              <a:chExt cx="6305075" cy="1017266"/>
            </a:xfrm>
          </p:grpSpPr>
          <p:sp>
            <p:nvSpPr>
              <p:cNvPr id="22" name="任意多边形: 形状 21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72344" y="2192281"/>
                <a:ext cx="5009139" cy="719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叉车作业安全基础知识</a:t>
                </a:r>
                <a:endParaRPr lang="zh-CN" altLang="en-US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110012" y="2319547"/>
                <a:ext cx="566173" cy="71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1</a:t>
                </a:r>
                <a:endParaRPr lang="zh-CN" altLang="en-US" sz="20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162253" y="2766518"/>
                <a:ext cx="3288787" cy="443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pic>
        <p:nvPicPr>
          <p:cNvPr id="32" name="图片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934674" y="2609851"/>
            <a:ext cx="4289620" cy="291714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1115060" y="3752849"/>
            <a:ext cx="4724400" cy="1016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组合 34"/>
          <p:cNvGrpSpPr/>
          <p:nvPr/>
        </p:nvGrpSpPr>
        <p:grpSpPr>
          <a:xfrm>
            <a:off x="992697" y="1872933"/>
            <a:ext cx="5291472" cy="1658899"/>
            <a:chOff x="6096000" y="1944210"/>
            <a:chExt cx="5291472" cy="1658899"/>
          </a:xfrm>
        </p:grpSpPr>
        <p:sp>
          <p:nvSpPr>
            <p:cNvPr id="36" name="文本框 35"/>
            <p:cNvSpPr txBox="1"/>
            <p:nvPr/>
          </p:nvSpPr>
          <p:spPr>
            <a:xfrm>
              <a:off x="6096000" y="2440290"/>
              <a:ext cx="5291472" cy="116281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通过叉车作业安全教育，有效预防、控制和消除特种设备危害，减少特种设备事故，增强作业人员安全意识，保证叉车驾驶员安全、准确、规范地驾驶叉车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6096000" y="1944210"/>
              <a:ext cx="391645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l"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24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叉车作业安全培训目的：</a:t>
              </a:r>
              <a:endParaRPr lang="zh-CN" altLang="en-US" sz="24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992697" y="3985194"/>
            <a:ext cx="5291472" cy="1658899"/>
            <a:chOff x="6096000" y="1944210"/>
            <a:chExt cx="5291472" cy="1658899"/>
          </a:xfrm>
        </p:grpSpPr>
        <p:sp>
          <p:nvSpPr>
            <p:cNvPr id="43" name="文本框 42"/>
            <p:cNvSpPr txBox="1"/>
            <p:nvPr/>
          </p:nvSpPr>
          <p:spPr>
            <a:xfrm>
              <a:off x="6096000" y="2440290"/>
              <a:ext cx="5291472" cy="116281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叉车结构组成包括：车体、门架、驾驶室、驱动系统、液压系统、制动系统、 转向系统、电控及其自我诊断和液晶显示系统。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6096000" y="1944210"/>
              <a:ext cx="237757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l"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24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叉车结构原理</a:t>
              </a:r>
              <a:endParaRPr lang="zh-CN" altLang="en-US" sz="24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drap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4480" y="233680"/>
            <a:ext cx="11623040" cy="6410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1705" y="381572"/>
            <a:ext cx="3734535" cy="565363"/>
            <a:chOff x="1876408" y="2192281"/>
            <a:chExt cx="6305075" cy="1017266"/>
          </a:xfrm>
        </p:grpSpPr>
        <p:sp>
          <p:nvSpPr>
            <p:cNvPr id="20" name="任意多边形: 形状 19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876408" y="2192281"/>
              <a:ext cx="6305075" cy="1017266"/>
              <a:chOff x="1876408" y="2192281"/>
              <a:chExt cx="6305075" cy="1017266"/>
            </a:xfrm>
          </p:grpSpPr>
          <p:sp>
            <p:nvSpPr>
              <p:cNvPr id="22" name="任意多边形: 形状 21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72344" y="2192281"/>
                <a:ext cx="5009139" cy="719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叉车作业安全基础知识</a:t>
                </a:r>
                <a:endParaRPr lang="zh-CN" altLang="en-US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110012" y="2319547"/>
                <a:ext cx="566173" cy="71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1</a:t>
                </a:r>
                <a:endParaRPr lang="zh-CN" altLang="en-US" sz="20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162253" y="2766518"/>
                <a:ext cx="3288787" cy="443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7502514" y="1961713"/>
            <a:ext cx="2989767" cy="1162819"/>
            <a:chOff x="1846975" y="1596928"/>
            <a:chExt cx="2989767" cy="1162819"/>
          </a:xfrm>
        </p:grpSpPr>
        <p:sp>
          <p:nvSpPr>
            <p:cNvPr id="12" name="文本框 111"/>
            <p:cNvSpPr txBox="1"/>
            <p:nvPr/>
          </p:nvSpPr>
          <p:spPr>
            <a:xfrm>
              <a:off x="1846975" y="1701208"/>
              <a:ext cx="14093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846975" y="1596928"/>
              <a:ext cx="2989767" cy="1162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1.叉车工违章驾驶，叉车翻车对叉车工及周围人员造成身体伤害事故；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500742" y="3417447"/>
            <a:ext cx="2991539" cy="1162819"/>
            <a:chOff x="1845203" y="3052655"/>
            <a:chExt cx="2991539" cy="1162817"/>
          </a:xfrm>
        </p:grpSpPr>
        <p:sp>
          <p:nvSpPr>
            <p:cNvPr id="15" name="文本框 114"/>
            <p:cNvSpPr txBox="1"/>
            <p:nvPr/>
          </p:nvSpPr>
          <p:spPr>
            <a:xfrm>
              <a:off x="1846975" y="3069043"/>
              <a:ext cx="1409333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845203" y="3052655"/>
              <a:ext cx="2991539" cy="1162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2.叉车工违章驾驶，叉车碰撞人员或设备造成人员的伤害或设备的损坏事故;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7500741" y="4808630"/>
            <a:ext cx="2989767" cy="821232"/>
            <a:chOff x="1845202" y="4443848"/>
            <a:chExt cx="2989767" cy="821232"/>
          </a:xfrm>
        </p:grpSpPr>
        <p:sp>
          <p:nvSpPr>
            <p:cNvPr id="26" name="文本框 117"/>
            <p:cNvSpPr txBox="1"/>
            <p:nvPr/>
          </p:nvSpPr>
          <p:spPr>
            <a:xfrm>
              <a:off x="1846975" y="4443848"/>
              <a:ext cx="14093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27" name="文本框 23"/>
            <p:cNvSpPr txBox="1"/>
            <p:nvPr/>
          </p:nvSpPr>
          <p:spPr>
            <a:xfrm>
              <a:off x="1845202" y="4471593"/>
              <a:ext cx="2989767" cy="7934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3.叉车所载货物坠落造成人员砸伤事故；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570185" y="2031416"/>
            <a:ext cx="646076" cy="645842"/>
            <a:chOff x="982766" y="1701208"/>
            <a:chExt cx="646076" cy="645843"/>
          </a:xfrm>
          <a:solidFill>
            <a:schemeClr val="tx1"/>
          </a:solidFill>
        </p:grpSpPr>
        <p:sp>
          <p:nvSpPr>
            <p:cNvPr id="29" name="椭圆 28"/>
            <p:cNvSpPr/>
            <p:nvPr/>
          </p:nvSpPr>
          <p:spPr>
            <a:xfrm>
              <a:off x="982766" y="1701208"/>
              <a:ext cx="646076" cy="645843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30" name="文本框 101"/>
            <p:cNvSpPr txBox="1"/>
            <p:nvPr/>
          </p:nvSpPr>
          <p:spPr>
            <a:xfrm>
              <a:off x="994230" y="1791512"/>
              <a:ext cx="59651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570185" y="3400292"/>
            <a:ext cx="646076" cy="645843"/>
            <a:chOff x="982766" y="3070083"/>
            <a:chExt cx="646076" cy="645842"/>
          </a:xfrm>
          <a:solidFill>
            <a:schemeClr val="tx1"/>
          </a:solidFill>
        </p:grpSpPr>
        <p:sp>
          <p:nvSpPr>
            <p:cNvPr id="32" name="椭圆 31"/>
            <p:cNvSpPr/>
            <p:nvPr/>
          </p:nvSpPr>
          <p:spPr>
            <a:xfrm>
              <a:off x="982766" y="3070083"/>
              <a:ext cx="646076" cy="645842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33" name="文本框 102"/>
            <p:cNvSpPr txBox="1"/>
            <p:nvPr/>
          </p:nvSpPr>
          <p:spPr>
            <a:xfrm>
              <a:off x="994230" y="3178191"/>
              <a:ext cx="59651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02</a:t>
              </a:r>
              <a:endParaRPr lang="zh-CN" altLang="en-US" sz="24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6570185" y="4769164"/>
            <a:ext cx="646076" cy="645842"/>
            <a:chOff x="982766" y="4438958"/>
            <a:chExt cx="646076" cy="645843"/>
          </a:xfrm>
          <a:solidFill>
            <a:schemeClr val="tx1"/>
          </a:solidFill>
        </p:grpSpPr>
        <p:sp>
          <p:nvSpPr>
            <p:cNvPr id="35" name="椭圆 34"/>
            <p:cNvSpPr/>
            <p:nvPr/>
          </p:nvSpPr>
          <p:spPr>
            <a:xfrm>
              <a:off x="982766" y="4438958"/>
              <a:ext cx="646076" cy="645843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36" name="文本框 103"/>
            <p:cNvSpPr txBox="1"/>
            <p:nvPr/>
          </p:nvSpPr>
          <p:spPr>
            <a:xfrm>
              <a:off x="983962" y="4535227"/>
              <a:ext cx="59651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03</a:t>
              </a:r>
              <a:endParaRPr lang="zh-CN" altLang="en-US" sz="24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3560" y="2901388"/>
            <a:ext cx="5114723" cy="2914203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193290" y="1997780"/>
            <a:ext cx="3003550" cy="474980"/>
          </a:xfrm>
          <a:prstGeom prst="rect">
            <a:avLst/>
          </a:prstGeom>
          <a:solidFill>
            <a:schemeClr val="tx1"/>
          </a:solidFill>
          <a:ln w="9525" cap="flat" cmpd="sng">
            <a:noFill/>
            <a:prstDash val="solid"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叉车的危险性</a:t>
            </a:r>
            <a:endParaRPr lang="zh-CN" altLang="en-US" sz="2800" b="1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drap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82167" y="2494224"/>
            <a:ext cx="4673598" cy="2508043"/>
            <a:chOff x="5720082" y="2026862"/>
            <a:chExt cx="5804346" cy="2508043"/>
          </a:xfrm>
        </p:grpSpPr>
        <p:grpSp>
          <p:nvGrpSpPr>
            <p:cNvPr id="34" name="组合 33"/>
            <p:cNvGrpSpPr/>
            <p:nvPr/>
          </p:nvGrpSpPr>
          <p:grpSpPr>
            <a:xfrm>
              <a:off x="5900106" y="2026862"/>
              <a:ext cx="5444295" cy="2508043"/>
              <a:chOff x="2729721" y="2157812"/>
              <a:chExt cx="4261786" cy="1726043"/>
            </a:xfrm>
          </p:grpSpPr>
          <p:sp>
            <p:nvSpPr>
              <p:cNvPr id="54" name="文本框 53"/>
              <p:cNvSpPr txBox="1"/>
              <p:nvPr/>
            </p:nvSpPr>
            <p:spPr>
              <a:xfrm>
                <a:off x="2729721" y="2157812"/>
                <a:ext cx="4261786" cy="1334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dist">
                  <a:buClrTx/>
                  <a:buSzTx/>
                  <a:buFontTx/>
                </a:pPr>
                <a:r>
                  <a:rPr lang="zh-CN" altLang="en-US" sz="6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叉车安全操作注意事项</a:t>
                </a:r>
                <a:endParaRPr lang="zh-CN" altLang="en-US" sz="6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3067978" y="3608498"/>
                <a:ext cx="3601774" cy="275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  <p:cxnSp>
          <p:nvCxnSpPr>
            <p:cNvPr id="57" name="直接连接符 56"/>
            <p:cNvCxnSpPr/>
            <p:nvPr/>
          </p:nvCxnSpPr>
          <p:spPr>
            <a:xfrm>
              <a:off x="5720082" y="4134795"/>
              <a:ext cx="580434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6670655" y="655869"/>
            <a:ext cx="461665" cy="923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121965" y="1653389"/>
            <a:ext cx="2794000" cy="769441"/>
            <a:chOff x="6712327" y="1789138"/>
            <a:chExt cx="2794000" cy="769441"/>
          </a:xfrm>
        </p:grpSpPr>
        <p:sp>
          <p:nvSpPr>
            <p:cNvPr id="4" name="矩形: 圆角 3"/>
            <p:cNvSpPr/>
            <p:nvPr/>
          </p:nvSpPr>
          <p:spPr>
            <a:xfrm>
              <a:off x="6712327" y="1851154"/>
              <a:ext cx="2794000" cy="645408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6888480" y="1789138"/>
              <a:ext cx="244169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rPr>
                <a:t>第二章节</a:t>
              </a:r>
              <a:endPara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2591"/>
            <a:ext cx="12369029" cy="119888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000000">
            <a:off x="-962487" y="104059"/>
            <a:ext cx="3358075" cy="802319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0" y="-841829"/>
            <a:ext cx="3614057" cy="84182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 rot="5400000">
            <a:off x="-2223410" y="965199"/>
            <a:ext cx="3614057" cy="84182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277" y="3033250"/>
            <a:ext cx="4758814" cy="2974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4480" y="233680"/>
            <a:ext cx="11623040" cy="6410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1705" y="381572"/>
            <a:ext cx="3734535" cy="565363"/>
            <a:chOff x="1876408" y="2192281"/>
            <a:chExt cx="6305075" cy="1017266"/>
          </a:xfrm>
        </p:grpSpPr>
        <p:sp>
          <p:nvSpPr>
            <p:cNvPr id="20" name="任意多边形: 形状 19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876408" y="2192281"/>
              <a:ext cx="6305075" cy="1017266"/>
              <a:chOff x="1876408" y="2192281"/>
              <a:chExt cx="6305075" cy="1017266"/>
            </a:xfrm>
          </p:grpSpPr>
          <p:sp>
            <p:nvSpPr>
              <p:cNvPr id="22" name="任意多边形: 形状 21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72344" y="2192281"/>
                <a:ext cx="5009139" cy="719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叉车安全操作注意事项</a:t>
                </a:r>
                <a:endParaRPr lang="zh-CN" altLang="en-US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110012" y="2319547"/>
                <a:ext cx="566173" cy="71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2</a:t>
                </a:r>
                <a:endParaRPr lang="zh-CN" altLang="en-US" sz="20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162253" y="2766518"/>
                <a:ext cx="3288787" cy="443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pic>
        <p:nvPicPr>
          <p:cNvPr id="39" name="图片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918" y="3028951"/>
            <a:ext cx="4283436" cy="2912934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5170105" y="2250036"/>
            <a:ext cx="642112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dirty="0">
                <a:effectLst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1</a:t>
            </a:r>
            <a:r>
              <a:rPr lang="zh-CN" altLang="en-US" sz="1800" b="0" dirty="0">
                <a:effectLst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、检查各系统润滑油、燃油和机器的冷却水的泄漏情况</a:t>
            </a:r>
            <a:endParaRPr lang="zh-CN" altLang="en-US" sz="1800" b="0" dirty="0">
              <a:effectLst/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r>
              <a:rPr lang="en-US" altLang="zh-CN" sz="1800" b="0" dirty="0">
                <a:effectLst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2</a:t>
            </a:r>
            <a:r>
              <a:rPr lang="zh-CN" altLang="en-US" sz="1800" b="0" dirty="0">
                <a:effectLst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、轮胎是否良好，气压是否足够</a:t>
            </a:r>
            <a:endParaRPr lang="zh-CN" altLang="en-US" sz="1800" b="0" dirty="0">
              <a:effectLst/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r>
              <a:rPr lang="en-US" altLang="zh-CN" sz="1800" b="0" dirty="0">
                <a:effectLst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3</a:t>
            </a:r>
            <a:r>
              <a:rPr lang="zh-CN" altLang="en-US" sz="1800" b="0" dirty="0">
                <a:effectLst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、检查车轮螺栓的松驰情况</a:t>
            </a:r>
            <a:endParaRPr lang="zh-CN" altLang="en-US" sz="1800" b="0" dirty="0">
              <a:effectLst/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r>
              <a:rPr lang="en-US" altLang="zh-CN" sz="1800" b="0" kern="1200" dirty="0">
                <a:effectLst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4</a:t>
            </a:r>
            <a:r>
              <a:rPr lang="zh-CN" altLang="en-US" sz="1800" b="0" kern="1200" dirty="0">
                <a:effectLst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、检查挡货架和链条滚珠的损坏、脱落和松驰等情况</a:t>
            </a:r>
            <a:endParaRPr lang="en-US" altLang="zh-CN" sz="1800" b="0" kern="1200" dirty="0">
              <a:effectLst/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r>
              <a:rPr lang="en-US" altLang="zh-CN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5</a:t>
            </a:r>
            <a:r>
              <a:rPr lang="zh-CN" altLang="en-US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、检查货叉和货叉锁定设备的损坏情况</a:t>
            </a:r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r>
              <a:rPr lang="en-US" altLang="zh-CN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6</a:t>
            </a:r>
            <a:r>
              <a:rPr lang="zh-CN" altLang="en-US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、检查倾斜油缸固定螺栓的松驰情况</a:t>
            </a:r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r>
              <a:rPr lang="en-US" altLang="zh-CN" sz="18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7</a:t>
            </a:r>
            <a:r>
              <a:rPr lang="zh-CN" altLang="en-US" sz="18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、</a:t>
            </a:r>
            <a:r>
              <a:rPr lang="zh-CN" altLang="en-US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检查护顶架的损坏、脱落和松驰情况</a:t>
            </a:r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r>
              <a:rPr lang="en-US" altLang="zh-CN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8</a:t>
            </a:r>
            <a:r>
              <a:rPr lang="zh-CN" altLang="en-US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、检查各系统灯的损坏情况</a:t>
            </a:r>
            <a:endParaRPr lang="en-US" altLang="zh-CN" sz="1800" b="0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r>
              <a:rPr lang="en-US" altLang="zh-CN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9</a:t>
            </a:r>
            <a:r>
              <a:rPr lang="zh-CN" altLang="en-US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、检查加速油门踏板的运作情况</a:t>
            </a:r>
            <a:endParaRPr lang="en-US" altLang="zh-CN" sz="1800" b="0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r>
              <a:rPr lang="en-US" altLang="zh-CN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10</a:t>
            </a:r>
            <a:r>
              <a:rPr lang="zh-CN" altLang="en-US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、检查刹车踏板的自由距离（</a:t>
            </a:r>
            <a:r>
              <a:rPr lang="en-US" altLang="zh-CN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10-15</a:t>
            </a:r>
            <a:r>
              <a:rPr lang="zh-CN" altLang="en-US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毫米）检查微动踏板的自由距离（</a:t>
            </a:r>
            <a:r>
              <a:rPr lang="en-US" altLang="zh-CN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13-33</a:t>
            </a:r>
            <a:r>
              <a:rPr lang="zh-CN" altLang="en-US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毫米）</a:t>
            </a:r>
            <a:endParaRPr lang="en-US" altLang="zh-CN" sz="1800" b="0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r>
              <a:rPr lang="en-US" altLang="zh-CN" sz="18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11</a:t>
            </a:r>
            <a:r>
              <a:rPr lang="zh-CN" altLang="en-US" sz="18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、</a:t>
            </a:r>
            <a:r>
              <a:rPr lang="zh-CN" altLang="en-US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检查手刹车拉柄的运作情况</a:t>
            </a:r>
            <a:endParaRPr lang="zh-CN" altLang="en-US" sz="1800" b="0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r>
              <a:rPr lang="en-US" altLang="zh-CN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 12</a:t>
            </a:r>
            <a:r>
              <a:rPr lang="zh-CN" altLang="en-US" sz="18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、检查喇叭的运作情况</a:t>
            </a:r>
            <a:endParaRPr lang="zh-CN" altLang="en-US" sz="1800" b="0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endParaRPr lang="en-US" altLang="zh-CN" sz="1800" b="0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endParaRPr lang="zh-CN" altLang="en-US" sz="1800" b="0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  <a:p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</p:txBody>
      </p:sp>
      <p:sp>
        <p:nvSpPr>
          <p:cNvPr id="3" name="íSlíde"/>
          <p:cNvSpPr txBox="1"/>
          <p:nvPr/>
        </p:nvSpPr>
        <p:spPr bwMode="auto">
          <a:xfrm>
            <a:off x="5102094" y="1693226"/>
            <a:ext cx="5487990" cy="39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zh-CN" altLang="en-US" sz="2400" b="1" dirty="0">
                <a:effectLst/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叉车使用前的日常检查</a:t>
            </a:r>
            <a:endParaRPr lang="zh-CN" altLang="en-US" sz="2400" b="1" dirty="0">
              <a:effectLst/>
              <a:latin typeface="思源黑体" panose="020B0500000000000000" pitchFamily="34" charset="-122"/>
              <a:ea typeface="思源黑体" panose="020B0500000000000000" pitchFamily="34" charset="-122"/>
              <a:cs typeface="+mn-ea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prestig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4480" y="233680"/>
            <a:ext cx="11623040" cy="6410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1705" y="381572"/>
            <a:ext cx="3734535" cy="565363"/>
            <a:chOff x="1876408" y="2192281"/>
            <a:chExt cx="6305075" cy="1017266"/>
          </a:xfrm>
        </p:grpSpPr>
        <p:sp>
          <p:nvSpPr>
            <p:cNvPr id="20" name="任意多边形: 形状 19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876408" y="2192281"/>
              <a:ext cx="6305075" cy="1017266"/>
              <a:chOff x="1876408" y="2192281"/>
              <a:chExt cx="6305075" cy="1017266"/>
            </a:xfrm>
          </p:grpSpPr>
          <p:sp>
            <p:nvSpPr>
              <p:cNvPr id="22" name="任意多边形: 形状 21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72344" y="2192281"/>
                <a:ext cx="5009139" cy="719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叉车安全操作注意事项</a:t>
                </a:r>
                <a:endParaRPr lang="zh-CN" altLang="en-US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110012" y="2319547"/>
                <a:ext cx="566173" cy="71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2</a:t>
                </a:r>
                <a:endParaRPr lang="zh-CN" altLang="en-US" sz="20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162253" y="2766518"/>
                <a:ext cx="3288787" cy="443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1189920" y="2696446"/>
            <a:ext cx="2880144" cy="1372450"/>
            <a:chOff x="1582076" y="2349127"/>
            <a:chExt cx="2880144" cy="1372450"/>
          </a:xfrm>
        </p:grpSpPr>
        <p:sp>
          <p:nvSpPr>
            <p:cNvPr id="12" name="文本框 84"/>
            <p:cNvSpPr txBox="1"/>
            <p:nvPr/>
          </p:nvSpPr>
          <p:spPr>
            <a:xfrm>
              <a:off x="1867328" y="2349127"/>
              <a:ext cx="2133781" cy="51552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endParaRPr lang="zh-CN" altLang="en-US" sz="20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13" name="文本框 85"/>
            <p:cNvSpPr txBox="1"/>
            <p:nvPr/>
          </p:nvSpPr>
          <p:spPr>
            <a:xfrm>
              <a:off x="1582076" y="2398138"/>
              <a:ext cx="288014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</a:t>
              </a:r>
              <a:r>
                <a:rPr lang="zh-CN" altLang="en-US" sz="16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、持有操作证者方可操作！</a:t>
              </a:r>
              <a:endParaRPr lang="zh-CN" altLang="en-US" sz="16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</a:t>
              </a:r>
              <a:r>
                <a:rPr lang="zh-CN" altLang="en-US" sz="16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、注意定期保养叉车。</a:t>
              </a:r>
              <a:endParaRPr lang="zh-CN" altLang="en-US" sz="16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3</a:t>
              </a:r>
              <a:r>
                <a:rPr lang="zh-CN" altLang="en-US" sz="16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、危险！不要用手扶持货物。</a:t>
              </a:r>
              <a:endParaRPr lang="zh-CN" altLang="en-US" sz="16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4</a:t>
              </a:r>
              <a:r>
                <a:rPr lang="zh-CN" altLang="en-US" sz="16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、注意在转弯肓角处放慢速度。</a:t>
              </a:r>
              <a:endParaRPr lang="zh-CN" altLang="en-US" sz="16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189920" y="4525398"/>
            <a:ext cx="2971530" cy="1093153"/>
            <a:chOff x="1582076" y="2349127"/>
            <a:chExt cx="2971530" cy="1093153"/>
          </a:xfrm>
        </p:grpSpPr>
        <p:sp>
          <p:nvSpPr>
            <p:cNvPr id="15" name="文本框 87"/>
            <p:cNvSpPr txBox="1"/>
            <p:nvPr/>
          </p:nvSpPr>
          <p:spPr>
            <a:xfrm>
              <a:off x="1867328" y="2349127"/>
              <a:ext cx="2133781" cy="51552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endParaRPr lang="zh-CN" altLang="en-US" sz="20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16" name="文本框 88"/>
            <p:cNvSpPr txBox="1"/>
            <p:nvPr/>
          </p:nvSpPr>
          <p:spPr>
            <a:xfrm>
              <a:off x="1582076" y="2365062"/>
              <a:ext cx="297153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9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、注意高度限制！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10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、遵守速度限制规定！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11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、在平地上行驶时放低门架。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12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、无负载行驶在斜坡上时。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254772" y="2696446"/>
            <a:ext cx="3114875" cy="1323439"/>
            <a:chOff x="1578419" y="2349127"/>
            <a:chExt cx="3114875" cy="1323439"/>
          </a:xfrm>
        </p:grpSpPr>
        <p:sp>
          <p:nvSpPr>
            <p:cNvPr id="26" name="文本框 90"/>
            <p:cNvSpPr txBox="1"/>
            <p:nvPr/>
          </p:nvSpPr>
          <p:spPr>
            <a:xfrm>
              <a:off x="1867328" y="2349127"/>
              <a:ext cx="2133781" cy="51552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endParaRPr lang="zh-CN" altLang="en-US" sz="20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27" name="文本框 91"/>
            <p:cNvSpPr txBox="1"/>
            <p:nvPr/>
          </p:nvSpPr>
          <p:spPr>
            <a:xfrm>
              <a:off x="1578419" y="2349127"/>
              <a:ext cx="31148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5、开车前要注意！</a:t>
              </a:r>
              <a:endParaRPr lang="en-US" altLang="zh-CN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6、注意机动车辆和叉车的不同！</a:t>
              </a:r>
              <a:endParaRPr lang="en-US" altLang="zh-CN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7、在黑暗处操作时打开操作灯！</a:t>
              </a:r>
              <a:endParaRPr lang="en-US" altLang="zh-CN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8、调节货叉宽度适应托盘的定位。</a:t>
              </a:r>
              <a:endParaRPr lang="en-US" altLang="zh-CN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245770" y="4492865"/>
            <a:ext cx="3430109" cy="1323439"/>
            <a:chOff x="1569417" y="2316594"/>
            <a:chExt cx="3430109" cy="1323439"/>
          </a:xfrm>
        </p:grpSpPr>
        <p:sp>
          <p:nvSpPr>
            <p:cNvPr id="29" name="文本框 93"/>
            <p:cNvSpPr txBox="1"/>
            <p:nvPr/>
          </p:nvSpPr>
          <p:spPr>
            <a:xfrm>
              <a:off x="1867328" y="2349127"/>
              <a:ext cx="2133781" cy="51552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endParaRPr lang="zh-CN" altLang="en-US" sz="20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30" name="文本框 94"/>
            <p:cNvSpPr txBox="1"/>
            <p:nvPr/>
          </p:nvSpPr>
          <p:spPr>
            <a:xfrm>
              <a:off x="1569417" y="2316594"/>
              <a:ext cx="343010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13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、有负载行驶在斜坡上时。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14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、不要在门架和护顶架之间工作！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15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、不要在高速下转弯或者急转弯。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16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、货物均匀放置到两个货叉的中间。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673334" y="1536648"/>
            <a:ext cx="9048750" cy="662033"/>
            <a:chOff x="1308100" y="1700167"/>
            <a:chExt cx="9048750" cy="662033"/>
          </a:xfrm>
        </p:grpSpPr>
        <p:cxnSp>
          <p:nvCxnSpPr>
            <p:cNvPr id="32" name="直接连接符 31"/>
            <p:cNvCxnSpPr/>
            <p:nvPr/>
          </p:nvCxnSpPr>
          <p:spPr>
            <a:xfrm>
              <a:off x="1308100" y="2362200"/>
              <a:ext cx="8771316" cy="0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ysDash"/>
              <a:miter lim="800000"/>
            </a:ln>
            <a:effectLst/>
          </p:spPr>
        </p:cxnSp>
        <p:sp>
          <p:nvSpPr>
            <p:cNvPr id="33" name="文本框 97"/>
            <p:cNvSpPr txBox="1"/>
            <p:nvPr/>
          </p:nvSpPr>
          <p:spPr>
            <a:xfrm>
              <a:off x="1308100" y="1700167"/>
              <a:ext cx="904875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zh-CN" altLang="en-US" sz="3200" b="1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叉车安全操作要求</a:t>
              </a:r>
              <a:endParaRPr lang="zh-CN" altLang="en-US" sz="32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1191860" y="2594623"/>
            <a:ext cx="5557090" cy="3229729"/>
            <a:chOff x="4620860" y="2594623"/>
            <a:chExt cx="5557090" cy="3229729"/>
          </a:xfrm>
        </p:grpSpPr>
        <p:cxnSp>
          <p:nvCxnSpPr>
            <p:cNvPr id="35" name="直接连接符 34"/>
            <p:cNvCxnSpPr/>
            <p:nvPr/>
          </p:nvCxnSpPr>
          <p:spPr>
            <a:xfrm>
              <a:off x="4620860" y="4209488"/>
              <a:ext cx="5557090" cy="0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dash"/>
              <a:miter lim="800000"/>
            </a:ln>
            <a:effectLst/>
          </p:spPr>
        </p:cxnSp>
        <p:cxnSp>
          <p:nvCxnSpPr>
            <p:cNvPr id="36" name="直接连接符 35"/>
            <p:cNvCxnSpPr/>
            <p:nvPr/>
          </p:nvCxnSpPr>
          <p:spPr>
            <a:xfrm>
              <a:off x="7501005" y="2594623"/>
              <a:ext cx="0" cy="3229729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dash"/>
              <a:miter lim="800000"/>
            </a:ln>
            <a:effectLst/>
          </p:spPr>
        </p:cxn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04555" y="2967669"/>
            <a:ext cx="4263377" cy="27541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prestig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4480" y="233680"/>
            <a:ext cx="11623040" cy="6410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1705" y="381572"/>
            <a:ext cx="3734535" cy="565363"/>
            <a:chOff x="1876408" y="2192281"/>
            <a:chExt cx="6305075" cy="1017266"/>
          </a:xfrm>
        </p:grpSpPr>
        <p:sp>
          <p:nvSpPr>
            <p:cNvPr id="20" name="任意多边形: 形状 19"/>
            <p:cNvSpPr/>
            <p:nvPr/>
          </p:nvSpPr>
          <p:spPr>
            <a:xfrm>
              <a:off x="1991230" y="2458544"/>
              <a:ext cx="1033384" cy="615950"/>
            </a:xfrm>
            <a:custGeom>
              <a:avLst/>
              <a:gdLst>
                <a:gd name="connsiteX0" fmla="*/ 295798 w 1033384"/>
                <a:gd name="connsiteY0" fmla="*/ 0 h 615950"/>
                <a:gd name="connsiteX1" fmla="*/ 1033384 w 1033384"/>
                <a:gd name="connsiteY1" fmla="*/ 0 h 615950"/>
                <a:gd name="connsiteX2" fmla="*/ 737587 w 1033384"/>
                <a:gd name="connsiteY2" fmla="*/ 615950 h 615950"/>
                <a:gd name="connsiteX3" fmla="*/ 0 w 1033384"/>
                <a:gd name="connsiteY3" fmla="*/ 61595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384" h="615950">
                  <a:moveTo>
                    <a:pt x="295798" y="0"/>
                  </a:moveTo>
                  <a:lnTo>
                    <a:pt x="1033384" y="0"/>
                  </a:lnTo>
                  <a:lnTo>
                    <a:pt x="737587" y="615950"/>
                  </a:lnTo>
                  <a:lnTo>
                    <a:pt x="0" y="61595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dirty="0">
                <a:solidFill>
                  <a:srgbClr val="FF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876408" y="2192281"/>
              <a:ext cx="6305075" cy="1017266"/>
              <a:chOff x="1876408" y="2192281"/>
              <a:chExt cx="6305075" cy="1017266"/>
            </a:xfrm>
          </p:grpSpPr>
          <p:sp>
            <p:nvSpPr>
              <p:cNvPr id="22" name="任意多边形: 形状 21"/>
              <p:cNvSpPr/>
              <p:nvPr/>
            </p:nvSpPr>
            <p:spPr>
              <a:xfrm>
                <a:off x="1876408" y="2343150"/>
                <a:ext cx="1033384" cy="615950"/>
              </a:xfrm>
              <a:custGeom>
                <a:avLst/>
                <a:gdLst>
                  <a:gd name="connsiteX0" fmla="*/ 295798 w 1033384"/>
                  <a:gd name="connsiteY0" fmla="*/ 0 h 615950"/>
                  <a:gd name="connsiteX1" fmla="*/ 1033384 w 1033384"/>
                  <a:gd name="connsiteY1" fmla="*/ 0 h 615950"/>
                  <a:gd name="connsiteX2" fmla="*/ 737587 w 1033384"/>
                  <a:gd name="connsiteY2" fmla="*/ 615950 h 615950"/>
                  <a:gd name="connsiteX3" fmla="*/ 0 w 1033384"/>
                  <a:gd name="connsiteY3" fmla="*/ 61595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3384" h="615950">
                    <a:moveTo>
                      <a:pt x="295798" y="0"/>
                    </a:moveTo>
                    <a:lnTo>
                      <a:pt x="1033384" y="0"/>
                    </a:lnTo>
                    <a:lnTo>
                      <a:pt x="737587" y="615950"/>
                    </a:lnTo>
                    <a:lnTo>
                      <a:pt x="0" y="61595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72344" y="2192281"/>
                <a:ext cx="5009139" cy="719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叉车安全操作注意事项</a:t>
                </a:r>
                <a:endParaRPr lang="zh-CN" altLang="en-US" sz="2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110012" y="2319547"/>
                <a:ext cx="566173" cy="71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2</a:t>
                </a:r>
                <a:endParaRPr lang="zh-CN" altLang="en-US" sz="20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162253" y="2766518"/>
                <a:ext cx="3288787" cy="443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en-US" altLang="zh-CN" sz="1000" dirty="0"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rPr>
                  <a:t>Double-click here to add your</a:t>
                </a:r>
                <a:endParaRPr lang="en-US" altLang="zh-CN" sz="10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6" name="组合 5"/>
          <p:cNvGrpSpPr/>
          <p:nvPr/>
        </p:nvGrpSpPr>
        <p:grpSpPr>
          <a:xfrm>
            <a:off x="5336536" y="1657736"/>
            <a:ext cx="6096000" cy="4305942"/>
            <a:chOff x="955036" y="1657736"/>
            <a:chExt cx="6096000" cy="4305942"/>
          </a:xfrm>
        </p:grpSpPr>
        <p:sp>
          <p:nvSpPr>
            <p:cNvPr id="12" name="文本框 11"/>
            <p:cNvSpPr txBox="1"/>
            <p:nvPr/>
          </p:nvSpPr>
          <p:spPr>
            <a:xfrm>
              <a:off x="955036" y="2377825"/>
              <a:ext cx="609600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17</a:t>
              </a:r>
              <a:r>
                <a:rPr lang="zh-CN" altLang="en-US" sz="1600" b="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、在驾驶叉车的时候，视线必须望向叉车的行驶方向。</a:t>
              </a:r>
              <a:endParaRPr lang="zh-CN" altLang="en-US" sz="16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b="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18</a:t>
              </a:r>
              <a:r>
                <a:rPr lang="zh-CN" altLang="en-US" sz="1600" b="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、绝对禁止将叉车用作载客的运输工具。</a:t>
              </a:r>
              <a:endParaRPr lang="zh-CN" altLang="en-US" sz="16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b="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19</a:t>
              </a:r>
              <a:r>
                <a:rPr lang="zh-CN" altLang="en-US" sz="1600" b="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、如果所抬货物的高度挡住了视线，应采用倒车驾驶的方法。</a:t>
              </a:r>
              <a:endParaRPr lang="zh-CN" altLang="en-US" sz="16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b="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20</a:t>
              </a:r>
              <a:r>
                <a:rPr lang="zh-CN" altLang="en-US" sz="1600" b="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、在驾驶叉车通过任何地方之前，必须确定门架，和护顶架的最大高度能顺利通过。</a:t>
              </a:r>
              <a:endParaRPr lang="zh-CN" altLang="en-US" sz="1600" b="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955036" y="1657736"/>
              <a:ext cx="3383284" cy="506730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square">
              <a:noAutofit/>
            </a:bodyPr>
            <a:lstStyle/>
            <a:p>
              <a:pPr marL="457200" lvl="0" indent="-457200" algn="l">
                <a:buClrTx/>
                <a:buSzTx/>
                <a:buFont typeface="Wingdings" panose="05000000000000000000" pitchFamily="2" charset="2"/>
                <a:buChar char="u"/>
              </a:pPr>
              <a:r>
                <a:rPr lang="zh-CN" altLang="en-US" sz="24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叉车安全操作要求</a:t>
              </a:r>
              <a:endParaRPr lang="zh-CN" altLang="en-US" sz="24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955036" y="4640239"/>
              <a:ext cx="609600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21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、绝对禁止任何人走过或站在叉车的货叉下面。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22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、当叉车靠近所要举升的货物时，必须减速。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23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、禁止举起叠放高度高过挡货架的货物。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  <a:p>
              <a:r>
                <a:rPr lang="en-US" altLang="zh-CN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24</a:t>
              </a:r>
              <a:r>
                <a:rPr lang="zh-CN" altLang="en-US" sz="1600" dirty="0"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、禁止使用叉车代替梯子或电梯。除非该叉车已安装了代替电梯的特殊设备。</a:t>
              </a:r>
              <a:endParaRPr lang="zh-CN" altLang="en-US" sz="1600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955036" y="3920150"/>
              <a:ext cx="3383284" cy="506730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square">
              <a:noAutofit/>
            </a:bodyPr>
            <a:lstStyle/>
            <a:p>
              <a:pPr marL="457200" lvl="0" indent="-457200" algn="l">
                <a:buClrTx/>
                <a:buSzTx/>
                <a:buFont typeface="Wingdings" panose="05000000000000000000" pitchFamily="2" charset="2"/>
                <a:buChar char="u"/>
              </a:pPr>
              <a:r>
                <a:rPr lang="zh-CN" altLang="en-US" sz="24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思源黑体" panose="020B0500000000000000" pitchFamily="34" charset="-122"/>
                </a:rPr>
                <a:t>叉车安全操作要求</a:t>
              </a:r>
              <a:endParaRPr lang="zh-CN" altLang="en-US" sz="24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8479" y="2518020"/>
            <a:ext cx="4042799" cy="40427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prestig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觅知网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3311</Words>
  <Application>WPS 演示</Application>
  <PresentationFormat>宽屏</PresentationFormat>
  <Paragraphs>284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2" baseType="lpstr">
      <vt:lpstr>Arial</vt:lpstr>
      <vt:lpstr>宋体</vt:lpstr>
      <vt:lpstr>Wingdings</vt:lpstr>
      <vt:lpstr>思源黑体</vt:lpstr>
      <vt:lpstr>黑体</vt:lpstr>
      <vt:lpstr>思源黑体 Light</vt:lpstr>
      <vt:lpstr>Times New Roman</vt:lpstr>
      <vt:lpstr>思源黑体 Medium</vt:lpstr>
      <vt:lpstr>等线</vt:lpstr>
      <vt:lpstr>微软雅黑</vt:lpstr>
      <vt:lpstr>Arial Unicode MS</vt:lpstr>
      <vt:lpstr>等线 Light</vt:lpstr>
      <vt:lpstr>Calibri</vt:lpstr>
      <vt:lpstr>觅知网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A呀土豆baby</cp:lastModifiedBy>
  <cp:revision>2</cp:revision>
  <dcterms:created xsi:type="dcterms:W3CDTF">2021-07-21T00:58:00Z</dcterms:created>
  <dcterms:modified xsi:type="dcterms:W3CDTF">2022-02-25T14:44:56Z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7D184DC19C3F480EAABDFC72DBA268EE</vt:lpwstr>
  </property>
  <property fmtid="{D5CDD505-2E9C-101B-9397-08002B2CF9AE}" pid="3" name="KSOProductBuildVer">
    <vt:lpwstr>2052-11.1.0.11365</vt:lpwstr>
  </property>
</Properties>
</file>